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diagrams/layout9.xml" ContentType="application/vnd.openxmlformats-officedocument.drawingml.diagramLayout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Default Extension="gif" ContentType="image/gif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87" r:id="rId12"/>
    <p:sldId id="286" r:id="rId13"/>
    <p:sldId id="267" r:id="rId14"/>
    <p:sldId id="288" r:id="rId15"/>
    <p:sldId id="289" r:id="rId16"/>
    <p:sldId id="290" r:id="rId17"/>
    <p:sldId id="291" r:id="rId18"/>
    <p:sldId id="292" r:id="rId19"/>
    <p:sldId id="293" r:id="rId20"/>
    <p:sldId id="295" r:id="rId21"/>
    <p:sldId id="294" r:id="rId22"/>
    <p:sldId id="296" r:id="rId23"/>
    <p:sldId id="297" r:id="rId24"/>
    <p:sldId id="298" r:id="rId25"/>
    <p:sldId id="299" r:id="rId26"/>
    <p:sldId id="300" r:id="rId27"/>
    <p:sldId id="302" r:id="rId28"/>
    <p:sldId id="301" r:id="rId29"/>
    <p:sldId id="303" r:id="rId30"/>
    <p:sldId id="304" r:id="rId31"/>
    <p:sldId id="306" r:id="rId32"/>
    <p:sldId id="305" r:id="rId33"/>
    <p:sldId id="307" r:id="rId34"/>
    <p:sldId id="308" r:id="rId35"/>
    <p:sldId id="309" r:id="rId36"/>
    <p:sldId id="310" r:id="rId37"/>
    <p:sldId id="311" r:id="rId38"/>
    <p:sldId id="316" r:id="rId39"/>
    <p:sldId id="312" r:id="rId40"/>
    <p:sldId id="32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14" r:id="rId51"/>
    <p:sldId id="315" r:id="rId5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99FF"/>
    <a:srgbClr val="CCCCFF"/>
    <a:srgbClr val="EFF9FF"/>
    <a:srgbClr val="CCFFFF"/>
    <a:srgbClr val="FFFFCC"/>
    <a:srgbClr val="FFF4C5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763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1D669-E293-4867-A3EA-841E3DF509C6}" type="doc">
      <dgm:prSet loTypeId="urn:microsoft.com/office/officeart/2005/8/layout/pyramid2" loCatId="list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th-TH"/>
        </a:p>
      </dgm:t>
    </dgm:pt>
    <dgm:pt modelId="{5E16E2BD-1094-44A1-886B-56CF9DE9DAC6}">
      <dgm:prSet phldrT="[ข้อความ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th-TH" sz="1600" b="1" dirty="0" err="1" smtClean="0">
              <a:latin typeface="Tahoma" pitchFamily="34" charset="0"/>
              <a:cs typeface="Tahoma" pitchFamily="34" charset="0"/>
            </a:rPr>
            <a:t>โล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จิ</a:t>
          </a:r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สติกส์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สนับสนุนการผลิต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824F27CF-8D09-428B-A08D-41595790BDDE}" type="parTrans" cxnId="{6D6247F9-A724-4440-90D1-6D941EBEA721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67012BAD-0880-4A26-8226-AA65E2D54E53}" type="sibTrans" cxnId="{6D6247F9-A724-4440-90D1-6D941EBEA721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AE20FF91-5EE9-4533-898E-E264A5E4E17D}">
      <dgm:prSet phldrT="[ข้อความ]"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th-TH" sz="1600" b="1" i="0" dirty="0" err="1" smtClean="0">
              <a:latin typeface="Tahoma" pitchFamily="34" charset="0"/>
              <a:cs typeface="Tahoma" pitchFamily="34" charset="0"/>
            </a:rPr>
            <a:t>โล</a:t>
          </a:r>
          <a:r>
            <a:rPr lang="th-TH" sz="1600" b="1" i="0" dirty="0" smtClean="0">
              <a:latin typeface="Tahoma" pitchFamily="34" charset="0"/>
              <a:cs typeface="Tahoma" pitchFamily="34" charset="0"/>
            </a:rPr>
            <a:t>จิ</a:t>
          </a:r>
          <a:r>
            <a:rPr lang="th-TH" sz="1600" b="1" i="0" dirty="0" err="1" smtClean="0">
              <a:latin typeface="Tahoma" pitchFamily="34" charset="0"/>
              <a:cs typeface="Tahoma" pitchFamily="34" charset="0"/>
            </a:rPr>
            <a:t>สติกส์</a:t>
          </a:r>
          <a:r>
            <a:rPr lang="th-TH" sz="1600" b="1" i="0" dirty="0" smtClean="0">
              <a:latin typeface="Tahoma" pitchFamily="34" charset="0"/>
              <a:cs typeface="Tahoma" pitchFamily="34" charset="0"/>
            </a:rPr>
            <a:t>สนับสนุนการตลาด </a:t>
          </a:r>
          <a:endParaRPr lang="en-US" sz="1600" b="1" i="0" dirty="0" smtClean="0">
            <a:latin typeface="Tahoma" pitchFamily="34" charset="0"/>
            <a:cs typeface="Tahoma" pitchFamily="34" charset="0"/>
          </a:endParaRPr>
        </a:p>
        <a:p>
          <a:r>
            <a:rPr lang="en-US" sz="1600" b="0" i="1" dirty="0" smtClean="0">
              <a:latin typeface="Tahoma" pitchFamily="34" charset="0"/>
              <a:cs typeface="Tahoma" pitchFamily="34" charset="0"/>
            </a:rPr>
            <a:t>: Marketing mix : 4Ps</a:t>
          </a:r>
          <a:endParaRPr lang="th-TH" sz="1600" b="0" i="1" dirty="0">
            <a:latin typeface="Tahoma" pitchFamily="34" charset="0"/>
            <a:cs typeface="Tahoma" pitchFamily="34" charset="0"/>
          </a:endParaRPr>
        </a:p>
      </dgm:t>
    </dgm:pt>
    <dgm:pt modelId="{AE2C98C1-1769-4715-952C-A3240606B97D}" type="parTrans" cxnId="{0C62F2EC-D8C2-42ED-A0FF-117440ABAA83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355CF153-8704-4983-BD7A-DB2885418FA8}" type="sibTrans" cxnId="{0C62F2EC-D8C2-42ED-A0FF-117440ABAA83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0760CCDD-CB3A-42B1-8D8E-CBDC5404B6AE}">
      <dgm:prSet phldrT="[ข้อความ]" custT="1"/>
      <dgm:spPr>
        <a:solidFill>
          <a:srgbClr val="FFFF66">
            <a:alpha val="89804"/>
          </a:srgbClr>
        </a:solidFill>
      </dgm:spPr>
      <dgm:t>
        <a:bodyPr/>
        <a:lstStyle/>
        <a:p>
          <a:pPr>
            <a:spcAft>
              <a:spcPts val="80"/>
            </a:spcAft>
          </a:pPr>
          <a:r>
            <a:rPr lang="th-TH" sz="1600" b="1" dirty="0" err="1" smtClean="0">
              <a:latin typeface="Tahoma" pitchFamily="34" charset="0"/>
              <a:cs typeface="Tahoma" pitchFamily="34" charset="0"/>
            </a:rPr>
            <a:t>โล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จิ</a:t>
          </a:r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สติกส์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เพิ่มคุณค่า </a:t>
          </a:r>
          <a:r>
            <a:rPr lang="en-US" sz="1600" b="0" i="1" dirty="0" smtClean="0">
              <a:latin typeface="Tahoma" pitchFamily="34" charset="0"/>
              <a:cs typeface="Tahoma" pitchFamily="34" charset="0"/>
            </a:rPr>
            <a:t>: Form Utility , </a:t>
          </a:r>
        </a:p>
        <a:p>
          <a:pPr>
            <a:spcAft>
              <a:spcPts val="80"/>
            </a:spcAft>
          </a:pPr>
          <a:r>
            <a:rPr lang="en-US" sz="1600" b="0" i="1" dirty="0" smtClean="0">
              <a:latin typeface="Tahoma" pitchFamily="34" charset="0"/>
              <a:cs typeface="Tahoma" pitchFamily="34" charset="0"/>
            </a:rPr>
            <a:t>Place Utility, Time Utility , Procession Utility</a:t>
          </a:r>
          <a:endParaRPr lang="th-TH" sz="1600" b="0" i="1" dirty="0">
            <a:latin typeface="Tahoma" pitchFamily="34" charset="0"/>
            <a:cs typeface="Tahoma" pitchFamily="34" charset="0"/>
          </a:endParaRPr>
        </a:p>
      </dgm:t>
    </dgm:pt>
    <dgm:pt modelId="{FA0756A0-C342-4B02-9CE2-0CAF3E185425}" type="parTrans" cxnId="{2ED19F7A-DE63-4228-8D7F-F02B2B975A54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1198A757-EBEC-4E91-9CA9-A7DE090C464C}" type="sibTrans" cxnId="{2ED19F7A-DE63-4228-8D7F-F02B2B975A54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89F93038-789E-4C17-8CE1-6659B5FE4C38}">
      <dgm:prSet custT="1"/>
      <dgm:spPr>
        <a:solidFill>
          <a:srgbClr val="FFFF00">
            <a:alpha val="89804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80"/>
            </a:spcAft>
          </a:pPr>
          <a:r>
            <a:rPr lang="th-TH" sz="1600" b="1" dirty="0" err="1" smtClean="0">
              <a:latin typeface="Tahoma" pitchFamily="34" charset="0"/>
              <a:cs typeface="Tahoma" pitchFamily="34" charset="0"/>
            </a:rPr>
            <a:t>โล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จิ</a:t>
          </a:r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สติกส์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เพิ่มความสามารถในการแข่งขัน </a:t>
          </a:r>
          <a:endParaRPr lang="en-US" sz="1600" b="1" dirty="0" smtClean="0">
            <a:latin typeface="Tahoma" pitchFamily="34" charset="0"/>
            <a:cs typeface="Tahoma" pitchFamily="34" charset="0"/>
          </a:endParaRPr>
        </a:p>
      </dgm:t>
    </dgm:pt>
    <dgm:pt modelId="{1A02589D-49CA-40F6-9E21-80FEC3E9BE2A}" type="parTrans" cxnId="{D142606D-E518-4AAE-85B8-55D5556E2EA0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60B6EA67-3CA3-4E8F-BD19-4B6B7363EEAE}" type="sibTrans" cxnId="{D142606D-E518-4AAE-85B8-55D5556E2EA0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6187D040-DDBA-4196-B7BC-C016F6370906}">
      <dgm:prSet custT="1"/>
      <dgm:spPr>
        <a:solidFill>
          <a:srgbClr val="FFCC00">
            <a:alpha val="89804"/>
          </a:srgbClr>
        </a:solidFill>
      </dgm:spPr>
      <dgm:t>
        <a:bodyPr/>
        <a:lstStyle/>
        <a:p>
          <a:pPr>
            <a:spcAft>
              <a:spcPts val="80"/>
            </a:spcAft>
          </a:pPr>
          <a:r>
            <a:rPr lang="th-TH" sz="1600" b="1" dirty="0" err="1" smtClean="0">
              <a:effectLst/>
              <a:latin typeface="Tahoma" pitchFamily="34" charset="0"/>
              <a:cs typeface="Tahoma" pitchFamily="34" charset="0"/>
            </a:rPr>
            <a:t>โล</a:t>
          </a:r>
          <a:r>
            <a:rPr lang="th-TH" sz="1600" b="1" dirty="0" smtClean="0">
              <a:effectLst/>
              <a:latin typeface="Tahoma" pitchFamily="34" charset="0"/>
              <a:cs typeface="Tahoma" pitchFamily="34" charset="0"/>
            </a:rPr>
            <a:t>จิ</a:t>
          </a:r>
          <a:r>
            <a:rPr lang="th-TH" sz="1600" b="1" dirty="0" err="1" smtClean="0">
              <a:effectLst/>
              <a:latin typeface="Tahoma" pitchFamily="34" charset="0"/>
              <a:cs typeface="Tahoma" pitchFamily="34" charset="0"/>
            </a:rPr>
            <a:t>สติก</a:t>
          </a:r>
          <a:r>
            <a:rPr lang="th-TH" sz="1600" b="1" dirty="0" smtClean="0">
              <a:effectLst/>
              <a:latin typeface="Tahoma" pitchFamily="34" charset="0"/>
              <a:cs typeface="Tahoma" pitchFamily="34" charset="0"/>
            </a:rPr>
            <a:t>เพิ่มความพึงพอใจลูกค้า</a:t>
          </a:r>
          <a:r>
            <a:rPr lang="en-US" sz="1600" b="1" dirty="0" smtClean="0">
              <a:effectLst/>
              <a:latin typeface="Tahoma" pitchFamily="34" charset="0"/>
              <a:cs typeface="Tahoma" pitchFamily="34" charset="0"/>
            </a:rPr>
            <a:t> </a:t>
          </a:r>
        </a:p>
        <a:p>
          <a:pPr>
            <a:spcAft>
              <a:spcPts val="80"/>
            </a:spcAft>
          </a:pPr>
          <a:r>
            <a:rPr lang="en-US" sz="1600" b="0" i="1" dirty="0" smtClean="0">
              <a:latin typeface="Tahoma" pitchFamily="34" charset="0"/>
              <a:cs typeface="Tahoma" pitchFamily="34" charset="0"/>
            </a:rPr>
            <a:t>: 5 Rights ( R-Product, R-Place, R-Time, </a:t>
          </a:r>
        </a:p>
        <a:p>
          <a:pPr>
            <a:spcAft>
              <a:spcPts val="80"/>
            </a:spcAft>
          </a:pPr>
          <a:r>
            <a:rPr lang="en-US" sz="1600" b="0" i="1" dirty="0" smtClean="0">
              <a:latin typeface="Tahoma" pitchFamily="34" charset="0"/>
              <a:cs typeface="Tahoma" pitchFamily="34" charset="0"/>
            </a:rPr>
            <a:t>R-Condition, R-Cost)</a:t>
          </a:r>
          <a:endParaRPr lang="th-TH" sz="1600" b="0" i="1" dirty="0">
            <a:latin typeface="Tahoma" pitchFamily="34" charset="0"/>
            <a:cs typeface="Tahoma" pitchFamily="34" charset="0"/>
          </a:endParaRPr>
        </a:p>
      </dgm:t>
    </dgm:pt>
    <dgm:pt modelId="{17E69D52-AC41-4A4B-A0F8-5CBF31BE1F43}" type="parTrans" cxnId="{CA979826-0A20-4458-A556-36DBE6F8DB25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0C4723A4-DDA9-4A57-A5D5-A118D201FADD}" type="sibTrans" cxnId="{CA979826-0A20-4458-A556-36DBE6F8DB25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A6C4B793-637F-4FAF-800E-76A35ACD90FD}">
      <dgm:prSet custT="1"/>
      <dgm:spPr>
        <a:solidFill>
          <a:srgbClr val="FF9900">
            <a:alpha val="89804"/>
          </a:srgbClr>
        </a:solidFill>
      </dgm:spPr>
      <dgm:t>
        <a:bodyPr/>
        <a:lstStyle/>
        <a:p>
          <a:r>
            <a:rPr lang="th-TH" sz="1600" b="1" dirty="0" err="1" smtClean="0">
              <a:latin typeface="Tahoma" pitchFamily="34" charset="0"/>
              <a:cs typeface="Tahoma" pitchFamily="34" charset="0"/>
            </a:rPr>
            <a:t>โล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จิ</a:t>
          </a:r>
          <a:r>
            <a:rPr lang="th-TH" sz="1600" b="1" dirty="0" err="1" smtClean="0">
              <a:latin typeface="Tahoma" pitchFamily="34" charset="0"/>
              <a:cs typeface="Tahoma" pitchFamily="34" charset="0"/>
            </a:rPr>
            <a:t>สติกส์</a:t>
          </a:r>
          <a:r>
            <a:rPr lang="th-TH" sz="1600" b="1" dirty="0" smtClean="0">
              <a:latin typeface="Tahoma" pitchFamily="34" charset="0"/>
              <a:cs typeface="Tahoma" pitchFamily="34" charset="0"/>
            </a:rPr>
            <a:t>เป็นสินทรัพย์</a:t>
          </a:r>
          <a:endParaRPr lang="th-TH" sz="1600" b="1" dirty="0">
            <a:latin typeface="Tahoma" pitchFamily="34" charset="0"/>
            <a:cs typeface="Tahoma" pitchFamily="34" charset="0"/>
          </a:endParaRPr>
        </a:p>
      </dgm:t>
    </dgm:pt>
    <dgm:pt modelId="{4E8195DC-848F-41D8-A343-8FD8DC2187EB}" type="parTrans" cxnId="{EC8E4342-4001-4DFC-90F6-FD98570E661B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B9AB5C73-A96F-4177-86BA-B4F7ABDA430C}" type="sibTrans" cxnId="{EC8E4342-4001-4DFC-90F6-FD98570E661B}">
      <dgm:prSet/>
      <dgm:spPr/>
      <dgm:t>
        <a:bodyPr/>
        <a:lstStyle/>
        <a:p>
          <a:endParaRPr lang="th-TH" sz="1600" b="0">
            <a:latin typeface="Tahoma" pitchFamily="34" charset="0"/>
            <a:cs typeface="Tahoma" pitchFamily="34" charset="0"/>
          </a:endParaRPr>
        </a:p>
      </dgm:t>
    </dgm:pt>
    <dgm:pt modelId="{F03CE270-A163-462C-9AA6-77CAC5E7CEDC}" type="pres">
      <dgm:prSet presAssocID="{1D61D669-E293-4867-A3EA-841E3DF509C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h-TH"/>
        </a:p>
      </dgm:t>
    </dgm:pt>
    <dgm:pt modelId="{3FEA643C-1063-4AD7-855E-176278AADE1D}" type="pres">
      <dgm:prSet presAssocID="{1D61D669-E293-4867-A3EA-841E3DF509C6}" presName="pyramid" presStyleLbl="node1" presStyleIdx="0" presStyleCnt="1" custScaleX="154056"/>
      <dgm:spPr/>
    </dgm:pt>
    <dgm:pt modelId="{E8AEAA44-871A-48B5-B3DB-D4343802F65B}" type="pres">
      <dgm:prSet presAssocID="{1D61D669-E293-4867-A3EA-841E3DF509C6}" presName="theList" presStyleCnt="0"/>
      <dgm:spPr/>
    </dgm:pt>
    <dgm:pt modelId="{769D52BA-9689-4830-887A-264E18EC3C0D}" type="pres">
      <dgm:prSet presAssocID="{5E16E2BD-1094-44A1-886B-56CF9DE9DAC6}" presName="aNode" presStyleLbl="fgAcc1" presStyleIdx="0" presStyleCnt="6" custScaleX="136130" custScaleY="15762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7D6A9F-CC9B-4A0A-AE69-33805731CBF3}" type="pres">
      <dgm:prSet presAssocID="{5E16E2BD-1094-44A1-886B-56CF9DE9DAC6}" presName="aSpace" presStyleCnt="0"/>
      <dgm:spPr/>
    </dgm:pt>
    <dgm:pt modelId="{F4293A66-E6D4-46FC-BDEE-5D9B867274E7}" type="pres">
      <dgm:prSet presAssocID="{AE20FF91-5EE9-4533-898E-E264A5E4E17D}" presName="aNode" presStyleLbl="fgAcc1" presStyleIdx="1" presStyleCnt="6" custScaleX="136130" custScaleY="15636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C46CE6-A508-4FA2-8EEC-66633261A137}" type="pres">
      <dgm:prSet presAssocID="{AE20FF91-5EE9-4533-898E-E264A5E4E17D}" presName="aSpace" presStyleCnt="0"/>
      <dgm:spPr/>
    </dgm:pt>
    <dgm:pt modelId="{9E5B337F-AE41-4E36-BB7F-182043405AAE}" type="pres">
      <dgm:prSet presAssocID="{0760CCDD-CB3A-42B1-8D8E-CBDC5404B6AE}" presName="aNode" presStyleLbl="fgAcc1" presStyleIdx="2" presStyleCnt="6" custScaleX="136130" custScaleY="15482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5F5EA25-0EFF-4688-A7B3-3FA59985C2D8}" type="pres">
      <dgm:prSet presAssocID="{0760CCDD-CB3A-42B1-8D8E-CBDC5404B6AE}" presName="aSpace" presStyleCnt="0"/>
      <dgm:spPr/>
    </dgm:pt>
    <dgm:pt modelId="{A9E456B3-B24B-4CAE-BCDC-957C74839009}" type="pres">
      <dgm:prSet presAssocID="{89F93038-789E-4C17-8CE1-6659B5FE4C38}" presName="aNode" presStyleLbl="fgAcc1" presStyleIdx="3" presStyleCnt="6" custScaleX="136130" custScaleY="1562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B1D7CB-35E9-47C2-B56C-BCE66C9ED6DE}" type="pres">
      <dgm:prSet presAssocID="{89F93038-789E-4C17-8CE1-6659B5FE4C38}" presName="aSpace" presStyleCnt="0"/>
      <dgm:spPr/>
    </dgm:pt>
    <dgm:pt modelId="{1198852B-010D-4843-BD23-3E9C983E777D}" type="pres">
      <dgm:prSet presAssocID="{6187D040-DDBA-4196-B7BC-C016F6370906}" presName="aNode" presStyleLbl="fgAcc1" presStyleIdx="4" presStyleCnt="6" custScaleX="136130" custScaleY="2023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EC36536-7F86-45A2-B6F8-191A6A62FA49}" type="pres">
      <dgm:prSet presAssocID="{6187D040-DDBA-4196-B7BC-C016F6370906}" presName="aSpace" presStyleCnt="0"/>
      <dgm:spPr/>
    </dgm:pt>
    <dgm:pt modelId="{5CAB7A7B-9E00-412C-95F9-73E66621B2C3}" type="pres">
      <dgm:prSet presAssocID="{A6C4B793-637F-4FAF-800E-76A35ACD90FD}" presName="aNode" presStyleLbl="fgAcc1" presStyleIdx="5" presStyleCnt="6" custScaleX="136130" custScaleY="17692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47B69AD-388C-4125-80E9-B24B62A0551F}" type="pres">
      <dgm:prSet presAssocID="{A6C4B793-637F-4FAF-800E-76A35ACD90FD}" presName="aSpace" presStyleCnt="0"/>
      <dgm:spPr/>
    </dgm:pt>
  </dgm:ptLst>
  <dgm:cxnLst>
    <dgm:cxn modelId="{CCD25591-44EA-4492-B31C-6B005ABAC3AB}" type="presOf" srcId="{0760CCDD-CB3A-42B1-8D8E-CBDC5404B6AE}" destId="{9E5B337F-AE41-4E36-BB7F-182043405AAE}" srcOrd="0" destOrd="0" presId="urn:microsoft.com/office/officeart/2005/8/layout/pyramid2"/>
    <dgm:cxn modelId="{CA979826-0A20-4458-A556-36DBE6F8DB25}" srcId="{1D61D669-E293-4867-A3EA-841E3DF509C6}" destId="{6187D040-DDBA-4196-B7BC-C016F6370906}" srcOrd="4" destOrd="0" parTransId="{17E69D52-AC41-4A4B-A0F8-5CBF31BE1F43}" sibTransId="{0C4723A4-DDA9-4A57-A5D5-A118D201FADD}"/>
    <dgm:cxn modelId="{37E261EE-FB7F-49DD-AAE3-4F360DE94CBD}" type="presOf" srcId="{6187D040-DDBA-4196-B7BC-C016F6370906}" destId="{1198852B-010D-4843-BD23-3E9C983E777D}" srcOrd="0" destOrd="0" presId="urn:microsoft.com/office/officeart/2005/8/layout/pyramid2"/>
    <dgm:cxn modelId="{EC8E4342-4001-4DFC-90F6-FD98570E661B}" srcId="{1D61D669-E293-4867-A3EA-841E3DF509C6}" destId="{A6C4B793-637F-4FAF-800E-76A35ACD90FD}" srcOrd="5" destOrd="0" parTransId="{4E8195DC-848F-41D8-A343-8FD8DC2187EB}" sibTransId="{B9AB5C73-A96F-4177-86BA-B4F7ABDA430C}"/>
    <dgm:cxn modelId="{909C109C-25DC-4B90-A18D-46468360F393}" type="presOf" srcId="{A6C4B793-637F-4FAF-800E-76A35ACD90FD}" destId="{5CAB7A7B-9E00-412C-95F9-73E66621B2C3}" srcOrd="0" destOrd="0" presId="urn:microsoft.com/office/officeart/2005/8/layout/pyramid2"/>
    <dgm:cxn modelId="{2ED19F7A-DE63-4228-8D7F-F02B2B975A54}" srcId="{1D61D669-E293-4867-A3EA-841E3DF509C6}" destId="{0760CCDD-CB3A-42B1-8D8E-CBDC5404B6AE}" srcOrd="2" destOrd="0" parTransId="{FA0756A0-C342-4B02-9CE2-0CAF3E185425}" sibTransId="{1198A757-EBEC-4E91-9CA9-A7DE090C464C}"/>
    <dgm:cxn modelId="{0C62F2EC-D8C2-42ED-A0FF-117440ABAA83}" srcId="{1D61D669-E293-4867-A3EA-841E3DF509C6}" destId="{AE20FF91-5EE9-4533-898E-E264A5E4E17D}" srcOrd="1" destOrd="0" parTransId="{AE2C98C1-1769-4715-952C-A3240606B97D}" sibTransId="{355CF153-8704-4983-BD7A-DB2885418FA8}"/>
    <dgm:cxn modelId="{CB78C822-913F-4544-9981-E0088502BB36}" type="presOf" srcId="{AE20FF91-5EE9-4533-898E-E264A5E4E17D}" destId="{F4293A66-E6D4-46FC-BDEE-5D9B867274E7}" srcOrd="0" destOrd="0" presId="urn:microsoft.com/office/officeart/2005/8/layout/pyramid2"/>
    <dgm:cxn modelId="{C0F2B2F4-8090-4757-AD10-3B3CF8BB8290}" type="presOf" srcId="{5E16E2BD-1094-44A1-886B-56CF9DE9DAC6}" destId="{769D52BA-9689-4830-887A-264E18EC3C0D}" srcOrd="0" destOrd="0" presId="urn:microsoft.com/office/officeart/2005/8/layout/pyramid2"/>
    <dgm:cxn modelId="{D142606D-E518-4AAE-85B8-55D5556E2EA0}" srcId="{1D61D669-E293-4867-A3EA-841E3DF509C6}" destId="{89F93038-789E-4C17-8CE1-6659B5FE4C38}" srcOrd="3" destOrd="0" parTransId="{1A02589D-49CA-40F6-9E21-80FEC3E9BE2A}" sibTransId="{60B6EA67-3CA3-4E8F-BD19-4B6B7363EEAE}"/>
    <dgm:cxn modelId="{10B47240-781F-4F16-AF95-B8A73DD8BB04}" type="presOf" srcId="{89F93038-789E-4C17-8CE1-6659B5FE4C38}" destId="{A9E456B3-B24B-4CAE-BCDC-957C74839009}" srcOrd="0" destOrd="0" presId="urn:microsoft.com/office/officeart/2005/8/layout/pyramid2"/>
    <dgm:cxn modelId="{6D6247F9-A724-4440-90D1-6D941EBEA721}" srcId="{1D61D669-E293-4867-A3EA-841E3DF509C6}" destId="{5E16E2BD-1094-44A1-886B-56CF9DE9DAC6}" srcOrd="0" destOrd="0" parTransId="{824F27CF-8D09-428B-A08D-41595790BDDE}" sibTransId="{67012BAD-0880-4A26-8226-AA65E2D54E53}"/>
    <dgm:cxn modelId="{F6CCC5B3-AA0D-4B41-87E0-D0EAD7B88055}" type="presOf" srcId="{1D61D669-E293-4867-A3EA-841E3DF509C6}" destId="{F03CE270-A163-462C-9AA6-77CAC5E7CEDC}" srcOrd="0" destOrd="0" presId="urn:microsoft.com/office/officeart/2005/8/layout/pyramid2"/>
    <dgm:cxn modelId="{EE4D3AD3-F309-4F71-9518-3BE6C43D55E7}" type="presParOf" srcId="{F03CE270-A163-462C-9AA6-77CAC5E7CEDC}" destId="{3FEA643C-1063-4AD7-855E-176278AADE1D}" srcOrd="0" destOrd="0" presId="urn:microsoft.com/office/officeart/2005/8/layout/pyramid2"/>
    <dgm:cxn modelId="{FF1D1A64-9994-4BD1-BA0F-CC54C43474B0}" type="presParOf" srcId="{F03CE270-A163-462C-9AA6-77CAC5E7CEDC}" destId="{E8AEAA44-871A-48B5-B3DB-D4343802F65B}" srcOrd="1" destOrd="0" presId="urn:microsoft.com/office/officeart/2005/8/layout/pyramid2"/>
    <dgm:cxn modelId="{A489EFF8-1EEB-4AE6-B3D4-951153EB803F}" type="presParOf" srcId="{E8AEAA44-871A-48B5-B3DB-D4343802F65B}" destId="{769D52BA-9689-4830-887A-264E18EC3C0D}" srcOrd="0" destOrd="0" presId="urn:microsoft.com/office/officeart/2005/8/layout/pyramid2"/>
    <dgm:cxn modelId="{0CE0B25C-5E4D-4D61-8641-85A26A1EDA16}" type="presParOf" srcId="{E8AEAA44-871A-48B5-B3DB-D4343802F65B}" destId="{B27D6A9F-CC9B-4A0A-AE69-33805731CBF3}" srcOrd="1" destOrd="0" presId="urn:microsoft.com/office/officeart/2005/8/layout/pyramid2"/>
    <dgm:cxn modelId="{90E7E7D5-F7C4-48B1-AA53-CD381496FA72}" type="presParOf" srcId="{E8AEAA44-871A-48B5-B3DB-D4343802F65B}" destId="{F4293A66-E6D4-46FC-BDEE-5D9B867274E7}" srcOrd="2" destOrd="0" presId="urn:microsoft.com/office/officeart/2005/8/layout/pyramid2"/>
    <dgm:cxn modelId="{8361DE3E-3FC7-4D88-89F2-475B9A9325C8}" type="presParOf" srcId="{E8AEAA44-871A-48B5-B3DB-D4343802F65B}" destId="{DDC46CE6-A508-4FA2-8EEC-66633261A137}" srcOrd="3" destOrd="0" presId="urn:microsoft.com/office/officeart/2005/8/layout/pyramid2"/>
    <dgm:cxn modelId="{470C4E33-268A-423C-BDAC-A0BFDFB975F9}" type="presParOf" srcId="{E8AEAA44-871A-48B5-B3DB-D4343802F65B}" destId="{9E5B337F-AE41-4E36-BB7F-182043405AAE}" srcOrd="4" destOrd="0" presId="urn:microsoft.com/office/officeart/2005/8/layout/pyramid2"/>
    <dgm:cxn modelId="{765DA13E-BFD1-43E6-B847-40972D8E5AF1}" type="presParOf" srcId="{E8AEAA44-871A-48B5-B3DB-D4343802F65B}" destId="{A5F5EA25-0EFF-4688-A7B3-3FA59985C2D8}" srcOrd="5" destOrd="0" presId="urn:microsoft.com/office/officeart/2005/8/layout/pyramid2"/>
    <dgm:cxn modelId="{4C47661E-AF5A-4349-B060-4B3D30F39C7F}" type="presParOf" srcId="{E8AEAA44-871A-48B5-B3DB-D4343802F65B}" destId="{A9E456B3-B24B-4CAE-BCDC-957C74839009}" srcOrd="6" destOrd="0" presId="urn:microsoft.com/office/officeart/2005/8/layout/pyramid2"/>
    <dgm:cxn modelId="{3B3EC6EA-6FF4-4864-BF45-8D75826B72BC}" type="presParOf" srcId="{E8AEAA44-871A-48B5-B3DB-D4343802F65B}" destId="{A4B1D7CB-35E9-47C2-B56C-BCE66C9ED6DE}" srcOrd="7" destOrd="0" presId="urn:microsoft.com/office/officeart/2005/8/layout/pyramid2"/>
    <dgm:cxn modelId="{B93623DF-C0ED-4FB3-BCCE-C5BA7B4A02DD}" type="presParOf" srcId="{E8AEAA44-871A-48B5-B3DB-D4343802F65B}" destId="{1198852B-010D-4843-BD23-3E9C983E777D}" srcOrd="8" destOrd="0" presId="urn:microsoft.com/office/officeart/2005/8/layout/pyramid2"/>
    <dgm:cxn modelId="{AA5B6CA6-CD20-40AC-B845-EE5440A8DDB4}" type="presParOf" srcId="{E8AEAA44-871A-48B5-B3DB-D4343802F65B}" destId="{AEC36536-7F86-45A2-B6F8-191A6A62FA49}" srcOrd="9" destOrd="0" presId="urn:microsoft.com/office/officeart/2005/8/layout/pyramid2"/>
    <dgm:cxn modelId="{76FD8426-C789-4FF8-9A36-DF9C4F89D558}" type="presParOf" srcId="{E8AEAA44-871A-48B5-B3DB-D4343802F65B}" destId="{5CAB7A7B-9E00-412C-95F9-73E66621B2C3}" srcOrd="10" destOrd="0" presId="urn:microsoft.com/office/officeart/2005/8/layout/pyramid2"/>
    <dgm:cxn modelId="{D703C13B-316A-40F4-A6E7-984A6D776B12}" type="presParOf" srcId="{E8AEAA44-871A-48B5-B3DB-D4343802F65B}" destId="{347B69AD-388C-4125-80E9-B24B62A0551F}" srcOrd="1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0B48A-DA0F-4CA2-83A4-B2A5BC95719F}" type="doc">
      <dgm:prSet loTypeId="urn:microsoft.com/office/officeart/2005/8/layout/gear1" loCatId="process" qsTypeId="urn:microsoft.com/office/officeart/2005/8/quickstyle/3d2" qsCatId="3D" csTypeId="urn:microsoft.com/office/officeart/2005/8/colors/accent6_4" csCatId="accent6" phldr="1"/>
      <dgm:spPr/>
    </dgm:pt>
    <dgm:pt modelId="{EA3BA8B8-AD82-41DC-9019-7722C1FAFBDC}">
      <dgm:prSet phldrT="[ข้อความ]"/>
      <dgm:spPr/>
      <dgm:t>
        <a:bodyPr/>
        <a:lstStyle/>
        <a:p>
          <a:r>
            <a:rPr lang="en-US" dirty="0" smtClean="0"/>
            <a:t>Firm Enters International Business</a:t>
          </a:r>
          <a:endParaRPr lang="th-TH" dirty="0"/>
        </a:p>
      </dgm:t>
    </dgm:pt>
    <dgm:pt modelId="{5F4C0382-74E5-4C74-99A4-34BB3090439C}" type="parTrans" cxnId="{F9368515-776D-4278-B6ED-EC54824A4D79}">
      <dgm:prSet/>
      <dgm:spPr/>
      <dgm:t>
        <a:bodyPr/>
        <a:lstStyle/>
        <a:p>
          <a:endParaRPr lang="th-TH"/>
        </a:p>
      </dgm:t>
    </dgm:pt>
    <dgm:pt modelId="{A5B2560B-F5B3-46A2-8A96-13524182F097}" type="sibTrans" cxnId="{F9368515-776D-4278-B6ED-EC54824A4D79}">
      <dgm:prSet/>
      <dgm:spPr/>
      <dgm:t>
        <a:bodyPr/>
        <a:lstStyle/>
        <a:p>
          <a:endParaRPr lang="th-TH"/>
        </a:p>
      </dgm:t>
    </dgm:pt>
    <dgm:pt modelId="{4DBFE97E-DDC8-4F5E-A1EC-49865B215BB7}">
      <dgm:prSet phldrT="[ข้อความ]"/>
      <dgm:spPr/>
      <dgm:t>
        <a:bodyPr/>
        <a:lstStyle/>
        <a:p>
          <a:r>
            <a:rPr lang="en-US" dirty="0" smtClean="0"/>
            <a:t>Global Rivals</a:t>
          </a:r>
          <a:endParaRPr lang="th-TH" dirty="0"/>
        </a:p>
      </dgm:t>
    </dgm:pt>
    <dgm:pt modelId="{FBEDF63B-6E78-483E-B22F-31C4C4E82F94}" type="parTrans" cxnId="{1EEA6897-0E6B-43FA-8CC0-B668DC91DC77}">
      <dgm:prSet/>
      <dgm:spPr/>
      <dgm:t>
        <a:bodyPr/>
        <a:lstStyle/>
        <a:p>
          <a:endParaRPr lang="th-TH"/>
        </a:p>
      </dgm:t>
    </dgm:pt>
    <dgm:pt modelId="{2F20B328-D11A-414A-A223-9FF69B317683}" type="sibTrans" cxnId="{1EEA6897-0E6B-43FA-8CC0-B668DC91DC77}">
      <dgm:prSet/>
      <dgm:spPr/>
      <dgm:t>
        <a:bodyPr/>
        <a:lstStyle/>
        <a:p>
          <a:endParaRPr lang="th-TH"/>
        </a:p>
      </dgm:t>
    </dgm:pt>
    <dgm:pt modelId="{730B52F2-EB0A-4618-911A-78EFA2D7C52C}">
      <dgm:prSet phldrT="[ข้อความ]"/>
      <dgm:spPr/>
      <dgm:t>
        <a:bodyPr/>
        <a:lstStyle/>
        <a:p>
          <a:r>
            <a:rPr lang="en-US" dirty="0" smtClean="0"/>
            <a:t>Competitive Pressure</a:t>
          </a:r>
          <a:endParaRPr lang="th-TH" dirty="0"/>
        </a:p>
      </dgm:t>
    </dgm:pt>
    <dgm:pt modelId="{20D33ED4-B3C0-4688-9299-8D34D87F53E1}" type="parTrans" cxnId="{595495DF-944C-49F2-B03C-F817A5DBECE9}">
      <dgm:prSet/>
      <dgm:spPr/>
      <dgm:t>
        <a:bodyPr/>
        <a:lstStyle/>
        <a:p>
          <a:endParaRPr lang="th-TH"/>
        </a:p>
      </dgm:t>
    </dgm:pt>
    <dgm:pt modelId="{F7BF48FF-3C5A-421C-8D2A-5976139C8DDF}" type="sibTrans" cxnId="{595495DF-944C-49F2-B03C-F817A5DBECE9}">
      <dgm:prSet/>
      <dgm:spPr/>
      <dgm:t>
        <a:bodyPr/>
        <a:lstStyle/>
        <a:p>
          <a:endParaRPr lang="th-TH"/>
        </a:p>
      </dgm:t>
    </dgm:pt>
    <dgm:pt modelId="{42F9FE4C-8E10-4137-8EE8-A763A0A8C403}" type="pres">
      <dgm:prSet presAssocID="{52E0B48A-DA0F-4CA2-83A4-B2A5BC95719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AEE38BC-AE08-41E2-84A0-CB34EFDBD7E3}" type="pres">
      <dgm:prSet presAssocID="{EA3BA8B8-AD82-41DC-9019-7722C1FAFBD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D8B5E6-AD78-4469-A372-10DF976D40A8}" type="pres">
      <dgm:prSet presAssocID="{EA3BA8B8-AD82-41DC-9019-7722C1FAFBDC}" presName="gear1srcNode" presStyleLbl="node1" presStyleIdx="0" presStyleCnt="3"/>
      <dgm:spPr/>
      <dgm:t>
        <a:bodyPr/>
        <a:lstStyle/>
        <a:p>
          <a:endParaRPr lang="th-TH"/>
        </a:p>
      </dgm:t>
    </dgm:pt>
    <dgm:pt modelId="{3293B4DA-E27B-496E-8D71-19FED4670568}" type="pres">
      <dgm:prSet presAssocID="{EA3BA8B8-AD82-41DC-9019-7722C1FAFBDC}" presName="gear1dstNode" presStyleLbl="node1" presStyleIdx="0" presStyleCnt="3"/>
      <dgm:spPr/>
      <dgm:t>
        <a:bodyPr/>
        <a:lstStyle/>
        <a:p>
          <a:endParaRPr lang="th-TH"/>
        </a:p>
      </dgm:t>
    </dgm:pt>
    <dgm:pt modelId="{2000FEA9-8BD3-4BF5-AEE2-B2D4BDB43A12}" type="pres">
      <dgm:prSet presAssocID="{4DBFE97E-DDC8-4F5E-A1EC-49865B215BB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3762B1-3D9C-41E7-A854-3ABAE6D8D966}" type="pres">
      <dgm:prSet presAssocID="{4DBFE97E-DDC8-4F5E-A1EC-49865B215BB7}" presName="gear2srcNode" presStyleLbl="node1" presStyleIdx="1" presStyleCnt="3"/>
      <dgm:spPr/>
      <dgm:t>
        <a:bodyPr/>
        <a:lstStyle/>
        <a:p>
          <a:endParaRPr lang="th-TH"/>
        </a:p>
      </dgm:t>
    </dgm:pt>
    <dgm:pt modelId="{65CEF55C-BB84-4AE8-87B0-992AD0D2528A}" type="pres">
      <dgm:prSet presAssocID="{4DBFE97E-DDC8-4F5E-A1EC-49865B215BB7}" presName="gear2dstNode" presStyleLbl="node1" presStyleIdx="1" presStyleCnt="3"/>
      <dgm:spPr/>
      <dgm:t>
        <a:bodyPr/>
        <a:lstStyle/>
        <a:p>
          <a:endParaRPr lang="th-TH"/>
        </a:p>
      </dgm:t>
    </dgm:pt>
    <dgm:pt modelId="{F065DC11-8D41-4E78-A63B-07FC16B08414}" type="pres">
      <dgm:prSet presAssocID="{730B52F2-EB0A-4618-911A-78EFA2D7C52C}" presName="gear3" presStyleLbl="node1" presStyleIdx="2" presStyleCnt="3"/>
      <dgm:spPr/>
      <dgm:t>
        <a:bodyPr/>
        <a:lstStyle/>
        <a:p>
          <a:endParaRPr lang="th-TH"/>
        </a:p>
      </dgm:t>
    </dgm:pt>
    <dgm:pt modelId="{8510DCCE-87E4-4F7B-89D2-0D82132A0A3C}" type="pres">
      <dgm:prSet presAssocID="{730B52F2-EB0A-4618-911A-78EFA2D7C52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B9541F3-B35A-47AE-BAEC-501C299657ED}" type="pres">
      <dgm:prSet presAssocID="{730B52F2-EB0A-4618-911A-78EFA2D7C52C}" presName="gear3srcNode" presStyleLbl="node1" presStyleIdx="2" presStyleCnt="3"/>
      <dgm:spPr/>
      <dgm:t>
        <a:bodyPr/>
        <a:lstStyle/>
        <a:p>
          <a:endParaRPr lang="th-TH"/>
        </a:p>
      </dgm:t>
    </dgm:pt>
    <dgm:pt modelId="{2C572240-852C-42B0-AE52-579FEF2D82D3}" type="pres">
      <dgm:prSet presAssocID="{730B52F2-EB0A-4618-911A-78EFA2D7C52C}" presName="gear3dstNode" presStyleLbl="node1" presStyleIdx="2" presStyleCnt="3"/>
      <dgm:spPr/>
      <dgm:t>
        <a:bodyPr/>
        <a:lstStyle/>
        <a:p>
          <a:endParaRPr lang="th-TH"/>
        </a:p>
      </dgm:t>
    </dgm:pt>
    <dgm:pt modelId="{E57AC1CE-892C-4192-9A7F-5E6B19258768}" type="pres">
      <dgm:prSet presAssocID="{A5B2560B-F5B3-46A2-8A96-13524182F097}" presName="connector1" presStyleLbl="sibTrans2D1" presStyleIdx="0" presStyleCnt="3"/>
      <dgm:spPr/>
      <dgm:t>
        <a:bodyPr/>
        <a:lstStyle/>
        <a:p>
          <a:endParaRPr lang="th-TH"/>
        </a:p>
      </dgm:t>
    </dgm:pt>
    <dgm:pt modelId="{057B48F2-15D7-471A-BF3D-4F99F454407C}" type="pres">
      <dgm:prSet presAssocID="{2F20B328-D11A-414A-A223-9FF69B317683}" presName="connector2" presStyleLbl="sibTrans2D1" presStyleIdx="1" presStyleCnt="3"/>
      <dgm:spPr/>
      <dgm:t>
        <a:bodyPr/>
        <a:lstStyle/>
        <a:p>
          <a:endParaRPr lang="th-TH"/>
        </a:p>
      </dgm:t>
    </dgm:pt>
    <dgm:pt modelId="{8909BAC6-9B0D-4670-9237-D3A4BA781851}" type="pres">
      <dgm:prSet presAssocID="{F7BF48FF-3C5A-421C-8D2A-5976139C8DDF}" presName="connector3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37368687-C432-49BF-A5B7-96AB2414DEDC}" type="presOf" srcId="{730B52F2-EB0A-4618-911A-78EFA2D7C52C}" destId="{0B9541F3-B35A-47AE-BAEC-501C299657ED}" srcOrd="2" destOrd="0" presId="urn:microsoft.com/office/officeart/2005/8/layout/gear1"/>
    <dgm:cxn modelId="{70D08691-7A34-493B-8FDE-A4BB8D684333}" type="presOf" srcId="{F7BF48FF-3C5A-421C-8D2A-5976139C8DDF}" destId="{8909BAC6-9B0D-4670-9237-D3A4BA781851}" srcOrd="0" destOrd="0" presId="urn:microsoft.com/office/officeart/2005/8/layout/gear1"/>
    <dgm:cxn modelId="{081895AF-638F-4A3C-9B47-6489E21CAF7E}" type="presOf" srcId="{730B52F2-EB0A-4618-911A-78EFA2D7C52C}" destId="{2C572240-852C-42B0-AE52-579FEF2D82D3}" srcOrd="3" destOrd="0" presId="urn:microsoft.com/office/officeart/2005/8/layout/gear1"/>
    <dgm:cxn modelId="{B36B7645-4958-4D5C-ABDA-5B0076878FDB}" type="presOf" srcId="{4DBFE97E-DDC8-4F5E-A1EC-49865B215BB7}" destId="{65CEF55C-BB84-4AE8-87B0-992AD0D2528A}" srcOrd="2" destOrd="0" presId="urn:microsoft.com/office/officeart/2005/8/layout/gear1"/>
    <dgm:cxn modelId="{5EEC7AD9-1D3C-4CBB-9231-AC4082674EDE}" type="presOf" srcId="{EA3BA8B8-AD82-41DC-9019-7722C1FAFBDC}" destId="{3293B4DA-E27B-496E-8D71-19FED4670568}" srcOrd="2" destOrd="0" presId="urn:microsoft.com/office/officeart/2005/8/layout/gear1"/>
    <dgm:cxn modelId="{595495DF-944C-49F2-B03C-F817A5DBECE9}" srcId="{52E0B48A-DA0F-4CA2-83A4-B2A5BC95719F}" destId="{730B52F2-EB0A-4618-911A-78EFA2D7C52C}" srcOrd="2" destOrd="0" parTransId="{20D33ED4-B3C0-4688-9299-8D34D87F53E1}" sibTransId="{F7BF48FF-3C5A-421C-8D2A-5976139C8DDF}"/>
    <dgm:cxn modelId="{A5165380-1FD6-448D-B8A6-6F8E7E345931}" type="presOf" srcId="{A5B2560B-F5B3-46A2-8A96-13524182F097}" destId="{E57AC1CE-892C-4192-9A7F-5E6B19258768}" srcOrd="0" destOrd="0" presId="urn:microsoft.com/office/officeart/2005/8/layout/gear1"/>
    <dgm:cxn modelId="{1EEA6897-0E6B-43FA-8CC0-B668DC91DC77}" srcId="{52E0B48A-DA0F-4CA2-83A4-B2A5BC95719F}" destId="{4DBFE97E-DDC8-4F5E-A1EC-49865B215BB7}" srcOrd="1" destOrd="0" parTransId="{FBEDF63B-6E78-483E-B22F-31C4C4E82F94}" sibTransId="{2F20B328-D11A-414A-A223-9FF69B317683}"/>
    <dgm:cxn modelId="{9A174728-8C41-4621-A5A3-01DF77807394}" type="presOf" srcId="{730B52F2-EB0A-4618-911A-78EFA2D7C52C}" destId="{F065DC11-8D41-4E78-A63B-07FC16B08414}" srcOrd="0" destOrd="0" presId="urn:microsoft.com/office/officeart/2005/8/layout/gear1"/>
    <dgm:cxn modelId="{0E02B955-9A5A-406C-BA96-2872860793AF}" type="presOf" srcId="{2F20B328-D11A-414A-A223-9FF69B317683}" destId="{057B48F2-15D7-471A-BF3D-4F99F454407C}" srcOrd="0" destOrd="0" presId="urn:microsoft.com/office/officeart/2005/8/layout/gear1"/>
    <dgm:cxn modelId="{2B7930A3-AFFD-4131-84D0-F16F1020F830}" type="presOf" srcId="{EA3BA8B8-AD82-41DC-9019-7722C1FAFBDC}" destId="{5CD8B5E6-AD78-4469-A372-10DF976D40A8}" srcOrd="1" destOrd="0" presId="urn:microsoft.com/office/officeart/2005/8/layout/gear1"/>
    <dgm:cxn modelId="{169CFEE5-BA97-4C6D-99CC-CD4CB4453CBF}" type="presOf" srcId="{730B52F2-EB0A-4618-911A-78EFA2D7C52C}" destId="{8510DCCE-87E4-4F7B-89D2-0D82132A0A3C}" srcOrd="1" destOrd="0" presId="urn:microsoft.com/office/officeart/2005/8/layout/gear1"/>
    <dgm:cxn modelId="{06D669C3-5BF0-4EEA-BED3-764ED699EE7D}" type="presOf" srcId="{4DBFE97E-DDC8-4F5E-A1EC-49865B215BB7}" destId="{633762B1-3D9C-41E7-A854-3ABAE6D8D966}" srcOrd="1" destOrd="0" presId="urn:microsoft.com/office/officeart/2005/8/layout/gear1"/>
    <dgm:cxn modelId="{F9368515-776D-4278-B6ED-EC54824A4D79}" srcId="{52E0B48A-DA0F-4CA2-83A4-B2A5BC95719F}" destId="{EA3BA8B8-AD82-41DC-9019-7722C1FAFBDC}" srcOrd="0" destOrd="0" parTransId="{5F4C0382-74E5-4C74-99A4-34BB3090439C}" sibTransId="{A5B2560B-F5B3-46A2-8A96-13524182F097}"/>
    <dgm:cxn modelId="{62F4D01F-FB46-4E12-8CF8-2DE18E53E5ED}" type="presOf" srcId="{EA3BA8B8-AD82-41DC-9019-7722C1FAFBDC}" destId="{7AEE38BC-AE08-41E2-84A0-CB34EFDBD7E3}" srcOrd="0" destOrd="0" presId="urn:microsoft.com/office/officeart/2005/8/layout/gear1"/>
    <dgm:cxn modelId="{A51BF8AC-ED09-4B12-A4BD-2D2BD08B68DE}" type="presOf" srcId="{4DBFE97E-DDC8-4F5E-A1EC-49865B215BB7}" destId="{2000FEA9-8BD3-4BF5-AEE2-B2D4BDB43A12}" srcOrd="0" destOrd="0" presId="urn:microsoft.com/office/officeart/2005/8/layout/gear1"/>
    <dgm:cxn modelId="{491D94BF-DD92-443F-BE45-9C7946E50948}" type="presOf" srcId="{52E0B48A-DA0F-4CA2-83A4-B2A5BC95719F}" destId="{42F9FE4C-8E10-4137-8EE8-A763A0A8C403}" srcOrd="0" destOrd="0" presId="urn:microsoft.com/office/officeart/2005/8/layout/gear1"/>
    <dgm:cxn modelId="{3A1A26F4-D707-4EA4-8731-E9DAD7309BE5}" type="presParOf" srcId="{42F9FE4C-8E10-4137-8EE8-A763A0A8C403}" destId="{7AEE38BC-AE08-41E2-84A0-CB34EFDBD7E3}" srcOrd="0" destOrd="0" presId="urn:microsoft.com/office/officeart/2005/8/layout/gear1"/>
    <dgm:cxn modelId="{93AE9FBD-A26D-4DE5-871F-4E359359CC01}" type="presParOf" srcId="{42F9FE4C-8E10-4137-8EE8-A763A0A8C403}" destId="{5CD8B5E6-AD78-4469-A372-10DF976D40A8}" srcOrd="1" destOrd="0" presId="urn:microsoft.com/office/officeart/2005/8/layout/gear1"/>
    <dgm:cxn modelId="{6EF976E0-26A7-47AF-A102-116BDEB90CBD}" type="presParOf" srcId="{42F9FE4C-8E10-4137-8EE8-A763A0A8C403}" destId="{3293B4DA-E27B-496E-8D71-19FED4670568}" srcOrd="2" destOrd="0" presId="urn:microsoft.com/office/officeart/2005/8/layout/gear1"/>
    <dgm:cxn modelId="{DD158B76-1CE8-485D-957E-970E766663A9}" type="presParOf" srcId="{42F9FE4C-8E10-4137-8EE8-A763A0A8C403}" destId="{2000FEA9-8BD3-4BF5-AEE2-B2D4BDB43A12}" srcOrd="3" destOrd="0" presId="urn:microsoft.com/office/officeart/2005/8/layout/gear1"/>
    <dgm:cxn modelId="{7E2114F3-F839-4D76-AC85-A434A65F994E}" type="presParOf" srcId="{42F9FE4C-8E10-4137-8EE8-A763A0A8C403}" destId="{633762B1-3D9C-41E7-A854-3ABAE6D8D966}" srcOrd="4" destOrd="0" presId="urn:microsoft.com/office/officeart/2005/8/layout/gear1"/>
    <dgm:cxn modelId="{90ABA7E1-8B49-4660-A846-341950E7FC85}" type="presParOf" srcId="{42F9FE4C-8E10-4137-8EE8-A763A0A8C403}" destId="{65CEF55C-BB84-4AE8-87B0-992AD0D2528A}" srcOrd="5" destOrd="0" presId="urn:microsoft.com/office/officeart/2005/8/layout/gear1"/>
    <dgm:cxn modelId="{8FCDF5D0-1217-41DC-A0C2-ADED8A01B7F8}" type="presParOf" srcId="{42F9FE4C-8E10-4137-8EE8-A763A0A8C403}" destId="{F065DC11-8D41-4E78-A63B-07FC16B08414}" srcOrd="6" destOrd="0" presId="urn:microsoft.com/office/officeart/2005/8/layout/gear1"/>
    <dgm:cxn modelId="{638BAE86-9441-4261-913A-DA63202AD527}" type="presParOf" srcId="{42F9FE4C-8E10-4137-8EE8-A763A0A8C403}" destId="{8510DCCE-87E4-4F7B-89D2-0D82132A0A3C}" srcOrd="7" destOrd="0" presId="urn:microsoft.com/office/officeart/2005/8/layout/gear1"/>
    <dgm:cxn modelId="{DE3CC8B2-30CE-453E-AF19-6C20D7E9AA5E}" type="presParOf" srcId="{42F9FE4C-8E10-4137-8EE8-A763A0A8C403}" destId="{0B9541F3-B35A-47AE-BAEC-501C299657ED}" srcOrd="8" destOrd="0" presId="urn:microsoft.com/office/officeart/2005/8/layout/gear1"/>
    <dgm:cxn modelId="{0D2E86D7-74A5-4152-808D-B9C13BE798EB}" type="presParOf" srcId="{42F9FE4C-8E10-4137-8EE8-A763A0A8C403}" destId="{2C572240-852C-42B0-AE52-579FEF2D82D3}" srcOrd="9" destOrd="0" presId="urn:microsoft.com/office/officeart/2005/8/layout/gear1"/>
    <dgm:cxn modelId="{F268679D-BACD-45FB-B36A-E125AC08F044}" type="presParOf" srcId="{42F9FE4C-8E10-4137-8EE8-A763A0A8C403}" destId="{E57AC1CE-892C-4192-9A7F-5E6B19258768}" srcOrd="10" destOrd="0" presId="urn:microsoft.com/office/officeart/2005/8/layout/gear1"/>
    <dgm:cxn modelId="{C0CC3652-B4A2-42FC-B627-FA44891C38B8}" type="presParOf" srcId="{42F9FE4C-8E10-4137-8EE8-A763A0A8C403}" destId="{057B48F2-15D7-471A-BF3D-4F99F454407C}" srcOrd="11" destOrd="0" presId="urn:microsoft.com/office/officeart/2005/8/layout/gear1"/>
    <dgm:cxn modelId="{CA3B0476-B50F-4DEC-A8F2-EFE8D431E43B}" type="presParOf" srcId="{42F9FE4C-8E10-4137-8EE8-A763A0A8C403}" destId="{8909BAC6-9B0D-4670-9237-D3A4BA781851}" srcOrd="12" destOrd="0" presId="urn:microsoft.com/office/officeart/2005/8/layout/gear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211C8D-0DBD-46F5-A74C-7D604BDF04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8E2CFE3-417B-4700-B39E-3CA9CA5EB2F5}">
      <dgm:prSet phldrT="[ข้อความ]" custT="1"/>
      <dgm:spPr>
        <a:solidFill>
          <a:srgbClr val="CCCCFF">
            <a:alpha val="49804"/>
          </a:srgbClr>
        </a:solidFill>
        <a:ln>
          <a:solidFill>
            <a:srgbClr val="7030A0"/>
          </a:solidFill>
        </a:ln>
      </dgm:spPr>
      <dgm:t>
        <a:bodyPr/>
        <a:lstStyle/>
        <a:p>
          <a:r>
            <a:rPr lang="th-TH" sz="2000" b="1" dirty="0" smtClean="0"/>
            <a:t>สินทรัพย์ถาวร </a:t>
          </a:r>
          <a:r>
            <a:rPr lang="th-TH" sz="2000" dirty="0" smtClean="0"/>
            <a:t>ได้แก่ อาคาร โรงงาน ศูนย์กระจายสินค้า รถบรรทุก </a:t>
          </a:r>
          <a:endParaRPr lang="th-TH" sz="2000" dirty="0"/>
        </a:p>
      </dgm:t>
    </dgm:pt>
    <dgm:pt modelId="{045EF8E1-AF93-4ADA-8A23-38A72386C065}" type="parTrans" cxnId="{2059D8FE-9991-420B-9A77-5DF073671415}">
      <dgm:prSet/>
      <dgm:spPr/>
      <dgm:t>
        <a:bodyPr/>
        <a:lstStyle/>
        <a:p>
          <a:endParaRPr lang="th-TH" sz="1600"/>
        </a:p>
      </dgm:t>
    </dgm:pt>
    <dgm:pt modelId="{F0A71DCE-5A77-41D7-B80F-A2F47DEF30D8}" type="sibTrans" cxnId="{2059D8FE-9991-420B-9A77-5DF073671415}">
      <dgm:prSet/>
      <dgm:spPr/>
      <dgm:t>
        <a:bodyPr/>
        <a:lstStyle/>
        <a:p>
          <a:endParaRPr lang="th-TH" sz="1600"/>
        </a:p>
      </dgm:t>
    </dgm:pt>
    <dgm:pt modelId="{157C02E3-76F2-4961-A312-AF79B5E02834}">
      <dgm:prSet phldrT="[ข้อความ]" custT="1"/>
      <dgm:spPr>
        <a:solidFill>
          <a:srgbClr val="99FFCC">
            <a:alpha val="49804"/>
          </a:srgbClr>
        </a:solidFill>
        <a:ln>
          <a:solidFill>
            <a:srgbClr val="99FFCC"/>
          </a:solidFill>
        </a:ln>
      </dgm:spPr>
      <dgm:t>
        <a:bodyPr/>
        <a:lstStyle/>
        <a:p>
          <a:r>
            <a:rPr lang="th-TH" sz="2000" b="1" dirty="0" smtClean="0"/>
            <a:t>สินค้า</a:t>
          </a:r>
          <a:r>
            <a:rPr lang="th-TH" sz="2000" dirty="0" smtClean="0"/>
            <a:t> ได้แก่ วัตถุดิบ สินค้าคงคลัง สินค้าสำเร็จรูป</a:t>
          </a:r>
          <a:endParaRPr lang="th-TH" sz="2000" dirty="0"/>
        </a:p>
      </dgm:t>
    </dgm:pt>
    <dgm:pt modelId="{9CDBA3F8-C59E-4CE4-8B87-4C21E7326D6D}" type="parTrans" cxnId="{213B24CF-27C8-4236-9DD0-825052DD2FCA}">
      <dgm:prSet/>
      <dgm:spPr/>
      <dgm:t>
        <a:bodyPr/>
        <a:lstStyle/>
        <a:p>
          <a:endParaRPr lang="th-TH" sz="1600"/>
        </a:p>
      </dgm:t>
    </dgm:pt>
    <dgm:pt modelId="{D29A015D-4828-42EB-8A8B-39C709D03A92}" type="sibTrans" cxnId="{213B24CF-27C8-4236-9DD0-825052DD2FCA}">
      <dgm:prSet/>
      <dgm:spPr/>
      <dgm:t>
        <a:bodyPr/>
        <a:lstStyle/>
        <a:p>
          <a:endParaRPr lang="th-TH" sz="1600"/>
        </a:p>
      </dgm:t>
    </dgm:pt>
    <dgm:pt modelId="{853C128A-54D9-470B-8EC9-117D0E3E5F9C}">
      <dgm:prSet phldrT="[ข้อความ]" custT="1"/>
      <dgm:spPr>
        <a:solidFill>
          <a:srgbClr val="FFCCFF">
            <a:alpha val="49804"/>
          </a:srgbClr>
        </a:solidFill>
        <a:ln>
          <a:solidFill>
            <a:srgbClr val="FF66CC"/>
          </a:solidFill>
        </a:ln>
      </dgm:spPr>
      <dgm:t>
        <a:bodyPr/>
        <a:lstStyle/>
        <a:p>
          <a:r>
            <a:rPr lang="th-TH" sz="2000" b="1" dirty="0" smtClean="0"/>
            <a:t>เงินสดและลูกหนี้</a:t>
          </a:r>
          <a:endParaRPr lang="th-TH" sz="2000" b="1" dirty="0"/>
        </a:p>
      </dgm:t>
    </dgm:pt>
    <dgm:pt modelId="{C4BFABB3-72F3-4DBA-968F-FFAB0AB6CA9B}" type="parTrans" cxnId="{2AFD37D6-2AE6-4207-B60B-0759C13B36F3}">
      <dgm:prSet/>
      <dgm:spPr/>
      <dgm:t>
        <a:bodyPr/>
        <a:lstStyle/>
        <a:p>
          <a:endParaRPr lang="th-TH" sz="1600"/>
        </a:p>
      </dgm:t>
    </dgm:pt>
    <dgm:pt modelId="{61D979B1-A3F5-49B2-8499-A0D3C2AC6753}" type="sibTrans" cxnId="{2AFD37D6-2AE6-4207-B60B-0759C13B36F3}">
      <dgm:prSet/>
      <dgm:spPr/>
      <dgm:t>
        <a:bodyPr/>
        <a:lstStyle/>
        <a:p>
          <a:endParaRPr lang="th-TH" sz="1600"/>
        </a:p>
      </dgm:t>
    </dgm:pt>
    <dgm:pt modelId="{B03D2B10-480C-4B9A-9D4B-9DF5E7974C99}" type="pres">
      <dgm:prSet presAssocID="{8A211C8D-0DBD-46F5-A74C-7D604BDF04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E8FB50D-057F-464E-A566-C206235B9415}" type="pres">
      <dgm:prSet presAssocID="{18E2CFE3-417B-4700-B39E-3CA9CA5EB2F5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9E3EC5-0F13-4B58-9EAB-828A21D3B086}" type="pres">
      <dgm:prSet presAssocID="{F0A71DCE-5A77-41D7-B80F-A2F47DEF30D8}" presName="space" presStyleCnt="0"/>
      <dgm:spPr/>
    </dgm:pt>
    <dgm:pt modelId="{8BA47C4E-BECF-4509-B3FE-5C205A606726}" type="pres">
      <dgm:prSet presAssocID="{157C02E3-76F2-4961-A312-AF79B5E02834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88EA6-12B8-434C-98C5-3CD65EE4ABBB}" type="pres">
      <dgm:prSet presAssocID="{D29A015D-4828-42EB-8A8B-39C709D03A92}" presName="space" presStyleCnt="0"/>
      <dgm:spPr/>
    </dgm:pt>
    <dgm:pt modelId="{A62590FF-4A98-4063-9664-41956295746F}" type="pres">
      <dgm:prSet presAssocID="{853C128A-54D9-470B-8EC9-117D0E3E5F9C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A52FD57-143A-4BE1-9A60-5561D6DBDBEB}" type="presOf" srcId="{18E2CFE3-417B-4700-B39E-3CA9CA5EB2F5}" destId="{4E8FB50D-057F-464E-A566-C206235B9415}" srcOrd="0" destOrd="0" presId="urn:microsoft.com/office/officeart/2005/8/layout/venn3"/>
    <dgm:cxn modelId="{997E766E-336C-4C4B-A30C-FE3A56D41899}" type="presOf" srcId="{157C02E3-76F2-4961-A312-AF79B5E02834}" destId="{8BA47C4E-BECF-4509-B3FE-5C205A606726}" srcOrd="0" destOrd="0" presId="urn:microsoft.com/office/officeart/2005/8/layout/venn3"/>
    <dgm:cxn modelId="{0A5799EE-1C32-445E-B2DD-6FDA86CAD7C2}" type="presOf" srcId="{8A211C8D-0DBD-46F5-A74C-7D604BDF047F}" destId="{B03D2B10-480C-4B9A-9D4B-9DF5E7974C99}" srcOrd="0" destOrd="0" presId="urn:microsoft.com/office/officeart/2005/8/layout/venn3"/>
    <dgm:cxn modelId="{213B24CF-27C8-4236-9DD0-825052DD2FCA}" srcId="{8A211C8D-0DBD-46F5-A74C-7D604BDF047F}" destId="{157C02E3-76F2-4961-A312-AF79B5E02834}" srcOrd="1" destOrd="0" parTransId="{9CDBA3F8-C59E-4CE4-8B87-4C21E7326D6D}" sibTransId="{D29A015D-4828-42EB-8A8B-39C709D03A92}"/>
    <dgm:cxn modelId="{2059D8FE-9991-420B-9A77-5DF073671415}" srcId="{8A211C8D-0DBD-46F5-A74C-7D604BDF047F}" destId="{18E2CFE3-417B-4700-B39E-3CA9CA5EB2F5}" srcOrd="0" destOrd="0" parTransId="{045EF8E1-AF93-4ADA-8A23-38A72386C065}" sibTransId="{F0A71DCE-5A77-41D7-B80F-A2F47DEF30D8}"/>
    <dgm:cxn modelId="{B27186FE-F802-4CAC-878C-5C71C413D4E6}" type="presOf" srcId="{853C128A-54D9-470B-8EC9-117D0E3E5F9C}" destId="{A62590FF-4A98-4063-9664-41956295746F}" srcOrd="0" destOrd="0" presId="urn:microsoft.com/office/officeart/2005/8/layout/venn3"/>
    <dgm:cxn modelId="{2AFD37D6-2AE6-4207-B60B-0759C13B36F3}" srcId="{8A211C8D-0DBD-46F5-A74C-7D604BDF047F}" destId="{853C128A-54D9-470B-8EC9-117D0E3E5F9C}" srcOrd="2" destOrd="0" parTransId="{C4BFABB3-72F3-4DBA-968F-FFAB0AB6CA9B}" sibTransId="{61D979B1-A3F5-49B2-8499-A0D3C2AC6753}"/>
    <dgm:cxn modelId="{CCF200C4-700C-4A97-AEBA-4476C516205F}" type="presParOf" srcId="{B03D2B10-480C-4B9A-9D4B-9DF5E7974C99}" destId="{4E8FB50D-057F-464E-A566-C206235B9415}" srcOrd="0" destOrd="0" presId="urn:microsoft.com/office/officeart/2005/8/layout/venn3"/>
    <dgm:cxn modelId="{F3665482-0A2D-4048-BA49-8990106313DD}" type="presParOf" srcId="{B03D2B10-480C-4B9A-9D4B-9DF5E7974C99}" destId="{5D9E3EC5-0F13-4B58-9EAB-828A21D3B086}" srcOrd="1" destOrd="0" presId="urn:microsoft.com/office/officeart/2005/8/layout/venn3"/>
    <dgm:cxn modelId="{B51E9006-253B-409B-89DD-C0159FF17897}" type="presParOf" srcId="{B03D2B10-480C-4B9A-9D4B-9DF5E7974C99}" destId="{8BA47C4E-BECF-4509-B3FE-5C205A606726}" srcOrd="2" destOrd="0" presId="urn:microsoft.com/office/officeart/2005/8/layout/venn3"/>
    <dgm:cxn modelId="{D703EF45-91DE-43D1-8E8A-DD121833053F}" type="presParOf" srcId="{B03D2B10-480C-4B9A-9D4B-9DF5E7974C99}" destId="{37288EA6-12B8-434C-98C5-3CD65EE4ABBB}" srcOrd="3" destOrd="0" presId="urn:microsoft.com/office/officeart/2005/8/layout/venn3"/>
    <dgm:cxn modelId="{EBB00A88-0C3A-4DE7-AC31-A247CEBAADBF}" type="presParOf" srcId="{B03D2B10-480C-4B9A-9D4B-9DF5E7974C99}" destId="{A62590FF-4A98-4063-9664-41956295746F}" srcOrd="4" destOrd="0" presId="urn:microsoft.com/office/officeart/2005/8/layout/venn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CF70CD-1C68-4293-B544-35A72E09CCE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75B765A-022C-4386-8EA3-ECF8C381A676}">
      <dgm:prSet phldrT="[ข้อความ]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en-US" b="1" cap="none" spc="0" dirty="0" smtClean="0">
              <a:ln w="1905"/>
              <a:solidFill>
                <a:srgbClr val="33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rPr>
            <a:t>5 Rights</a:t>
          </a:r>
          <a:endParaRPr lang="th-TH" b="1" cap="none" spc="0" dirty="0">
            <a:ln w="1905"/>
            <a:solidFill>
              <a:srgbClr val="3333CC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Browallia New" pitchFamily="34" charset="-34"/>
            <a:cs typeface="Browallia New" pitchFamily="34" charset="-34"/>
          </a:endParaRPr>
        </a:p>
      </dgm:t>
    </dgm:pt>
    <dgm:pt modelId="{C1555FA5-3356-4B97-9F2A-93F9A3D2FF89}" type="parTrans" cxnId="{70DFA596-1AC4-439C-91D5-39431F5A234D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7A9C932D-3107-431F-BBD0-BB3D0E46B584}" type="sibTrans" cxnId="{70DFA596-1AC4-439C-91D5-39431F5A234D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48C4FA88-BB17-4C9E-98D4-0045EABAA22D}">
      <dgm:prSet phldrT="[ข้อความ]"/>
      <dgm:spPr>
        <a:solidFill>
          <a:srgbClr val="3399FF">
            <a:alpha val="49804"/>
          </a:srgbClr>
        </a:solidFill>
      </dgm:spPr>
      <dgm:t>
        <a:bodyPr/>
        <a:lstStyle/>
        <a:p>
          <a:r>
            <a:rPr lang="en-US" dirty="0" smtClean="0"/>
            <a:t>Right Product</a:t>
          </a:r>
          <a:endParaRPr lang="th-TH" dirty="0">
            <a:latin typeface="Browallia New" pitchFamily="34" charset="-34"/>
            <a:cs typeface="Browallia New" pitchFamily="34" charset="-34"/>
          </a:endParaRPr>
        </a:p>
      </dgm:t>
    </dgm:pt>
    <dgm:pt modelId="{9C4E1F60-D117-4A34-B4A5-C627B2C3490E}" type="parTrans" cxnId="{64ADBC98-BB7E-4CE8-94AD-60186B0C1FF2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BBEE25E9-4259-4398-B608-830635150E73}" type="sibTrans" cxnId="{64ADBC98-BB7E-4CE8-94AD-60186B0C1FF2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F7127AC8-C7A8-48FC-AC2F-F8543CFD3666}">
      <dgm:prSet phldrT="[ข้อความ]"/>
      <dgm:spPr>
        <a:solidFill>
          <a:srgbClr val="66FFFF">
            <a:alpha val="49804"/>
          </a:srgbClr>
        </a:solidFill>
      </dgm:spPr>
      <dgm:t>
        <a:bodyPr/>
        <a:lstStyle/>
        <a:p>
          <a:r>
            <a:rPr lang="en-US" dirty="0" smtClean="0"/>
            <a:t>Right Place</a:t>
          </a:r>
          <a:endParaRPr lang="th-TH" dirty="0">
            <a:latin typeface="Browallia New" pitchFamily="34" charset="-34"/>
            <a:cs typeface="Browallia New" pitchFamily="34" charset="-34"/>
          </a:endParaRPr>
        </a:p>
      </dgm:t>
    </dgm:pt>
    <dgm:pt modelId="{CBD4845B-18E6-4B95-B50D-23C5BB82E5B7}" type="parTrans" cxnId="{D3A2357A-ECDE-4DA5-AD9A-EAE76705C4CB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DF017699-E4BD-47E9-BB3C-425D097A8FF2}" type="sibTrans" cxnId="{D3A2357A-ECDE-4DA5-AD9A-EAE76705C4CB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A8187D2E-35C9-4637-B844-2AC14CD00758}">
      <dgm:prSet phldrT="[ข้อความ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dirty="0" smtClean="0"/>
            <a:t>Right Time</a:t>
          </a:r>
          <a:endParaRPr lang="th-TH" dirty="0">
            <a:latin typeface="Browallia New" pitchFamily="34" charset="-34"/>
            <a:cs typeface="Browallia New" pitchFamily="34" charset="-34"/>
          </a:endParaRPr>
        </a:p>
      </dgm:t>
    </dgm:pt>
    <dgm:pt modelId="{5E8D9DE1-7FA5-4551-8610-B8581AD2CCB0}" type="parTrans" cxnId="{454A248E-22CA-4ED4-87B6-733EF423EB5C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A78306E8-9EE1-44DC-B9F5-00C8A6A89367}" type="sibTrans" cxnId="{454A248E-22CA-4ED4-87B6-733EF423EB5C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03ED3966-9322-4710-9B5A-B1E38311FFAB}">
      <dgm:prSet phldrT="[ข้อความ]"/>
      <dgm:spPr>
        <a:solidFill>
          <a:srgbClr val="66CCFF">
            <a:alpha val="49804"/>
          </a:srgbClr>
        </a:solidFill>
      </dgm:spPr>
      <dgm:t>
        <a:bodyPr/>
        <a:lstStyle/>
        <a:p>
          <a:r>
            <a:rPr lang="en-US" dirty="0" smtClean="0"/>
            <a:t>Right Condition </a:t>
          </a:r>
          <a:endParaRPr lang="th-TH" dirty="0">
            <a:latin typeface="Browallia New" pitchFamily="34" charset="-34"/>
            <a:cs typeface="Browallia New" pitchFamily="34" charset="-34"/>
          </a:endParaRPr>
        </a:p>
      </dgm:t>
    </dgm:pt>
    <dgm:pt modelId="{1DD4F6F5-7F3E-4D28-9A22-2C099B22FE90}" type="parTrans" cxnId="{9C28E2BF-F1EE-4337-A16A-008F892577F6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94431A7C-328B-4377-AB5F-1C9572F29B6E}" type="sibTrans" cxnId="{9C28E2BF-F1EE-4337-A16A-008F892577F6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ADFCE0EF-319E-4DF1-9337-E05F2AA2B52C}">
      <dgm:prSet phldrT="[ข้อความ]"/>
      <dgm:spPr>
        <a:solidFill>
          <a:srgbClr val="6699FF">
            <a:alpha val="49804"/>
          </a:srgbClr>
        </a:solidFill>
      </dgm:spPr>
      <dgm:t>
        <a:bodyPr/>
        <a:lstStyle/>
        <a:p>
          <a:r>
            <a:rPr lang="en-US" dirty="0" smtClean="0"/>
            <a:t>Right Cost</a:t>
          </a:r>
          <a:endParaRPr lang="th-TH" dirty="0">
            <a:latin typeface="Browallia New" pitchFamily="34" charset="-34"/>
            <a:cs typeface="Browallia New" pitchFamily="34" charset="-34"/>
          </a:endParaRPr>
        </a:p>
      </dgm:t>
    </dgm:pt>
    <dgm:pt modelId="{5B37DC32-760C-4A4B-8466-D4641CE1B2F0}" type="parTrans" cxnId="{F1F07E88-68B9-4157-A0FD-2A9EB9640D9A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54D4ADFE-9EF8-48D0-AF53-18B7039344E2}" type="sibTrans" cxnId="{F1F07E88-68B9-4157-A0FD-2A9EB9640D9A}">
      <dgm:prSet/>
      <dgm:spPr/>
      <dgm:t>
        <a:bodyPr/>
        <a:lstStyle/>
        <a:p>
          <a:endParaRPr lang="th-TH">
            <a:latin typeface="Browallia New" pitchFamily="34" charset="-34"/>
            <a:cs typeface="Browallia New" pitchFamily="34" charset="-34"/>
          </a:endParaRPr>
        </a:p>
      </dgm:t>
    </dgm:pt>
    <dgm:pt modelId="{AEE5B38B-DDB6-44A4-8DD3-7A279132F288}" type="pres">
      <dgm:prSet presAssocID="{BDCF70CD-1C68-4293-B544-35A72E09CCE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DB7B7D6-E4E5-4071-90E5-7C9B346791DB}" type="pres">
      <dgm:prSet presAssocID="{BDCF70CD-1C68-4293-B544-35A72E09CCEF}" presName="radial" presStyleCnt="0">
        <dgm:presLayoutVars>
          <dgm:animLvl val="ctr"/>
        </dgm:presLayoutVars>
      </dgm:prSet>
      <dgm:spPr/>
    </dgm:pt>
    <dgm:pt modelId="{BF48BF46-8FD2-469D-93B8-6B7A82E5D911}" type="pres">
      <dgm:prSet presAssocID="{E75B765A-022C-4386-8EA3-ECF8C381A676}" presName="centerShape" presStyleLbl="vennNode1" presStyleIdx="0" presStyleCnt="6" custScaleX="80152" custScaleY="82507"/>
      <dgm:spPr/>
      <dgm:t>
        <a:bodyPr/>
        <a:lstStyle/>
        <a:p>
          <a:endParaRPr lang="th-TH"/>
        </a:p>
      </dgm:t>
    </dgm:pt>
    <dgm:pt modelId="{6F4B74D4-8BA1-4347-90FF-AEA6148ED46E}" type="pres">
      <dgm:prSet presAssocID="{48C4FA88-BB17-4C9E-98D4-0045EABAA22D}" presName="node" presStyleLbl="vennNode1" presStyleIdx="1" presStyleCnt="6" custScaleX="132807" custScaleY="138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39FD48-A0B5-4A0B-8334-7319858FDDBC}" type="pres">
      <dgm:prSet presAssocID="{F7127AC8-C7A8-48FC-AC2F-F8543CFD3666}" presName="node" presStyleLbl="vennNode1" presStyleIdx="2" presStyleCnt="6" custScaleX="132807" custScaleY="138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BBA62BE-3861-4806-829C-977FFD8DB95B}" type="pres">
      <dgm:prSet presAssocID="{A8187D2E-35C9-4637-B844-2AC14CD00758}" presName="node" presStyleLbl="vennNode1" presStyleIdx="3" presStyleCnt="6" custScaleX="132807" custScaleY="138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A02C3C-7FE7-4172-A4D2-FE0A23E7595A}" type="pres">
      <dgm:prSet presAssocID="{03ED3966-9322-4710-9B5A-B1E38311FFAB}" presName="node" presStyleLbl="vennNode1" presStyleIdx="4" presStyleCnt="6" custScaleX="132807" custScaleY="138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A54611-45BD-4A26-B0A1-553F3C041229}" type="pres">
      <dgm:prSet presAssocID="{ADFCE0EF-319E-4DF1-9337-E05F2AA2B52C}" presName="node" presStyleLbl="vennNode1" presStyleIdx="5" presStyleCnt="6" custScaleX="132807" custScaleY="13856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1F07E88-68B9-4157-A0FD-2A9EB9640D9A}" srcId="{E75B765A-022C-4386-8EA3-ECF8C381A676}" destId="{ADFCE0EF-319E-4DF1-9337-E05F2AA2B52C}" srcOrd="4" destOrd="0" parTransId="{5B37DC32-760C-4A4B-8466-D4641CE1B2F0}" sibTransId="{54D4ADFE-9EF8-48D0-AF53-18B7039344E2}"/>
    <dgm:cxn modelId="{64ADBC98-BB7E-4CE8-94AD-60186B0C1FF2}" srcId="{E75B765A-022C-4386-8EA3-ECF8C381A676}" destId="{48C4FA88-BB17-4C9E-98D4-0045EABAA22D}" srcOrd="0" destOrd="0" parTransId="{9C4E1F60-D117-4A34-B4A5-C627B2C3490E}" sibTransId="{BBEE25E9-4259-4398-B608-830635150E73}"/>
    <dgm:cxn modelId="{8A4E501D-894F-4912-B11B-B371BEFD49B7}" type="presOf" srcId="{A8187D2E-35C9-4637-B844-2AC14CD00758}" destId="{DBBA62BE-3861-4806-829C-977FFD8DB95B}" srcOrd="0" destOrd="0" presId="urn:microsoft.com/office/officeart/2005/8/layout/radial3"/>
    <dgm:cxn modelId="{62307B37-288B-4F9F-9058-A5FD49EE4232}" type="presOf" srcId="{48C4FA88-BB17-4C9E-98D4-0045EABAA22D}" destId="{6F4B74D4-8BA1-4347-90FF-AEA6148ED46E}" srcOrd="0" destOrd="0" presId="urn:microsoft.com/office/officeart/2005/8/layout/radial3"/>
    <dgm:cxn modelId="{D3A2357A-ECDE-4DA5-AD9A-EAE76705C4CB}" srcId="{E75B765A-022C-4386-8EA3-ECF8C381A676}" destId="{F7127AC8-C7A8-48FC-AC2F-F8543CFD3666}" srcOrd="1" destOrd="0" parTransId="{CBD4845B-18E6-4B95-B50D-23C5BB82E5B7}" sibTransId="{DF017699-E4BD-47E9-BB3C-425D097A8FF2}"/>
    <dgm:cxn modelId="{F0715FFC-2B8E-4171-B845-1F1873D9954C}" type="presOf" srcId="{F7127AC8-C7A8-48FC-AC2F-F8543CFD3666}" destId="{6339FD48-A0B5-4A0B-8334-7319858FDDBC}" srcOrd="0" destOrd="0" presId="urn:microsoft.com/office/officeart/2005/8/layout/radial3"/>
    <dgm:cxn modelId="{8C74AB62-2416-4127-B2AD-D19673812302}" type="presOf" srcId="{E75B765A-022C-4386-8EA3-ECF8C381A676}" destId="{BF48BF46-8FD2-469D-93B8-6B7A82E5D911}" srcOrd="0" destOrd="0" presId="urn:microsoft.com/office/officeart/2005/8/layout/radial3"/>
    <dgm:cxn modelId="{B6D9CB39-5374-4F3D-BE4E-3039AAE3202D}" type="presOf" srcId="{ADFCE0EF-319E-4DF1-9337-E05F2AA2B52C}" destId="{3AA54611-45BD-4A26-B0A1-553F3C041229}" srcOrd="0" destOrd="0" presId="urn:microsoft.com/office/officeart/2005/8/layout/radial3"/>
    <dgm:cxn modelId="{9C28E2BF-F1EE-4337-A16A-008F892577F6}" srcId="{E75B765A-022C-4386-8EA3-ECF8C381A676}" destId="{03ED3966-9322-4710-9B5A-B1E38311FFAB}" srcOrd="3" destOrd="0" parTransId="{1DD4F6F5-7F3E-4D28-9A22-2C099B22FE90}" sibTransId="{94431A7C-328B-4377-AB5F-1C9572F29B6E}"/>
    <dgm:cxn modelId="{3AECD71D-A5B9-467E-8DBC-AB064FD0259B}" type="presOf" srcId="{03ED3966-9322-4710-9B5A-B1E38311FFAB}" destId="{BAA02C3C-7FE7-4172-A4D2-FE0A23E7595A}" srcOrd="0" destOrd="0" presId="urn:microsoft.com/office/officeart/2005/8/layout/radial3"/>
    <dgm:cxn modelId="{5693C9E7-85CF-42D9-A3E6-6085F93DD848}" type="presOf" srcId="{BDCF70CD-1C68-4293-B544-35A72E09CCEF}" destId="{AEE5B38B-DDB6-44A4-8DD3-7A279132F288}" srcOrd="0" destOrd="0" presId="urn:microsoft.com/office/officeart/2005/8/layout/radial3"/>
    <dgm:cxn modelId="{70DFA596-1AC4-439C-91D5-39431F5A234D}" srcId="{BDCF70CD-1C68-4293-B544-35A72E09CCEF}" destId="{E75B765A-022C-4386-8EA3-ECF8C381A676}" srcOrd="0" destOrd="0" parTransId="{C1555FA5-3356-4B97-9F2A-93F9A3D2FF89}" sibTransId="{7A9C932D-3107-431F-BBD0-BB3D0E46B584}"/>
    <dgm:cxn modelId="{454A248E-22CA-4ED4-87B6-733EF423EB5C}" srcId="{E75B765A-022C-4386-8EA3-ECF8C381A676}" destId="{A8187D2E-35C9-4637-B844-2AC14CD00758}" srcOrd="2" destOrd="0" parTransId="{5E8D9DE1-7FA5-4551-8610-B8581AD2CCB0}" sibTransId="{A78306E8-9EE1-44DC-B9F5-00C8A6A89367}"/>
    <dgm:cxn modelId="{7A547D5D-8480-4C19-93B2-8C502FFEF4D6}" type="presParOf" srcId="{AEE5B38B-DDB6-44A4-8DD3-7A279132F288}" destId="{3DB7B7D6-E4E5-4071-90E5-7C9B346791DB}" srcOrd="0" destOrd="0" presId="urn:microsoft.com/office/officeart/2005/8/layout/radial3"/>
    <dgm:cxn modelId="{6D365282-B62A-410C-A31C-D9811EA25CA9}" type="presParOf" srcId="{3DB7B7D6-E4E5-4071-90E5-7C9B346791DB}" destId="{BF48BF46-8FD2-469D-93B8-6B7A82E5D911}" srcOrd="0" destOrd="0" presId="urn:microsoft.com/office/officeart/2005/8/layout/radial3"/>
    <dgm:cxn modelId="{8BD64E3F-ABD2-4916-A9F6-2AE9BF2F8B10}" type="presParOf" srcId="{3DB7B7D6-E4E5-4071-90E5-7C9B346791DB}" destId="{6F4B74D4-8BA1-4347-90FF-AEA6148ED46E}" srcOrd="1" destOrd="0" presId="urn:microsoft.com/office/officeart/2005/8/layout/radial3"/>
    <dgm:cxn modelId="{F45AA650-8F6D-4C02-8FF2-BFA51DDE070E}" type="presParOf" srcId="{3DB7B7D6-E4E5-4071-90E5-7C9B346791DB}" destId="{6339FD48-A0B5-4A0B-8334-7319858FDDBC}" srcOrd="2" destOrd="0" presId="urn:microsoft.com/office/officeart/2005/8/layout/radial3"/>
    <dgm:cxn modelId="{B2138F29-ECE3-4447-9308-470BA593EE00}" type="presParOf" srcId="{3DB7B7D6-E4E5-4071-90E5-7C9B346791DB}" destId="{DBBA62BE-3861-4806-829C-977FFD8DB95B}" srcOrd="3" destOrd="0" presId="urn:microsoft.com/office/officeart/2005/8/layout/radial3"/>
    <dgm:cxn modelId="{ECB8B07F-B1DB-4E00-88D2-97CCA63C2EE2}" type="presParOf" srcId="{3DB7B7D6-E4E5-4071-90E5-7C9B346791DB}" destId="{BAA02C3C-7FE7-4172-A4D2-FE0A23E7595A}" srcOrd="4" destOrd="0" presId="urn:microsoft.com/office/officeart/2005/8/layout/radial3"/>
    <dgm:cxn modelId="{6A9E342E-837A-4523-860A-5D54AF32FC18}" type="presParOf" srcId="{3DB7B7D6-E4E5-4071-90E5-7C9B346791DB}" destId="{3AA54611-45BD-4A26-B0A1-553F3C041229}" srcOrd="5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5C532E-8146-4C3B-8847-2B27103DE8E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2DA1176-EE00-4A27-95AC-A7BC2627DD0D}">
      <dgm:prSet phldrT="[ข้อความ]" custT="1"/>
      <dgm:spPr>
        <a:ln>
          <a:solidFill>
            <a:schemeClr val="bg1"/>
          </a:solidFill>
        </a:ln>
      </dgm:spPr>
      <dgm:t>
        <a:bodyPr/>
        <a:lstStyle/>
        <a:p>
          <a:r>
            <a:rPr lang="th-TH" sz="1600" dirty="0" smtClean="0">
              <a:latin typeface="Browallia New" pitchFamily="34" charset="-34"/>
              <a:cs typeface="Browallia New" pitchFamily="34" charset="-34"/>
            </a:rPr>
            <a:t>ต้นทุนค่าแรงงาน</a:t>
          </a:r>
          <a:endParaRPr lang="th-TH" sz="1600" dirty="0">
            <a:latin typeface="Browallia New" pitchFamily="34" charset="-34"/>
            <a:cs typeface="Browallia New" pitchFamily="34" charset="-34"/>
          </a:endParaRPr>
        </a:p>
      </dgm:t>
    </dgm:pt>
    <dgm:pt modelId="{381336CC-7D3C-4B48-8A46-F78824485C92}" type="parTrans" cxnId="{313FC2A6-D5C6-402A-9AB5-A072D672FBEA}">
      <dgm:prSet/>
      <dgm:spPr/>
      <dgm:t>
        <a:bodyPr/>
        <a:lstStyle/>
        <a:p>
          <a:endParaRPr lang="th-TH"/>
        </a:p>
      </dgm:t>
    </dgm:pt>
    <dgm:pt modelId="{9CA8317B-D0D1-4704-B9CD-01A6F9145240}" type="sibTrans" cxnId="{313FC2A6-D5C6-402A-9AB5-A072D672FBEA}">
      <dgm:prSet/>
      <dgm:spPr/>
      <dgm:t>
        <a:bodyPr/>
        <a:lstStyle/>
        <a:p>
          <a:endParaRPr lang="th-TH"/>
        </a:p>
      </dgm:t>
    </dgm:pt>
    <dgm:pt modelId="{65E90A57-39F5-46A4-9869-8CBDCC78A4F0}">
      <dgm:prSet phldrT="[ข้อความ]" custT="1"/>
      <dgm:spPr>
        <a:solidFill>
          <a:srgbClr val="92D050"/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เวลา </a:t>
          </a:r>
          <a:r>
            <a:rPr lang="en-US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(Time) </a:t>
          </a:r>
          <a:endParaRPr lang="th-TH" sz="1600" b="1" dirty="0">
            <a:solidFill>
              <a:srgbClr val="000000"/>
            </a:solidFill>
            <a:latin typeface="Browallia New" pitchFamily="34" charset="-34"/>
            <a:cs typeface="Browallia New" pitchFamily="34" charset="-34"/>
          </a:endParaRPr>
        </a:p>
      </dgm:t>
    </dgm:pt>
    <dgm:pt modelId="{781B1C73-36F9-406B-A88D-8DD7C03FD473}" type="parTrans" cxnId="{D29955CA-2B74-4A0E-A490-1FFFF44AEE61}">
      <dgm:prSet/>
      <dgm:spPr/>
      <dgm:t>
        <a:bodyPr/>
        <a:lstStyle/>
        <a:p>
          <a:endParaRPr lang="th-TH"/>
        </a:p>
      </dgm:t>
    </dgm:pt>
    <dgm:pt modelId="{F81BBB1B-494B-4BAE-ABD4-0F8787B45A37}" type="sibTrans" cxnId="{D29955CA-2B74-4A0E-A490-1FFFF44AEE61}">
      <dgm:prSet/>
      <dgm:spPr/>
      <dgm:t>
        <a:bodyPr/>
        <a:lstStyle/>
        <a:p>
          <a:endParaRPr lang="th-TH"/>
        </a:p>
      </dgm:t>
    </dgm:pt>
    <dgm:pt modelId="{D9773001-6337-490A-AC2E-1828011EAA1B}">
      <dgm:prSet phldrT="[ข้อความ]" custT="1"/>
      <dgm:spPr>
        <a:solidFill>
          <a:srgbClr val="CCFFCC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dirty="0" smtClean="0">
              <a:latin typeface="Browallia New" pitchFamily="34" charset="-34"/>
              <a:cs typeface="Browallia New" pitchFamily="34" charset="-34"/>
            </a:rPr>
            <a:t>เวลาเป็นเรื่องสำคัญเพราะสินค้าที่ส่งจากที่หนึ่งไปยังอีกที่หนึ่งในระยะเวลาจำกัดจะส่งผลกระทบต่อด้านอื่นๆ ได้ </a:t>
          </a:r>
          <a:endParaRPr lang="th-TH" sz="1600" dirty="0">
            <a:latin typeface="Browallia New" pitchFamily="34" charset="-34"/>
            <a:cs typeface="Browallia New" pitchFamily="34" charset="-34"/>
          </a:endParaRPr>
        </a:p>
      </dgm:t>
    </dgm:pt>
    <dgm:pt modelId="{69F128FA-E97B-47A6-8F74-2288E7DB074E}" type="parTrans" cxnId="{B3D0C266-F8FD-452A-A976-DD210B7B4702}">
      <dgm:prSet/>
      <dgm:spPr/>
      <dgm:t>
        <a:bodyPr/>
        <a:lstStyle/>
        <a:p>
          <a:endParaRPr lang="th-TH"/>
        </a:p>
      </dgm:t>
    </dgm:pt>
    <dgm:pt modelId="{A1E33CD3-86F7-4EA1-8F49-4A39AD38353E}" type="sibTrans" cxnId="{B3D0C266-F8FD-452A-A976-DD210B7B4702}">
      <dgm:prSet/>
      <dgm:spPr/>
      <dgm:t>
        <a:bodyPr/>
        <a:lstStyle/>
        <a:p>
          <a:endParaRPr lang="th-TH"/>
        </a:p>
      </dgm:t>
    </dgm:pt>
    <dgm:pt modelId="{5433F073-CB96-43EA-9AFF-6864C80154E8}">
      <dgm:prSet phldrT="[ข้อความ]" custT="1"/>
      <dgm:spPr>
        <a:solidFill>
          <a:srgbClr val="9954CC"/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ตำแหน่งที่ตั้ง </a:t>
          </a:r>
          <a:r>
            <a:rPr lang="en-US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(Location)</a:t>
          </a:r>
          <a:endParaRPr lang="th-TH" sz="1600" b="1" dirty="0">
            <a:solidFill>
              <a:srgbClr val="000000"/>
            </a:solidFill>
            <a:latin typeface="Browallia New" pitchFamily="34" charset="-34"/>
            <a:cs typeface="Browallia New" pitchFamily="34" charset="-34"/>
          </a:endParaRPr>
        </a:p>
      </dgm:t>
    </dgm:pt>
    <dgm:pt modelId="{75854E52-88EB-4276-A282-EC7C3410E72C}" type="parTrans" cxnId="{5C686FA8-5DFA-4BA2-A25C-AAAD17A3D697}">
      <dgm:prSet/>
      <dgm:spPr/>
      <dgm:t>
        <a:bodyPr/>
        <a:lstStyle/>
        <a:p>
          <a:endParaRPr lang="th-TH"/>
        </a:p>
      </dgm:t>
    </dgm:pt>
    <dgm:pt modelId="{D8C845BC-A64D-4427-92B1-37D595A195BB}" type="sibTrans" cxnId="{5C686FA8-5DFA-4BA2-A25C-AAAD17A3D697}">
      <dgm:prSet/>
      <dgm:spPr/>
      <dgm:t>
        <a:bodyPr/>
        <a:lstStyle/>
        <a:p>
          <a:endParaRPr lang="th-TH"/>
        </a:p>
      </dgm:t>
    </dgm:pt>
    <dgm:pt modelId="{03E6A8E7-1435-4A41-94AC-0B29BACDEDFC}">
      <dgm:prSet phldrT="[ข้อความ]" custT="1"/>
      <dgm:spPr>
        <a:solidFill>
          <a:srgbClr val="CCCCFF">
            <a:alpha val="89804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dirty="0" smtClean="0">
              <a:latin typeface="Browallia New" pitchFamily="34" charset="-34"/>
              <a:cs typeface="Browallia New" pitchFamily="34" charset="-34"/>
            </a:rPr>
            <a:t>จุดวางสินค้า ซึ่งมีผลต่อยอดขายสินค้า เช่น การวางสินค้าไว้ตำแหน่งบนสุด อาจไม่เป็นที่สะดุดตากับลูกค้าเมื่อเทียบกับสินค้าที่วางอยู่บนชั้นระดับสายตา</a:t>
          </a:r>
          <a:endParaRPr lang="th-TH" sz="1600" dirty="0">
            <a:latin typeface="Browallia New" pitchFamily="34" charset="-34"/>
            <a:cs typeface="Browallia New" pitchFamily="34" charset="-34"/>
          </a:endParaRPr>
        </a:p>
      </dgm:t>
    </dgm:pt>
    <dgm:pt modelId="{D2456EAA-B604-442D-BCBF-2E1E751D52D7}" type="parTrans" cxnId="{B70E27A9-9298-4A89-A23A-808929129772}">
      <dgm:prSet/>
      <dgm:spPr/>
      <dgm:t>
        <a:bodyPr/>
        <a:lstStyle/>
        <a:p>
          <a:endParaRPr lang="th-TH"/>
        </a:p>
      </dgm:t>
    </dgm:pt>
    <dgm:pt modelId="{4F264A8B-3222-458A-A74E-5A2EC8691033}" type="sibTrans" cxnId="{B70E27A9-9298-4A89-A23A-808929129772}">
      <dgm:prSet/>
      <dgm:spPr/>
      <dgm:t>
        <a:bodyPr/>
        <a:lstStyle/>
        <a:p>
          <a:endParaRPr lang="th-TH"/>
        </a:p>
      </dgm:t>
    </dgm:pt>
    <dgm:pt modelId="{594442FB-3E9E-4012-8914-5F152D41A730}">
      <dgm:prSet phldrT="[ข้อความ]" custT="1"/>
      <dgm:spPr>
        <a:solidFill>
          <a:srgbClr val="FF7C80"/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ต้นทุน </a:t>
          </a:r>
          <a:r>
            <a:rPr lang="en-US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(Cost) </a:t>
          </a:r>
          <a:endParaRPr lang="th-TH" sz="1600" b="1" dirty="0">
            <a:solidFill>
              <a:srgbClr val="000000"/>
            </a:solidFill>
            <a:latin typeface="Browallia New" pitchFamily="34" charset="-34"/>
            <a:cs typeface="Browallia New" pitchFamily="34" charset="-34"/>
          </a:endParaRPr>
        </a:p>
      </dgm:t>
    </dgm:pt>
    <dgm:pt modelId="{DCA94F0C-90D7-4627-BC92-0B7C16C9AF04}" type="parTrans" cxnId="{D0E9F056-FDB6-4650-84B6-95182B6C5572}">
      <dgm:prSet/>
      <dgm:spPr/>
      <dgm:t>
        <a:bodyPr/>
        <a:lstStyle/>
        <a:p>
          <a:endParaRPr lang="th-TH"/>
        </a:p>
      </dgm:t>
    </dgm:pt>
    <dgm:pt modelId="{4718B3F0-D21A-4B2A-83EF-46B01BD4CBA4}" type="sibTrans" cxnId="{D0E9F056-FDB6-4650-84B6-95182B6C5572}">
      <dgm:prSet/>
      <dgm:spPr/>
      <dgm:t>
        <a:bodyPr/>
        <a:lstStyle/>
        <a:p>
          <a:endParaRPr lang="th-TH"/>
        </a:p>
      </dgm:t>
    </dgm:pt>
    <dgm:pt modelId="{A36190B0-4BB8-4A3A-96AE-11854E1F7ECF}">
      <dgm:prSet phldrT="[ข้อความ]" custT="1"/>
      <dgm:spPr>
        <a:solidFill>
          <a:srgbClr val="FFFF66"/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โครงร่าง </a:t>
          </a:r>
          <a:r>
            <a:rPr lang="en-US" sz="16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(Configuration) </a:t>
          </a:r>
          <a:endParaRPr lang="th-TH" sz="1600" b="1" dirty="0">
            <a:solidFill>
              <a:srgbClr val="000000"/>
            </a:solidFill>
            <a:latin typeface="Browallia New" pitchFamily="34" charset="-34"/>
            <a:cs typeface="Browallia New" pitchFamily="34" charset="-34"/>
          </a:endParaRPr>
        </a:p>
      </dgm:t>
    </dgm:pt>
    <dgm:pt modelId="{D76307CA-2865-498E-8C2B-5761106385ED}" type="parTrans" cxnId="{7FB8E26B-C0A5-424C-BA6F-2868356EE1E2}">
      <dgm:prSet/>
      <dgm:spPr/>
      <dgm:t>
        <a:bodyPr/>
        <a:lstStyle/>
        <a:p>
          <a:endParaRPr lang="th-TH"/>
        </a:p>
      </dgm:t>
    </dgm:pt>
    <dgm:pt modelId="{8259BF45-7B60-4EF7-8343-6B890E405463}" type="sibTrans" cxnId="{7FB8E26B-C0A5-424C-BA6F-2868356EE1E2}">
      <dgm:prSet/>
      <dgm:spPr/>
      <dgm:t>
        <a:bodyPr/>
        <a:lstStyle/>
        <a:p>
          <a:endParaRPr lang="th-TH"/>
        </a:p>
      </dgm:t>
    </dgm:pt>
    <dgm:pt modelId="{486AE779-BC97-4C0C-9811-A3F42ADE0B20}">
      <dgm:prSet phldrT="[ข้อความ]" custT="1"/>
      <dgm:spPr>
        <a:solidFill>
          <a:srgbClr val="33CCFF"/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4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คุณลักษณะที่เป็นเอกลักษณ์ของสินค้า </a:t>
          </a:r>
          <a:r>
            <a:rPr lang="en-US" sz="1400" b="1" dirty="0" smtClean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rPr>
            <a:t>(Characteristics) </a:t>
          </a:r>
          <a:endParaRPr lang="th-TH" sz="1400" b="1" dirty="0">
            <a:solidFill>
              <a:srgbClr val="000000"/>
            </a:solidFill>
            <a:latin typeface="Browallia New" pitchFamily="34" charset="-34"/>
            <a:cs typeface="Browallia New" pitchFamily="34" charset="-34"/>
          </a:endParaRPr>
        </a:p>
      </dgm:t>
    </dgm:pt>
    <dgm:pt modelId="{1C216842-E5D8-40A3-8B44-2179874A480A}" type="parTrans" cxnId="{48C6CDF5-F2B1-4475-8193-693D46C04CCC}">
      <dgm:prSet/>
      <dgm:spPr/>
      <dgm:t>
        <a:bodyPr/>
        <a:lstStyle/>
        <a:p>
          <a:endParaRPr lang="th-TH"/>
        </a:p>
      </dgm:t>
    </dgm:pt>
    <dgm:pt modelId="{A72BBD06-AA46-4F70-B141-AAEB341795D7}" type="sibTrans" cxnId="{48C6CDF5-F2B1-4475-8193-693D46C04CCC}">
      <dgm:prSet/>
      <dgm:spPr/>
      <dgm:t>
        <a:bodyPr/>
        <a:lstStyle/>
        <a:p>
          <a:endParaRPr lang="th-TH"/>
        </a:p>
      </dgm:t>
    </dgm:pt>
    <dgm:pt modelId="{032596BC-6B81-47DD-A499-FC7975F97C86}">
      <dgm:prSet phldrT="[ข้อความ]" custT="1"/>
      <dgm:spPr>
        <a:solidFill>
          <a:srgbClr val="FFFFCC">
            <a:alpha val="89804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dirty="0" smtClean="0">
              <a:latin typeface="Browallia New" pitchFamily="34" charset="-34"/>
              <a:cs typeface="Browallia New" pitchFamily="34" charset="-34"/>
            </a:rPr>
            <a:t>การบรรจุสินค้าลงในหีบห่อเพื่อความสะดวกและประหยัด</a:t>
          </a:r>
          <a:endParaRPr lang="th-TH" sz="1600" dirty="0">
            <a:latin typeface="Browallia New" pitchFamily="34" charset="-34"/>
            <a:cs typeface="Browallia New" pitchFamily="34" charset="-34"/>
          </a:endParaRPr>
        </a:p>
      </dgm:t>
    </dgm:pt>
    <dgm:pt modelId="{90265FE1-007D-49F0-A426-B0FDF29804AD}" type="parTrans" cxnId="{74778AA9-EB5A-408D-B354-B40C532BADCC}">
      <dgm:prSet/>
      <dgm:spPr/>
      <dgm:t>
        <a:bodyPr/>
        <a:lstStyle/>
        <a:p>
          <a:endParaRPr lang="th-TH"/>
        </a:p>
      </dgm:t>
    </dgm:pt>
    <dgm:pt modelId="{1CB9F767-BE7B-457D-8E8B-7FE4B5F1FD96}" type="sibTrans" cxnId="{74778AA9-EB5A-408D-B354-B40C532BADCC}">
      <dgm:prSet/>
      <dgm:spPr/>
      <dgm:t>
        <a:bodyPr/>
        <a:lstStyle/>
        <a:p>
          <a:endParaRPr lang="th-TH"/>
        </a:p>
      </dgm:t>
    </dgm:pt>
    <dgm:pt modelId="{9A332BA6-5645-40A7-BF4D-BA2B12639D05}">
      <dgm:prSet phldrT="[ข้อความ]" custT="1"/>
      <dgm:spPr>
        <a:solidFill>
          <a:srgbClr val="DDF2FF">
            <a:alpha val="89804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th-TH" sz="1600" dirty="0" smtClean="0">
              <a:latin typeface="Browallia New" pitchFamily="34" charset="-34"/>
              <a:cs typeface="Browallia New" pitchFamily="34" charset="-34"/>
            </a:rPr>
            <a:t>เช่น สินค้าอาหารแช่แข็ง สินค้าประเภทแตกหักง่าย</a:t>
          </a:r>
          <a:endParaRPr lang="th-TH" sz="1600" dirty="0">
            <a:latin typeface="Browallia New" pitchFamily="34" charset="-34"/>
            <a:cs typeface="Browallia New" pitchFamily="34" charset="-34"/>
          </a:endParaRPr>
        </a:p>
      </dgm:t>
    </dgm:pt>
    <dgm:pt modelId="{20E1067D-E879-44F3-9B72-2F4242114045}" type="parTrans" cxnId="{77979187-2844-402C-8298-89CBAA23EED1}">
      <dgm:prSet/>
      <dgm:spPr/>
      <dgm:t>
        <a:bodyPr/>
        <a:lstStyle/>
        <a:p>
          <a:endParaRPr lang="th-TH"/>
        </a:p>
      </dgm:t>
    </dgm:pt>
    <dgm:pt modelId="{41A914A1-C047-4F7C-A607-BB2ED76B21F3}" type="sibTrans" cxnId="{77979187-2844-402C-8298-89CBAA23EED1}">
      <dgm:prSet/>
      <dgm:spPr/>
      <dgm:t>
        <a:bodyPr/>
        <a:lstStyle/>
        <a:p>
          <a:endParaRPr lang="th-TH"/>
        </a:p>
      </dgm:t>
    </dgm:pt>
    <dgm:pt modelId="{DCE6F0D8-88A3-4AF3-938C-8BDD8707B983}">
      <dgm:prSet phldrT="[ข้อความ]" custT="1"/>
      <dgm:spPr>
        <a:ln>
          <a:solidFill>
            <a:schemeClr val="bg1"/>
          </a:solidFill>
        </a:ln>
      </dgm:spPr>
      <dgm:t>
        <a:bodyPr/>
        <a:lstStyle/>
        <a:p>
          <a:r>
            <a:rPr lang="th-TH" sz="1600" dirty="0" smtClean="0">
              <a:latin typeface="Browallia New" pitchFamily="34" charset="-34"/>
              <a:cs typeface="Browallia New" pitchFamily="34" charset="-34"/>
            </a:rPr>
            <a:t>ค่าขนส่ง</a:t>
          </a:r>
          <a:endParaRPr lang="th-TH" sz="1600" dirty="0">
            <a:latin typeface="Browallia New" pitchFamily="34" charset="-34"/>
            <a:cs typeface="Browallia New" pitchFamily="34" charset="-34"/>
          </a:endParaRPr>
        </a:p>
      </dgm:t>
    </dgm:pt>
    <dgm:pt modelId="{39A1446F-0351-4D01-8964-F2591B5A372C}" type="parTrans" cxnId="{80F1B843-87AD-4B2B-BFE5-C5468E6338DF}">
      <dgm:prSet/>
      <dgm:spPr/>
    </dgm:pt>
    <dgm:pt modelId="{BEEB1BFD-4FEA-48E1-BDC1-BB1FA5398C1C}" type="sibTrans" cxnId="{80F1B843-87AD-4B2B-BFE5-C5468E6338DF}">
      <dgm:prSet/>
      <dgm:spPr/>
    </dgm:pt>
    <dgm:pt modelId="{40575DCD-6A1E-428C-8BA6-2D90430785F3}" type="pres">
      <dgm:prSet presAssocID="{395C532E-8146-4C3B-8847-2B27103DE8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438916F-5947-4383-B2A4-9B4DDE065214}" type="pres">
      <dgm:prSet presAssocID="{594442FB-3E9E-4012-8914-5F152D41A730}" presName="composite" presStyleCnt="0"/>
      <dgm:spPr/>
    </dgm:pt>
    <dgm:pt modelId="{57641539-2866-4AE3-B9FB-769946A2F219}" type="pres">
      <dgm:prSet presAssocID="{594442FB-3E9E-4012-8914-5F152D41A730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3C11F1-6305-449D-A88C-81055AAD99EE}" type="pres">
      <dgm:prSet presAssocID="{594442FB-3E9E-4012-8914-5F152D41A730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6E5116-D0A8-4BE7-B19D-4B9A4B43736B}" type="pres">
      <dgm:prSet presAssocID="{4718B3F0-D21A-4B2A-83EF-46B01BD4CBA4}" presName="space" presStyleCnt="0"/>
      <dgm:spPr/>
    </dgm:pt>
    <dgm:pt modelId="{1DA6D02A-764A-4D4F-9070-ED83095537DF}" type="pres">
      <dgm:prSet presAssocID="{65E90A57-39F5-46A4-9869-8CBDCC78A4F0}" presName="composite" presStyleCnt="0"/>
      <dgm:spPr/>
    </dgm:pt>
    <dgm:pt modelId="{411ECA6A-2AB7-4383-8C12-DDA9561B47FD}" type="pres">
      <dgm:prSet presAssocID="{65E90A57-39F5-46A4-9869-8CBDCC78A4F0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354BBA-5E70-49E8-BA43-0E298AE4CF09}" type="pres">
      <dgm:prSet presAssocID="{65E90A57-39F5-46A4-9869-8CBDCC78A4F0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619FA97-41BD-4966-921D-F07392B2B01C}" type="pres">
      <dgm:prSet presAssocID="{F81BBB1B-494B-4BAE-ABD4-0F8787B45A37}" presName="space" presStyleCnt="0"/>
      <dgm:spPr/>
    </dgm:pt>
    <dgm:pt modelId="{98D640AA-E6B9-43EA-A87D-545FF8EE8099}" type="pres">
      <dgm:prSet presAssocID="{5433F073-CB96-43EA-9AFF-6864C80154E8}" presName="composite" presStyleCnt="0"/>
      <dgm:spPr/>
    </dgm:pt>
    <dgm:pt modelId="{54F6D985-41F6-4526-9FA5-6577511FF8E2}" type="pres">
      <dgm:prSet presAssocID="{5433F073-CB96-43EA-9AFF-6864C80154E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5BE4A9-0DF5-490F-B4B7-213ED45B9A1C}" type="pres">
      <dgm:prSet presAssocID="{5433F073-CB96-43EA-9AFF-6864C80154E8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4A1970-14D1-4E46-89A6-ACFFAF4B31B6}" type="pres">
      <dgm:prSet presAssocID="{D8C845BC-A64D-4427-92B1-37D595A195BB}" presName="space" presStyleCnt="0"/>
      <dgm:spPr/>
    </dgm:pt>
    <dgm:pt modelId="{D52672D0-2ABA-4A00-B67C-5707A7441443}" type="pres">
      <dgm:prSet presAssocID="{A36190B0-4BB8-4A3A-96AE-11854E1F7ECF}" presName="composite" presStyleCnt="0"/>
      <dgm:spPr/>
    </dgm:pt>
    <dgm:pt modelId="{F6372E7E-AE08-443B-AD1D-01495678DF03}" type="pres">
      <dgm:prSet presAssocID="{A36190B0-4BB8-4A3A-96AE-11854E1F7EC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9CAD191-2261-4A16-8897-E502B5FC9A2C}" type="pres">
      <dgm:prSet presAssocID="{A36190B0-4BB8-4A3A-96AE-11854E1F7ECF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A568EA-272E-4B5D-8455-90F3EB2AA981}" type="pres">
      <dgm:prSet presAssocID="{8259BF45-7B60-4EF7-8343-6B890E405463}" presName="space" presStyleCnt="0"/>
      <dgm:spPr/>
    </dgm:pt>
    <dgm:pt modelId="{068ED91D-E675-4C64-A1F4-EECEBE455393}" type="pres">
      <dgm:prSet presAssocID="{486AE779-BC97-4C0C-9811-A3F42ADE0B20}" presName="composite" presStyleCnt="0"/>
      <dgm:spPr/>
    </dgm:pt>
    <dgm:pt modelId="{690501A6-0F4B-4B39-A655-3CE69EB93687}" type="pres">
      <dgm:prSet presAssocID="{486AE779-BC97-4C0C-9811-A3F42ADE0B20}" presName="parTx" presStyleLbl="alignNode1" presStyleIdx="4" presStyleCnt="5" custScaleY="129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F2767D-830C-44FD-A9B9-F9DEBC4289DB}" type="pres">
      <dgm:prSet presAssocID="{486AE779-BC97-4C0C-9811-A3F42ADE0B20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8C6CDF5-F2B1-4475-8193-693D46C04CCC}" srcId="{395C532E-8146-4C3B-8847-2B27103DE8ED}" destId="{486AE779-BC97-4C0C-9811-A3F42ADE0B20}" srcOrd="4" destOrd="0" parTransId="{1C216842-E5D8-40A3-8B44-2179874A480A}" sibTransId="{A72BBD06-AA46-4F70-B141-AAEB341795D7}"/>
    <dgm:cxn modelId="{000CCC7C-16E5-4482-A7C4-B99F7D0869F4}" type="presOf" srcId="{594442FB-3E9E-4012-8914-5F152D41A730}" destId="{57641539-2866-4AE3-B9FB-769946A2F219}" srcOrd="0" destOrd="0" presId="urn:microsoft.com/office/officeart/2005/8/layout/hList1"/>
    <dgm:cxn modelId="{7FB8E26B-C0A5-424C-BA6F-2868356EE1E2}" srcId="{395C532E-8146-4C3B-8847-2B27103DE8ED}" destId="{A36190B0-4BB8-4A3A-96AE-11854E1F7ECF}" srcOrd="3" destOrd="0" parTransId="{D76307CA-2865-498E-8C2B-5761106385ED}" sibTransId="{8259BF45-7B60-4EF7-8343-6B890E405463}"/>
    <dgm:cxn modelId="{D0E9F056-FDB6-4650-84B6-95182B6C5572}" srcId="{395C532E-8146-4C3B-8847-2B27103DE8ED}" destId="{594442FB-3E9E-4012-8914-5F152D41A730}" srcOrd="0" destOrd="0" parTransId="{DCA94F0C-90D7-4627-BC92-0B7C16C9AF04}" sibTransId="{4718B3F0-D21A-4B2A-83EF-46B01BD4CBA4}"/>
    <dgm:cxn modelId="{738FF545-547F-4C40-895F-C1A162AE378F}" type="presOf" srcId="{65E90A57-39F5-46A4-9869-8CBDCC78A4F0}" destId="{411ECA6A-2AB7-4383-8C12-DDA9561B47FD}" srcOrd="0" destOrd="0" presId="urn:microsoft.com/office/officeart/2005/8/layout/hList1"/>
    <dgm:cxn modelId="{313FC2A6-D5C6-402A-9AB5-A072D672FBEA}" srcId="{594442FB-3E9E-4012-8914-5F152D41A730}" destId="{A2DA1176-EE00-4A27-95AC-A7BC2627DD0D}" srcOrd="0" destOrd="0" parTransId="{381336CC-7D3C-4B48-8A46-F78824485C92}" sibTransId="{9CA8317B-D0D1-4704-B9CD-01A6F9145240}"/>
    <dgm:cxn modelId="{B70E27A9-9298-4A89-A23A-808929129772}" srcId="{5433F073-CB96-43EA-9AFF-6864C80154E8}" destId="{03E6A8E7-1435-4A41-94AC-0B29BACDEDFC}" srcOrd="0" destOrd="0" parTransId="{D2456EAA-B604-442D-BCBF-2E1E751D52D7}" sibTransId="{4F264A8B-3222-458A-A74E-5A2EC8691033}"/>
    <dgm:cxn modelId="{394290F1-0929-490F-B5BF-F6A24B9C2535}" type="presOf" srcId="{A36190B0-4BB8-4A3A-96AE-11854E1F7ECF}" destId="{F6372E7E-AE08-443B-AD1D-01495678DF03}" srcOrd="0" destOrd="0" presId="urn:microsoft.com/office/officeart/2005/8/layout/hList1"/>
    <dgm:cxn modelId="{80F1B843-87AD-4B2B-BFE5-C5468E6338DF}" srcId="{594442FB-3E9E-4012-8914-5F152D41A730}" destId="{DCE6F0D8-88A3-4AF3-938C-8BDD8707B983}" srcOrd="1" destOrd="0" parTransId="{39A1446F-0351-4D01-8964-F2591B5A372C}" sibTransId="{BEEB1BFD-4FEA-48E1-BDC1-BB1FA5398C1C}"/>
    <dgm:cxn modelId="{74778AA9-EB5A-408D-B354-B40C532BADCC}" srcId="{A36190B0-4BB8-4A3A-96AE-11854E1F7ECF}" destId="{032596BC-6B81-47DD-A499-FC7975F97C86}" srcOrd="0" destOrd="0" parTransId="{90265FE1-007D-49F0-A426-B0FDF29804AD}" sibTransId="{1CB9F767-BE7B-457D-8E8B-7FE4B5F1FD96}"/>
    <dgm:cxn modelId="{AAF6F9D6-EC8D-4DCE-BFAC-E645F563ADE5}" type="presOf" srcId="{03E6A8E7-1435-4A41-94AC-0B29BACDEDFC}" destId="{745BE4A9-0DF5-490F-B4B7-213ED45B9A1C}" srcOrd="0" destOrd="0" presId="urn:microsoft.com/office/officeart/2005/8/layout/hList1"/>
    <dgm:cxn modelId="{29892744-825E-4C4D-89B2-BB8AEAAD225D}" type="presOf" srcId="{395C532E-8146-4C3B-8847-2B27103DE8ED}" destId="{40575DCD-6A1E-428C-8BA6-2D90430785F3}" srcOrd="0" destOrd="0" presId="urn:microsoft.com/office/officeart/2005/8/layout/hList1"/>
    <dgm:cxn modelId="{9829D0B2-595A-44D1-9AA0-DC04E9D7FB6E}" type="presOf" srcId="{A2DA1176-EE00-4A27-95AC-A7BC2627DD0D}" destId="{4F3C11F1-6305-449D-A88C-81055AAD99EE}" srcOrd="0" destOrd="0" presId="urn:microsoft.com/office/officeart/2005/8/layout/hList1"/>
    <dgm:cxn modelId="{77979187-2844-402C-8298-89CBAA23EED1}" srcId="{486AE779-BC97-4C0C-9811-A3F42ADE0B20}" destId="{9A332BA6-5645-40A7-BF4D-BA2B12639D05}" srcOrd="0" destOrd="0" parTransId="{20E1067D-E879-44F3-9B72-2F4242114045}" sibTransId="{41A914A1-C047-4F7C-A607-BB2ED76B21F3}"/>
    <dgm:cxn modelId="{A5B0D0CF-5E8B-4140-8AC3-F4FF7F521BD6}" type="presOf" srcId="{032596BC-6B81-47DD-A499-FC7975F97C86}" destId="{A9CAD191-2261-4A16-8897-E502B5FC9A2C}" srcOrd="0" destOrd="0" presId="urn:microsoft.com/office/officeart/2005/8/layout/hList1"/>
    <dgm:cxn modelId="{DD8F34EC-2254-451A-BAC7-7A945C98A819}" type="presOf" srcId="{D9773001-6337-490A-AC2E-1828011EAA1B}" destId="{36354BBA-5E70-49E8-BA43-0E298AE4CF09}" srcOrd="0" destOrd="0" presId="urn:microsoft.com/office/officeart/2005/8/layout/hList1"/>
    <dgm:cxn modelId="{9389EF9C-AB1B-41F5-B05D-46823D4E4788}" type="presOf" srcId="{5433F073-CB96-43EA-9AFF-6864C80154E8}" destId="{54F6D985-41F6-4526-9FA5-6577511FF8E2}" srcOrd="0" destOrd="0" presId="urn:microsoft.com/office/officeart/2005/8/layout/hList1"/>
    <dgm:cxn modelId="{C355F89A-EB8E-4A04-96E6-A54FD9DD9C37}" type="presOf" srcId="{486AE779-BC97-4C0C-9811-A3F42ADE0B20}" destId="{690501A6-0F4B-4B39-A655-3CE69EB93687}" srcOrd="0" destOrd="0" presId="urn:microsoft.com/office/officeart/2005/8/layout/hList1"/>
    <dgm:cxn modelId="{1E5251D7-D7A1-4506-97B0-9D4EDC49ED74}" type="presOf" srcId="{9A332BA6-5645-40A7-BF4D-BA2B12639D05}" destId="{97F2767D-830C-44FD-A9B9-F9DEBC4289DB}" srcOrd="0" destOrd="0" presId="urn:microsoft.com/office/officeart/2005/8/layout/hList1"/>
    <dgm:cxn modelId="{5C686FA8-5DFA-4BA2-A25C-AAAD17A3D697}" srcId="{395C532E-8146-4C3B-8847-2B27103DE8ED}" destId="{5433F073-CB96-43EA-9AFF-6864C80154E8}" srcOrd="2" destOrd="0" parTransId="{75854E52-88EB-4276-A282-EC7C3410E72C}" sibTransId="{D8C845BC-A64D-4427-92B1-37D595A195BB}"/>
    <dgm:cxn modelId="{D29955CA-2B74-4A0E-A490-1FFFF44AEE61}" srcId="{395C532E-8146-4C3B-8847-2B27103DE8ED}" destId="{65E90A57-39F5-46A4-9869-8CBDCC78A4F0}" srcOrd="1" destOrd="0" parTransId="{781B1C73-36F9-406B-A88D-8DD7C03FD473}" sibTransId="{F81BBB1B-494B-4BAE-ABD4-0F8787B45A37}"/>
    <dgm:cxn modelId="{D397D1AF-3A58-4A58-9440-2887F0DE4D39}" type="presOf" srcId="{DCE6F0D8-88A3-4AF3-938C-8BDD8707B983}" destId="{4F3C11F1-6305-449D-A88C-81055AAD99EE}" srcOrd="0" destOrd="1" presId="urn:microsoft.com/office/officeart/2005/8/layout/hList1"/>
    <dgm:cxn modelId="{B3D0C266-F8FD-452A-A976-DD210B7B4702}" srcId="{65E90A57-39F5-46A4-9869-8CBDCC78A4F0}" destId="{D9773001-6337-490A-AC2E-1828011EAA1B}" srcOrd="0" destOrd="0" parTransId="{69F128FA-E97B-47A6-8F74-2288E7DB074E}" sibTransId="{A1E33CD3-86F7-4EA1-8F49-4A39AD38353E}"/>
    <dgm:cxn modelId="{DD6D3D23-C21E-443E-9DFF-53562E88F6FB}" type="presParOf" srcId="{40575DCD-6A1E-428C-8BA6-2D90430785F3}" destId="{5438916F-5947-4383-B2A4-9B4DDE065214}" srcOrd="0" destOrd="0" presId="urn:microsoft.com/office/officeart/2005/8/layout/hList1"/>
    <dgm:cxn modelId="{3915A692-9FCF-4B38-9F2E-2AA8866887B1}" type="presParOf" srcId="{5438916F-5947-4383-B2A4-9B4DDE065214}" destId="{57641539-2866-4AE3-B9FB-769946A2F219}" srcOrd="0" destOrd="0" presId="urn:microsoft.com/office/officeart/2005/8/layout/hList1"/>
    <dgm:cxn modelId="{DFBBA1D6-444D-46D5-A4D0-FD0498B6BA61}" type="presParOf" srcId="{5438916F-5947-4383-B2A4-9B4DDE065214}" destId="{4F3C11F1-6305-449D-A88C-81055AAD99EE}" srcOrd="1" destOrd="0" presId="urn:microsoft.com/office/officeart/2005/8/layout/hList1"/>
    <dgm:cxn modelId="{39602EDA-C6A9-4650-AADD-E86369F44F50}" type="presParOf" srcId="{40575DCD-6A1E-428C-8BA6-2D90430785F3}" destId="{D06E5116-D0A8-4BE7-B19D-4B9A4B43736B}" srcOrd="1" destOrd="0" presId="urn:microsoft.com/office/officeart/2005/8/layout/hList1"/>
    <dgm:cxn modelId="{C380EF15-091B-43AC-9396-38B12646D0E9}" type="presParOf" srcId="{40575DCD-6A1E-428C-8BA6-2D90430785F3}" destId="{1DA6D02A-764A-4D4F-9070-ED83095537DF}" srcOrd="2" destOrd="0" presId="urn:microsoft.com/office/officeart/2005/8/layout/hList1"/>
    <dgm:cxn modelId="{B56D1FB4-474E-4CF4-9BDE-B374A87AA996}" type="presParOf" srcId="{1DA6D02A-764A-4D4F-9070-ED83095537DF}" destId="{411ECA6A-2AB7-4383-8C12-DDA9561B47FD}" srcOrd="0" destOrd="0" presId="urn:microsoft.com/office/officeart/2005/8/layout/hList1"/>
    <dgm:cxn modelId="{3CD5A776-80B8-4653-A549-CADE1AE0E9BB}" type="presParOf" srcId="{1DA6D02A-764A-4D4F-9070-ED83095537DF}" destId="{36354BBA-5E70-49E8-BA43-0E298AE4CF09}" srcOrd="1" destOrd="0" presId="urn:microsoft.com/office/officeart/2005/8/layout/hList1"/>
    <dgm:cxn modelId="{D23B59E4-36F6-4360-8EE5-F37ACEF09233}" type="presParOf" srcId="{40575DCD-6A1E-428C-8BA6-2D90430785F3}" destId="{B619FA97-41BD-4966-921D-F07392B2B01C}" srcOrd="3" destOrd="0" presId="urn:microsoft.com/office/officeart/2005/8/layout/hList1"/>
    <dgm:cxn modelId="{62C637FA-48E5-491B-8580-5393FB84ADD1}" type="presParOf" srcId="{40575DCD-6A1E-428C-8BA6-2D90430785F3}" destId="{98D640AA-E6B9-43EA-A87D-545FF8EE8099}" srcOrd="4" destOrd="0" presId="urn:microsoft.com/office/officeart/2005/8/layout/hList1"/>
    <dgm:cxn modelId="{19224832-5EF0-4571-B082-1AD3CC1DCB8C}" type="presParOf" srcId="{98D640AA-E6B9-43EA-A87D-545FF8EE8099}" destId="{54F6D985-41F6-4526-9FA5-6577511FF8E2}" srcOrd="0" destOrd="0" presId="urn:microsoft.com/office/officeart/2005/8/layout/hList1"/>
    <dgm:cxn modelId="{85068153-9E08-4892-B866-94088832D0BE}" type="presParOf" srcId="{98D640AA-E6B9-43EA-A87D-545FF8EE8099}" destId="{745BE4A9-0DF5-490F-B4B7-213ED45B9A1C}" srcOrd="1" destOrd="0" presId="urn:microsoft.com/office/officeart/2005/8/layout/hList1"/>
    <dgm:cxn modelId="{06B4D3D4-2F82-40A2-9D2F-462CA6A703EA}" type="presParOf" srcId="{40575DCD-6A1E-428C-8BA6-2D90430785F3}" destId="{7E4A1970-14D1-4E46-89A6-ACFFAF4B31B6}" srcOrd="5" destOrd="0" presId="urn:microsoft.com/office/officeart/2005/8/layout/hList1"/>
    <dgm:cxn modelId="{98C6A5CF-BEC7-46C6-B9BA-AC9FB707886E}" type="presParOf" srcId="{40575DCD-6A1E-428C-8BA6-2D90430785F3}" destId="{D52672D0-2ABA-4A00-B67C-5707A7441443}" srcOrd="6" destOrd="0" presId="urn:microsoft.com/office/officeart/2005/8/layout/hList1"/>
    <dgm:cxn modelId="{D279F84E-B823-45FB-82F9-B30CA177D3CF}" type="presParOf" srcId="{D52672D0-2ABA-4A00-B67C-5707A7441443}" destId="{F6372E7E-AE08-443B-AD1D-01495678DF03}" srcOrd="0" destOrd="0" presId="urn:microsoft.com/office/officeart/2005/8/layout/hList1"/>
    <dgm:cxn modelId="{625D9169-DE19-4154-B605-E1CB195631CC}" type="presParOf" srcId="{D52672D0-2ABA-4A00-B67C-5707A7441443}" destId="{A9CAD191-2261-4A16-8897-E502B5FC9A2C}" srcOrd="1" destOrd="0" presId="urn:microsoft.com/office/officeart/2005/8/layout/hList1"/>
    <dgm:cxn modelId="{E8D694C0-7B4C-4D9E-B9D1-BE235CF8ECB4}" type="presParOf" srcId="{40575DCD-6A1E-428C-8BA6-2D90430785F3}" destId="{39A568EA-272E-4B5D-8455-90F3EB2AA981}" srcOrd="7" destOrd="0" presId="urn:microsoft.com/office/officeart/2005/8/layout/hList1"/>
    <dgm:cxn modelId="{0F570C55-EB08-4502-9C2B-B6F3612C22A2}" type="presParOf" srcId="{40575DCD-6A1E-428C-8BA6-2D90430785F3}" destId="{068ED91D-E675-4C64-A1F4-EECEBE455393}" srcOrd="8" destOrd="0" presId="urn:microsoft.com/office/officeart/2005/8/layout/hList1"/>
    <dgm:cxn modelId="{3E2D477D-F04E-43D3-B40A-DC688FB64C98}" type="presParOf" srcId="{068ED91D-E675-4C64-A1F4-EECEBE455393}" destId="{690501A6-0F4B-4B39-A655-3CE69EB93687}" srcOrd="0" destOrd="0" presId="urn:microsoft.com/office/officeart/2005/8/layout/hList1"/>
    <dgm:cxn modelId="{39E6A33E-7B71-4C0D-A098-E967610A07AE}" type="presParOf" srcId="{068ED91D-E675-4C64-A1F4-EECEBE455393}" destId="{97F2767D-830C-44FD-A9B9-F9DEBC4289DB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015D03-51A4-4E11-B2CE-4DD1C4789EBD}" type="doc">
      <dgm:prSet loTypeId="urn:microsoft.com/office/officeart/2005/8/layout/pyramid1" loCatId="pyramid" qsTypeId="urn:microsoft.com/office/officeart/2005/8/quickstyle/3d2" qsCatId="3D" csTypeId="urn:microsoft.com/office/officeart/2005/8/colors/colorful5" csCatId="colorful" phldr="1"/>
      <dgm:spPr/>
    </dgm:pt>
    <dgm:pt modelId="{4EC2519E-233B-452A-AD53-65B8A3BCC013}">
      <dgm:prSet phldrT="[ข้อความ]" custT="1"/>
      <dgm:spPr/>
      <dgm:t>
        <a:bodyPr/>
        <a:lstStyle/>
        <a:p>
          <a:pPr>
            <a:lnSpc>
              <a:spcPct val="100000"/>
            </a:lnSpc>
            <a:spcAft>
              <a:spcPts val="50"/>
            </a:spcAft>
          </a:pPr>
          <a:r>
            <a:rPr lang="th-TH" sz="1200" dirty="0" smtClean="0"/>
            <a:t> </a:t>
          </a:r>
          <a:endParaRPr lang="th-TH" sz="1200" dirty="0"/>
        </a:p>
      </dgm:t>
    </dgm:pt>
    <dgm:pt modelId="{D1BE23FC-8715-4C2E-A4E2-3856ECB59166}" type="parTrans" cxnId="{DF4DCC02-05FD-40D3-B80B-7454186FB834}">
      <dgm:prSet/>
      <dgm:spPr/>
      <dgm:t>
        <a:bodyPr/>
        <a:lstStyle/>
        <a:p>
          <a:endParaRPr lang="th-TH"/>
        </a:p>
      </dgm:t>
    </dgm:pt>
    <dgm:pt modelId="{ECB7B097-E972-4306-9CAB-AE356DE5E476}" type="sibTrans" cxnId="{DF4DCC02-05FD-40D3-B80B-7454186FB834}">
      <dgm:prSet/>
      <dgm:spPr/>
      <dgm:t>
        <a:bodyPr/>
        <a:lstStyle/>
        <a:p>
          <a:endParaRPr lang="th-TH"/>
        </a:p>
      </dgm:t>
    </dgm:pt>
    <dgm:pt modelId="{2CC78344-1228-455F-9B67-E71AB6E71F95}">
      <dgm:prSet phldrT="[ข้อความ]"/>
      <dgm:spPr/>
      <dgm:t>
        <a:bodyPr/>
        <a:lstStyle/>
        <a:p>
          <a:r>
            <a:rPr lang="th-TH" dirty="0" smtClean="0"/>
            <a:t> </a:t>
          </a:r>
          <a:endParaRPr lang="th-TH" dirty="0"/>
        </a:p>
      </dgm:t>
    </dgm:pt>
    <dgm:pt modelId="{6755B43B-443F-4982-9195-FE2D62B76E40}" type="parTrans" cxnId="{6DA0151C-A2D4-4AB2-BABB-C13C364CE81C}">
      <dgm:prSet/>
      <dgm:spPr/>
      <dgm:t>
        <a:bodyPr/>
        <a:lstStyle/>
        <a:p>
          <a:endParaRPr lang="th-TH"/>
        </a:p>
      </dgm:t>
    </dgm:pt>
    <dgm:pt modelId="{16C582F8-74D9-43EC-A2EC-FB8FC6BBBB42}" type="sibTrans" cxnId="{6DA0151C-A2D4-4AB2-BABB-C13C364CE81C}">
      <dgm:prSet/>
      <dgm:spPr/>
      <dgm:t>
        <a:bodyPr/>
        <a:lstStyle/>
        <a:p>
          <a:endParaRPr lang="th-TH"/>
        </a:p>
      </dgm:t>
    </dgm:pt>
    <dgm:pt modelId="{E1D5B05F-21F2-480D-9710-CC5498CC4217}">
      <dgm:prSet phldrT="[ข้อความ]"/>
      <dgm:spPr/>
      <dgm:t>
        <a:bodyPr/>
        <a:lstStyle/>
        <a:p>
          <a:r>
            <a:rPr lang="th-TH" dirty="0" smtClean="0"/>
            <a:t> </a:t>
          </a:r>
          <a:endParaRPr lang="th-TH" dirty="0"/>
        </a:p>
      </dgm:t>
    </dgm:pt>
    <dgm:pt modelId="{9563072D-68A9-452D-8102-8FC12C807D74}" type="parTrans" cxnId="{1AFADD8E-5CAE-48B9-A943-49A3AFFC3780}">
      <dgm:prSet/>
      <dgm:spPr/>
      <dgm:t>
        <a:bodyPr/>
        <a:lstStyle/>
        <a:p>
          <a:endParaRPr lang="th-TH"/>
        </a:p>
      </dgm:t>
    </dgm:pt>
    <dgm:pt modelId="{6B959F94-EEE1-43FC-BEDA-D193B32AE8BD}" type="sibTrans" cxnId="{1AFADD8E-5CAE-48B9-A943-49A3AFFC3780}">
      <dgm:prSet/>
      <dgm:spPr/>
      <dgm:t>
        <a:bodyPr/>
        <a:lstStyle/>
        <a:p>
          <a:endParaRPr lang="th-TH"/>
        </a:p>
      </dgm:t>
    </dgm:pt>
    <dgm:pt modelId="{D30921BC-1D14-4340-B876-01A6E2CBBBEF}">
      <dgm:prSet/>
      <dgm:spPr/>
      <dgm:t>
        <a:bodyPr/>
        <a:lstStyle/>
        <a:p>
          <a:endParaRPr lang="th-TH" dirty="0"/>
        </a:p>
      </dgm:t>
    </dgm:pt>
    <dgm:pt modelId="{1928338C-DBBB-4A90-8607-37F05D79B5CE}" type="parTrans" cxnId="{6EC3146C-6A80-4B96-974F-79FACF9E08F5}">
      <dgm:prSet/>
      <dgm:spPr/>
      <dgm:t>
        <a:bodyPr/>
        <a:lstStyle/>
        <a:p>
          <a:endParaRPr lang="th-TH"/>
        </a:p>
      </dgm:t>
    </dgm:pt>
    <dgm:pt modelId="{8CF58366-31AB-4726-B9F1-71AC445E3321}" type="sibTrans" cxnId="{6EC3146C-6A80-4B96-974F-79FACF9E08F5}">
      <dgm:prSet/>
      <dgm:spPr/>
      <dgm:t>
        <a:bodyPr/>
        <a:lstStyle/>
        <a:p>
          <a:endParaRPr lang="th-TH"/>
        </a:p>
      </dgm:t>
    </dgm:pt>
    <dgm:pt modelId="{2E30F4FC-95F2-4C0C-9CC9-FC145264E7CF}" type="pres">
      <dgm:prSet presAssocID="{1B015D03-51A4-4E11-B2CE-4DD1C4789EBD}" presName="Name0" presStyleCnt="0">
        <dgm:presLayoutVars>
          <dgm:dir/>
          <dgm:animLvl val="lvl"/>
          <dgm:resizeHandles val="exact"/>
        </dgm:presLayoutVars>
      </dgm:prSet>
      <dgm:spPr/>
    </dgm:pt>
    <dgm:pt modelId="{C4D3231D-774B-488B-858F-A9EE495B409A}" type="pres">
      <dgm:prSet presAssocID="{4EC2519E-233B-452A-AD53-65B8A3BCC013}" presName="Name8" presStyleCnt="0"/>
      <dgm:spPr/>
    </dgm:pt>
    <dgm:pt modelId="{EEB8AD94-3B58-4323-9837-F2CC65796E87}" type="pres">
      <dgm:prSet presAssocID="{4EC2519E-233B-452A-AD53-65B8A3BCC013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07710BF-4067-4DDD-B850-DC6C69448046}" type="pres">
      <dgm:prSet presAssocID="{4EC2519E-233B-452A-AD53-65B8A3BCC0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77377F7-04A2-4A2B-AE53-B0E6F2171BED}" type="pres">
      <dgm:prSet presAssocID="{2CC78344-1228-455F-9B67-E71AB6E71F95}" presName="Name8" presStyleCnt="0"/>
      <dgm:spPr/>
    </dgm:pt>
    <dgm:pt modelId="{E8ABBDF6-7DED-4DDC-814C-B26E7471D11A}" type="pres">
      <dgm:prSet presAssocID="{2CC78344-1228-455F-9B67-E71AB6E71F95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58C93E7-48C0-4A56-97E6-1827925E44C5}" type="pres">
      <dgm:prSet presAssocID="{2CC78344-1228-455F-9B67-E71AB6E71F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478924-75DE-4071-B4C6-CD7431063C61}" type="pres">
      <dgm:prSet presAssocID="{E1D5B05F-21F2-480D-9710-CC5498CC4217}" presName="Name8" presStyleCnt="0"/>
      <dgm:spPr/>
    </dgm:pt>
    <dgm:pt modelId="{FDC67BDB-DAB0-4531-B956-72684D210B07}" type="pres">
      <dgm:prSet presAssocID="{E1D5B05F-21F2-480D-9710-CC5498CC421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F1B2C19-6F9E-41A8-9785-63763AE729A5}" type="pres">
      <dgm:prSet presAssocID="{E1D5B05F-21F2-480D-9710-CC5498CC42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E2CE2F-F813-4871-A650-0BEC90798432}" type="pres">
      <dgm:prSet presAssocID="{D30921BC-1D14-4340-B876-01A6E2CBBBEF}" presName="Name8" presStyleCnt="0"/>
      <dgm:spPr/>
    </dgm:pt>
    <dgm:pt modelId="{1F06B09E-FFEA-4DFD-9719-249B1C484AEB}" type="pres">
      <dgm:prSet presAssocID="{D30921BC-1D14-4340-B876-01A6E2CBBBEF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AFC859-9541-47B8-9814-6A9081A06365}" type="pres">
      <dgm:prSet presAssocID="{D30921BC-1D14-4340-B876-01A6E2CBBB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9431F63-D309-4B83-B1A0-4D92E9581179}" type="presOf" srcId="{D30921BC-1D14-4340-B876-01A6E2CBBBEF}" destId="{18AFC859-9541-47B8-9814-6A9081A06365}" srcOrd="1" destOrd="0" presId="urn:microsoft.com/office/officeart/2005/8/layout/pyramid1"/>
    <dgm:cxn modelId="{B8121FA2-0583-42FC-9292-9B7A7EDB8230}" type="presOf" srcId="{4EC2519E-233B-452A-AD53-65B8A3BCC013}" destId="{EEB8AD94-3B58-4323-9837-F2CC65796E87}" srcOrd="0" destOrd="0" presId="urn:microsoft.com/office/officeart/2005/8/layout/pyramid1"/>
    <dgm:cxn modelId="{78FEDE9F-1F3E-4FDC-869B-C98A81CC0D21}" type="presOf" srcId="{D30921BC-1D14-4340-B876-01A6E2CBBBEF}" destId="{1F06B09E-FFEA-4DFD-9719-249B1C484AEB}" srcOrd="0" destOrd="0" presId="urn:microsoft.com/office/officeart/2005/8/layout/pyramid1"/>
    <dgm:cxn modelId="{C8CECD19-5EC1-43AF-B19A-F380641F3B48}" type="presOf" srcId="{2CC78344-1228-455F-9B67-E71AB6E71F95}" destId="{358C93E7-48C0-4A56-97E6-1827925E44C5}" srcOrd="1" destOrd="0" presId="urn:microsoft.com/office/officeart/2005/8/layout/pyramid1"/>
    <dgm:cxn modelId="{1AFADD8E-5CAE-48B9-A943-49A3AFFC3780}" srcId="{1B015D03-51A4-4E11-B2CE-4DD1C4789EBD}" destId="{E1D5B05F-21F2-480D-9710-CC5498CC4217}" srcOrd="2" destOrd="0" parTransId="{9563072D-68A9-452D-8102-8FC12C807D74}" sibTransId="{6B959F94-EEE1-43FC-BEDA-D193B32AE8BD}"/>
    <dgm:cxn modelId="{F2C7536A-3764-4C9F-9630-B0C118FF0BDC}" type="presOf" srcId="{E1D5B05F-21F2-480D-9710-CC5498CC4217}" destId="{6F1B2C19-6F9E-41A8-9785-63763AE729A5}" srcOrd="1" destOrd="0" presId="urn:microsoft.com/office/officeart/2005/8/layout/pyramid1"/>
    <dgm:cxn modelId="{6DA0151C-A2D4-4AB2-BABB-C13C364CE81C}" srcId="{1B015D03-51A4-4E11-B2CE-4DD1C4789EBD}" destId="{2CC78344-1228-455F-9B67-E71AB6E71F95}" srcOrd="1" destOrd="0" parTransId="{6755B43B-443F-4982-9195-FE2D62B76E40}" sibTransId="{16C582F8-74D9-43EC-A2EC-FB8FC6BBBB42}"/>
    <dgm:cxn modelId="{DF4DCC02-05FD-40D3-B80B-7454186FB834}" srcId="{1B015D03-51A4-4E11-B2CE-4DD1C4789EBD}" destId="{4EC2519E-233B-452A-AD53-65B8A3BCC013}" srcOrd="0" destOrd="0" parTransId="{D1BE23FC-8715-4C2E-A4E2-3856ECB59166}" sibTransId="{ECB7B097-E972-4306-9CAB-AE356DE5E476}"/>
    <dgm:cxn modelId="{FB6C404E-D496-4EF4-9D1E-F02F37826141}" type="presOf" srcId="{E1D5B05F-21F2-480D-9710-CC5498CC4217}" destId="{FDC67BDB-DAB0-4531-B956-72684D210B07}" srcOrd="0" destOrd="0" presId="urn:microsoft.com/office/officeart/2005/8/layout/pyramid1"/>
    <dgm:cxn modelId="{0BF33232-8A3A-46CF-B31C-C926BB728DE9}" type="presOf" srcId="{4EC2519E-233B-452A-AD53-65B8A3BCC013}" destId="{B07710BF-4067-4DDD-B850-DC6C69448046}" srcOrd="1" destOrd="0" presId="urn:microsoft.com/office/officeart/2005/8/layout/pyramid1"/>
    <dgm:cxn modelId="{6EC3146C-6A80-4B96-974F-79FACF9E08F5}" srcId="{1B015D03-51A4-4E11-B2CE-4DD1C4789EBD}" destId="{D30921BC-1D14-4340-B876-01A6E2CBBBEF}" srcOrd="3" destOrd="0" parTransId="{1928338C-DBBB-4A90-8607-37F05D79B5CE}" sibTransId="{8CF58366-31AB-4726-B9F1-71AC445E3321}"/>
    <dgm:cxn modelId="{4B4C2126-CBE1-439C-B9CC-3ED559302358}" type="presOf" srcId="{2CC78344-1228-455F-9B67-E71AB6E71F95}" destId="{E8ABBDF6-7DED-4DDC-814C-B26E7471D11A}" srcOrd="0" destOrd="0" presId="urn:microsoft.com/office/officeart/2005/8/layout/pyramid1"/>
    <dgm:cxn modelId="{233F68DA-975D-46F7-9A5A-DB2FB1126342}" type="presOf" srcId="{1B015D03-51A4-4E11-B2CE-4DD1C4789EBD}" destId="{2E30F4FC-95F2-4C0C-9CC9-FC145264E7CF}" srcOrd="0" destOrd="0" presId="urn:microsoft.com/office/officeart/2005/8/layout/pyramid1"/>
    <dgm:cxn modelId="{7A731D30-D13C-4A24-B444-77EBE5A48271}" type="presParOf" srcId="{2E30F4FC-95F2-4C0C-9CC9-FC145264E7CF}" destId="{C4D3231D-774B-488B-858F-A9EE495B409A}" srcOrd="0" destOrd="0" presId="urn:microsoft.com/office/officeart/2005/8/layout/pyramid1"/>
    <dgm:cxn modelId="{7CEA4A17-7B20-41F3-86E0-80732181FC8D}" type="presParOf" srcId="{C4D3231D-774B-488B-858F-A9EE495B409A}" destId="{EEB8AD94-3B58-4323-9837-F2CC65796E87}" srcOrd="0" destOrd="0" presId="urn:microsoft.com/office/officeart/2005/8/layout/pyramid1"/>
    <dgm:cxn modelId="{AEC0C47D-BB74-4B28-A916-E70DC923AB36}" type="presParOf" srcId="{C4D3231D-774B-488B-858F-A9EE495B409A}" destId="{B07710BF-4067-4DDD-B850-DC6C69448046}" srcOrd="1" destOrd="0" presId="urn:microsoft.com/office/officeart/2005/8/layout/pyramid1"/>
    <dgm:cxn modelId="{65FBA229-D49C-495B-9F1E-FCE829182AB2}" type="presParOf" srcId="{2E30F4FC-95F2-4C0C-9CC9-FC145264E7CF}" destId="{477377F7-04A2-4A2B-AE53-B0E6F2171BED}" srcOrd="1" destOrd="0" presId="urn:microsoft.com/office/officeart/2005/8/layout/pyramid1"/>
    <dgm:cxn modelId="{63A01CBC-7CFD-4AAE-817D-36B2BED6FE20}" type="presParOf" srcId="{477377F7-04A2-4A2B-AE53-B0E6F2171BED}" destId="{E8ABBDF6-7DED-4DDC-814C-B26E7471D11A}" srcOrd="0" destOrd="0" presId="urn:microsoft.com/office/officeart/2005/8/layout/pyramid1"/>
    <dgm:cxn modelId="{A54863B8-D09F-47BB-A208-A7E5DFC83400}" type="presParOf" srcId="{477377F7-04A2-4A2B-AE53-B0E6F2171BED}" destId="{358C93E7-48C0-4A56-97E6-1827925E44C5}" srcOrd="1" destOrd="0" presId="urn:microsoft.com/office/officeart/2005/8/layout/pyramid1"/>
    <dgm:cxn modelId="{C2156B8B-B9B0-466F-93C3-D8543D3FDC9A}" type="presParOf" srcId="{2E30F4FC-95F2-4C0C-9CC9-FC145264E7CF}" destId="{7A478924-75DE-4071-B4C6-CD7431063C61}" srcOrd="2" destOrd="0" presId="urn:microsoft.com/office/officeart/2005/8/layout/pyramid1"/>
    <dgm:cxn modelId="{2832AAC8-D9DA-400C-8C3A-AD0E562CB3A9}" type="presParOf" srcId="{7A478924-75DE-4071-B4C6-CD7431063C61}" destId="{FDC67BDB-DAB0-4531-B956-72684D210B07}" srcOrd="0" destOrd="0" presId="urn:microsoft.com/office/officeart/2005/8/layout/pyramid1"/>
    <dgm:cxn modelId="{18F1ACDE-2C75-441E-A3CE-89164DA8435D}" type="presParOf" srcId="{7A478924-75DE-4071-B4C6-CD7431063C61}" destId="{6F1B2C19-6F9E-41A8-9785-63763AE729A5}" srcOrd="1" destOrd="0" presId="urn:microsoft.com/office/officeart/2005/8/layout/pyramid1"/>
    <dgm:cxn modelId="{EEF0A2C4-7FBB-494D-A2F7-00D3FA8D37CD}" type="presParOf" srcId="{2E30F4FC-95F2-4C0C-9CC9-FC145264E7CF}" destId="{BEE2CE2F-F813-4871-A650-0BEC90798432}" srcOrd="3" destOrd="0" presId="urn:microsoft.com/office/officeart/2005/8/layout/pyramid1"/>
    <dgm:cxn modelId="{727A9D48-DC53-44CA-8973-A056D3A86A30}" type="presParOf" srcId="{BEE2CE2F-F813-4871-A650-0BEC90798432}" destId="{1F06B09E-FFEA-4DFD-9719-249B1C484AEB}" srcOrd="0" destOrd="0" presId="urn:microsoft.com/office/officeart/2005/8/layout/pyramid1"/>
    <dgm:cxn modelId="{8A633145-87BF-46F1-99F4-B5243483268A}" type="presParOf" srcId="{BEE2CE2F-F813-4871-A650-0BEC90798432}" destId="{18AFC859-9541-47B8-9814-6A9081A06365}" srcOrd="1" destOrd="0" presId="urn:microsoft.com/office/officeart/2005/8/layout/pyramid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1449FD-8651-4B5C-ACD8-EB11197D66D6}" type="doc">
      <dgm:prSet loTypeId="urn:microsoft.com/office/officeart/2005/8/layout/radial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11F44BC2-9C92-432A-8ED3-ADD997E518CD}">
      <dgm:prSet phldrT="[ข้อความ]" custT="1"/>
      <dgm:spPr>
        <a:solidFill>
          <a:srgbClr val="92D050"/>
        </a:solidFill>
      </dgm:spPr>
      <dgm:t>
        <a:bodyPr/>
        <a:lstStyle/>
        <a:p>
          <a:r>
            <a:rPr lang="th-TH" sz="1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เศรษฐกิจ</a:t>
          </a:r>
          <a:endParaRPr lang="th-TH" sz="1400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AC1D5EE3-E199-47E7-8228-8C2D3CAB0949}" type="parTrans" cxnId="{D0865AF5-DA1A-4E62-8C25-DCFBCE511330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C91BFEC0-4C17-4830-9DBC-3E714740ADA9}" type="sibTrans" cxnId="{D0865AF5-DA1A-4E62-8C25-DCFBCE511330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823A7537-43AB-4864-BBE4-A2D228B518C6}">
      <dgm:prSet phldrT="[ข้อความ]" custT="1"/>
      <dgm:spPr>
        <a:solidFill>
          <a:srgbClr val="66FF66"/>
        </a:solidFill>
      </dgm:spPr>
      <dgm:t>
        <a:bodyPr/>
        <a:lstStyle/>
        <a:p>
          <a:r>
            <a:rPr lang="th-TH" sz="1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ข้อบังคับ</a:t>
          </a:r>
          <a:endParaRPr lang="th-TH" sz="1400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C763A7C9-5D2D-41B5-84C8-7B3B5635C6E3}" type="parTrans" cxnId="{08379C26-2588-4243-870A-01ACF402CE5D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94E56EEB-767F-477A-A00D-23E63E3713F3}" type="sibTrans" cxnId="{08379C26-2588-4243-870A-01ACF402CE5D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3D7F893D-FEEC-4C6E-8F90-52A8B65F4623}">
      <dgm:prSet phldrT="[ข้อความ]" custT="1"/>
      <dgm:spPr>
        <a:solidFill>
          <a:srgbClr val="99FF99"/>
        </a:solidFill>
      </dgm:spPr>
      <dgm:t>
        <a:bodyPr/>
        <a:lstStyle/>
        <a:p>
          <a:r>
            <a:rPr lang="th-TH" sz="1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เทคโนโลยี</a:t>
          </a:r>
          <a:endParaRPr lang="th-TH" sz="1400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FD17C138-167F-4FF7-A2C1-4530FFE10D68}" type="parTrans" cxnId="{5830307E-23F0-40C1-8FBD-7A73E0B1D90A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602B38DF-F435-45F4-91D6-C26532F04888}" type="sibTrans" cxnId="{5830307E-23F0-40C1-8FBD-7A73E0B1D90A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DE94AA93-AC03-4EF9-91F4-9BFE95C7F787}">
      <dgm:prSet custT="1"/>
      <dgm:spPr>
        <a:solidFill>
          <a:srgbClr val="CCFFCC"/>
        </a:solidFill>
      </dgm:spPr>
      <dgm:t>
        <a:bodyPr/>
        <a:lstStyle/>
        <a:p>
          <a:r>
            <a:rPr lang="th-TH" sz="14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การแข่งขัน</a:t>
          </a:r>
          <a:endParaRPr lang="th-TH" sz="1400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CAFEBD96-6560-4F31-8C62-AFDFD3582D80}" type="parTrans" cxnId="{94A86DD8-BD22-4DF6-BFD2-B7AE2EFEF93F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3AB72433-CEF5-41D8-8752-32A41D13CBDB}" type="sibTrans" cxnId="{94A86DD8-BD22-4DF6-BFD2-B7AE2EFEF93F}">
      <dgm:prSet/>
      <dgm:spPr/>
      <dgm:t>
        <a:bodyPr/>
        <a:lstStyle/>
        <a:p>
          <a:endParaRPr lang="th-TH" sz="1400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77AC11A9-54B0-4A52-B925-A255A6BEFCB7}" type="pres">
      <dgm:prSet presAssocID="{CF1449FD-8651-4B5C-ACD8-EB11197D66D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8C5007B-0F63-4F74-845F-74AD57C67840}" type="pres">
      <dgm:prSet presAssocID="{CF1449FD-8651-4B5C-ACD8-EB11197D66D6}" presName="cycle" presStyleCnt="0"/>
      <dgm:spPr/>
    </dgm:pt>
    <dgm:pt modelId="{8E27369E-F82B-4A86-89B5-BB369E318E75}" type="pres">
      <dgm:prSet presAssocID="{CF1449FD-8651-4B5C-ACD8-EB11197D66D6}" presName="centerShape" presStyleCnt="0"/>
      <dgm:spPr/>
    </dgm:pt>
    <dgm:pt modelId="{01387212-C21B-4DB9-B94A-744F00495225}" type="pres">
      <dgm:prSet presAssocID="{CF1449FD-8651-4B5C-ACD8-EB11197D66D6}" presName="connSite" presStyleLbl="node1" presStyleIdx="0" presStyleCnt="5"/>
      <dgm:spPr/>
    </dgm:pt>
    <dgm:pt modelId="{DAB93982-0BF4-4AEE-959D-43EBCBAAB91A}" type="pres">
      <dgm:prSet presAssocID="{CF1449FD-8651-4B5C-ACD8-EB11197D66D6}" presName="visible" presStyleLbl="node1" presStyleIdx="0" presStyleCnt="5"/>
      <dgm:spPr/>
    </dgm:pt>
    <dgm:pt modelId="{8CFC07F9-5BE4-4F0E-BB54-A54351DC1CA2}" type="pres">
      <dgm:prSet presAssocID="{AC1D5EE3-E199-47E7-8228-8C2D3CAB0949}" presName="Name25" presStyleLbl="parChTrans1D1" presStyleIdx="0" presStyleCnt="4"/>
      <dgm:spPr/>
      <dgm:t>
        <a:bodyPr/>
        <a:lstStyle/>
        <a:p>
          <a:endParaRPr lang="th-TH"/>
        </a:p>
      </dgm:t>
    </dgm:pt>
    <dgm:pt modelId="{82FDC218-8FE6-457E-A672-AAAA40239202}" type="pres">
      <dgm:prSet presAssocID="{11F44BC2-9C92-432A-8ED3-ADD997E518CD}" presName="node" presStyleCnt="0"/>
      <dgm:spPr/>
    </dgm:pt>
    <dgm:pt modelId="{E4EC00A7-8690-4F2A-A18D-FFEE7157C94B}" type="pres">
      <dgm:prSet presAssocID="{11F44BC2-9C92-432A-8ED3-ADD997E518CD}" presName="parentNode" presStyleLbl="node1" presStyleIdx="1" presStyleCnt="5" custScaleX="11540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026DA8-8886-4C88-B682-34DD54B10C9E}" type="pres">
      <dgm:prSet presAssocID="{11F44BC2-9C92-432A-8ED3-ADD997E518C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21C506-6F39-450F-8D9B-9464450C9329}" type="pres">
      <dgm:prSet presAssocID="{C763A7C9-5D2D-41B5-84C8-7B3B5635C6E3}" presName="Name25" presStyleLbl="parChTrans1D1" presStyleIdx="1" presStyleCnt="4"/>
      <dgm:spPr/>
      <dgm:t>
        <a:bodyPr/>
        <a:lstStyle/>
        <a:p>
          <a:endParaRPr lang="th-TH"/>
        </a:p>
      </dgm:t>
    </dgm:pt>
    <dgm:pt modelId="{32C56EFE-5E0F-4A66-90FE-BDCFD99534A1}" type="pres">
      <dgm:prSet presAssocID="{823A7537-43AB-4864-BBE4-A2D228B518C6}" presName="node" presStyleCnt="0"/>
      <dgm:spPr/>
    </dgm:pt>
    <dgm:pt modelId="{9F243DF8-A948-4A5E-94CE-7C45FF02A4DC}" type="pres">
      <dgm:prSet presAssocID="{823A7537-43AB-4864-BBE4-A2D228B518C6}" presName="parentNode" presStyleLbl="node1" presStyleIdx="2" presStyleCnt="5" custScaleX="114012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5CF246D-50EF-4BF6-8D37-DEED511D2887}" type="pres">
      <dgm:prSet presAssocID="{823A7537-43AB-4864-BBE4-A2D228B518C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16B46EA-1D51-4DF5-B825-67FF867ED0EB}" type="pres">
      <dgm:prSet presAssocID="{FD17C138-167F-4FF7-A2C1-4530FFE10D68}" presName="Name25" presStyleLbl="parChTrans1D1" presStyleIdx="2" presStyleCnt="4"/>
      <dgm:spPr/>
      <dgm:t>
        <a:bodyPr/>
        <a:lstStyle/>
        <a:p>
          <a:endParaRPr lang="th-TH"/>
        </a:p>
      </dgm:t>
    </dgm:pt>
    <dgm:pt modelId="{480712C7-F3B0-4403-8D58-BD69536E12DC}" type="pres">
      <dgm:prSet presAssocID="{3D7F893D-FEEC-4C6E-8F90-52A8B65F4623}" presName="node" presStyleCnt="0"/>
      <dgm:spPr/>
    </dgm:pt>
    <dgm:pt modelId="{8BBA0461-2D81-4AC5-AFF5-47EDB551D643}" type="pres">
      <dgm:prSet presAssocID="{3D7F893D-FEEC-4C6E-8F90-52A8B65F4623}" presName="parentNode" presStyleLbl="node1" presStyleIdx="3" presStyleCnt="5" custScaleX="125812" custScaleY="10798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2E00B9-D916-4F34-B4B9-ECD773601798}" type="pres">
      <dgm:prSet presAssocID="{3D7F893D-FEEC-4C6E-8F90-52A8B65F462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58E552-666E-493B-BBFD-71DC5B76F5B5}" type="pres">
      <dgm:prSet presAssocID="{CAFEBD96-6560-4F31-8C62-AFDFD3582D80}" presName="Name25" presStyleLbl="parChTrans1D1" presStyleIdx="3" presStyleCnt="4"/>
      <dgm:spPr/>
      <dgm:t>
        <a:bodyPr/>
        <a:lstStyle/>
        <a:p>
          <a:endParaRPr lang="th-TH"/>
        </a:p>
      </dgm:t>
    </dgm:pt>
    <dgm:pt modelId="{B2298B4D-705D-4D04-A974-5F9350028D7D}" type="pres">
      <dgm:prSet presAssocID="{DE94AA93-AC03-4EF9-91F4-9BFE95C7F787}" presName="node" presStyleCnt="0"/>
      <dgm:spPr/>
    </dgm:pt>
    <dgm:pt modelId="{3D35817A-4429-4591-8F92-F00D34D813AD}" type="pres">
      <dgm:prSet presAssocID="{DE94AA93-AC03-4EF9-91F4-9BFE95C7F787}" presName="parentNode" presStyleLbl="node1" presStyleIdx="4" presStyleCnt="5" custScaleX="11251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C023B3-C063-46D4-B37C-7964DA193821}" type="pres">
      <dgm:prSet presAssocID="{DE94AA93-AC03-4EF9-91F4-9BFE95C7F78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884EAE8-54C7-4CE0-9723-C6EE1E4D3B9F}" type="presOf" srcId="{AC1D5EE3-E199-47E7-8228-8C2D3CAB0949}" destId="{8CFC07F9-5BE4-4F0E-BB54-A54351DC1CA2}" srcOrd="0" destOrd="0" presId="urn:microsoft.com/office/officeart/2005/8/layout/radial2"/>
    <dgm:cxn modelId="{255F1F12-37E5-46CE-9714-1FDA59961EFC}" type="presOf" srcId="{CAFEBD96-6560-4F31-8C62-AFDFD3582D80}" destId="{6D58E552-666E-493B-BBFD-71DC5B76F5B5}" srcOrd="0" destOrd="0" presId="urn:microsoft.com/office/officeart/2005/8/layout/radial2"/>
    <dgm:cxn modelId="{5830307E-23F0-40C1-8FBD-7A73E0B1D90A}" srcId="{CF1449FD-8651-4B5C-ACD8-EB11197D66D6}" destId="{3D7F893D-FEEC-4C6E-8F90-52A8B65F4623}" srcOrd="2" destOrd="0" parTransId="{FD17C138-167F-4FF7-A2C1-4530FFE10D68}" sibTransId="{602B38DF-F435-45F4-91D6-C26532F04888}"/>
    <dgm:cxn modelId="{08379C26-2588-4243-870A-01ACF402CE5D}" srcId="{CF1449FD-8651-4B5C-ACD8-EB11197D66D6}" destId="{823A7537-43AB-4864-BBE4-A2D228B518C6}" srcOrd="1" destOrd="0" parTransId="{C763A7C9-5D2D-41B5-84C8-7B3B5635C6E3}" sibTransId="{94E56EEB-767F-477A-A00D-23E63E3713F3}"/>
    <dgm:cxn modelId="{D6C17ED8-E17B-4BF3-B956-BBA370A9929C}" type="presOf" srcId="{DE94AA93-AC03-4EF9-91F4-9BFE95C7F787}" destId="{3D35817A-4429-4591-8F92-F00D34D813AD}" srcOrd="0" destOrd="0" presId="urn:microsoft.com/office/officeart/2005/8/layout/radial2"/>
    <dgm:cxn modelId="{94A86DD8-BD22-4DF6-BFD2-B7AE2EFEF93F}" srcId="{CF1449FD-8651-4B5C-ACD8-EB11197D66D6}" destId="{DE94AA93-AC03-4EF9-91F4-9BFE95C7F787}" srcOrd="3" destOrd="0" parTransId="{CAFEBD96-6560-4F31-8C62-AFDFD3582D80}" sibTransId="{3AB72433-CEF5-41D8-8752-32A41D13CBDB}"/>
    <dgm:cxn modelId="{5C5D5BB9-9DE2-465B-A252-463BFE3FE371}" type="presOf" srcId="{3D7F893D-FEEC-4C6E-8F90-52A8B65F4623}" destId="{8BBA0461-2D81-4AC5-AFF5-47EDB551D643}" srcOrd="0" destOrd="0" presId="urn:microsoft.com/office/officeart/2005/8/layout/radial2"/>
    <dgm:cxn modelId="{EB27CDBE-1537-4C0B-88BE-390E53417303}" type="presOf" srcId="{C763A7C9-5D2D-41B5-84C8-7B3B5635C6E3}" destId="{0721C506-6F39-450F-8D9B-9464450C9329}" srcOrd="0" destOrd="0" presId="urn:microsoft.com/office/officeart/2005/8/layout/radial2"/>
    <dgm:cxn modelId="{09A40C7C-0798-4B34-9D1F-D31C9BE8776A}" type="presOf" srcId="{CF1449FD-8651-4B5C-ACD8-EB11197D66D6}" destId="{77AC11A9-54B0-4A52-B925-A255A6BEFCB7}" srcOrd="0" destOrd="0" presId="urn:microsoft.com/office/officeart/2005/8/layout/radial2"/>
    <dgm:cxn modelId="{75724C85-4F40-437A-A67C-55A65E462BFF}" type="presOf" srcId="{11F44BC2-9C92-432A-8ED3-ADD997E518CD}" destId="{E4EC00A7-8690-4F2A-A18D-FFEE7157C94B}" srcOrd="0" destOrd="0" presId="urn:microsoft.com/office/officeart/2005/8/layout/radial2"/>
    <dgm:cxn modelId="{26CB4083-A44B-41B1-B9E0-05A8ECECC63C}" type="presOf" srcId="{823A7537-43AB-4864-BBE4-A2D228B518C6}" destId="{9F243DF8-A948-4A5E-94CE-7C45FF02A4DC}" srcOrd="0" destOrd="0" presId="urn:microsoft.com/office/officeart/2005/8/layout/radial2"/>
    <dgm:cxn modelId="{D741E9E5-9EEF-40B4-80DE-11B85BB131EC}" type="presOf" srcId="{FD17C138-167F-4FF7-A2C1-4530FFE10D68}" destId="{616B46EA-1D51-4DF5-B825-67FF867ED0EB}" srcOrd="0" destOrd="0" presId="urn:microsoft.com/office/officeart/2005/8/layout/radial2"/>
    <dgm:cxn modelId="{D0865AF5-DA1A-4E62-8C25-DCFBCE511330}" srcId="{CF1449FD-8651-4B5C-ACD8-EB11197D66D6}" destId="{11F44BC2-9C92-432A-8ED3-ADD997E518CD}" srcOrd="0" destOrd="0" parTransId="{AC1D5EE3-E199-47E7-8228-8C2D3CAB0949}" sibTransId="{C91BFEC0-4C17-4830-9DBC-3E714740ADA9}"/>
    <dgm:cxn modelId="{1462846D-1BCA-42B4-81C4-3253BC264B88}" type="presParOf" srcId="{77AC11A9-54B0-4A52-B925-A255A6BEFCB7}" destId="{C8C5007B-0F63-4F74-845F-74AD57C67840}" srcOrd="0" destOrd="0" presId="urn:microsoft.com/office/officeart/2005/8/layout/radial2"/>
    <dgm:cxn modelId="{A6CA3808-6CC4-47A5-99F7-DD5E29E745FE}" type="presParOf" srcId="{C8C5007B-0F63-4F74-845F-74AD57C67840}" destId="{8E27369E-F82B-4A86-89B5-BB369E318E75}" srcOrd="0" destOrd="0" presId="urn:microsoft.com/office/officeart/2005/8/layout/radial2"/>
    <dgm:cxn modelId="{CE119A0B-6A78-4ACC-A366-15536ABD0A59}" type="presParOf" srcId="{8E27369E-F82B-4A86-89B5-BB369E318E75}" destId="{01387212-C21B-4DB9-B94A-744F00495225}" srcOrd="0" destOrd="0" presId="urn:microsoft.com/office/officeart/2005/8/layout/radial2"/>
    <dgm:cxn modelId="{FCD968E8-BCDF-4989-A240-3017BA5DB1C0}" type="presParOf" srcId="{8E27369E-F82B-4A86-89B5-BB369E318E75}" destId="{DAB93982-0BF4-4AEE-959D-43EBCBAAB91A}" srcOrd="1" destOrd="0" presId="urn:microsoft.com/office/officeart/2005/8/layout/radial2"/>
    <dgm:cxn modelId="{12C5C6B1-62A4-4034-AF92-34A59B0F11F0}" type="presParOf" srcId="{C8C5007B-0F63-4F74-845F-74AD57C67840}" destId="{8CFC07F9-5BE4-4F0E-BB54-A54351DC1CA2}" srcOrd="1" destOrd="0" presId="urn:microsoft.com/office/officeart/2005/8/layout/radial2"/>
    <dgm:cxn modelId="{0197B9B6-71C6-47EC-90AF-6A78B7E35882}" type="presParOf" srcId="{C8C5007B-0F63-4F74-845F-74AD57C67840}" destId="{82FDC218-8FE6-457E-A672-AAAA40239202}" srcOrd="2" destOrd="0" presId="urn:microsoft.com/office/officeart/2005/8/layout/radial2"/>
    <dgm:cxn modelId="{B99045F1-FF5A-4918-9461-6CB700DB8FEC}" type="presParOf" srcId="{82FDC218-8FE6-457E-A672-AAAA40239202}" destId="{E4EC00A7-8690-4F2A-A18D-FFEE7157C94B}" srcOrd="0" destOrd="0" presId="urn:microsoft.com/office/officeart/2005/8/layout/radial2"/>
    <dgm:cxn modelId="{C75C91E3-76AA-4236-B2A9-C7783C715902}" type="presParOf" srcId="{82FDC218-8FE6-457E-A672-AAAA40239202}" destId="{57026DA8-8886-4C88-B682-34DD54B10C9E}" srcOrd="1" destOrd="0" presId="urn:microsoft.com/office/officeart/2005/8/layout/radial2"/>
    <dgm:cxn modelId="{D1DD0AF3-43DF-4A77-B6E6-857ED6A65AE1}" type="presParOf" srcId="{C8C5007B-0F63-4F74-845F-74AD57C67840}" destId="{0721C506-6F39-450F-8D9B-9464450C9329}" srcOrd="3" destOrd="0" presId="urn:microsoft.com/office/officeart/2005/8/layout/radial2"/>
    <dgm:cxn modelId="{A7353FEE-6463-4561-9448-6BF1BBFCBA3B}" type="presParOf" srcId="{C8C5007B-0F63-4F74-845F-74AD57C67840}" destId="{32C56EFE-5E0F-4A66-90FE-BDCFD99534A1}" srcOrd="4" destOrd="0" presId="urn:microsoft.com/office/officeart/2005/8/layout/radial2"/>
    <dgm:cxn modelId="{6E7BCAEB-AA06-4A2C-9A94-D89B3D9AE50C}" type="presParOf" srcId="{32C56EFE-5E0F-4A66-90FE-BDCFD99534A1}" destId="{9F243DF8-A948-4A5E-94CE-7C45FF02A4DC}" srcOrd="0" destOrd="0" presId="urn:microsoft.com/office/officeart/2005/8/layout/radial2"/>
    <dgm:cxn modelId="{DEDDBE2A-02C2-4325-B1F9-0C6581151701}" type="presParOf" srcId="{32C56EFE-5E0F-4A66-90FE-BDCFD99534A1}" destId="{85CF246D-50EF-4BF6-8D37-DEED511D2887}" srcOrd="1" destOrd="0" presId="urn:microsoft.com/office/officeart/2005/8/layout/radial2"/>
    <dgm:cxn modelId="{60B01AB5-DAF3-4DCC-8067-C15ACD907D41}" type="presParOf" srcId="{C8C5007B-0F63-4F74-845F-74AD57C67840}" destId="{616B46EA-1D51-4DF5-B825-67FF867ED0EB}" srcOrd="5" destOrd="0" presId="urn:microsoft.com/office/officeart/2005/8/layout/radial2"/>
    <dgm:cxn modelId="{F73F0E42-80D4-4DFB-BD6A-C11B176088B8}" type="presParOf" srcId="{C8C5007B-0F63-4F74-845F-74AD57C67840}" destId="{480712C7-F3B0-4403-8D58-BD69536E12DC}" srcOrd="6" destOrd="0" presId="urn:microsoft.com/office/officeart/2005/8/layout/radial2"/>
    <dgm:cxn modelId="{9C61FCF7-E199-42C7-AA59-DAD5AB3D08CB}" type="presParOf" srcId="{480712C7-F3B0-4403-8D58-BD69536E12DC}" destId="{8BBA0461-2D81-4AC5-AFF5-47EDB551D643}" srcOrd="0" destOrd="0" presId="urn:microsoft.com/office/officeart/2005/8/layout/radial2"/>
    <dgm:cxn modelId="{D1C7488C-3F60-4C20-BAFB-97791361F350}" type="presParOf" srcId="{480712C7-F3B0-4403-8D58-BD69536E12DC}" destId="{FF2E00B9-D916-4F34-B4B9-ECD773601798}" srcOrd="1" destOrd="0" presId="urn:microsoft.com/office/officeart/2005/8/layout/radial2"/>
    <dgm:cxn modelId="{E7B33B3E-9619-4738-A631-5B01134A3853}" type="presParOf" srcId="{C8C5007B-0F63-4F74-845F-74AD57C67840}" destId="{6D58E552-666E-493B-BBFD-71DC5B76F5B5}" srcOrd="7" destOrd="0" presId="urn:microsoft.com/office/officeart/2005/8/layout/radial2"/>
    <dgm:cxn modelId="{8876490E-89F7-4CE0-B39E-49B8FA73C718}" type="presParOf" srcId="{C8C5007B-0F63-4F74-845F-74AD57C67840}" destId="{B2298B4D-705D-4D04-A974-5F9350028D7D}" srcOrd="8" destOrd="0" presId="urn:microsoft.com/office/officeart/2005/8/layout/radial2"/>
    <dgm:cxn modelId="{D9A85DC0-6342-450C-88A6-53004CC4790A}" type="presParOf" srcId="{B2298B4D-705D-4D04-A974-5F9350028D7D}" destId="{3D35817A-4429-4591-8F92-F00D34D813AD}" srcOrd="0" destOrd="0" presId="urn:microsoft.com/office/officeart/2005/8/layout/radial2"/>
    <dgm:cxn modelId="{7C786124-C064-4B12-9B7A-83007A972204}" type="presParOf" srcId="{B2298B4D-705D-4D04-A974-5F9350028D7D}" destId="{E1C023B3-C063-46D4-B37C-7964DA193821}" srcOrd="1" destOrd="0" presId="urn:microsoft.com/office/officeart/2005/8/layout/radial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F61BBE-3403-4940-ADC3-F2723A113A54}" type="doc">
      <dgm:prSet loTypeId="urn:microsoft.com/office/officeart/2005/8/layout/radial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48CFEF02-F5C0-40C5-A3DA-42EB9E3E4277}">
      <dgm:prSet phldrT="[ข้อความ]"/>
      <dgm:spPr>
        <a:solidFill>
          <a:schemeClr val="bg2">
            <a:lumMod val="9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th-TH" b="1" dirty="0" smtClean="0"/>
            <a:t>การเลือก</a:t>
          </a:r>
        </a:p>
        <a:p>
          <a:r>
            <a:rPr lang="th-TH" b="1" dirty="0" smtClean="0"/>
            <a:t>กลยุทธ์ด้าน</a:t>
          </a:r>
        </a:p>
        <a:p>
          <a:r>
            <a:rPr lang="th-TH" b="1" dirty="0" err="1" smtClean="0"/>
            <a:t>โล</a:t>
          </a:r>
          <a:r>
            <a:rPr lang="th-TH" b="1" dirty="0" smtClean="0"/>
            <a:t>จิ</a:t>
          </a:r>
          <a:r>
            <a:rPr lang="th-TH" b="1" dirty="0" err="1" smtClean="0"/>
            <a:t>สติกส์</a:t>
          </a:r>
          <a:endParaRPr lang="th-TH" b="1" dirty="0"/>
        </a:p>
      </dgm:t>
    </dgm:pt>
    <dgm:pt modelId="{61C34BDC-7C3C-459B-99C9-9F0EFAA09CE2}" type="parTrans" cxnId="{3D2C2B01-A0D1-4F8E-B9D4-AB67AC370FF0}">
      <dgm:prSet/>
      <dgm:spPr/>
      <dgm:t>
        <a:bodyPr/>
        <a:lstStyle/>
        <a:p>
          <a:endParaRPr lang="th-TH"/>
        </a:p>
      </dgm:t>
    </dgm:pt>
    <dgm:pt modelId="{DB281C2F-5EB0-4F6F-86BA-27952927EBD5}" type="sibTrans" cxnId="{3D2C2B01-A0D1-4F8E-B9D4-AB67AC370FF0}">
      <dgm:prSet/>
      <dgm:spPr/>
      <dgm:t>
        <a:bodyPr/>
        <a:lstStyle/>
        <a:p>
          <a:endParaRPr lang="th-TH"/>
        </a:p>
      </dgm:t>
    </dgm:pt>
    <dgm:pt modelId="{2F5877F9-E1A5-454B-8DAA-D93578C9D7F6}">
      <dgm:prSet phldrT="[ข้อความ]" custT="1"/>
      <dgm:spPr>
        <a:solidFill>
          <a:srgbClr val="FFDDFF"/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การบริการลูกค้า</a:t>
          </a:r>
          <a:endParaRPr lang="th-TH" sz="1800" dirty="0">
            <a:latin typeface="Tahoma" pitchFamily="34" charset="0"/>
            <a:cs typeface="Tahoma" pitchFamily="34" charset="0"/>
          </a:endParaRPr>
        </a:p>
      </dgm:t>
    </dgm:pt>
    <dgm:pt modelId="{30519AE6-6E69-4F99-AFFA-E8B0C282C6DC}" type="parTrans" cxnId="{442E3CF1-D983-488A-A438-F3D44801FDA5}">
      <dgm:prSet/>
      <dgm:spPr/>
      <dgm:t>
        <a:bodyPr/>
        <a:lstStyle/>
        <a:p>
          <a:endParaRPr lang="th-TH"/>
        </a:p>
      </dgm:t>
    </dgm:pt>
    <dgm:pt modelId="{BE0E17C5-9D55-4853-B1A1-8271D7DA595D}" type="sibTrans" cxnId="{442E3CF1-D983-488A-A438-F3D44801FDA5}">
      <dgm:prSet/>
      <dgm:spPr/>
      <dgm:t>
        <a:bodyPr/>
        <a:lstStyle/>
        <a:p>
          <a:endParaRPr lang="th-TH"/>
        </a:p>
      </dgm:t>
    </dgm:pt>
    <dgm:pt modelId="{0594183D-B137-4D76-A987-BDE5421C390F}">
      <dgm:prSet phldrT="[ข้อความ]" custT="1"/>
      <dgm:spPr>
        <a:solidFill>
          <a:srgbClr val="66CCFF"/>
        </a:solidFill>
      </dgm:spPr>
      <dgm:t>
        <a:bodyPr/>
        <a:lstStyle/>
        <a:p>
          <a:r>
            <a:rPr lang="th-TH" sz="1600" dirty="0" smtClean="0">
              <a:latin typeface="Tahoma" pitchFamily="34" charset="0"/>
              <a:cs typeface="Tahoma" pitchFamily="34" charset="0"/>
            </a:rPr>
            <a:t>ความยืดหยุ่นในปริมาณ</a:t>
          </a:r>
          <a:endParaRPr lang="th-TH" sz="1600" dirty="0">
            <a:latin typeface="Tahoma" pitchFamily="34" charset="0"/>
            <a:cs typeface="Tahoma" pitchFamily="34" charset="0"/>
          </a:endParaRPr>
        </a:p>
      </dgm:t>
    </dgm:pt>
    <dgm:pt modelId="{9E689658-5963-45AB-A6F5-F9FE54296497}" type="parTrans" cxnId="{EE5DD1B1-85DB-450A-97AC-5C5718275A49}">
      <dgm:prSet/>
      <dgm:spPr/>
      <dgm:t>
        <a:bodyPr/>
        <a:lstStyle/>
        <a:p>
          <a:endParaRPr lang="th-TH"/>
        </a:p>
      </dgm:t>
    </dgm:pt>
    <dgm:pt modelId="{36A7ABD4-55AB-4E72-83B2-8F241C1FD235}" type="sibTrans" cxnId="{EE5DD1B1-85DB-450A-97AC-5C5718275A49}">
      <dgm:prSet/>
      <dgm:spPr/>
      <dgm:t>
        <a:bodyPr/>
        <a:lstStyle/>
        <a:p>
          <a:endParaRPr lang="th-TH"/>
        </a:p>
      </dgm:t>
    </dgm:pt>
    <dgm:pt modelId="{74B7C7AB-4627-4D96-8D59-735A3D3EDAFE}">
      <dgm:prSet phldrT="[ข้อความ]" custT="1"/>
      <dgm:spPr>
        <a:solidFill>
          <a:srgbClr val="FFCC99"/>
        </a:solidFill>
      </dgm:spPr>
      <dgm:t>
        <a:bodyPr/>
        <a:lstStyle/>
        <a:p>
          <a:r>
            <a:rPr lang="th-TH" sz="1600" dirty="0" smtClean="0">
              <a:latin typeface="Tahoma" pitchFamily="34" charset="0"/>
              <a:cs typeface="Tahoma" pitchFamily="34" charset="0"/>
            </a:rPr>
            <a:t>เทคโนโลยี</a:t>
          </a:r>
          <a:endParaRPr lang="th-TH" sz="1600" dirty="0">
            <a:latin typeface="Tahoma" pitchFamily="34" charset="0"/>
            <a:cs typeface="Tahoma" pitchFamily="34" charset="0"/>
          </a:endParaRPr>
        </a:p>
      </dgm:t>
    </dgm:pt>
    <dgm:pt modelId="{16C77593-4396-4BB8-AA14-8B3D13E490F4}" type="parTrans" cxnId="{60B60117-E114-495C-896D-F8AF0C74A69F}">
      <dgm:prSet/>
      <dgm:spPr/>
      <dgm:t>
        <a:bodyPr/>
        <a:lstStyle/>
        <a:p>
          <a:endParaRPr lang="th-TH"/>
        </a:p>
      </dgm:t>
    </dgm:pt>
    <dgm:pt modelId="{D8BC3BD8-5206-4605-BF09-E33271B07820}" type="sibTrans" cxnId="{60B60117-E114-495C-896D-F8AF0C74A69F}">
      <dgm:prSet/>
      <dgm:spPr/>
      <dgm:t>
        <a:bodyPr/>
        <a:lstStyle/>
        <a:p>
          <a:endParaRPr lang="th-TH"/>
        </a:p>
      </dgm:t>
    </dgm:pt>
    <dgm:pt modelId="{B0416A89-1244-4EB3-AA11-3B89B72894B1}">
      <dgm:prSet phldrT="[ข้อความ]" custT="1"/>
      <dgm:spPr>
        <a:solidFill>
          <a:srgbClr val="FFFF00"/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ตำแหน่งที่ตั้ง</a:t>
          </a:r>
          <a:endParaRPr lang="th-TH" sz="2000" dirty="0">
            <a:latin typeface="Tahoma" pitchFamily="34" charset="0"/>
            <a:cs typeface="Tahoma" pitchFamily="34" charset="0"/>
          </a:endParaRPr>
        </a:p>
      </dgm:t>
    </dgm:pt>
    <dgm:pt modelId="{D586984A-8DF8-4E32-B88D-DEC271C0276B}" type="parTrans" cxnId="{55B71751-BC02-4AFF-A812-BBAD89B46D30}">
      <dgm:prSet/>
      <dgm:spPr/>
      <dgm:t>
        <a:bodyPr/>
        <a:lstStyle/>
        <a:p>
          <a:endParaRPr lang="th-TH"/>
        </a:p>
      </dgm:t>
    </dgm:pt>
    <dgm:pt modelId="{E5848B8D-6BB1-4766-AE62-44BD1D254CF2}" type="sibTrans" cxnId="{55B71751-BC02-4AFF-A812-BBAD89B46D30}">
      <dgm:prSet/>
      <dgm:spPr/>
      <dgm:t>
        <a:bodyPr/>
        <a:lstStyle/>
        <a:p>
          <a:endParaRPr lang="th-TH"/>
        </a:p>
      </dgm:t>
    </dgm:pt>
    <dgm:pt modelId="{2F6ABB30-7A4F-44D9-8696-557AB7935B37}">
      <dgm:prSet custT="1"/>
      <dgm:spPr>
        <a:solidFill>
          <a:srgbClr val="FFC000"/>
        </a:solidFill>
      </dgm:spPr>
      <dgm:t>
        <a:bodyPr/>
        <a:lstStyle/>
        <a:p>
          <a:r>
            <a:rPr lang="th-TH" sz="1600" dirty="0" smtClean="0">
              <a:latin typeface="Tahoma" pitchFamily="34" charset="0"/>
              <a:cs typeface="Tahoma" pitchFamily="34" charset="0"/>
            </a:rPr>
            <a:t>ความยืดหยุ่นของผลิตภัณฑ์</a:t>
          </a:r>
          <a:endParaRPr lang="th-TH" sz="1600" dirty="0">
            <a:latin typeface="Tahoma" pitchFamily="34" charset="0"/>
            <a:cs typeface="Tahoma" pitchFamily="34" charset="0"/>
          </a:endParaRPr>
        </a:p>
      </dgm:t>
    </dgm:pt>
    <dgm:pt modelId="{59E015AA-1971-4224-9702-00E2C1B7F1B4}" type="parTrans" cxnId="{10A22DE7-209A-40A4-87AA-CC422E874371}">
      <dgm:prSet/>
      <dgm:spPr/>
      <dgm:t>
        <a:bodyPr/>
        <a:lstStyle/>
        <a:p>
          <a:endParaRPr lang="th-TH"/>
        </a:p>
      </dgm:t>
    </dgm:pt>
    <dgm:pt modelId="{4FA9561D-F9C9-455B-8640-A9A84B89DC3F}" type="sibTrans" cxnId="{10A22DE7-209A-40A4-87AA-CC422E874371}">
      <dgm:prSet/>
      <dgm:spPr/>
      <dgm:t>
        <a:bodyPr/>
        <a:lstStyle/>
        <a:p>
          <a:endParaRPr lang="th-TH"/>
        </a:p>
      </dgm:t>
    </dgm:pt>
    <dgm:pt modelId="{3BA2C466-49D6-417D-9E4B-297B765DE7AE}">
      <dgm:prSet custT="1"/>
      <dgm:spPr>
        <a:solidFill>
          <a:srgbClr val="DDF2FF"/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คุณภาพ</a:t>
          </a:r>
          <a:endParaRPr lang="th-TH" sz="2000" dirty="0">
            <a:latin typeface="Tahoma" pitchFamily="34" charset="0"/>
            <a:cs typeface="Tahoma" pitchFamily="34" charset="0"/>
          </a:endParaRPr>
        </a:p>
      </dgm:t>
    </dgm:pt>
    <dgm:pt modelId="{0BF598BB-797B-4298-90ED-444ED7CA0E31}" type="parTrans" cxnId="{6D6B6033-42B9-4131-A5FA-695A4FEA63E9}">
      <dgm:prSet/>
      <dgm:spPr/>
      <dgm:t>
        <a:bodyPr/>
        <a:lstStyle/>
        <a:p>
          <a:endParaRPr lang="th-TH"/>
        </a:p>
      </dgm:t>
    </dgm:pt>
    <dgm:pt modelId="{3769AC32-D6EC-4B2D-AD1A-BB036D3A6436}" type="sibTrans" cxnId="{6D6B6033-42B9-4131-A5FA-695A4FEA63E9}">
      <dgm:prSet/>
      <dgm:spPr/>
      <dgm:t>
        <a:bodyPr/>
        <a:lstStyle/>
        <a:p>
          <a:endParaRPr lang="th-TH"/>
        </a:p>
      </dgm:t>
    </dgm:pt>
    <dgm:pt modelId="{F7DAE41F-C05A-43D4-BB5C-1302FF9D0378}">
      <dgm:prSet custT="1"/>
      <dgm:spPr>
        <a:solidFill>
          <a:srgbClr val="FF7C80"/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ต้นทุน</a:t>
          </a:r>
          <a:endParaRPr lang="th-TH" sz="2000" dirty="0">
            <a:latin typeface="Tahoma" pitchFamily="34" charset="0"/>
            <a:cs typeface="Tahoma" pitchFamily="34" charset="0"/>
          </a:endParaRPr>
        </a:p>
      </dgm:t>
    </dgm:pt>
    <dgm:pt modelId="{DEB19C2E-2844-4EF9-8A97-D5525466844C}" type="parTrans" cxnId="{0FA5D5A9-3FB3-420A-930B-059075AB6E9F}">
      <dgm:prSet/>
      <dgm:spPr/>
      <dgm:t>
        <a:bodyPr/>
        <a:lstStyle/>
        <a:p>
          <a:endParaRPr lang="th-TH"/>
        </a:p>
      </dgm:t>
    </dgm:pt>
    <dgm:pt modelId="{E0D48E08-66C4-4983-A436-55E4B95D0ED2}" type="sibTrans" cxnId="{0FA5D5A9-3FB3-420A-930B-059075AB6E9F}">
      <dgm:prSet/>
      <dgm:spPr/>
      <dgm:t>
        <a:bodyPr/>
        <a:lstStyle/>
        <a:p>
          <a:endParaRPr lang="th-TH"/>
        </a:p>
      </dgm:t>
    </dgm:pt>
    <dgm:pt modelId="{4062D9FF-0768-443D-9EBC-307759E09B86}" type="pres">
      <dgm:prSet presAssocID="{0FF61BBE-3403-4940-ADC3-F2723A113A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74A77DC-D371-40F6-88BD-8AA8D14D8F09}" type="pres">
      <dgm:prSet presAssocID="{0FF61BBE-3403-4940-ADC3-F2723A113A54}" presName="radial" presStyleCnt="0">
        <dgm:presLayoutVars>
          <dgm:animLvl val="ctr"/>
        </dgm:presLayoutVars>
      </dgm:prSet>
      <dgm:spPr/>
    </dgm:pt>
    <dgm:pt modelId="{52EF4AD5-2A5E-4C8B-80ED-77DF9828B961}" type="pres">
      <dgm:prSet presAssocID="{48CFEF02-F5C0-40C5-A3DA-42EB9E3E4277}" presName="centerShape" presStyleLbl="vennNode1" presStyleIdx="0" presStyleCnt="8"/>
      <dgm:spPr/>
      <dgm:t>
        <a:bodyPr/>
        <a:lstStyle/>
        <a:p>
          <a:endParaRPr lang="th-TH"/>
        </a:p>
      </dgm:t>
    </dgm:pt>
    <dgm:pt modelId="{0B9BBB67-7200-4ADE-BAA4-D3FCF4E9CDA6}" type="pres">
      <dgm:prSet presAssocID="{2F5877F9-E1A5-454B-8DAA-D93578C9D7F6}" presName="node" presStyleLbl="vennNode1" presStyleIdx="1" presStyleCnt="8" custScaleX="99253" custScaleY="96015" custRadScaleRad="98647" custRadScaleInc="-504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6899D0B-844F-4976-BD0A-A0B9BBD6EB71}" type="pres">
      <dgm:prSet presAssocID="{0594183D-B137-4D76-A987-BDE5421C390F}" presName="node" presStyleLbl="vennNode1" presStyleIdx="2" presStyleCnt="8" custScaleX="99253" custScaleY="96015" custRadScaleRad="96053" custRadScaleInc="59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0953A4-A24F-436F-9FDE-E7472F638927}" type="pres">
      <dgm:prSet presAssocID="{74B7C7AB-4627-4D96-8D59-735A3D3EDAFE}" presName="node" presStyleLbl="vennNode1" presStyleIdx="3" presStyleCnt="8" custScaleX="99253" custScaleY="9601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FBE954A-AB3D-4E9C-A532-318803F5B634}" type="pres">
      <dgm:prSet presAssocID="{B0416A89-1244-4EB3-AA11-3B89B72894B1}" presName="node" presStyleLbl="vennNode1" presStyleIdx="4" presStyleCnt="8" custScaleX="99253" custScaleY="96015" custRadScaleRad="105833" custRadScaleInc="-625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FDBF34-229E-41EA-9DCD-AFB35EDBF6A6}" type="pres">
      <dgm:prSet presAssocID="{2F6ABB30-7A4F-44D9-8696-557AB7935B37}" presName="node" presStyleLbl="vennNode1" presStyleIdx="5" presStyleCnt="8" custScaleX="99253" custScaleY="9601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66E4D3C-2788-4A0D-92E3-3FD8FDFE8BBB}" type="pres">
      <dgm:prSet presAssocID="{3BA2C466-49D6-417D-9E4B-297B765DE7AE}" presName="node" presStyleLbl="vennNode1" presStyleIdx="6" presStyleCnt="8" custScaleX="99253" custScaleY="9601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A30AD99-D2D2-48E2-8AAD-CA537497B248}" type="pres">
      <dgm:prSet presAssocID="{F7DAE41F-C05A-43D4-BB5C-1302FF9D0378}" presName="node" presStyleLbl="vennNode1" presStyleIdx="7" presStyleCnt="8" custScaleX="99253" custScaleY="96015" custRadScaleRad="101614" custRadScaleInc="-988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E5DD1B1-85DB-450A-97AC-5C5718275A49}" srcId="{48CFEF02-F5C0-40C5-A3DA-42EB9E3E4277}" destId="{0594183D-B137-4D76-A987-BDE5421C390F}" srcOrd="1" destOrd="0" parTransId="{9E689658-5963-45AB-A6F5-F9FE54296497}" sibTransId="{36A7ABD4-55AB-4E72-83B2-8F241C1FD235}"/>
    <dgm:cxn modelId="{9D4CFC27-6B22-4362-B174-1556FF3EC771}" type="presOf" srcId="{F7DAE41F-C05A-43D4-BB5C-1302FF9D0378}" destId="{BA30AD99-D2D2-48E2-8AAD-CA537497B248}" srcOrd="0" destOrd="0" presId="urn:microsoft.com/office/officeart/2005/8/layout/radial3"/>
    <dgm:cxn modelId="{55B71751-BC02-4AFF-A812-BBAD89B46D30}" srcId="{48CFEF02-F5C0-40C5-A3DA-42EB9E3E4277}" destId="{B0416A89-1244-4EB3-AA11-3B89B72894B1}" srcOrd="3" destOrd="0" parTransId="{D586984A-8DF8-4E32-B88D-DEC271C0276B}" sibTransId="{E5848B8D-6BB1-4766-AE62-44BD1D254CF2}"/>
    <dgm:cxn modelId="{EF4FBD2D-B983-4E4A-8C94-FF32BE35D991}" type="presOf" srcId="{B0416A89-1244-4EB3-AA11-3B89B72894B1}" destId="{DFBE954A-AB3D-4E9C-A532-318803F5B634}" srcOrd="0" destOrd="0" presId="urn:microsoft.com/office/officeart/2005/8/layout/radial3"/>
    <dgm:cxn modelId="{60B60117-E114-495C-896D-F8AF0C74A69F}" srcId="{48CFEF02-F5C0-40C5-A3DA-42EB9E3E4277}" destId="{74B7C7AB-4627-4D96-8D59-735A3D3EDAFE}" srcOrd="2" destOrd="0" parTransId="{16C77593-4396-4BB8-AA14-8B3D13E490F4}" sibTransId="{D8BC3BD8-5206-4605-BF09-E33271B07820}"/>
    <dgm:cxn modelId="{6D6B6033-42B9-4131-A5FA-695A4FEA63E9}" srcId="{48CFEF02-F5C0-40C5-A3DA-42EB9E3E4277}" destId="{3BA2C466-49D6-417D-9E4B-297B765DE7AE}" srcOrd="5" destOrd="0" parTransId="{0BF598BB-797B-4298-90ED-444ED7CA0E31}" sibTransId="{3769AC32-D6EC-4B2D-AD1A-BB036D3A6436}"/>
    <dgm:cxn modelId="{442E3CF1-D983-488A-A438-F3D44801FDA5}" srcId="{48CFEF02-F5C0-40C5-A3DA-42EB9E3E4277}" destId="{2F5877F9-E1A5-454B-8DAA-D93578C9D7F6}" srcOrd="0" destOrd="0" parTransId="{30519AE6-6E69-4F99-AFFA-E8B0C282C6DC}" sibTransId="{BE0E17C5-9D55-4853-B1A1-8271D7DA595D}"/>
    <dgm:cxn modelId="{0FA5D5A9-3FB3-420A-930B-059075AB6E9F}" srcId="{48CFEF02-F5C0-40C5-A3DA-42EB9E3E4277}" destId="{F7DAE41F-C05A-43D4-BB5C-1302FF9D0378}" srcOrd="6" destOrd="0" parTransId="{DEB19C2E-2844-4EF9-8A97-D5525466844C}" sibTransId="{E0D48E08-66C4-4983-A436-55E4B95D0ED2}"/>
    <dgm:cxn modelId="{813189B0-76B2-4CE1-82D3-FE3E9A9D5B76}" type="presOf" srcId="{2F5877F9-E1A5-454B-8DAA-D93578C9D7F6}" destId="{0B9BBB67-7200-4ADE-BAA4-D3FCF4E9CDA6}" srcOrd="0" destOrd="0" presId="urn:microsoft.com/office/officeart/2005/8/layout/radial3"/>
    <dgm:cxn modelId="{3D2C2B01-A0D1-4F8E-B9D4-AB67AC370FF0}" srcId="{0FF61BBE-3403-4940-ADC3-F2723A113A54}" destId="{48CFEF02-F5C0-40C5-A3DA-42EB9E3E4277}" srcOrd="0" destOrd="0" parTransId="{61C34BDC-7C3C-459B-99C9-9F0EFAA09CE2}" sibTransId="{DB281C2F-5EB0-4F6F-86BA-27952927EBD5}"/>
    <dgm:cxn modelId="{E71FCDF3-1D0D-4CA9-8E9F-B1A9B049CFDC}" type="presOf" srcId="{2F6ABB30-7A4F-44D9-8696-557AB7935B37}" destId="{08FDBF34-229E-41EA-9DCD-AFB35EDBF6A6}" srcOrd="0" destOrd="0" presId="urn:microsoft.com/office/officeart/2005/8/layout/radial3"/>
    <dgm:cxn modelId="{DB83B661-1C05-4131-88E3-21306781E290}" type="presOf" srcId="{0594183D-B137-4D76-A987-BDE5421C390F}" destId="{B6899D0B-844F-4976-BD0A-A0B9BBD6EB71}" srcOrd="0" destOrd="0" presId="urn:microsoft.com/office/officeart/2005/8/layout/radial3"/>
    <dgm:cxn modelId="{37593D0D-CA21-4013-A58A-6D2B40CACDDF}" type="presOf" srcId="{48CFEF02-F5C0-40C5-A3DA-42EB9E3E4277}" destId="{52EF4AD5-2A5E-4C8B-80ED-77DF9828B961}" srcOrd="0" destOrd="0" presId="urn:microsoft.com/office/officeart/2005/8/layout/radial3"/>
    <dgm:cxn modelId="{1277845F-3E15-46F1-BC5A-C0E9246FD44A}" type="presOf" srcId="{74B7C7AB-4627-4D96-8D59-735A3D3EDAFE}" destId="{D30953A4-A24F-436F-9FDE-E7472F638927}" srcOrd="0" destOrd="0" presId="urn:microsoft.com/office/officeart/2005/8/layout/radial3"/>
    <dgm:cxn modelId="{C38BC450-2554-4969-8317-D6B836F7C52A}" type="presOf" srcId="{0FF61BBE-3403-4940-ADC3-F2723A113A54}" destId="{4062D9FF-0768-443D-9EBC-307759E09B86}" srcOrd="0" destOrd="0" presId="urn:microsoft.com/office/officeart/2005/8/layout/radial3"/>
    <dgm:cxn modelId="{350FDEBA-3789-4A60-9BB3-FBA9C53A1FD5}" type="presOf" srcId="{3BA2C466-49D6-417D-9E4B-297B765DE7AE}" destId="{566E4D3C-2788-4A0D-92E3-3FD8FDFE8BBB}" srcOrd="0" destOrd="0" presId="urn:microsoft.com/office/officeart/2005/8/layout/radial3"/>
    <dgm:cxn modelId="{10A22DE7-209A-40A4-87AA-CC422E874371}" srcId="{48CFEF02-F5C0-40C5-A3DA-42EB9E3E4277}" destId="{2F6ABB30-7A4F-44D9-8696-557AB7935B37}" srcOrd="4" destOrd="0" parTransId="{59E015AA-1971-4224-9702-00E2C1B7F1B4}" sibTransId="{4FA9561D-F9C9-455B-8640-A9A84B89DC3F}"/>
    <dgm:cxn modelId="{BD4C5433-A7B5-4CC9-AE63-07DDF7491E24}" type="presParOf" srcId="{4062D9FF-0768-443D-9EBC-307759E09B86}" destId="{474A77DC-D371-40F6-88BD-8AA8D14D8F09}" srcOrd="0" destOrd="0" presId="urn:microsoft.com/office/officeart/2005/8/layout/radial3"/>
    <dgm:cxn modelId="{375E347E-2836-4C76-9E8A-476DA0A07D24}" type="presParOf" srcId="{474A77DC-D371-40F6-88BD-8AA8D14D8F09}" destId="{52EF4AD5-2A5E-4C8B-80ED-77DF9828B961}" srcOrd="0" destOrd="0" presId="urn:microsoft.com/office/officeart/2005/8/layout/radial3"/>
    <dgm:cxn modelId="{7B064A03-739E-472C-AC33-E584EC428272}" type="presParOf" srcId="{474A77DC-D371-40F6-88BD-8AA8D14D8F09}" destId="{0B9BBB67-7200-4ADE-BAA4-D3FCF4E9CDA6}" srcOrd="1" destOrd="0" presId="urn:microsoft.com/office/officeart/2005/8/layout/radial3"/>
    <dgm:cxn modelId="{3B33987A-1127-4225-B101-83E49F476F6C}" type="presParOf" srcId="{474A77DC-D371-40F6-88BD-8AA8D14D8F09}" destId="{B6899D0B-844F-4976-BD0A-A0B9BBD6EB71}" srcOrd="2" destOrd="0" presId="urn:microsoft.com/office/officeart/2005/8/layout/radial3"/>
    <dgm:cxn modelId="{D34BEF11-6A8A-4EDC-A45B-993015716115}" type="presParOf" srcId="{474A77DC-D371-40F6-88BD-8AA8D14D8F09}" destId="{D30953A4-A24F-436F-9FDE-E7472F638927}" srcOrd="3" destOrd="0" presId="urn:microsoft.com/office/officeart/2005/8/layout/radial3"/>
    <dgm:cxn modelId="{54F0C6C6-F2AC-47C9-938D-0ACDA312D77C}" type="presParOf" srcId="{474A77DC-D371-40F6-88BD-8AA8D14D8F09}" destId="{DFBE954A-AB3D-4E9C-A532-318803F5B634}" srcOrd="4" destOrd="0" presId="urn:microsoft.com/office/officeart/2005/8/layout/radial3"/>
    <dgm:cxn modelId="{DD815FF5-8C6A-49A1-B41A-C17FC7112593}" type="presParOf" srcId="{474A77DC-D371-40F6-88BD-8AA8D14D8F09}" destId="{08FDBF34-229E-41EA-9DCD-AFB35EDBF6A6}" srcOrd="5" destOrd="0" presId="urn:microsoft.com/office/officeart/2005/8/layout/radial3"/>
    <dgm:cxn modelId="{B00C3370-BB14-4B53-836E-11AC53871145}" type="presParOf" srcId="{474A77DC-D371-40F6-88BD-8AA8D14D8F09}" destId="{566E4D3C-2788-4A0D-92E3-3FD8FDFE8BBB}" srcOrd="6" destOrd="0" presId="urn:microsoft.com/office/officeart/2005/8/layout/radial3"/>
    <dgm:cxn modelId="{F4D8FCFE-F784-4016-A965-0A712DBEB9BA}" type="presParOf" srcId="{474A77DC-D371-40F6-88BD-8AA8D14D8F09}" destId="{BA30AD99-D2D2-48E2-8AAD-CA537497B248}" srcOrd="7" destOrd="0" presId="urn:microsoft.com/office/officeart/2005/8/layout/radial3"/>
  </dgm:cxnLst>
  <dgm:bg/>
  <dgm:whole>
    <a:ln>
      <a:noFill/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06CA02-FA95-42CA-80D6-DBEE0551F530}" type="doc">
      <dgm:prSet loTypeId="urn:microsoft.com/office/officeart/2005/8/layout/cycle6" loCatId="cycle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th-TH"/>
        </a:p>
      </dgm:t>
    </dgm:pt>
    <dgm:pt modelId="{8B014DB4-1D9E-44F4-9195-2DF03D69F72A}">
      <dgm:prSet phldrT="[ข้อความ]"/>
      <dgm:spPr>
        <a:solidFill>
          <a:srgbClr val="FFFFCC"/>
        </a:solidFill>
      </dgm:spPr>
      <dgm:t>
        <a:bodyPr/>
        <a:lstStyle/>
        <a:p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กล</a:t>
          </a:r>
          <a:r>
            <a:rPr lang="th-TH" b="0" dirty="0" err="1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ยุทธ์โล</a:t>
          </a:r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จิ</a:t>
          </a:r>
          <a:r>
            <a:rPr lang="th-TH" b="0" dirty="0" err="1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สติกส์</a:t>
          </a:r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ด้านเวลา </a:t>
          </a:r>
          <a:r>
            <a:rPr lang="en-US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: Time-Based Logistics Strategies </a:t>
          </a:r>
          <a:endParaRPr lang="th-TH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CB020F93-57DD-499E-977A-DEB9469FC8F2}" type="parTrans" cxnId="{C7A9D5A6-9FE1-4A68-9FA3-7B8FF5BEDA49}">
      <dgm:prSet/>
      <dgm:spPr/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98195968-60A7-4EE7-AEF3-E320A3D8DC6C}" type="sibTrans" cxnId="{C7A9D5A6-9FE1-4A68-9FA3-7B8FF5BEDA49}">
      <dgm:prSet/>
      <dgm:spPr>
        <a:ln w="57150"/>
      </dgm:spPr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D5433C95-FBA4-4A91-B992-2AEEDFFB0923}">
      <dgm:prSet phldrT="[ข้อความ]"/>
      <dgm:spPr>
        <a:solidFill>
          <a:srgbClr val="DDF2FF"/>
        </a:solidFill>
      </dgm:spPr>
      <dgm:t>
        <a:bodyPr/>
        <a:lstStyle/>
        <a:p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กลยุทธ์ผลิตภาพ</a:t>
          </a:r>
          <a:r>
            <a:rPr lang="th-TH" b="0" dirty="0" err="1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ทรัพย์สินโล</a:t>
          </a:r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จิ</a:t>
          </a:r>
          <a:r>
            <a:rPr lang="th-TH" b="0" dirty="0" err="1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สติกส์</a:t>
          </a:r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</a:t>
          </a:r>
          <a:r>
            <a:rPr lang="en-US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: Logistics Asset Productivity Strategies </a:t>
          </a:r>
          <a:endParaRPr lang="th-TH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A1ADB761-0D68-4D3D-AAC9-959ACFC91B02}" type="parTrans" cxnId="{9888DCEC-2E10-485B-A0A7-A8DA0A78D238}">
      <dgm:prSet/>
      <dgm:spPr/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93D48215-3C95-46ED-B00E-7D0A8D5BA970}" type="sibTrans" cxnId="{9888DCEC-2E10-485B-A0A7-A8DA0A78D238}">
      <dgm:prSet/>
      <dgm:spPr>
        <a:ln w="57150"/>
      </dgm:spPr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A9882B90-A41B-41BD-A9E5-745C5D7628AB}">
      <dgm:prSet phldrT="[ข้อความ]"/>
      <dgm:spPr>
        <a:solidFill>
          <a:srgbClr val="CCFFCC"/>
        </a:solidFill>
      </dgm:spPr>
      <dgm:t>
        <a:bodyPr/>
        <a:lstStyle/>
        <a:p>
          <a:r>
            <a:rPr lang="th-TH" b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กลยุทธ์การผลิต             เมื่อมีอุปสงค์ </a:t>
          </a:r>
          <a:r>
            <a:rPr lang="en-US" b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: Pull Strategy  </a:t>
          </a:r>
          <a:endParaRPr lang="th-TH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36CD5A30-6A24-4955-958F-E6A3CA0F2D45}" type="parTrans" cxnId="{A48A0E11-B2F2-4FD2-BC4F-A27C687F1926}">
      <dgm:prSet/>
      <dgm:spPr/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7D06D7C2-C7E2-488B-8A30-BCDF3C5F54DA}" type="sibTrans" cxnId="{A48A0E11-B2F2-4FD2-BC4F-A27C687F1926}">
      <dgm:prSet/>
      <dgm:spPr>
        <a:ln w="57150"/>
      </dgm:spPr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463EA641-7AC0-40D1-9CC3-713718BDA4DC}">
      <dgm:prSet phldrT="[ข้อความ]"/>
      <dgm:spPr/>
      <dgm:t>
        <a:bodyPr/>
        <a:lstStyle/>
        <a:p>
          <a:r>
            <a:rPr lang="th-TH" b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กลยุทธ์การเพิ่มคุณค่า </a:t>
          </a:r>
          <a:r>
            <a:rPr lang="en-US" b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: Value-Added Strategies </a:t>
          </a:r>
          <a:endParaRPr lang="th-TH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BF469F63-19A8-4082-9C8A-36BD8BACF5D2}" type="parTrans" cxnId="{0941CB3D-587F-40BA-91D0-249F06CCE421}">
      <dgm:prSet/>
      <dgm:spPr/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819F18ED-801B-4C05-AD55-87D8D46FE492}" type="sibTrans" cxnId="{0941CB3D-587F-40BA-91D0-249F06CCE421}">
      <dgm:prSet/>
      <dgm:spPr>
        <a:ln w="57150"/>
      </dgm:spPr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280062C6-734A-4AC8-9D16-F4BEBA76D948}">
      <dgm:prSet phldrT="[ข้อความ]"/>
      <dgm:spPr>
        <a:solidFill>
          <a:srgbClr val="CCCCFF"/>
        </a:solidFill>
      </dgm:spPr>
      <dgm:t>
        <a:bodyPr/>
        <a:lstStyle/>
        <a:p>
          <a:r>
            <a:rPr lang="th-TH" b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กลยุทธ์การใช้ประโยชน์อุปกรณ์เคลื่อนย้ายสินค้า </a:t>
          </a:r>
          <a:r>
            <a:rPr lang="en-US" b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: Moving Equipment Utilization</a:t>
          </a:r>
          <a:endParaRPr lang="th-TH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48D83A2C-CF5E-4027-BB72-FFA87B56DAA8}" type="parTrans" cxnId="{C56EE4EC-D24A-493C-9A44-252F2C78B738}">
      <dgm:prSet/>
      <dgm:spPr/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C9B4D0FF-6A55-45B0-B8F2-066EC9C4C759}" type="sibTrans" cxnId="{C56EE4EC-D24A-493C-9A44-252F2C78B738}">
      <dgm:prSet/>
      <dgm:spPr>
        <a:ln w="57150"/>
      </dgm:spPr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8858C06E-38F3-42D5-9489-321C7948D2FE}">
      <dgm:prSet/>
      <dgm:spPr>
        <a:solidFill>
          <a:srgbClr val="FFC000"/>
        </a:solidFill>
      </dgm:spPr>
      <dgm:t>
        <a:bodyPr/>
        <a:lstStyle/>
        <a:p>
          <a:r>
            <a:rPr lang="th-TH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กลยุทธ์การใช้บริการภายนอก </a:t>
          </a:r>
          <a:r>
            <a:rPr lang="en-US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: Outsource Strategy </a:t>
          </a:r>
          <a:endParaRPr lang="th-TH" b="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BC4F1349-265F-4D66-B7DE-D1B672440592}" type="parTrans" cxnId="{3F86F5C2-D94F-42E1-82B1-02FF75597117}">
      <dgm:prSet/>
      <dgm:spPr/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CF5D1EEA-3956-44DA-9195-B4AB0957F8B9}" type="sibTrans" cxnId="{3F86F5C2-D94F-42E1-82B1-02FF75597117}">
      <dgm:prSet/>
      <dgm:spPr>
        <a:ln w="57150"/>
      </dgm:spPr>
      <dgm:t>
        <a:bodyPr/>
        <a:lstStyle/>
        <a:p>
          <a:endParaRPr lang="th-TH" b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4F913D35-9976-44CD-8F14-1B9410051BBF}" type="pres">
      <dgm:prSet presAssocID="{A906CA02-FA95-42CA-80D6-DBEE0551F5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6357A90-E030-4A5C-B301-C993997570B6}" type="pres">
      <dgm:prSet presAssocID="{8B014DB4-1D9E-44F4-9195-2DF03D69F72A}" presName="node" presStyleLbl="node1" presStyleIdx="0" presStyleCnt="6" custScaleX="159391" custScaleY="12495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B9D7254-A3C1-40DE-A5C7-3F51729DB506}" type="pres">
      <dgm:prSet presAssocID="{8B014DB4-1D9E-44F4-9195-2DF03D69F72A}" presName="spNode" presStyleCnt="0"/>
      <dgm:spPr/>
    </dgm:pt>
    <dgm:pt modelId="{2B36BD6E-90BC-47C0-AFC3-B6446EDA7484}" type="pres">
      <dgm:prSet presAssocID="{98195968-60A7-4EE7-AEF3-E320A3D8DC6C}" presName="sibTrans" presStyleLbl="sibTrans1D1" presStyleIdx="0" presStyleCnt="6"/>
      <dgm:spPr/>
      <dgm:t>
        <a:bodyPr/>
        <a:lstStyle/>
        <a:p>
          <a:endParaRPr lang="th-TH"/>
        </a:p>
      </dgm:t>
    </dgm:pt>
    <dgm:pt modelId="{020AEC1B-CD63-4058-B807-7BCC7FF84723}" type="pres">
      <dgm:prSet presAssocID="{D5433C95-FBA4-4A91-B992-2AEEDFFB0923}" presName="node" presStyleLbl="node1" presStyleIdx="1" presStyleCnt="6" custScaleX="159391" custScaleY="124950" custRadScaleRad="99634" custRadScaleInc="2094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9E8E2B9-F3F0-4959-8504-B286C1D3DF5F}" type="pres">
      <dgm:prSet presAssocID="{D5433C95-FBA4-4A91-B992-2AEEDFFB0923}" presName="spNode" presStyleCnt="0"/>
      <dgm:spPr/>
    </dgm:pt>
    <dgm:pt modelId="{15D7C2D0-B20D-4543-9F21-E670939D8F81}" type="pres">
      <dgm:prSet presAssocID="{93D48215-3C95-46ED-B00E-7D0A8D5BA970}" presName="sibTrans" presStyleLbl="sibTrans1D1" presStyleIdx="1" presStyleCnt="6"/>
      <dgm:spPr/>
      <dgm:t>
        <a:bodyPr/>
        <a:lstStyle/>
        <a:p>
          <a:endParaRPr lang="th-TH"/>
        </a:p>
      </dgm:t>
    </dgm:pt>
    <dgm:pt modelId="{EDF58866-94BE-4D6C-A5DE-77796A063681}" type="pres">
      <dgm:prSet presAssocID="{A9882B90-A41B-41BD-A9E5-745C5D7628AB}" presName="node" presStyleLbl="node1" presStyleIdx="2" presStyleCnt="6" custScaleX="159391" custScaleY="124950" custRadScaleRad="99634" custRadScaleInc="-2094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762F09-19AE-44C4-93BF-1A2E134E264B}" type="pres">
      <dgm:prSet presAssocID="{A9882B90-A41B-41BD-A9E5-745C5D7628AB}" presName="spNode" presStyleCnt="0"/>
      <dgm:spPr/>
    </dgm:pt>
    <dgm:pt modelId="{634E6BFB-ED80-4097-A531-95BF6E345F55}" type="pres">
      <dgm:prSet presAssocID="{7D06D7C2-C7E2-488B-8A30-BCDF3C5F54DA}" presName="sibTrans" presStyleLbl="sibTrans1D1" presStyleIdx="2" presStyleCnt="6"/>
      <dgm:spPr/>
      <dgm:t>
        <a:bodyPr/>
        <a:lstStyle/>
        <a:p>
          <a:endParaRPr lang="th-TH"/>
        </a:p>
      </dgm:t>
    </dgm:pt>
    <dgm:pt modelId="{2A2A1BCD-DB17-43A6-AE93-D3C61B1A2D03}" type="pres">
      <dgm:prSet presAssocID="{463EA641-7AC0-40D1-9CC3-713718BDA4DC}" presName="node" presStyleLbl="node1" presStyleIdx="3" presStyleCnt="6" custScaleX="159391" custScaleY="12495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3E45489-4571-4028-92EB-D282775F7C6E}" type="pres">
      <dgm:prSet presAssocID="{463EA641-7AC0-40D1-9CC3-713718BDA4DC}" presName="spNode" presStyleCnt="0"/>
      <dgm:spPr/>
    </dgm:pt>
    <dgm:pt modelId="{B2F8B670-66EA-4EF1-8935-EF375976A5FF}" type="pres">
      <dgm:prSet presAssocID="{819F18ED-801B-4C05-AD55-87D8D46FE492}" presName="sibTrans" presStyleLbl="sibTrans1D1" presStyleIdx="3" presStyleCnt="6"/>
      <dgm:spPr/>
      <dgm:t>
        <a:bodyPr/>
        <a:lstStyle/>
        <a:p>
          <a:endParaRPr lang="th-TH"/>
        </a:p>
      </dgm:t>
    </dgm:pt>
    <dgm:pt modelId="{72292569-D44F-4B74-944D-5B0930709B74}" type="pres">
      <dgm:prSet presAssocID="{8858C06E-38F3-42D5-9489-321C7948D2FE}" presName="node" presStyleLbl="node1" presStyleIdx="4" presStyleCnt="6" custScaleX="159391" custScaleY="124950" custRadScaleRad="98949" custRadScaleInc="1998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2C2C3E-56E7-4EB4-A261-074B8879FB94}" type="pres">
      <dgm:prSet presAssocID="{8858C06E-38F3-42D5-9489-321C7948D2FE}" presName="spNode" presStyleCnt="0"/>
      <dgm:spPr/>
    </dgm:pt>
    <dgm:pt modelId="{91236C29-F5B3-499D-9CA0-CEDDD94382B9}" type="pres">
      <dgm:prSet presAssocID="{CF5D1EEA-3956-44DA-9195-B4AB0957F8B9}" presName="sibTrans" presStyleLbl="sibTrans1D1" presStyleIdx="4" presStyleCnt="6"/>
      <dgm:spPr/>
      <dgm:t>
        <a:bodyPr/>
        <a:lstStyle/>
        <a:p>
          <a:endParaRPr lang="th-TH"/>
        </a:p>
      </dgm:t>
    </dgm:pt>
    <dgm:pt modelId="{1088C3DC-15A4-40BA-96DE-0F611D6DD0C9}" type="pres">
      <dgm:prSet presAssocID="{280062C6-734A-4AC8-9D16-F4BEBA76D948}" presName="node" presStyleLbl="node1" presStyleIdx="5" presStyleCnt="6" custScaleX="168460" custScaleY="138786" custRadScaleRad="99446" custRadScaleInc="-2206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E43140-A114-4FC8-AF06-69FB951F069B}" type="pres">
      <dgm:prSet presAssocID="{280062C6-734A-4AC8-9D16-F4BEBA76D948}" presName="spNode" presStyleCnt="0"/>
      <dgm:spPr/>
    </dgm:pt>
    <dgm:pt modelId="{A9E12BCC-DAA6-4399-8803-F07AB7A03E7E}" type="pres">
      <dgm:prSet presAssocID="{C9B4D0FF-6A55-45B0-B8F2-066EC9C4C759}" presName="sibTrans" presStyleLbl="sibTrans1D1" presStyleIdx="5" presStyleCnt="6"/>
      <dgm:spPr/>
      <dgm:t>
        <a:bodyPr/>
        <a:lstStyle/>
        <a:p>
          <a:endParaRPr lang="th-TH"/>
        </a:p>
      </dgm:t>
    </dgm:pt>
  </dgm:ptLst>
  <dgm:cxnLst>
    <dgm:cxn modelId="{0941CB3D-587F-40BA-91D0-249F06CCE421}" srcId="{A906CA02-FA95-42CA-80D6-DBEE0551F530}" destId="{463EA641-7AC0-40D1-9CC3-713718BDA4DC}" srcOrd="3" destOrd="0" parTransId="{BF469F63-19A8-4082-9C8A-36BD8BACF5D2}" sibTransId="{819F18ED-801B-4C05-AD55-87D8D46FE492}"/>
    <dgm:cxn modelId="{61163DC5-F477-444E-A5E7-2B90EB635396}" type="presOf" srcId="{8B014DB4-1D9E-44F4-9195-2DF03D69F72A}" destId="{16357A90-E030-4A5C-B301-C993997570B6}" srcOrd="0" destOrd="0" presId="urn:microsoft.com/office/officeart/2005/8/layout/cycle6"/>
    <dgm:cxn modelId="{96B752B5-A2AB-4E87-8EEA-B8DF215A85B9}" type="presOf" srcId="{8858C06E-38F3-42D5-9489-321C7948D2FE}" destId="{72292569-D44F-4B74-944D-5B0930709B74}" srcOrd="0" destOrd="0" presId="urn:microsoft.com/office/officeart/2005/8/layout/cycle6"/>
    <dgm:cxn modelId="{F557396A-5360-4034-A11D-9AA0D65EEAA7}" type="presOf" srcId="{A906CA02-FA95-42CA-80D6-DBEE0551F530}" destId="{4F913D35-9976-44CD-8F14-1B9410051BBF}" srcOrd="0" destOrd="0" presId="urn:microsoft.com/office/officeart/2005/8/layout/cycle6"/>
    <dgm:cxn modelId="{15DCDE63-598E-42C3-AFC1-ADFFD62F304E}" type="presOf" srcId="{98195968-60A7-4EE7-AEF3-E320A3D8DC6C}" destId="{2B36BD6E-90BC-47C0-AFC3-B6446EDA7484}" srcOrd="0" destOrd="0" presId="urn:microsoft.com/office/officeart/2005/8/layout/cycle6"/>
    <dgm:cxn modelId="{A48A0E11-B2F2-4FD2-BC4F-A27C687F1926}" srcId="{A906CA02-FA95-42CA-80D6-DBEE0551F530}" destId="{A9882B90-A41B-41BD-A9E5-745C5D7628AB}" srcOrd="2" destOrd="0" parTransId="{36CD5A30-6A24-4955-958F-E6A3CA0F2D45}" sibTransId="{7D06D7C2-C7E2-488B-8A30-BCDF3C5F54DA}"/>
    <dgm:cxn modelId="{1C8A4A4C-E8D8-4A0D-908D-D016E231B0D2}" type="presOf" srcId="{819F18ED-801B-4C05-AD55-87D8D46FE492}" destId="{B2F8B670-66EA-4EF1-8935-EF375976A5FF}" srcOrd="0" destOrd="0" presId="urn:microsoft.com/office/officeart/2005/8/layout/cycle6"/>
    <dgm:cxn modelId="{1A516E9F-0261-45DA-9391-11A7102C5442}" type="presOf" srcId="{C9B4D0FF-6A55-45B0-B8F2-066EC9C4C759}" destId="{A9E12BCC-DAA6-4399-8803-F07AB7A03E7E}" srcOrd="0" destOrd="0" presId="urn:microsoft.com/office/officeart/2005/8/layout/cycle6"/>
    <dgm:cxn modelId="{9888DCEC-2E10-485B-A0A7-A8DA0A78D238}" srcId="{A906CA02-FA95-42CA-80D6-DBEE0551F530}" destId="{D5433C95-FBA4-4A91-B992-2AEEDFFB0923}" srcOrd="1" destOrd="0" parTransId="{A1ADB761-0D68-4D3D-AAC9-959ACFC91B02}" sibTransId="{93D48215-3C95-46ED-B00E-7D0A8D5BA970}"/>
    <dgm:cxn modelId="{C56EE4EC-D24A-493C-9A44-252F2C78B738}" srcId="{A906CA02-FA95-42CA-80D6-DBEE0551F530}" destId="{280062C6-734A-4AC8-9D16-F4BEBA76D948}" srcOrd="5" destOrd="0" parTransId="{48D83A2C-CF5E-4027-BB72-FFA87B56DAA8}" sibTransId="{C9B4D0FF-6A55-45B0-B8F2-066EC9C4C759}"/>
    <dgm:cxn modelId="{4D7032AE-B040-440A-82AE-CC619C64017E}" type="presOf" srcId="{D5433C95-FBA4-4A91-B992-2AEEDFFB0923}" destId="{020AEC1B-CD63-4058-B807-7BCC7FF84723}" srcOrd="0" destOrd="0" presId="urn:microsoft.com/office/officeart/2005/8/layout/cycle6"/>
    <dgm:cxn modelId="{2AA96FA5-5D54-4052-8AD1-8903AF76343D}" type="presOf" srcId="{280062C6-734A-4AC8-9D16-F4BEBA76D948}" destId="{1088C3DC-15A4-40BA-96DE-0F611D6DD0C9}" srcOrd="0" destOrd="0" presId="urn:microsoft.com/office/officeart/2005/8/layout/cycle6"/>
    <dgm:cxn modelId="{151155DA-56EB-4D0E-9C47-42FF15D9E48B}" type="presOf" srcId="{7D06D7C2-C7E2-488B-8A30-BCDF3C5F54DA}" destId="{634E6BFB-ED80-4097-A531-95BF6E345F55}" srcOrd="0" destOrd="0" presId="urn:microsoft.com/office/officeart/2005/8/layout/cycle6"/>
    <dgm:cxn modelId="{5B40212F-22ED-4AA9-8F5B-FDF3B3A4941D}" type="presOf" srcId="{CF5D1EEA-3956-44DA-9195-B4AB0957F8B9}" destId="{91236C29-F5B3-499D-9CA0-CEDDD94382B9}" srcOrd="0" destOrd="0" presId="urn:microsoft.com/office/officeart/2005/8/layout/cycle6"/>
    <dgm:cxn modelId="{B4EF4CD3-9FE1-4BCB-AC6D-91B7598AAE50}" type="presOf" srcId="{93D48215-3C95-46ED-B00E-7D0A8D5BA970}" destId="{15D7C2D0-B20D-4543-9F21-E670939D8F81}" srcOrd="0" destOrd="0" presId="urn:microsoft.com/office/officeart/2005/8/layout/cycle6"/>
    <dgm:cxn modelId="{C7A9D5A6-9FE1-4A68-9FA3-7B8FF5BEDA49}" srcId="{A906CA02-FA95-42CA-80D6-DBEE0551F530}" destId="{8B014DB4-1D9E-44F4-9195-2DF03D69F72A}" srcOrd="0" destOrd="0" parTransId="{CB020F93-57DD-499E-977A-DEB9469FC8F2}" sibTransId="{98195968-60A7-4EE7-AEF3-E320A3D8DC6C}"/>
    <dgm:cxn modelId="{1DC39F07-A555-40D9-843B-D014218039EC}" type="presOf" srcId="{A9882B90-A41B-41BD-A9E5-745C5D7628AB}" destId="{EDF58866-94BE-4D6C-A5DE-77796A063681}" srcOrd="0" destOrd="0" presId="urn:microsoft.com/office/officeart/2005/8/layout/cycle6"/>
    <dgm:cxn modelId="{3F86F5C2-D94F-42E1-82B1-02FF75597117}" srcId="{A906CA02-FA95-42CA-80D6-DBEE0551F530}" destId="{8858C06E-38F3-42D5-9489-321C7948D2FE}" srcOrd="4" destOrd="0" parTransId="{BC4F1349-265F-4D66-B7DE-D1B672440592}" sibTransId="{CF5D1EEA-3956-44DA-9195-B4AB0957F8B9}"/>
    <dgm:cxn modelId="{2C29FA74-66A8-4CE9-B874-187A75674D06}" type="presOf" srcId="{463EA641-7AC0-40D1-9CC3-713718BDA4DC}" destId="{2A2A1BCD-DB17-43A6-AE93-D3C61B1A2D03}" srcOrd="0" destOrd="0" presId="urn:microsoft.com/office/officeart/2005/8/layout/cycle6"/>
    <dgm:cxn modelId="{CF9E287C-0EE2-45D4-9F72-5C4D795E9611}" type="presParOf" srcId="{4F913D35-9976-44CD-8F14-1B9410051BBF}" destId="{16357A90-E030-4A5C-B301-C993997570B6}" srcOrd="0" destOrd="0" presId="urn:microsoft.com/office/officeart/2005/8/layout/cycle6"/>
    <dgm:cxn modelId="{7D7D0DA2-BF73-4A14-8E7C-891E81F59A29}" type="presParOf" srcId="{4F913D35-9976-44CD-8F14-1B9410051BBF}" destId="{0B9D7254-A3C1-40DE-A5C7-3F51729DB506}" srcOrd="1" destOrd="0" presId="urn:microsoft.com/office/officeart/2005/8/layout/cycle6"/>
    <dgm:cxn modelId="{55159B49-670F-4136-B2AA-FDB8A2CF58D7}" type="presParOf" srcId="{4F913D35-9976-44CD-8F14-1B9410051BBF}" destId="{2B36BD6E-90BC-47C0-AFC3-B6446EDA7484}" srcOrd="2" destOrd="0" presId="urn:microsoft.com/office/officeart/2005/8/layout/cycle6"/>
    <dgm:cxn modelId="{6F391F52-8A08-41A5-8F42-D80CF138C06B}" type="presParOf" srcId="{4F913D35-9976-44CD-8F14-1B9410051BBF}" destId="{020AEC1B-CD63-4058-B807-7BCC7FF84723}" srcOrd="3" destOrd="0" presId="urn:microsoft.com/office/officeart/2005/8/layout/cycle6"/>
    <dgm:cxn modelId="{A74B8D65-AD1B-4ADA-91E3-29352F54E0FB}" type="presParOf" srcId="{4F913D35-9976-44CD-8F14-1B9410051BBF}" destId="{09E8E2B9-F3F0-4959-8504-B286C1D3DF5F}" srcOrd="4" destOrd="0" presId="urn:microsoft.com/office/officeart/2005/8/layout/cycle6"/>
    <dgm:cxn modelId="{FAC2BF57-0C68-445B-A599-1848A3C9D86F}" type="presParOf" srcId="{4F913D35-9976-44CD-8F14-1B9410051BBF}" destId="{15D7C2D0-B20D-4543-9F21-E670939D8F81}" srcOrd="5" destOrd="0" presId="urn:microsoft.com/office/officeart/2005/8/layout/cycle6"/>
    <dgm:cxn modelId="{EDDE902F-B83E-44A1-89A0-D04C3506BB21}" type="presParOf" srcId="{4F913D35-9976-44CD-8F14-1B9410051BBF}" destId="{EDF58866-94BE-4D6C-A5DE-77796A063681}" srcOrd="6" destOrd="0" presId="urn:microsoft.com/office/officeart/2005/8/layout/cycle6"/>
    <dgm:cxn modelId="{883263C0-8FF0-4D5C-82BA-CADABC12B81F}" type="presParOf" srcId="{4F913D35-9976-44CD-8F14-1B9410051BBF}" destId="{AD762F09-19AE-44C4-93BF-1A2E134E264B}" srcOrd="7" destOrd="0" presId="urn:microsoft.com/office/officeart/2005/8/layout/cycle6"/>
    <dgm:cxn modelId="{40BD677A-1681-4B23-8BDC-F3FCBE3F4829}" type="presParOf" srcId="{4F913D35-9976-44CD-8F14-1B9410051BBF}" destId="{634E6BFB-ED80-4097-A531-95BF6E345F55}" srcOrd="8" destOrd="0" presId="urn:microsoft.com/office/officeart/2005/8/layout/cycle6"/>
    <dgm:cxn modelId="{ECB6D0F7-09AE-4B57-9E0E-E7EE2F86F697}" type="presParOf" srcId="{4F913D35-9976-44CD-8F14-1B9410051BBF}" destId="{2A2A1BCD-DB17-43A6-AE93-D3C61B1A2D03}" srcOrd="9" destOrd="0" presId="urn:microsoft.com/office/officeart/2005/8/layout/cycle6"/>
    <dgm:cxn modelId="{F33D9AE9-A2A7-4FC7-B4A0-BE8EC16DC075}" type="presParOf" srcId="{4F913D35-9976-44CD-8F14-1B9410051BBF}" destId="{13E45489-4571-4028-92EB-D282775F7C6E}" srcOrd="10" destOrd="0" presId="urn:microsoft.com/office/officeart/2005/8/layout/cycle6"/>
    <dgm:cxn modelId="{41D3A79E-7EF3-4D21-93AF-68B65709A017}" type="presParOf" srcId="{4F913D35-9976-44CD-8F14-1B9410051BBF}" destId="{B2F8B670-66EA-4EF1-8935-EF375976A5FF}" srcOrd="11" destOrd="0" presId="urn:microsoft.com/office/officeart/2005/8/layout/cycle6"/>
    <dgm:cxn modelId="{97E77AF5-88C0-484D-8054-207459481C7B}" type="presParOf" srcId="{4F913D35-9976-44CD-8F14-1B9410051BBF}" destId="{72292569-D44F-4B74-944D-5B0930709B74}" srcOrd="12" destOrd="0" presId="urn:microsoft.com/office/officeart/2005/8/layout/cycle6"/>
    <dgm:cxn modelId="{39D53D08-401E-4945-9AD7-440FDC23BCE8}" type="presParOf" srcId="{4F913D35-9976-44CD-8F14-1B9410051BBF}" destId="{B22C2C3E-56E7-4EB4-A261-074B8879FB94}" srcOrd="13" destOrd="0" presId="urn:microsoft.com/office/officeart/2005/8/layout/cycle6"/>
    <dgm:cxn modelId="{D8E15BE9-C76F-4B26-A1A2-CDBE6B31D8F4}" type="presParOf" srcId="{4F913D35-9976-44CD-8F14-1B9410051BBF}" destId="{91236C29-F5B3-499D-9CA0-CEDDD94382B9}" srcOrd="14" destOrd="0" presId="urn:microsoft.com/office/officeart/2005/8/layout/cycle6"/>
    <dgm:cxn modelId="{CE243741-C6FA-4807-A5B0-359A98DFD6AC}" type="presParOf" srcId="{4F913D35-9976-44CD-8F14-1B9410051BBF}" destId="{1088C3DC-15A4-40BA-96DE-0F611D6DD0C9}" srcOrd="15" destOrd="0" presId="urn:microsoft.com/office/officeart/2005/8/layout/cycle6"/>
    <dgm:cxn modelId="{DDAC0993-5544-405A-A62A-2D4E877EE99E}" type="presParOf" srcId="{4F913D35-9976-44CD-8F14-1B9410051BBF}" destId="{1EE43140-A114-4FC8-AF06-69FB951F069B}" srcOrd="16" destOrd="0" presId="urn:microsoft.com/office/officeart/2005/8/layout/cycle6"/>
    <dgm:cxn modelId="{4D7ABB96-09B2-483C-8662-358F19BB7C24}" type="presParOf" srcId="{4F913D35-9976-44CD-8F14-1B9410051BBF}" destId="{A9E12BCC-DAA6-4399-8803-F07AB7A03E7E}" srcOrd="1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BBCA15-1164-4A04-A6E0-46283DB0026C}" type="datetimeFigureOut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95192A-F7CB-4843-8AF9-68B88890D4D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0A08-EFDC-451B-9101-2A36F6B41554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D632-8B66-4F2E-8A57-187D61ABF97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AFC7-1EEE-44BF-BAD4-B7C0AA9DF46B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2BBDE-7BA5-44D5-9109-BFA6A6E7E49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9383-2684-46DC-AE68-13DD862C1B7F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7EED-9FED-4A94-A48A-F6EF425DFF8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11C0-EE55-4A87-8279-36B12EA17AFF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D689-DB25-4A6F-A70E-9FD266AC636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96053-BF50-407A-BFF4-D8A27492BF39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508F-7F74-4D16-A4F1-3C7CBB4A8CF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5BAB-7099-4DA1-BCF2-A02C0D916F90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FBFC-F755-4E96-AD43-385255B557E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C5D3-4D24-429D-9065-3848DD0507BC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F4E9-E8EF-48BA-9AED-11F9E8EE94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FAEB-941A-4FAA-9D2A-33CBFB918FFF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E9CB-E6FD-428B-A929-FD027CB18A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78FC-2060-4AD0-AC86-CEF5DCB6A580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3C12-7D01-4FCB-89FB-E496D01A739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54196-CCF8-41E1-9BED-257CE47A1C59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817C6-E8EA-4349-A1F4-B2618929D5C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9E6F-1FC5-434C-B868-3349F50472A1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1E2A-DF97-4F68-8B16-8D6EF67EFD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205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731CF9-0A20-40D5-9397-4DED8BAD5DB3}" type="datetime1">
              <a:rPr lang="th-TH"/>
              <a:pPr>
                <a:defRPr/>
              </a:pPr>
              <a:t>04/08/54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h-TH"/>
              <a:t>4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0139C1-6DB9-491A-9770-1424628F1EA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cs typeface="Browallia New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2000240"/>
            <a:ext cx="7786742" cy="2281476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h-TH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defRPr/>
            </a:pPr>
            <a:r>
              <a:rPr lang="th-TH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การวางแผนการดำเนินงานโลจิสติกส์</a:t>
            </a:r>
            <a:br>
              <a:rPr lang="th-TH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th-TH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อย่างเป็น</a:t>
            </a:r>
            <a:r>
              <a:rPr lang="th-TH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ระบบ </a:t>
            </a:r>
            <a:r>
              <a:rPr lang="en-US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th-TH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โลจิสติกส์และโซ่อุปทาน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E5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)</a:t>
            </a:r>
            <a:endParaRPr lang="th-TH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E5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defRPr/>
            </a:pPr>
            <a:endParaRPr lang="th-TH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9F290-4D14-4BE4-9AA6-6D14E39E5837}" type="slidenum">
              <a:rPr lang="th-TH" sz="1600" smtClean="0"/>
              <a:pPr>
                <a:defRPr/>
              </a:pPr>
              <a:t>1</a:t>
            </a:fld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CEF0B-8FE0-497B-84BA-7BFF92168098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  <p:grpSp>
        <p:nvGrpSpPr>
          <p:cNvPr id="12291" name="กลุ่ม 44"/>
          <p:cNvGrpSpPr>
            <a:grpSpLocks/>
          </p:cNvGrpSpPr>
          <p:nvPr/>
        </p:nvGrpSpPr>
        <p:grpSpPr bwMode="auto">
          <a:xfrm>
            <a:off x="423863" y="1000125"/>
            <a:ext cx="8220075" cy="5857875"/>
            <a:chOff x="363670" y="785794"/>
            <a:chExt cx="8220747" cy="5857916"/>
          </a:xfrm>
        </p:grpSpPr>
        <p:grpSp>
          <p:nvGrpSpPr>
            <p:cNvPr id="12293" name="Group 2"/>
            <p:cNvGrpSpPr>
              <a:grpSpLocks/>
            </p:cNvGrpSpPr>
            <p:nvPr/>
          </p:nvGrpSpPr>
          <p:grpSpPr bwMode="auto">
            <a:xfrm>
              <a:off x="363670" y="785794"/>
              <a:ext cx="8220747" cy="5857916"/>
              <a:chOff x="1508" y="6028"/>
              <a:chExt cx="9300" cy="8469"/>
            </a:xfrm>
          </p:grpSpPr>
          <p:sp>
            <p:nvSpPr>
              <p:cNvPr id="53251" name="AutoShape 3"/>
              <p:cNvSpPr>
                <a:spLocks noChangeArrowheads="1"/>
              </p:cNvSpPr>
              <p:nvPr/>
            </p:nvSpPr>
            <p:spPr bwMode="auto">
              <a:xfrm>
                <a:off x="7519" y="6620"/>
                <a:ext cx="2759" cy="4769"/>
              </a:xfrm>
              <a:prstGeom prst="roundRect">
                <a:avLst>
                  <a:gd name="adj" fmla="val 16667"/>
                </a:avLst>
              </a:prstGeom>
              <a:solidFill>
                <a:srgbClr val="EFF9FF">
                  <a:alpha val="39999"/>
                </a:srgbClr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50"/>
                  </a:spcAft>
                  <a:defRPr/>
                </a:pPr>
                <a:endParaRPr lang="th-TH" sz="3600">
                  <a:cs typeface="+mj-cs"/>
                </a:endParaRPr>
              </a:p>
            </p:txBody>
          </p:sp>
          <p:sp>
            <p:nvSpPr>
              <p:cNvPr id="53252" name="AutoShape 4"/>
              <p:cNvSpPr>
                <a:spLocks noChangeArrowheads="1"/>
              </p:cNvSpPr>
              <p:nvPr/>
            </p:nvSpPr>
            <p:spPr bwMode="auto">
              <a:xfrm>
                <a:off x="4745" y="6593"/>
                <a:ext cx="2459" cy="4769"/>
              </a:xfrm>
              <a:prstGeom prst="roundRect">
                <a:avLst>
                  <a:gd name="adj" fmla="val 16667"/>
                </a:avLst>
              </a:prstGeom>
              <a:solidFill>
                <a:srgbClr val="E9FFAB">
                  <a:alpha val="31000"/>
                </a:srgbClr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50"/>
                  </a:spcAft>
                  <a:defRPr/>
                </a:pPr>
                <a:endParaRPr lang="th-TH" sz="3600">
                  <a:cs typeface="+mj-cs"/>
                </a:endParaRPr>
              </a:p>
            </p:txBody>
          </p:sp>
          <p:sp>
            <p:nvSpPr>
              <p:cNvPr id="53253" name="AutoShape 5"/>
              <p:cNvSpPr>
                <a:spLocks noChangeArrowheads="1"/>
              </p:cNvSpPr>
              <p:nvPr/>
            </p:nvSpPr>
            <p:spPr bwMode="auto">
              <a:xfrm>
                <a:off x="2149" y="6593"/>
                <a:ext cx="2430" cy="4769"/>
              </a:xfrm>
              <a:prstGeom prst="roundRect">
                <a:avLst>
                  <a:gd name="adj" fmla="val 16667"/>
                </a:avLst>
              </a:prstGeom>
              <a:solidFill>
                <a:srgbClr val="FFFFC1">
                  <a:alpha val="44000"/>
                </a:srgbClr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50"/>
                  </a:spcAft>
                  <a:defRPr/>
                </a:pPr>
                <a:endParaRPr lang="th-TH" sz="3600">
                  <a:cs typeface="+mj-cs"/>
                </a:endParaRPr>
              </a:p>
            </p:txBody>
          </p:sp>
          <p:sp>
            <p:nvSpPr>
              <p:cNvPr id="53254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456" y="9042"/>
                <a:ext cx="2582" cy="47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2000" b="1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ผู้ขายวัตถุดิบ</a:t>
                </a:r>
                <a:endParaRPr lang="th-TH" sz="3600" dirty="0">
                  <a:cs typeface="+mj-cs"/>
                </a:endParaRPr>
              </a:p>
            </p:txBody>
          </p:sp>
          <p:sp>
            <p:nvSpPr>
              <p:cNvPr id="53255" name="Text Box 7"/>
              <p:cNvSpPr txBox="1">
                <a:spLocks noChangeArrowheads="1"/>
              </p:cNvSpPr>
              <p:nvPr/>
            </p:nvSpPr>
            <p:spPr bwMode="auto">
              <a:xfrm rot="5400000">
                <a:off x="9874" y="8812"/>
                <a:ext cx="1370" cy="49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2400" b="1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ลูกค้า</a:t>
                </a:r>
                <a:endParaRPr lang="th-TH" sz="3600" dirty="0">
                  <a:cs typeface="+mj-cs"/>
                </a:endParaRPr>
              </a:p>
            </p:txBody>
          </p:sp>
          <p:sp>
            <p:nvSpPr>
              <p:cNvPr id="53256" name="Oval 8"/>
              <p:cNvSpPr>
                <a:spLocks noChangeArrowheads="1"/>
              </p:cNvSpPr>
              <p:nvPr/>
            </p:nvSpPr>
            <p:spPr bwMode="auto">
              <a:xfrm>
                <a:off x="8067" y="8860"/>
                <a:ext cx="2092" cy="588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การขนส่งขาออก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57" name="Oval 9"/>
              <p:cNvSpPr>
                <a:spLocks noChangeArrowheads="1"/>
              </p:cNvSpPr>
              <p:nvPr/>
            </p:nvSpPr>
            <p:spPr bwMode="auto">
              <a:xfrm>
                <a:off x="7595" y="7208"/>
                <a:ext cx="1683" cy="948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การวางแผน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เครือข่าย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58" name="Oval 10"/>
              <p:cNvSpPr>
                <a:spLocks noChangeArrowheads="1"/>
              </p:cNvSpPr>
              <p:nvPr/>
            </p:nvSpPr>
            <p:spPr bwMode="auto">
              <a:xfrm>
                <a:off x="7566" y="9746"/>
                <a:ext cx="1252" cy="1067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การเลือก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ทำเลที่ตั้ง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59" name="Oval 11"/>
              <p:cNvSpPr>
                <a:spLocks noChangeArrowheads="1"/>
              </p:cNvSpPr>
              <p:nvPr/>
            </p:nvSpPr>
            <p:spPr bwMode="auto">
              <a:xfrm>
                <a:off x="8613" y="7687"/>
                <a:ext cx="1512" cy="1129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การให้บริการ</a:t>
                </a:r>
                <a:endParaRPr lang="en-US" sz="1400" dirty="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ลูกค้า</a:t>
                </a:r>
                <a:endParaRPr lang="th-TH" sz="3600" dirty="0">
                  <a:cs typeface="+mj-cs"/>
                </a:endParaRPr>
              </a:p>
            </p:txBody>
          </p:sp>
          <p:sp>
            <p:nvSpPr>
              <p:cNvPr id="53260" name="Oval 12"/>
              <p:cNvSpPr>
                <a:spLocks noChangeArrowheads="1"/>
              </p:cNvSpPr>
              <p:nvPr/>
            </p:nvSpPr>
            <p:spPr bwMode="auto">
              <a:xfrm>
                <a:off x="8678" y="6696"/>
                <a:ext cx="1491" cy="948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การขนส่ง</a:t>
                </a:r>
                <a:endParaRPr lang="en-US" sz="1400" dirty="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สินค้าคืน</a:t>
                </a:r>
                <a:endParaRPr lang="th-TH" sz="3600" dirty="0">
                  <a:cs typeface="+mj-cs"/>
                </a:endParaRPr>
              </a:p>
            </p:txBody>
          </p:sp>
          <p:sp>
            <p:nvSpPr>
              <p:cNvPr id="53261" name="Oval 13"/>
              <p:cNvSpPr>
                <a:spLocks noChangeArrowheads="1"/>
              </p:cNvSpPr>
              <p:nvPr/>
            </p:nvSpPr>
            <p:spPr bwMode="auto">
              <a:xfrm>
                <a:off x="8906" y="9551"/>
                <a:ext cx="1281" cy="1187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สนับสนุน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อะไหล่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2" name="Oval 14"/>
              <p:cNvSpPr>
                <a:spLocks noChangeArrowheads="1"/>
              </p:cNvSpPr>
              <p:nvPr/>
            </p:nvSpPr>
            <p:spPr bwMode="auto">
              <a:xfrm>
                <a:off x="4845" y="7405"/>
                <a:ext cx="1484" cy="842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เคลื่อนย้าย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3" name="Oval 15"/>
              <p:cNvSpPr>
                <a:spLocks noChangeArrowheads="1"/>
              </p:cNvSpPr>
              <p:nvPr/>
            </p:nvSpPr>
            <p:spPr bwMode="auto">
              <a:xfrm>
                <a:off x="5449" y="6739"/>
                <a:ext cx="1293" cy="861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การกำจัด</a:t>
                </a:r>
                <a:endParaRPr lang="en-US" sz="1400" dirty="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 dirty="0">
                    <a:latin typeface="Browallia New" pitchFamily="34" charset="-34"/>
                    <a:ea typeface="Angsana New" pitchFamily="18" charset="-34"/>
                    <a:cs typeface="+mj-cs"/>
                  </a:rPr>
                  <a:t>ของเสีย</a:t>
                </a:r>
                <a:endParaRPr lang="en-US" sz="1400" dirty="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endParaRPr lang="th-TH" sz="3600" dirty="0">
                  <a:cs typeface="+mj-cs"/>
                </a:endParaRPr>
              </a:p>
            </p:txBody>
          </p:sp>
          <p:sp>
            <p:nvSpPr>
              <p:cNvPr id="53264" name="Oval 16"/>
              <p:cNvSpPr>
                <a:spLocks noChangeArrowheads="1"/>
              </p:cNvSpPr>
              <p:nvPr/>
            </p:nvSpPr>
            <p:spPr bwMode="auto">
              <a:xfrm>
                <a:off x="5064" y="9714"/>
                <a:ext cx="1809" cy="950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ตารางกำหนด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การผลิต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5" name="Oval 17"/>
              <p:cNvSpPr>
                <a:spLocks noChangeArrowheads="1"/>
              </p:cNvSpPr>
              <p:nvPr/>
            </p:nvSpPr>
            <p:spPr bwMode="auto">
              <a:xfrm>
                <a:off x="5447" y="8757"/>
                <a:ext cx="1563" cy="946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เคลื่อนย้าย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6" name="Oval 18"/>
              <p:cNvSpPr>
                <a:spLocks noChangeArrowheads="1"/>
              </p:cNvSpPr>
              <p:nvPr/>
            </p:nvSpPr>
            <p:spPr bwMode="auto">
              <a:xfrm>
                <a:off x="2383" y="8814"/>
                <a:ext cx="1762" cy="886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พยากรณ์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ความต้องการ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7" name="Oval 19"/>
              <p:cNvSpPr>
                <a:spLocks noChangeArrowheads="1"/>
              </p:cNvSpPr>
              <p:nvPr/>
            </p:nvSpPr>
            <p:spPr bwMode="auto">
              <a:xfrm>
                <a:off x="2146" y="6712"/>
                <a:ext cx="1521" cy="829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บรรจุภัณฑ์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8" name="Oval 20"/>
              <p:cNvSpPr>
                <a:spLocks noChangeArrowheads="1"/>
              </p:cNvSpPr>
              <p:nvPr/>
            </p:nvSpPr>
            <p:spPr bwMode="auto">
              <a:xfrm>
                <a:off x="2266" y="7736"/>
                <a:ext cx="1340" cy="948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วางแผน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ผลิต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69" name="Oval 21"/>
              <p:cNvSpPr>
                <a:spLocks noChangeArrowheads="1"/>
              </p:cNvSpPr>
              <p:nvPr/>
            </p:nvSpPr>
            <p:spPr bwMode="auto">
              <a:xfrm>
                <a:off x="3018" y="9434"/>
                <a:ext cx="1351" cy="1379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ดำเนิน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คำสั่งซื้อ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จากลูกค้า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70" name="Oval 22"/>
              <p:cNvSpPr>
                <a:spLocks noChangeArrowheads="1"/>
              </p:cNvSpPr>
              <p:nvPr/>
            </p:nvSpPr>
            <p:spPr bwMode="auto">
              <a:xfrm>
                <a:off x="3320" y="7015"/>
                <a:ext cx="1221" cy="948"/>
              </a:xfrm>
              <a:prstGeom prst="ellipse">
                <a:avLst/>
              </a:prstGeom>
              <a:solidFill>
                <a:srgbClr val="FFFF99">
                  <a:alpha val="0"/>
                </a:srgbClr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การขนส่ง</a:t>
                </a:r>
                <a:endParaRPr lang="en-US" sz="1400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600">
                    <a:latin typeface="Browallia New" pitchFamily="34" charset="-34"/>
                    <a:ea typeface="Angsana New" pitchFamily="18" charset="-34"/>
                    <a:cs typeface="+mj-cs"/>
                  </a:rPr>
                  <a:t>ขาเข้า</a:t>
                </a:r>
                <a:endParaRPr lang="th-TH" sz="3600">
                  <a:cs typeface="+mj-cs"/>
                </a:endParaRPr>
              </a:p>
            </p:txBody>
          </p:sp>
          <p:cxnSp>
            <p:nvCxnSpPr>
              <p:cNvPr id="12315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1877" y="6463"/>
                <a:ext cx="45" cy="7367"/>
              </a:xfrm>
              <a:prstGeom prst="straightConnector1">
                <a:avLst/>
              </a:prstGeom>
              <a:noFill/>
              <a:ln w="19050">
                <a:solidFill>
                  <a:srgbClr val="BFBFBF"/>
                </a:solidFill>
                <a:round/>
                <a:headEnd/>
                <a:tailEnd/>
              </a:ln>
            </p:spPr>
          </p:cxnSp>
          <p:sp>
            <p:nvSpPr>
              <p:cNvPr id="53272" name="AutoShape 24"/>
              <p:cNvSpPr>
                <a:spLocks noChangeArrowheads="1"/>
              </p:cNvSpPr>
              <p:nvPr/>
            </p:nvSpPr>
            <p:spPr bwMode="auto">
              <a:xfrm>
                <a:off x="2058" y="12523"/>
                <a:ext cx="8129" cy="705"/>
              </a:xfrm>
              <a:prstGeom prst="rightArrow">
                <a:avLst>
                  <a:gd name="adj1" fmla="val 49787"/>
                  <a:gd name="adj2" fmla="val 105229"/>
                </a:avLst>
              </a:prstGeom>
              <a:solidFill>
                <a:srgbClr val="FFE4C9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การจัดการโลจิสติกส์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73" name="Text Box 25"/>
              <p:cNvSpPr txBox="1">
                <a:spLocks noChangeArrowheads="1"/>
              </p:cNvSpPr>
              <p:nvPr/>
            </p:nvSpPr>
            <p:spPr bwMode="auto">
              <a:xfrm>
                <a:off x="3807" y="13049"/>
                <a:ext cx="4672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การไหลของวัสดุ </a:t>
                </a:r>
                <a:r>
                  <a:rPr lang="en-US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(Materials Flow)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74" name="AutoShape 26"/>
              <p:cNvSpPr>
                <a:spLocks noChangeArrowheads="1"/>
              </p:cNvSpPr>
              <p:nvPr/>
            </p:nvSpPr>
            <p:spPr bwMode="auto">
              <a:xfrm rot="10800000">
                <a:off x="1968" y="13439"/>
                <a:ext cx="8188" cy="705"/>
              </a:xfrm>
              <a:prstGeom prst="rightArrow">
                <a:avLst>
                  <a:gd name="adj1" fmla="val 67093"/>
                  <a:gd name="adj2" fmla="val 99109"/>
                </a:avLst>
              </a:prstGeom>
              <a:solidFill>
                <a:srgbClr val="FFFFC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endParaRPr lang="th-TH" sz="3600" dirty="0">
                  <a:cs typeface="+mj-cs"/>
                </a:endParaRPr>
              </a:p>
            </p:txBody>
          </p:sp>
          <p:sp>
            <p:nvSpPr>
              <p:cNvPr id="53275" name="Text Box 27"/>
              <p:cNvSpPr txBox="1">
                <a:spLocks noChangeArrowheads="1"/>
              </p:cNvSpPr>
              <p:nvPr/>
            </p:nvSpPr>
            <p:spPr bwMode="auto">
              <a:xfrm>
                <a:off x="3732" y="14001"/>
                <a:ext cx="4788" cy="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การไหลของสารสนเทศ </a:t>
                </a:r>
                <a:r>
                  <a:rPr lang="en-US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(Information Flow)</a:t>
                </a:r>
                <a:endParaRPr lang="th-TH" sz="3600">
                  <a:cs typeface="+mj-cs"/>
                </a:endParaRPr>
              </a:p>
            </p:txBody>
          </p:sp>
          <p:cxnSp>
            <p:nvCxnSpPr>
              <p:cNvPr id="12320" name="AutoShape 28"/>
              <p:cNvCxnSpPr>
                <a:cxnSpLocks noChangeShapeType="1"/>
              </p:cNvCxnSpPr>
              <p:nvPr/>
            </p:nvCxnSpPr>
            <p:spPr bwMode="auto">
              <a:xfrm>
                <a:off x="7381" y="6463"/>
                <a:ext cx="0" cy="6257"/>
              </a:xfrm>
              <a:prstGeom prst="straightConnector1">
                <a:avLst/>
              </a:prstGeom>
              <a:noFill/>
              <a:ln w="19050">
                <a:solidFill>
                  <a:srgbClr val="BFBFBF"/>
                </a:solidFill>
                <a:round/>
                <a:headEnd/>
                <a:tailEnd/>
              </a:ln>
            </p:spPr>
          </p:cxnSp>
          <p:cxnSp>
            <p:nvCxnSpPr>
              <p:cNvPr id="12321" name="AutoShape 29"/>
              <p:cNvCxnSpPr>
                <a:cxnSpLocks noChangeShapeType="1"/>
              </p:cNvCxnSpPr>
              <p:nvPr/>
            </p:nvCxnSpPr>
            <p:spPr bwMode="auto">
              <a:xfrm>
                <a:off x="10411" y="6321"/>
                <a:ext cx="0" cy="7509"/>
              </a:xfrm>
              <a:prstGeom prst="straightConnector1">
                <a:avLst/>
              </a:prstGeom>
              <a:noFill/>
              <a:ln w="19050">
                <a:solidFill>
                  <a:srgbClr val="BFBFBF"/>
                </a:solidFill>
                <a:round/>
                <a:headEnd/>
                <a:tailEnd/>
              </a:ln>
            </p:spPr>
          </p:cxnSp>
          <p:sp>
            <p:nvSpPr>
              <p:cNvPr id="53278" name="Text Box 30"/>
              <p:cNvSpPr txBox="1">
                <a:spLocks noChangeArrowheads="1"/>
              </p:cNvSpPr>
              <p:nvPr/>
            </p:nvSpPr>
            <p:spPr bwMode="auto">
              <a:xfrm>
                <a:off x="2090" y="6051"/>
                <a:ext cx="5122" cy="466"/>
              </a:xfrm>
              <a:prstGeom prst="rect">
                <a:avLst/>
              </a:prstGeom>
              <a:solidFill>
                <a:srgbClr val="B9DCFF">
                  <a:alpha val="48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โรงงาน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79" name="Text Box 31"/>
              <p:cNvSpPr txBox="1">
                <a:spLocks noChangeArrowheads="1"/>
              </p:cNvSpPr>
              <p:nvPr/>
            </p:nvSpPr>
            <p:spPr bwMode="auto">
              <a:xfrm>
                <a:off x="7586" y="6028"/>
                <a:ext cx="2601" cy="496"/>
              </a:xfrm>
              <a:prstGeom prst="rect">
                <a:avLst/>
              </a:prstGeom>
              <a:solidFill>
                <a:srgbClr val="FFDDDD">
                  <a:alpha val="31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ศูนย์การกระจายสินค้า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80" name="Text Box 32"/>
              <p:cNvSpPr txBox="1">
                <a:spLocks noChangeArrowheads="1"/>
              </p:cNvSpPr>
              <p:nvPr/>
            </p:nvSpPr>
            <p:spPr bwMode="auto">
              <a:xfrm>
                <a:off x="1650" y="10708"/>
                <a:ext cx="3052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จัดซื้อ จัดจ้าง </a:t>
                </a:r>
                <a:r>
                  <a:rPr lang="en-US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(Source)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81" name="Text Box 33"/>
              <p:cNvSpPr txBox="1">
                <a:spLocks noChangeArrowheads="1"/>
              </p:cNvSpPr>
              <p:nvPr/>
            </p:nvSpPr>
            <p:spPr bwMode="auto">
              <a:xfrm>
                <a:off x="4572" y="10738"/>
                <a:ext cx="3052" cy="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การผลิต </a:t>
                </a:r>
                <a:r>
                  <a:rPr lang="en-US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(Make)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82" name="Text Box 34"/>
              <p:cNvSpPr txBox="1">
                <a:spLocks noChangeArrowheads="1"/>
              </p:cNvSpPr>
              <p:nvPr/>
            </p:nvSpPr>
            <p:spPr bwMode="auto">
              <a:xfrm>
                <a:off x="7606" y="10770"/>
                <a:ext cx="2423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จัดส่ง </a:t>
                </a:r>
                <a:r>
                  <a:rPr lang="en-US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(Delivery)</a:t>
                </a:r>
                <a:endParaRPr lang="th-TH" sz="3600">
                  <a:cs typeface="+mj-cs"/>
                </a:endParaRPr>
              </a:p>
            </p:txBody>
          </p:sp>
          <p:cxnSp>
            <p:nvCxnSpPr>
              <p:cNvPr id="12327" name="AutoShape 35"/>
              <p:cNvCxnSpPr>
                <a:cxnSpLocks noChangeShapeType="1"/>
              </p:cNvCxnSpPr>
              <p:nvPr/>
            </p:nvCxnSpPr>
            <p:spPr bwMode="auto">
              <a:xfrm>
                <a:off x="7711" y="11490"/>
                <a:ext cx="247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2328" name="AutoShape 36"/>
              <p:cNvCxnSpPr>
                <a:cxnSpLocks noChangeShapeType="1"/>
              </p:cNvCxnSpPr>
              <p:nvPr/>
            </p:nvCxnSpPr>
            <p:spPr bwMode="auto">
              <a:xfrm flipH="1">
                <a:off x="4068" y="11490"/>
                <a:ext cx="410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2329" name="AutoShape 37"/>
              <p:cNvCxnSpPr>
                <a:cxnSpLocks noChangeShapeType="1"/>
              </p:cNvCxnSpPr>
              <p:nvPr/>
            </p:nvCxnSpPr>
            <p:spPr bwMode="auto">
              <a:xfrm flipH="1">
                <a:off x="2177" y="11490"/>
                <a:ext cx="294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3286" name="Text Box 38"/>
              <p:cNvSpPr txBox="1">
                <a:spLocks noChangeArrowheads="1"/>
              </p:cNvSpPr>
              <p:nvPr/>
            </p:nvSpPr>
            <p:spPr bwMode="auto">
              <a:xfrm>
                <a:off x="3162" y="11550"/>
                <a:ext cx="3053" cy="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การจัดการวัสดุ </a:t>
                </a:r>
                <a:endParaRPr lang="en-US" sz="1400" b="1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en-US" sz="1400" b="1">
                    <a:latin typeface="Browallia New" pitchFamily="34" charset="-34"/>
                    <a:ea typeface="Angsana New" pitchFamily="18" charset="-34"/>
                    <a:cs typeface="+mj-cs"/>
                  </a:rPr>
                  <a:t>(Material Management)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87" name="Text Box 39"/>
              <p:cNvSpPr txBox="1">
                <a:spLocks noChangeArrowheads="1"/>
              </p:cNvSpPr>
              <p:nvPr/>
            </p:nvSpPr>
            <p:spPr bwMode="auto">
              <a:xfrm>
                <a:off x="7426" y="11550"/>
                <a:ext cx="3052" cy="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การกระจายสินค้า </a:t>
                </a:r>
                <a:endParaRPr lang="en-US" sz="1400" b="1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en-US" sz="1400" b="1">
                    <a:latin typeface="Browallia New" pitchFamily="34" charset="-34"/>
                    <a:ea typeface="Angsana New" pitchFamily="18" charset="-34"/>
                    <a:cs typeface="+mj-cs"/>
                  </a:rPr>
                  <a:t>(Distribution Management)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88" name="AutoShape 40"/>
              <p:cNvSpPr>
                <a:spLocks noChangeArrowheads="1"/>
              </p:cNvSpPr>
              <p:nvPr/>
            </p:nvSpPr>
            <p:spPr bwMode="auto">
              <a:xfrm>
                <a:off x="4084" y="8119"/>
                <a:ext cx="1261" cy="1292"/>
              </a:xfrm>
              <a:prstGeom prst="can">
                <a:avLst>
                  <a:gd name="adj" fmla="val 25595"/>
                </a:avLst>
              </a:prstGeom>
              <a:solidFill>
                <a:srgbClr val="F2C05C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คลังสินค้า</a:t>
                </a:r>
                <a:endParaRPr lang="en-US" sz="1400" b="1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วัตถุดิบ</a:t>
                </a:r>
                <a:endParaRPr lang="th-TH" sz="3600">
                  <a:cs typeface="+mj-cs"/>
                </a:endParaRPr>
              </a:p>
            </p:txBody>
          </p:sp>
          <p:sp>
            <p:nvSpPr>
              <p:cNvPr id="53289" name="AutoShape 41"/>
              <p:cNvSpPr>
                <a:spLocks noChangeArrowheads="1"/>
              </p:cNvSpPr>
              <p:nvPr/>
            </p:nvSpPr>
            <p:spPr bwMode="auto">
              <a:xfrm>
                <a:off x="6754" y="8045"/>
                <a:ext cx="1259" cy="1290"/>
              </a:xfrm>
              <a:prstGeom prst="can">
                <a:avLst>
                  <a:gd name="adj" fmla="val 25595"/>
                </a:avLst>
              </a:prstGeom>
              <a:solidFill>
                <a:srgbClr val="F2C05C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คลังสินค้า</a:t>
                </a:r>
                <a:endParaRPr lang="en-US" sz="1400" b="1">
                  <a:latin typeface="Browallia New" pitchFamily="34" charset="-34"/>
                  <a:ea typeface="Angsana New" pitchFamily="18" charset="-34"/>
                  <a:cs typeface="+mj-cs"/>
                </a:endParaRPr>
              </a:p>
              <a:p>
                <a:pPr algn="ctr">
                  <a:spcAft>
                    <a:spcPts val="50"/>
                  </a:spcAft>
                  <a:defRPr/>
                </a:pPr>
                <a:r>
                  <a:rPr lang="th-TH" sz="1800" b="1">
                    <a:latin typeface="Browallia New" pitchFamily="34" charset="-34"/>
                    <a:ea typeface="Angsana New" pitchFamily="18" charset="-34"/>
                    <a:cs typeface="+mj-cs"/>
                  </a:rPr>
                  <a:t>สำเร็จรูป</a:t>
                </a:r>
                <a:endParaRPr lang="th-TH" sz="3600">
                  <a:cs typeface="+mj-cs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2786393" y="6000769"/>
              <a:ext cx="3072063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Aft>
                  <a:spcPts val="50"/>
                </a:spcAft>
                <a:defRPr/>
              </a:pPr>
              <a:r>
                <a:rPr lang="th-TH" sz="1800" b="1" dirty="0">
                  <a:latin typeface="Browallia New" pitchFamily="34" charset="-34"/>
                  <a:ea typeface="Angsana New" pitchFamily="18" charset="-34"/>
                  <a:cs typeface="+mj-cs"/>
                </a:rPr>
                <a:t>การจัดการ</a:t>
              </a:r>
              <a:r>
                <a:rPr lang="th-TH" sz="1800" b="1" dirty="0" err="1">
                  <a:latin typeface="Browallia New" pitchFamily="34" charset="-34"/>
                  <a:ea typeface="Angsana New" pitchFamily="18" charset="-34"/>
                  <a:cs typeface="+mj-cs"/>
                </a:rPr>
                <a:t>ซัพ</a:t>
              </a:r>
              <a:r>
                <a:rPr lang="th-TH" sz="1800" b="1" dirty="0">
                  <a:latin typeface="Browallia New" pitchFamily="34" charset="-34"/>
                  <a:ea typeface="Angsana New" pitchFamily="18" charset="-34"/>
                  <a:cs typeface="+mj-cs"/>
                </a:rPr>
                <a:t>พลายเชน</a:t>
              </a:r>
              <a:endParaRPr lang="th-TH" sz="3600" dirty="0">
                <a:cs typeface="+mj-cs"/>
              </a:endParaRPr>
            </a:p>
          </p:txBody>
        </p:sp>
      </p:grpSp>
      <p:sp>
        <p:nvSpPr>
          <p:cNvPr id="44" name="ชื่อเรื่อง 1"/>
          <p:cNvSpPr txBox="1">
            <a:spLocks/>
          </p:cNvSpPr>
          <p:nvPr/>
        </p:nvSpPr>
        <p:spPr>
          <a:xfrm>
            <a:off x="428596" y="71414"/>
            <a:ext cx="8358246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กิจกรรมโล</a:t>
            </a: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และการจัดการ</a:t>
            </a: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ซัพ</a:t>
            </a: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พลายเชน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D3BE9-70D8-4BD3-B927-2CFF78FF42E4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การไหลของข้อมูลสารสนเทศและสินค้า 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88" y="1071563"/>
            <a:ext cx="782161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07E0D-8884-40A0-B29B-CB36043B8036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428596" y="142852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กิจกรรมโล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(Logistics Activities)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14438" y="1000125"/>
          <a:ext cx="6643687" cy="5797550"/>
        </p:xfrm>
        <a:graphic>
          <a:graphicData uri="http://schemas.openxmlformats.org/presentationml/2006/ole">
            <p:oleObj spid="_x0000_s1026" name="Visio" r:id="rId4" imgW="5934837" imgH="51819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357158" y="1785926"/>
            <a:ext cx="8501122" cy="442915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prstGeom prst="roundRect">
            <a:avLst/>
          </a:prstGeom>
          <a:gradFill flip="none"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Agenda</a:t>
            </a:r>
            <a:endParaRPr lang="th-TH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428868"/>
            <a:ext cx="8143932" cy="685792"/>
          </a:xfr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Logistics</a:t>
            </a:r>
            <a:endParaRPr lang="th-TH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500034" y="3471850"/>
            <a:ext cx="8143932" cy="685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Logistics Strategy Planning</a:t>
            </a:r>
            <a:endParaRPr lang="th-TH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ตัวยึดเนื้อหา 2"/>
          <p:cNvSpPr txBox="1">
            <a:spLocks/>
          </p:cNvSpPr>
          <p:nvPr/>
        </p:nvSpPr>
        <p:spPr>
          <a:xfrm>
            <a:off x="500034" y="4543420"/>
            <a:ext cx="8143932" cy="685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Logistics Assessments</a:t>
            </a:r>
            <a:endParaRPr lang="th-TH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36CF3-ACA1-4E32-8DB2-9A0667D0D23D}" type="slidenum">
              <a:rPr lang="th-TH" sz="1800" smtClean="0"/>
              <a:pPr>
                <a:defRPr/>
              </a:pPr>
              <a:t>13</a:t>
            </a:fld>
            <a:endParaRPr lang="th-TH" sz="180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14313" y="3286125"/>
            <a:ext cx="8715375" cy="1071563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57313" y="3529013"/>
            <a:ext cx="7072312" cy="2114550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arenR"/>
            </a:pPr>
            <a:r>
              <a:rPr lang="th-TH" smtClean="0">
                <a:latin typeface="Browallia New" pitchFamily="34" charset="-34"/>
              </a:rPr>
              <a:t>การมองโลจิสติกส์แบบองค์รวม (</a:t>
            </a:r>
            <a:r>
              <a:rPr lang="en-US" smtClean="0">
                <a:latin typeface="Browallia New" pitchFamily="34" charset="-34"/>
                <a:cs typeface="Browallia New" pitchFamily="34" charset="-34"/>
              </a:rPr>
              <a:t>Holistics)</a:t>
            </a:r>
          </a:p>
          <a:p>
            <a:pPr marL="514350" indent="-514350">
              <a:buFont typeface="Constantia" pitchFamily="18" charset="0"/>
              <a:buAutoNum type="arabicParenR"/>
            </a:pPr>
            <a:r>
              <a:rPr lang="th-TH" smtClean="0">
                <a:latin typeface="Browallia New" pitchFamily="34" charset="-34"/>
              </a:rPr>
              <a:t>มุมมองของผู้มีส่วนได้เสีย (</a:t>
            </a:r>
            <a:r>
              <a:rPr lang="en-US" smtClean="0">
                <a:latin typeface="Browallia New" pitchFamily="34" charset="-34"/>
                <a:cs typeface="Browallia New" pitchFamily="34" charset="-34"/>
              </a:rPr>
              <a:t>Stakeholder Concept)</a:t>
            </a:r>
          </a:p>
          <a:p>
            <a:pPr marL="514350" indent="-514350">
              <a:buFont typeface="Constantia" pitchFamily="18" charset="0"/>
              <a:buAutoNum type="arabicParenR"/>
            </a:pPr>
            <a:r>
              <a:rPr lang="th-TH" smtClean="0">
                <a:latin typeface="Browallia New" pitchFamily="34" charset="-34"/>
              </a:rPr>
              <a:t>มุมมอง </a:t>
            </a:r>
            <a:r>
              <a:rPr lang="en-US" smtClean="0">
                <a:latin typeface="Browallia New" pitchFamily="34" charset="-34"/>
                <a:cs typeface="Browallia New" pitchFamily="34" charset="-34"/>
              </a:rPr>
              <a:t>4 </a:t>
            </a:r>
            <a:r>
              <a:rPr lang="th-TH" smtClean="0">
                <a:latin typeface="Browallia New" pitchFamily="34" charset="-34"/>
              </a:rPr>
              <a:t>ระดับ</a:t>
            </a:r>
            <a:endParaRPr lang="en-US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E6546-A3D1-439B-8520-D81D972B3ED8}" type="slidenum">
              <a:rPr lang="th-TH" smtClean="0"/>
              <a:pPr>
                <a:defRPr/>
              </a:pPr>
              <a:t>14</a:t>
            </a:fld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มุมมอง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57188" y="1539875"/>
            <a:ext cx="82153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	มุมมองทางด้านโลจิสติกส์ โดยแท้จริงแล้ว สามารถแบ่งระดับมุมมองได้หลายวิธี จากการศึกษาและรวบรวมทฤษฎีและแนวคิดต่างๆ สามารถแบ่งแนวทางการมองและวิเคราะห์ภาพของโลจิสติกส์ในองค์กรเพื่อให้เห็นภาพอย่างครอบคลุม เป็น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3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แบบ ได้แก่</a:t>
            </a:r>
            <a:endParaRPr lang="en-US">
              <a:latin typeface="Browallia New" pitchFamily="34" charset="-34"/>
              <a:cs typeface="Browallia New" pitchFamily="34" charset="-34"/>
            </a:endParaRPr>
          </a:p>
          <a:p>
            <a:pPr algn="thaiDist"/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C3B8D-0C35-4DDB-9D71-8307523A8F0F}" type="slidenum">
              <a:rPr lang="th-TH" smtClean="0"/>
              <a:pPr>
                <a:defRPr/>
              </a:pPr>
              <a:t>15</a:t>
            </a:fld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1.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การ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มองโล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แบบองค์รวม (</a:t>
            </a:r>
            <a:r>
              <a:rPr lang="en-US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Holistics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)</a:t>
            </a:r>
          </a:p>
        </p:txBody>
      </p:sp>
      <p:sp>
        <p:nvSpPr>
          <p:cNvPr id="16388" name="ตัวยึดเนื้อหา 5"/>
          <p:cNvSpPr>
            <a:spLocks noGrp="1"/>
          </p:cNvSpPr>
          <p:nvPr>
            <p:ph idx="1"/>
          </p:nvPr>
        </p:nvSpPr>
        <p:spPr>
          <a:xfrm>
            <a:off x="214313" y="1357313"/>
            <a:ext cx="8229600" cy="2257425"/>
          </a:xfrm>
        </p:spPr>
        <p:txBody>
          <a:bodyPr/>
          <a:lstStyle/>
          <a:p>
            <a:pPr algn="thaiDist">
              <a:buFont typeface="Arial" pitchFamily="34" charset="0"/>
              <a:buNone/>
            </a:pPr>
            <a:r>
              <a:rPr lang="th-TH" smtClean="0">
                <a:latin typeface="Browallia New" pitchFamily="34" charset="-34"/>
              </a:rPr>
              <a:t>		เป็นการพิจารณาถึงตัวแปรต่างๆ ของระบบโลจิสติกส์อย่างพร้อมกัน และจะคำนึงถึงความสัมพันธ์กันภายในขององค์ประกอบต่างๆ ซึ่งการวิเคราะห์ด้านโลจิสติกส์แบบองค์รวม </a:t>
            </a:r>
            <a:r>
              <a:rPr lang="en-US" smtClean="0">
                <a:latin typeface="Browallia New" pitchFamily="34" charset="-34"/>
                <a:cs typeface="Browallia New" pitchFamily="34" charset="-34"/>
              </a:rPr>
              <a:t>(Logistics) </a:t>
            </a:r>
            <a:r>
              <a:rPr lang="th-TH" smtClean="0">
                <a:latin typeface="Browallia New" pitchFamily="34" charset="-34"/>
              </a:rPr>
              <a:t>นั้นสามารถแบ่งออกเป็น </a:t>
            </a:r>
            <a:r>
              <a:rPr lang="en-US" smtClean="0">
                <a:latin typeface="Browallia New" pitchFamily="34" charset="-34"/>
                <a:cs typeface="Browallia New" pitchFamily="34" charset="-34"/>
              </a:rPr>
              <a:t>4 </a:t>
            </a:r>
            <a:r>
              <a:rPr lang="th-TH" smtClean="0">
                <a:latin typeface="Browallia New" pitchFamily="34" charset="-34"/>
              </a:rPr>
              <a:t>กลุ่ม ได้แก่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214438" y="3536950"/>
            <a:ext cx="692943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thaiDist">
              <a:buFont typeface="Constantia" pitchFamily="18" charset="0"/>
              <a:buAutoNum type="arabicParenR"/>
            </a:pPr>
            <a:r>
              <a:rPr lang="th-TH" sz="2600">
                <a:latin typeface="Browallia New" pitchFamily="34" charset="-34"/>
                <a:cs typeface="Browallia New" pitchFamily="34" charset="-34"/>
              </a:rPr>
              <a:t>องค์ประกอบภายในของการกระจายสินค้า </a:t>
            </a:r>
            <a:r>
              <a:rPr lang="en-US" sz="2600">
                <a:latin typeface="Browallia New" pitchFamily="34" charset="-34"/>
                <a:cs typeface="Browallia New" pitchFamily="34" charset="-34"/>
              </a:rPr>
              <a:t>(Within distribution component) </a:t>
            </a:r>
          </a:p>
          <a:p>
            <a:pPr marL="514350" indent="-514350" algn="thaiDist">
              <a:buFont typeface="Constantia" pitchFamily="18" charset="0"/>
              <a:buAutoNum type="arabicParenR"/>
            </a:pPr>
            <a:r>
              <a:rPr lang="th-TH" sz="2600">
                <a:latin typeface="Browallia New" pitchFamily="34" charset="-34"/>
                <a:cs typeface="Browallia New" pitchFamily="34" charset="-34"/>
              </a:rPr>
              <a:t>องค์ประกอบระหว่างกันของกระบวนการกระจายสินค้า </a:t>
            </a:r>
            <a:r>
              <a:rPr lang="en-US" sz="2600">
                <a:latin typeface="Browallia New" pitchFamily="34" charset="-34"/>
                <a:cs typeface="Browallia New" pitchFamily="34" charset="-34"/>
              </a:rPr>
              <a:t>(Between distribution component) </a:t>
            </a:r>
          </a:p>
          <a:p>
            <a:pPr marL="514350" indent="-514350" algn="thaiDist">
              <a:buFont typeface="Constantia" pitchFamily="18" charset="0"/>
              <a:buAutoNum type="arabicParenR"/>
            </a:pPr>
            <a:r>
              <a:rPr lang="th-TH" sz="2600">
                <a:latin typeface="Browallia New" pitchFamily="34" charset="-34"/>
                <a:cs typeface="Browallia New" pitchFamily="34" charset="-34"/>
              </a:rPr>
              <a:t>หน้าที่ต่างๆ ขององค์กร </a:t>
            </a:r>
            <a:r>
              <a:rPr lang="en-US" sz="2600">
                <a:latin typeface="Browallia New" pitchFamily="34" charset="-34"/>
                <a:cs typeface="Browallia New" pitchFamily="34" charset="-34"/>
              </a:rPr>
              <a:t>(Between company functions) </a:t>
            </a:r>
          </a:p>
          <a:p>
            <a:pPr marL="514350" indent="-514350" algn="thaiDist">
              <a:buFont typeface="Constantia" pitchFamily="18" charset="0"/>
              <a:buAutoNum type="arabicParenR"/>
            </a:pPr>
            <a:r>
              <a:rPr lang="th-TH" sz="2600">
                <a:latin typeface="Browallia New" pitchFamily="34" charset="-34"/>
                <a:cs typeface="Browallia New" pitchFamily="34" charset="-34"/>
              </a:rPr>
              <a:t>ระหว่างองค์กรและภายนอกองค์กร </a:t>
            </a:r>
          </a:p>
          <a:p>
            <a:pPr marL="514350" indent="-514350" algn="thaiDist">
              <a:buFont typeface="Constantia" pitchFamily="18" charset="0"/>
              <a:buAutoNum type="arabicParenR"/>
            </a:pPr>
            <a:endParaRPr lang="th-TH" sz="260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5F63E-57BD-45A9-B5B2-181747EDDD65}" type="slidenum">
              <a:rPr lang="th-TH" smtClean="0"/>
              <a:pPr>
                <a:defRPr/>
              </a:pPr>
              <a:t>16</a:t>
            </a:fld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มุมมองของผู้มีส่วนได้เสีย (</a:t>
            </a:r>
            <a:r>
              <a:rPr lang="en-US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Stakeholder Concept)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428625" y="1428750"/>
            <a:ext cx="8286750" cy="2370138"/>
          </a:xfrm>
          <a:prstGeom prst="rect">
            <a:avLst/>
          </a:prstGeom>
          <a:solidFill>
            <a:srgbClr val="FFFFCC"/>
          </a:solidFill>
          <a:ln w="28575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thaiDist">
              <a:buFont typeface="Constantia" pitchFamily="18" charset="0"/>
              <a:buAutoNum type="arabicParenR"/>
            </a:pPr>
            <a:r>
              <a:rPr lang="th-TH" b="1">
                <a:latin typeface="Browallia New" pitchFamily="34" charset="-34"/>
                <a:cs typeface="Browallia New" pitchFamily="34" charset="-34"/>
              </a:rPr>
              <a:t>มุมมองของผู้ลงทุน</a:t>
            </a:r>
          </a:p>
          <a:p>
            <a:pPr marL="971550" lvl="1" indent="-514350" algn="thaiDist">
              <a:buFont typeface="Wingdings" pitchFamily="2" charset="2"/>
              <a:buChar char="Ø"/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ให้ความสำคัญกับ “ผลตอบแทนจากเงินลงทุน” มากที่สุด</a:t>
            </a:r>
          </a:p>
          <a:p>
            <a:pPr marL="971550" lvl="1" indent="-514350" algn="thaiDist">
              <a:buFont typeface="Wingdings" pitchFamily="2" charset="2"/>
              <a:buChar char="Ø"/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ดัชนีชี้วัด </a:t>
            </a:r>
            <a:r>
              <a:rPr lang="en-US" sz="240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2400">
                <a:latin typeface="Browallia New" pitchFamily="34" charset="-34"/>
                <a:cs typeface="Browallia New" pitchFamily="34" charset="-34"/>
              </a:rPr>
              <a:t>ผลตอบแทนต่อส่วนของผู้ถือหุ้น </a:t>
            </a:r>
            <a:r>
              <a:rPr lang="en-US" sz="2400">
                <a:latin typeface="Browallia New" pitchFamily="34" charset="-34"/>
                <a:cs typeface="Browallia New" pitchFamily="34" charset="-34"/>
              </a:rPr>
              <a:t>(Return on Equity: ROE) </a:t>
            </a:r>
          </a:p>
          <a:p>
            <a:pPr marL="971550" lvl="1" indent="-514350" algn="thaiDist">
              <a:buFont typeface="Wingdings" pitchFamily="2" charset="2"/>
              <a:buChar char="Ø"/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การเพิ่มอัตราส่วนผลตอบแทน </a:t>
            </a:r>
            <a:r>
              <a:rPr lang="en-US" sz="2400">
                <a:latin typeface="Browallia New" pitchFamily="34" charset="-34"/>
                <a:cs typeface="Browallia New" pitchFamily="34" charset="-34"/>
              </a:rPr>
              <a:t>(ROE) </a:t>
            </a:r>
            <a:r>
              <a:rPr lang="th-TH" sz="2400">
                <a:latin typeface="Browallia New" pitchFamily="34" charset="-34"/>
                <a:cs typeface="Browallia New" pitchFamily="34" charset="-34"/>
              </a:rPr>
              <a:t>คือการลดทรัพย์สินของบริษัท และลดต้นทุนการดำเนินงานให้น้อยที่สุด พร้อมกับการเพิ่มกิจกรรมที่ทำให้เกิดความพึงพอใจในความต้องการซื้อให้มากที่สุด  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357188" y="3956050"/>
            <a:ext cx="557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b="1" i="1">
                <a:solidFill>
                  <a:srgbClr val="002060"/>
                </a:solidFill>
              </a:rPr>
              <a:t>ตัวชี้วัดความสามารถในการทำกำไรและประสิทธิภาพของสินทรัพย์ที่เกี่ยวข้องกับโลจิสติกส์</a:t>
            </a:r>
            <a:r>
              <a:rPr lang="en-US" sz="2400" b="1" i="1">
                <a:solidFill>
                  <a:srgbClr val="002060"/>
                </a:solidFill>
              </a:rPr>
              <a:t>: </a:t>
            </a:r>
            <a:endParaRPr lang="th-TH" sz="2400" b="1" i="1">
              <a:solidFill>
                <a:srgbClr val="002060"/>
              </a:solidFill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2714612" y="3794156"/>
          <a:ext cx="5786478" cy="370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4D4D2-ED61-45D0-A898-9E48A6E960F6}" type="slidenum">
              <a:rPr lang="th-TH" smtClean="0"/>
              <a:pPr>
                <a:defRPr/>
              </a:pPr>
              <a:t>17</a:t>
            </a:fld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มุมมองของผู้มีส่วนได้เสีย (</a:t>
            </a:r>
            <a:r>
              <a:rPr lang="en-US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Stakeholder Concept) 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(ต่อ)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642938" y="2178050"/>
            <a:ext cx="4071937" cy="3108325"/>
          </a:xfrm>
          <a:prstGeom prst="rect">
            <a:avLst/>
          </a:prstGeom>
          <a:solidFill>
            <a:srgbClr val="FFE1E1"/>
          </a:solidFill>
          <a:ln w="28575">
            <a:solidFill>
              <a:srgbClr val="FF66CC"/>
            </a:solidFill>
            <a:prstDash val="dash"/>
            <a:miter lim="800000"/>
            <a:headEnd/>
            <a:tailEnd/>
          </a:ln>
        </p:spPr>
        <p:txBody>
          <a:bodyPr rIns="180000">
            <a:spAutoFit/>
          </a:bodyPr>
          <a:lstStyle/>
          <a:p>
            <a:pPr marL="514350" indent="-514350" algn="thaiDist">
              <a:buFont typeface="Constantia" pitchFamily="18" charset="0"/>
              <a:buAutoNum type="arabicParenR" startAt="2"/>
            </a:pPr>
            <a:r>
              <a:rPr lang="th-TH" b="1">
                <a:latin typeface="Browallia New" pitchFamily="34" charset="-34"/>
                <a:cs typeface="Browallia New" pitchFamily="34" charset="-34"/>
              </a:rPr>
              <a:t>คู่ค้า/ ลูกค้า </a:t>
            </a:r>
          </a:p>
          <a:p>
            <a:pPr marL="971550" lvl="1" indent="-514350" algn="thaiDist">
              <a:buFont typeface="Wingdings" pitchFamily="2" charset="2"/>
              <a:buChar char="Ø"/>
            </a:pPr>
            <a:r>
              <a:rPr lang="th-TH" sz="2400"/>
              <a:t>ลูกค้าภายในองค์กร</a:t>
            </a:r>
            <a:r>
              <a:rPr lang="en-US" sz="2400"/>
              <a:t> </a:t>
            </a:r>
            <a:r>
              <a:rPr lang="th-TH" sz="2400"/>
              <a:t>หมายถึงการสร้างความพึงพอใจให้กับผู้รับส่งสินค้าระหว่างแผนกต่างๆ ในองค์กร</a:t>
            </a:r>
            <a:endParaRPr lang="en-US" sz="2400"/>
          </a:p>
          <a:p>
            <a:pPr marL="971550" lvl="1" indent="-514350" algn="thaiDist">
              <a:buFont typeface="Wingdings" pitchFamily="2" charset="2"/>
              <a:buChar char="Ø"/>
            </a:pPr>
            <a:r>
              <a:rPr lang="th-TH" sz="2400"/>
              <a:t>ลูกค้าภายนอกคือ การสร้างความพึงพอใจต่อลูกค้าที่อยู่ภายนอกหรือลูกค้า และคู่ค้า เป็นต้น</a:t>
            </a:r>
            <a:r>
              <a:rPr lang="en-US" sz="2400">
                <a:latin typeface="Browallia New" pitchFamily="34" charset="-34"/>
                <a:cs typeface="Browallia New" pitchFamily="34" charset="-34"/>
              </a:rPr>
              <a:t> 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5357813" y="1500188"/>
            <a:ext cx="30718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 i="1">
                <a:latin typeface="Browallia New" pitchFamily="34" charset="-34"/>
                <a:cs typeface="Browallia New" pitchFamily="34" charset="-34"/>
              </a:rPr>
              <a:t>ความพึงพอใจของลูกค้า</a:t>
            </a:r>
          </a:p>
          <a:p>
            <a:r>
              <a:rPr lang="th-TH" b="1" i="1">
                <a:latin typeface="Browallia New" pitchFamily="34" charset="-34"/>
                <a:cs typeface="Browallia New" pitchFamily="34" charset="-34"/>
              </a:rPr>
              <a:t>ประกอบด้วย </a:t>
            </a:r>
            <a:r>
              <a:rPr lang="en-US" b="1" i="1">
                <a:latin typeface="Browallia New" pitchFamily="34" charset="-34"/>
                <a:cs typeface="Browallia New" pitchFamily="34" charset="-34"/>
              </a:rPr>
              <a:t>“</a:t>
            </a:r>
            <a:r>
              <a:rPr lang="th-TH" b="1" i="1">
                <a:latin typeface="Browallia New" pitchFamily="34" charset="-34"/>
                <a:cs typeface="Browallia New" pitchFamily="34" charset="-34"/>
              </a:rPr>
              <a:t>5 </a:t>
            </a:r>
            <a:r>
              <a:rPr lang="en-US" b="1" i="1">
                <a:latin typeface="Browallia New" pitchFamily="34" charset="-34"/>
                <a:cs typeface="Browallia New" pitchFamily="34" charset="-34"/>
              </a:rPr>
              <a:t>Rights”</a:t>
            </a:r>
            <a:endParaRPr lang="th-TH" b="1" i="1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9" name="ไดอะแกรม 8"/>
          <p:cNvGraphicFramePr/>
          <p:nvPr/>
        </p:nvGraphicFramePr>
        <p:xfrm>
          <a:off x="4429124" y="2714644"/>
          <a:ext cx="4929222" cy="3214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724650" y="6429375"/>
            <a:ext cx="2133600" cy="365125"/>
          </a:xfrm>
        </p:spPr>
        <p:txBody>
          <a:bodyPr/>
          <a:lstStyle/>
          <a:p>
            <a:pPr>
              <a:defRPr/>
            </a:pPr>
            <a:fld id="{87CF44E4-4F32-4838-8209-9E06560E216E}" type="slidenum">
              <a:rPr lang="th-TH" sz="1400" smtClean="0"/>
              <a:pPr>
                <a:defRPr/>
              </a:pPr>
              <a:t>18</a:t>
            </a:fld>
            <a:endParaRPr lang="th-TH" sz="1400" dirty="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มุมมองของผู้มีส่วนได้เสีย (</a:t>
            </a:r>
            <a:r>
              <a:rPr lang="en-US" sz="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Stakeholder Concept) 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(ต่อ)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2000250" y="1857375"/>
            <a:ext cx="5357813" cy="3143250"/>
          </a:xfrm>
          <a:prstGeom prst="roundRect">
            <a:avLst/>
          </a:prstGeom>
          <a:solidFill>
            <a:srgbClr val="FFE7FF"/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ความน่าเชื่อถือของการส่ง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Reliability Delivery )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เวลาการส่ง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Order cycle time)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ความถี่ของการให้บริการการส่ง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Delivery Frequency)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ปริมาณสิงค้าคลังที่ส่งได้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Stock availability)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คุณภาพของการให้บริการผู้ส่งหรือผู้ติดต่อลูกค้า </a:t>
            </a:r>
          </a:p>
          <a:p>
            <a:pPr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  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Quality of sales people)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การให้บริการเชิงเทคนิค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Technical service)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C00000"/>
                </a:solidFill>
                <a:latin typeface="Browallia New" pitchFamily="34" charset="-34"/>
              </a:rPr>
              <a:t>  การให้ข้อมูลสถานะสินค้า (</a:t>
            </a:r>
            <a:r>
              <a:rPr lang="en-US" sz="2200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rPr>
              <a:t>Order status information)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500063" y="5229225"/>
            <a:ext cx="8286750" cy="1200150"/>
          </a:xfrm>
          <a:prstGeom prst="rect">
            <a:avLst/>
          </a:prstGeom>
          <a:solidFill>
            <a:srgbClr val="CCECFF"/>
          </a:solidFill>
          <a:ln w="28575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thaiDist">
              <a:buFont typeface="Constantia" pitchFamily="18" charset="0"/>
              <a:buAutoNum type="arabicParenR" startAt="3"/>
            </a:pPr>
            <a:r>
              <a:rPr lang="th-TH" sz="2400" b="1">
                <a:latin typeface="Browallia New" pitchFamily="34" charset="-34"/>
                <a:cs typeface="Browallia New" pitchFamily="34" charset="-34"/>
              </a:rPr>
              <a:t>พนักงานในองค์กร </a:t>
            </a:r>
            <a:r>
              <a:rPr lang="th-TH" sz="2000"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pPr marL="971550" lvl="1" indent="-514350" algn="thaiDist">
              <a:buFont typeface="Wingdings" pitchFamily="2" charset="2"/>
              <a:buChar char="Ø"/>
            </a:pPr>
            <a:r>
              <a:rPr lang="th-TH" sz="2400"/>
              <a:t>เป็นองค์ประกอบหนึ่งที่ค้ำจุนผู้ประกอบการในธุรกิจ เป็นการมองถึงความสมดุลระหว่างความพึงพอใจของพนักงานกับประสิทธิภาพที่เกิดขึ้นในระดับต่างๆ</a:t>
            </a:r>
            <a:endParaRPr lang="en-US" sz="240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928688" y="1500188"/>
            <a:ext cx="5286375" cy="500062"/>
          </a:xfrm>
          <a:prstGeom prst="roundRect">
            <a:avLst/>
          </a:prstGeom>
          <a:solidFill>
            <a:srgbClr val="FF9FA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b="1" i="1" dirty="0">
                <a:solidFill>
                  <a:srgbClr val="000000"/>
                </a:solidFill>
              </a:rPr>
              <a:t>ตัวอย่างมิติการให้บริการ</a:t>
            </a:r>
            <a:r>
              <a:rPr lang="th-TH" sz="2400" b="1" i="1" dirty="0" err="1">
                <a:solidFill>
                  <a:srgbClr val="000000"/>
                </a:solidFill>
              </a:rPr>
              <a:t>ของโล</a:t>
            </a:r>
            <a:r>
              <a:rPr lang="th-TH" sz="2400" b="1" i="1" dirty="0">
                <a:solidFill>
                  <a:srgbClr val="000000"/>
                </a:solidFill>
              </a:rPr>
              <a:t>จิ</a:t>
            </a:r>
            <a:r>
              <a:rPr lang="th-TH" sz="2400" b="1" i="1" dirty="0" err="1">
                <a:solidFill>
                  <a:srgbClr val="000000"/>
                </a:solidFill>
              </a:rPr>
              <a:t>สติกส์</a:t>
            </a:r>
            <a:endParaRPr lang="th-TH" sz="24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C7439-A7BC-4182-ABEA-2CDADA96F198}" type="slidenum">
              <a:rPr lang="th-TH" smtClean="0"/>
              <a:pPr>
                <a:defRPr/>
              </a:pPr>
              <a:t>19</a:t>
            </a:fld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57166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4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ระดับ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048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grpSp>
        <p:nvGrpSpPr>
          <p:cNvPr id="20485" name="กลุ่ม 29"/>
          <p:cNvGrpSpPr>
            <a:grpSpLocks/>
          </p:cNvGrpSpPr>
          <p:nvPr/>
        </p:nvGrpSpPr>
        <p:grpSpPr bwMode="auto">
          <a:xfrm>
            <a:off x="-285750" y="1714500"/>
            <a:ext cx="9401175" cy="4500563"/>
            <a:chOff x="-285784" y="1714512"/>
            <a:chExt cx="9401512" cy="4500570"/>
          </a:xfrm>
        </p:grpSpPr>
        <p:grpSp>
          <p:nvGrpSpPr>
            <p:cNvPr id="20487" name="Group 1"/>
            <p:cNvGrpSpPr>
              <a:grpSpLocks noChangeAspect="1"/>
            </p:cNvGrpSpPr>
            <p:nvPr/>
          </p:nvGrpSpPr>
          <p:grpSpPr bwMode="auto">
            <a:xfrm>
              <a:off x="-285784" y="1714512"/>
              <a:ext cx="9401512" cy="4500570"/>
              <a:chOff x="1740" y="2190"/>
              <a:chExt cx="9746" cy="4666"/>
            </a:xfrm>
          </p:grpSpPr>
          <p:sp>
            <p:nvSpPr>
              <p:cNvPr id="20489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1740" y="2190"/>
                <a:ext cx="9746" cy="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490" name="AutoShape 17"/>
              <p:cNvSpPr>
                <a:spLocks noChangeArrowheads="1"/>
              </p:cNvSpPr>
              <p:nvPr/>
            </p:nvSpPr>
            <p:spPr bwMode="auto">
              <a:xfrm>
                <a:off x="2745" y="4615"/>
                <a:ext cx="8400" cy="600"/>
              </a:xfrm>
              <a:prstGeom prst="roundRect">
                <a:avLst>
                  <a:gd name="adj" fmla="val 16667"/>
                </a:avLst>
              </a:prstGeom>
              <a:solidFill>
                <a:srgbClr val="FFF0E1"/>
              </a:solidFill>
              <a:ln w="254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th-TH" sz="2400" b="1" i="1">
                    <a:solidFill>
                      <a:srgbClr val="000000"/>
                    </a:solidFill>
                    <a:latin typeface="Browallia New" pitchFamily="34" charset="-34"/>
                    <a:cs typeface="Times New Roman" pitchFamily="18" charset="0"/>
                  </a:rPr>
                  <a:t>Physical Asset</a:t>
                </a:r>
                <a:endParaRPr lang="en-US" sz="2400"/>
              </a:p>
              <a:p>
                <a:pPr eaLnBrk="0" hangingPunct="0"/>
                <a:endParaRPr lang="en-US" sz="4000"/>
              </a:p>
            </p:txBody>
          </p:sp>
          <p:sp>
            <p:nvSpPr>
              <p:cNvPr id="20491" name="AutoShape 16"/>
              <p:cNvSpPr>
                <a:spLocks noChangeArrowheads="1"/>
              </p:cNvSpPr>
              <p:nvPr/>
            </p:nvSpPr>
            <p:spPr bwMode="auto">
              <a:xfrm>
                <a:off x="2745" y="5485"/>
                <a:ext cx="8400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254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th-TH" sz="2400" b="1" i="1">
                    <a:solidFill>
                      <a:srgbClr val="000000"/>
                    </a:solidFill>
                    <a:latin typeface="Browallia New" pitchFamily="34" charset="-34"/>
                    <a:cs typeface="Times New Roman" pitchFamily="18" charset="0"/>
                  </a:rPr>
                  <a:t>NON - Asset</a:t>
                </a:r>
                <a:endParaRPr lang="en-US" sz="2400"/>
              </a:p>
              <a:p>
                <a:pPr eaLnBrk="0" hangingPunct="0"/>
                <a:endParaRPr lang="en-US" sz="4000"/>
              </a:p>
            </p:txBody>
          </p:sp>
          <p:sp>
            <p:nvSpPr>
              <p:cNvPr id="20492" name="AutoShape 15"/>
              <p:cNvSpPr>
                <a:spLocks noChangeArrowheads="1"/>
              </p:cNvSpPr>
              <p:nvPr/>
            </p:nvSpPr>
            <p:spPr bwMode="auto">
              <a:xfrm>
                <a:off x="2745" y="3760"/>
                <a:ext cx="8400" cy="600"/>
              </a:xfrm>
              <a:prstGeom prst="roundRect">
                <a:avLst>
                  <a:gd name="adj" fmla="val 16667"/>
                </a:avLst>
              </a:prstGeom>
              <a:solidFill>
                <a:srgbClr val="FFDCB9"/>
              </a:solidFill>
              <a:ln w="254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th-TH" sz="2400" b="1" i="1">
                    <a:latin typeface="Browallia New" pitchFamily="34" charset="-34"/>
                    <a:cs typeface="Times New Roman" pitchFamily="18" charset="0"/>
                  </a:rPr>
                  <a:t>Processes</a:t>
                </a:r>
                <a:endParaRPr lang="th-TH" sz="4000"/>
              </a:p>
            </p:txBody>
          </p:sp>
          <p:sp>
            <p:nvSpPr>
              <p:cNvPr id="20493" name="AutoShape 14"/>
              <p:cNvSpPr>
                <a:spLocks noChangeArrowheads="1"/>
              </p:cNvSpPr>
              <p:nvPr/>
            </p:nvSpPr>
            <p:spPr bwMode="auto">
              <a:xfrm>
                <a:off x="2775" y="2860"/>
                <a:ext cx="8400" cy="630"/>
              </a:xfrm>
              <a:prstGeom prst="roundRect">
                <a:avLst>
                  <a:gd name="adj" fmla="val 16667"/>
                </a:avLst>
              </a:prstGeom>
              <a:solidFill>
                <a:srgbClr val="993300">
                  <a:alpha val="43921"/>
                </a:srgbClr>
              </a:solidFill>
              <a:ln w="254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th-TH" sz="2400" b="1" i="1">
                    <a:latin typeface="Browallia New" pitchFamily="34" charset="-34"/>
                    <a:cs typeface="Times New Roman" pitchFamily="18" charset="0"/>
                  </a:rPr>
                  <a:t>Measurements</a:t>
                </a:r>
                <a:endParaRPr lang="th-TH" sz="4000"/>
              </a:p>
            </p:txBody>
          </p:sp>
          <p:sp>
            <p:nvSpPr>
              <p:cNvPr id="20494" name="AutoShape 13"/>
              <p:cNvSpPr>
                <a:spLocks noChangeArrowheads="1"/>
              </p:cNvSpPr>
              <p:nvPr/>
            </p:nvSpPr>
            <p:spPr bwMode="auto">
              <a:xfrm>
                <a:off x="3855" y="2520"/>
                <a:ext cx="4229" cy="3780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42998"/>
                    </a:srgbClr>
                  </a:gs>
                  <a:gs pos="100000">
                    <a:srgbClr val="33CCCC"/>
                  </a:gs>
                </a:gsLst>
                <a:lin ang="5400000" scaled="1"/>
              </a:gradFill>
              <a:ln w="254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 sz="4000"/>
              </a:p>
            </p:txBody>
          </p:sp>
          <p:sp>
            <p:nvSpPr>
              <p:cNvPr id="20495" name="Line 11"/>
              <p:cNvSpPr>
                <a:spLocks noChangeShapeType="1"/>
              </p:cNvSpPr>
              <p:nvPr/>
            </p:nvSpPr>
            <p:spPr bwMode="auto">
              <a:xfrm>
                <a:off x="4918" y="4487"/>
                <a:ext cx="2166" cy="1"/>
              </a:xfrm>
              <a:prstGeom prst="line">
                <a:avLst/>
              </a:prstGeom>
              <a:noFill/>
              <a:ln w="25400">
                <a:solidFill>
                  <a:srgbClr val="808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496" name="Line 10"/>
              <p:cNvSpPr>
                <a:spLocks noChangeShapeType="1"/>
              </p:cNvSpPr>
              <p:nvPr/>
            </p:nvSpPr>
            <p:spPr bwMode="auto">
              <a:xfrm>
                <a:off x="4382" y="5367"/>
                <a:ext cx="3180" cy="1"/>
              </a:xfrm>
              <a:prstGeom prst="line">
                <a:avLst/>
              </a:prstGeom>
              <a:noFill/>
              <a:ln w="25400">
                <a:solidFill>
                  <a:srgbClr val="808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497" name="TextBox 51"/>
              <p:cNvSpPr txBox="1">
                <a:spLocks noChangeArrowheads="1"/>
              </p:cNvSpPr>
              <p:nvPr/>
            </p:nvSpPr>
            <p:spPr bwMode="auto">
              <a:xfrm>
                <a:off x="7443" y="4701"/>
                <a:ext cx="385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Facilities      Equipment     Transportation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Distribution Center</a:t>
                </a:r>
                <a:endParaRPr lang="en-US" sz="1400"/>
              </a:p>
              <a:p>
                <a:pPr eaLnBrk="0" hangingPunct="0"/>
                <a:endParaRPr lang="en-US" sz="1400"/>
              </a:p>
            </p:txBody>
          </p:sp>
          <p:sp>
            <p:nvSpPr>
              <p:cNvPr id="20498" name="TextBox 52"/>
              <p:cNvSpPr txBox="1">
                <a:spLocks noChangeArrowheads="1"/>
              </p:cNvSpPr>
              <p:nvPr/>
            </p:nvSpPr>
            <p:spPr bwMode="auto">
              <a:xfrm>
                <a:off x="9560" y="3799"/>
                <a:ext cx="1387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Transfer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Reconfigure</a:t>
                </a:r>
                <a:endParaRPr lang="en-US" sz="1400"/>
              </a:p>
              <a:p>
                <a:pPr eaLnBrk="0" hangingPunct="0"/>
                <a:endParaRPr lang="en-US" sz="1400"/>
              </a:p>
            </p:txBody>
          </p:sp>
          <p:sp>
            <p:nvSpPr>
              <p:cNvPr id="20499" name="TextBox 53"/>
              <p:cNvSpPr txBox="1">
                <a:spLocks noChangeArrowheads="1"/>
              </p:cNvSpPr>
              <p:nvPr/>
            </p:nvSpPr>
            <p:spPr bwMode="auto">
              <a:xfrm>
                <a:off x="8094" y="3798"/>
                <a:ext cx="1387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Buffer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Modify</a:t>
                </a:r>
                <a:endParaRPr lang="en-US" sz="1400"/>
              </a:p>
              <a:p>
                <a:pPr eaLnBrk="0" hangingPunct="0"/>
                <a:endParaRPr lang="en-US" sz="1400"/>
              </a:p>
            </p:txBody>
          </p:sp>
          <p:sp>
            <p:nvSpPr>
              <p:cNvPr id="20500" name="TextBox 54"/>
              <p:cNvSpPr txBox="1">
                <a:spLocks noChangeArrowheads="1"/>
              </p:cNvSpPr>
              <p:nvPr/>
            </p:nvSpPr>
            <p:spPr bwMode="auto">
              <a:xfrm>
                <a:off x="6622" y="2883"/>
                <a:ext cx="1387" cy="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Cost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Configuration</a:t>
                </a:r>
                <a:endParaRPr lang="th-TH" sz="1400"/>
              </a:p>
            </p:txBody>
          </p:sp>
          <p:sp>
            <p:nvSpPr>
              <p:cNvPr id="20501" name="TextBox 55"/>
              <p:cNvSpPr txBox="1">
                <a:spLocks noChangeArrowheads="1"/>
              </p:cNvSpPr>
              <p:nvPr/>
            </p:nvSpPr>
            <p:spPr bwMode="auto">
              <a:xfrm>
                <a:off x="8096" y="3005"/>
                <a:ext cx="1387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Time</a:t>
                </a:r>
                <a:endParaRPr lang="th-TH" sz="1400"/>
              </a:p>
            </p:txBody>
          </p:sp>
          <p:sp>
            <p:nvSpPr>
              <p:cNvPr id="20502" name="TextBox 74"/>
              <p:cNvSpPr txBox="1">
                <a:spLocks noChangeArrowheads="1"/>
              </p:cNvSpPr>
              <p:nvPr/>
            </p:nvSpPr>
            <p:spPr bwMode="auto">
              <a:xfrm>
                <a:off x="9539" y="2873"/>
                <a:ext cx="1680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Location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Characteristics</a:t>
                </a:r>
                <a:endParaRPr lang="th-TH" sz="1400"/>
              </a:p>
            </p:txBody>
          </p:sp>
          <p:sp>
            <p:nvSpPr>
              <p:cNvPr id="20503" name="TextBox 51"/>
              <p:cNvSpPr txBox="1">
                <a:spLocks noChangeArrowheads="1"/>
              </p:cNvSpPr>
              <p:nvPr/>
            </p:nvSpPr>
            <p:spPr bwMode="auto">
              <a:xfrm>
                <a:off x="8179" y="5513"/>
                <a:ext cx="103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Policy 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Culture</a:t>
                </a:r>
                <a:endParaRPr lang="en-US" sz="1400"/>
              </a:p>
              <a:p>
                <a:pPr eaLnBrk="0" hangingPunct="0"/>
                <a:endParaRPr lang="en-US" sz="1400"/>
              </a:p>
            </p:txBody>
          </p:sp>
          <p:sp>
            <p:nvSpPr>
              <p:cNvPr id="20504" name="TextBox 51"/>
              <p:cNvSpPr txBox="1">
                <a:spLocks noChangeArrowheads="1"/>
              </p:cNvSpPr>
              <p:nvPr/>
            </p:nvSpPr>
            <p:spPr bwMode="auto">
              <a:xfrm>
                <a:off x="9559" y="5498"/>
                <a:ext cx="1240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55778" tIns="27889" rIns="55778" bIns="27889"/>
              <a:lstStyle/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Standard</a:t>
                </a:r>
                <a:endParaRPr lang="en-US" sz="1400"/>
              </a:p>
              <a:p>
                <a:pPr eaLnBrk="0" hangingPunct="0"/>
                <a:r>
                  <a:rPr lang="th-TH" sz="1400" b="1">
                    <a:solidFill>
                      <a:srgbClr val="000000"/>
                    </a:solidFill>
                    <a:cs typeface="Times New Roman" pitchFamily="18" charset="0"/>
                  </a:rPr>
                  <a:t>Skill</a:t>
                </a:r>
                <a:endParaRPr lang="en-US" sz="1400"/>
              </a:p>
              <a:p>
                <a:pPr eaLnBrk="0" hangingPunct="0"/>
                <a:endParaRPr lang="en-US" sz="1400"/>
              </a:p>
            </p:txBody>
          </p:sp>
        </p:grpSp>
        <p:cxnSp>
          <p:nvCxnSpPr>
            <p:cNvPr id="28" name="ตัวเชื่อมต่อตรง 27"/>
            <p:cNvCxnSpPr/>
            <p:nvPr/>
          </p:nvCxnSpPr>
          <p:spPr>
            <a:xfrm>
              <a:off x="3214779" y="3071827"/>
              <a:ext cx="1143041" cy="1587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486" name="TextBox 28"/>
          <p:cNvSpPr txBox="1">
            <a:spLocks noChangeArrowheads="1"/>
          </p:cNvSpPr>
          <p:nvPr/>
        </p:nvSpPr>
        <p:spPr bwMode="auto">
          <a:xfrm>
            <a:off x="4071938" y="6000750"/>
            <a:ext cx="464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000" i="1">
                <a:latin typeface="Browallia New" pitchFamily="34" charset="-34"/>
                <a:cs typeface="Browallia New" pitchFamily="34" charset="-34"/>
              </a:rPr>
              <a:t>อ้างอิงแนวคิดของ </a:t>
            </a:r>
            <a:r>
              <a:rPr lang="en-US" sz="2000" i="1">
                <a:latin typeface="Browallia New" pitchFamily="34" charset="-34"/>
                <a:cs typeface="Browallia New" pitchFamily="34" charset="-34"/>
              </a:rPr>
              <a:t>Damon Schechter </a:t>
            </a:r>
            <a:r>
              <a:rPr lang="th-TH" sz="2000" i="1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2000" i="1">
                <a:latin typeface="Browallia New" pitchFamily="34" charset="-34"/>
                <a:cs typeface="Browallia New" pitchFamily="34" charset="-34"/>
              </a:rPr>
              <a:t>Gordon Sander</a:t>
            </a:r>
            <a:endParaRPr lang="th-TH" sz="2000" i="1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357158" y="1785926"/>
            <a:ext cx="8501122" cy="442915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prstGeom prst="roundRect">
            <a:avLst/>
          </a:prstGeom>
          <a:gradFill flip="none"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Agenda</a:t>
            </a:r>
            <a:endParaRPr lang="th-TH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428868"/>
            <a:ext cx="8143932" cy="685792"/>
          </a:xfr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Logistics</a:t>
            </a:r>
            <a:endParaRPr lang="th-TH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500034" y="3471850"/>
            <a:ext cx="8143932" cy="685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Logistics Strategy Planning</a:t>
            </a:r>
            <a:endParaRPr lang="th-TH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D2241-C10D-4A7A-889C-54ABF94618A1}" type="slidenum">
              <a:rPr lang="th-TH" sz="1800" smtClean="0"/>
              <a:pPr>
                <a:defRPr/>
              </a:pPr>
              <a:t>2</a:t>
            </a:fld>
            <a:endParaRPr lang="th-TH" sz="180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14313" y="2214563"/>
            <a:ext cx="8715375" cy="1071562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BA989-D73C-4E19-AD4A-8E0D013741FF}" type="slidenum">
              <a:rPr lang="th-TH" smtClean="0"/>
              <a:pPr>
                <a:defRPr/>
              </a:pPr>
              <a:t>20</a:t>
            </a:fld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57166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4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ระดับ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150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" name="สี่เหลี่ยมมุมมน 23"/>
          <p:cNvSpPr/>
          <p:nvPr/>
        </p:nvSpPr>
        <p:spPr>
          <a:xfrm>
            <a:off x="2000250" y="1857375"/>
            <a:ext cx="6429375" cy="1714500"/>
          </a:xfrm>
          <a:prstGeom prst="roundRect">
            <a:avLst/>
          </a:prstGeom>
          <a:solidFill>
            <a:srgbClr val="DDF2FF"/>
          </a:solidFill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000000"/>
                </a:solidFill>
                <a:latin typeface="Browallia New" pitchFamily="34" charset="-34"/>
              </a:rPr>
              <a:t>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มุมมองของการวินิจฉัยข้อมูลสารสนเทศต่างๆ ที่มีอยู่เพื่อนำมาเป็นเกณฑ์การวัดผล 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(Measurements)</a:t>
            </a:r>
            <a:endParaRPr lang="en-US" sz="2200" dirty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000000"/>
                </a:solidFill>
                <a:latin typeface="Browallia New" pitchFamily="34" charset="-34"/>
              </a:rPr>
              <a:t>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แบ่งหัวข้อการวัดผลพื้นฐาน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5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 ด้าน ได้แก่</a:t>
            </a:r>
            <a:endParaRPr lang="en-US" sz="2200" dirty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5" name="สี่เหลี่ยมมุมมน 24"/>
          <p:cNvSpPr/>
          <p:nvPr/>
        </p:nvSpPr>
        <p:spPr>
          <a:xfrm>
            <a:off x="928688" y="1500188"/>
            <a:ext cx="4000500" cy="647700"/>
          </a:xfrm>
          <a:prstGeom prst="roundRect">
            <a:avLst/>
          </a:prstGeom>
          <a:solidFill>
            <a:srgbClr val="CCCCFF"/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b="1" dirty="0">
                <a:solidFill>
                  <a:srgbClr val="000000"/>
                </a:solidFill>
                <a:latin typeface="Browallia New" pitchFamily="34" charset="-34"/>
              </a:rPr>
              <a:t>มุมมองระดับบน </a:t>
            </a:r>
            <a:r>
              <a:rPr lang="en-US" b="1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(Measurement)</a:t>
            </a:r>
            <a:endParaRPr lang="th-TH" b="1" i="1" dirty="0">
              <a:solidFill>
                <a:srgbClr val="000000"/>
              </a:solidFill>
              <a:latin typeface="Browallia New" pitchFamily="34" charset="-34"/>
            </a:endParaRPr>
          </a:p>
        </p:txBody>
      </p:sp>
      <p:graphicFrame>
        <p:nvGraphicFramePr>
          <p:cNvPr id="27" name="ไดอะแกรม 26"/>
          <p:cNvGraphicFramePr/>
          <p:nvPr/>
        </p:nvGraphicFramePr>
        <p:xfrm>
          <a:off x="357190" y="3857628"/>
          <a:ext cx="857252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796088" y="6356350"/>
            <a:ext cx="2133600" cy="365125"/>
          </a:xfrm>
        </p:spPr>
        <p:txBody>
          <a:bodyPr/>
          <a:lstStyle/>
          <a:p>
            <a:pPr>
              <a:defRPr/>
            </a:pPr>
            <a:fld id="{365E23BD-8D6F-4BB9-A260-64D0F130FA8C}" type="slidenum">
              <a:rPr lang="th-TH" sz="1400" smtClean="0"/>
              <a:pPr>
                <a:defRPr/>
              </a:pPr>
              <a:t>21</a:t>
            </a:fld>
            <a:endParaRPr lang="th-TH" sz="140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57166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4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ระดับ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(ต่อ)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253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4" name="สี่เหลี่ยมมุมมน 23"/>
          <p:cNvSpPr/>
          <p:nvPr/>
        </p:nvSpPr>
        <p:spPr>
          <a:xfrm>
            <a:off x="1214438" y="1714500"/>
            <a:ext cx="6429375" cy="2500313"/>
          </a:xfrm>
          <a:prstGeom prst="roundRect">
            <a:avLst/>
          </a:prstGeom>
          <a:solidFill>
            <a:srgbClr val="EDF58B"/>
          </a:solidFill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200" dirty="0">
                <a:solidFill>
                  <a:srgbClr val="000000"/>
                </a:solidFill>
                <a:latin typeface="Browallia New" pitchFamily="34" charset="-34"/>
              </a:rPr>
              <a:t>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มองกระบวนการทำงานของโซ่</a:t>
            </a:r>
            <a:r>
              <a:rPr lang="th-TH" sz="2400" dirty="0" err="1">
                <a:solidFill>
                  <a:srgbClr val="000000"/>
                </a:solidFill>
                <a:latin typeface="Browallia New" pitchFamily="34" charset="-34"/>
              </a:rPr>
              <a:t>อุปทาน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(Processes)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 ตั้งแต่การส่งสินค้า 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(Transferring)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 การสำรองสินค้า 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(Buffering)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การปรับโครงร่าง 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(Reconfiguring)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และการปรับแต่ง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(Modifying)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ซึ่งกระบวนการทั้ง </a:t>
            </a:r>
            <a:r>
              <a:rPr lang="en-US" sz="2400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4 </a:t>
            </a:r>
            <a:r>
              <a:rPr lang="th-TH" sz="2400" dirty="0">
                <a:solidFill>
                  <a:srgbClr val="000000"/>
                </a:solidFill>
                <a:latin typeface="Browallia New" pitchFamily="34" charset="-34"/>
              </a:rPr>
              <a:t>จะเกิดขึ้นพร้อมๆ กัน</a:t>
            </a:r>
            <a:endParaRPr lang="en-US" sz="2400" dirty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มุมมองระดับนี้อาจมีส่วนช่วยในการลดเวลาและ</a:t>
            </a:r>
            <a:r>
              <a:rPr lang="th-TH" sz="2400" dirty="0" err="1">
                <a:solidFill>
                  <a:srgbClr val="000000"/>
                </a:solidFill>
              </a:rPr>
              <a:t>ต้นทุนโล</a:t>
            </a:r>
            <a:r>
              <a:rPr lang="th-TH" sz="2400" dirty="0">
                <a:solidFill>
                  <a:srgbClr val="000000"/>
                </a:solidFill>
              </a:rPr>
              <a:t>จิ</a:t>
            </a:r>
            <a:r>
              <a:rPr lang="th-TH" sz="2400" dirty="0" err="1">
                <a:solidFill>
                  <a:srgbClr val="000000"/>
                </a:solidFill>
              </a:rPr>
              <a:t>สติกส์</a:t>
            </a:r>
            <a:r>
              <a:rPr lang="th-TH" sz="2400" dirty="0">
                <a:solidFill>
                  <a:srgbClr val="000000"/>
                </a:solidFill>
              </a:rPr>
              <a:t>ให้แก่องค์กรได้</a:t>
            </a:r>
            <a:endParaRPr lang="en-US" sz="2200" dirty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5" name="สี่เหลี่ยมมุมมน 24"/>
          <p:cNvSpPr/>
          <p:nvPr/>
        </p:nvSpPr>
        <p:spPr>
          <a:xfrm>
            <a:off x="4286250" y="1285875"/>
            <a:ext cx="3929063" cy="571500"/>
          </a:xfrm>
          <a:prstGeom prst="roundRect">
            <a:avLst/>
          </a:prstGeom>
          <a:solidFill>
            <a:srgbClr val="FFFFCC"/>
          </a:solidFill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th-TH" b="1" dirty="0">
                <a:solidFill>
                  <a:srgbClr val="000000"/>
                </a:solidFill>
                <a:latin typeface="Browallia New" pitchFamily="34" charset="-34"/>
              </a:rPr>
              <a:t>มุมมองระดับกลาง </a:t>
            </a:r>
            <a:r>
              <a:rPr lang="en-US" b="1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(Processes)</a:t>
            </a:r>
            <a:endParaRPr lang="th-TH" b="1" i="1" dirty="0">
              <a:solidFill>
                <a:srgbClr val="000000"/>
              </a:solidFill>
              <a:latin typeface="Browallia New" pitchFamily="34" charset="-34"/>
            </a:endParaRPr>
          </a:p>
        </p:txBody>
      </p:sp>
      <p:sp>
        <p:nvSpPr>
          <p:cNvPr id="30" name="สี่เหลี่ยมมุมมน 29"/>
          <p:cNvSpPr/>
          <p:nvPr/>
        </p:nvSpPr>
        <p:spPr>
          <a:xfrm>
            <a:off x="1500188" y="4929188"/>
            <a:ext cx="7143750" cy="1714500"/>
          </a:xfrm>
          <a:prstGeom prst="roundRect">
            <a:avLst/>
          </a:prstGeom>
          <a:solidFill>
            <a:srgbClr val="FFDDFF"/>
          </a:solidFill>
          <a:ln w="28575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4"/>
              </a:buBlip>
              <a:defRPr/>
            </a:pPr>
            <a:r>
              <a:rPr lang="th-TH" sz="2200" dirty="0">
                <a:solidFill>
                  <a:srgbClr val="000000"/>
                </a:solidFill>
                <a:latin typeface="Browallia New" pitchFamily="34" charset="-34"/>
              </a:rPr>
              <a:t> ประกอบด้วยสัดส่วนทางกายภาพต่างๆ จากโซ่</a:t>
            </a:r>
            <a:r>
              <a:rPr lang="th-TH" sz="2200" dirty="0" err="1">
                <a:solidFill>
                  <a:srgbClr val="000000"/>
                </a:solidFill>
                <a:latin typeface="Browallia New" pitchFamily="34" charset="-34"/>
              </a:rPr>
              <a:t>อุปทาน</a:t>
            </a:r>
            <a:r>
              <a:rPr lang="th-TH" sz="2200" dirty="0">
                <a:solidFill>
                  <a:srgbClr val="000000"/>
                </a:solidFill>
                <a:latin typeface="Browallia New" pitchFamily="34" charset="-34"/>
              </a:rPr>
              <a:t>หรือองค์ประกอบที่เป็นกายภาพทุกอย่างที่เกี่ยวข้องกับการกระจายสินค้า อาจหมายรวมถึงความพร้อมและเครื่องอำนวยความสะดวก ศูนย์กระจายสินค้า ระบบขนส่ง เครื่องมือที่ใช้ขนย้ายถ่ายเท และสินค้าคงคลัง</a:t>
            </a:r>
            <a:endParaRPr lang="en-US" sz="2200" dirty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1" name="สี่เหลี่ยมมุมมน 30"/>
          <p:cNvSpPr/>
          <p:nvPr/>
        </p:nvSpPr>
        <p:spPr>
          <a:xfrm>
            <a:off x="428625" y="4429125"/>
            <a:ext cx="4000500" cy="647700"/>
          </a:xfrm>
          <a:prstGeom prst="roundRect">
            <a:avLst/>
          </a:prstGeom>
          <a:solidFill>
            <a:srgbClr val="FF99FF"/>
          </a:solidFill>
          <a:ln>
            <a:solidFill>
              <a:srgbClr val="FF3399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b="1" dirty="0">
                <a:solidFill>
                  <a:srgbClr val="000000"/>
                </a:solidFill>
                <a:latin typeface="Browallia New" pitchFamily="34" charset="-34"/>
              </a:rPr>
              <a:t>มุมมองระดับล่าง </a:t>
            </a:r>
            <a:r>
              <a:rPr lang="en-US" b="1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(Physical Asset)</a:t>
            </a:r>
            <a:endParaRPr lang="th-TH" b="1" i="1" dirty="0">
              <a:solidFill>
                <a:srgbClr val="000000"/>
              </a:solidFill>
              <a:latin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796088" y="6350000"/>
            <a:ext cx="2133600" cy="365125"/>
          </a:xfrm>
        </p:spPr>
        <p:txBody>
          <a:bodyPr/>
          <a:lstStyle/>
          <a:p>
            <a:pPr>
              <a:defRPr/>
            </a:pPr>
            <a:fld id="{92D6397F-BF27-4434-82FC-CDB72F3A7796}" type="slidenum">
              <a:rPr lang="th-TH" sz="1400" smtClean="0"/>
              <a:pPr>
                <a:defRPr/>
              </a:pPr>
              <a:t>22</a:t>
            </a:fld>
            <a:endParaRPr lang="th-TH" sz="1400" dirty="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57166"/>
            <a:ext cx="835824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มุมมอง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4 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ระดับ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(ต่อ)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355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30" name="สี่เหลี่ยมมุมมน 29"/>
          <p:cNvSpPr/>
          <p:nvPr/>
        </p:nvSpPr>
        <p:spPr>
          <a:xfrm>
            <a:off x="1643063" y="1928813"/>
            <a:ext cx="7143750" cy="44291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เป็นมุมมองภายในองค์กร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เป็นกระบวนการ</a:t>
            </a:r>
            <a:r>
              <a:rPr lang="th-TH" sz="2400" dirty="0" err="1">
                <a:solidFill>
                  <a:srgbClr val="000000"/>
                </a:solidFill>
              </a:rPr>
              <a:t>ทางโล</a:t>
            </a:r>
            <a:r>
              <a:rPr lang="th-TH" sz="2400" dirty="0">
                <a:solidFill>
                  <a:srgbClr val="000000"/>
                </a:solidFill>
              </a:rPr>
              <a:t>จิ</a:t>
            </a:r>
            <a:r>
              <a:rPr lang="th-TH" sz="2400" dirty="0" err="1">
                <a:solidFill>
                  <a:srgbClr val="000000"/>
                </a:solidFill>
              </a:rPr>
              <a:t>สติกส์</a:t>
            </a:r>
            <a:r>
              <a:rPr lang="th-TH" sz="2400" dirty="0">
                <a:solidFill>
                  <a:srgbClr val="000000"/>
                </a:solidFill>
              </a:rPr>
              <a:t>ตั้งแต่ระดับผู้บริหาร ผู้จัดการจนถึงระดับ</a:t>
            </a:r>
          </a:p>
          <a:p>
            <a:pPr algn="thaiDist">
              <a:defRPr/>
            </a:pPr>
            <a:r>
              <a:rPr lang="th-TH" sz="2400" dirty="0">
                <a:solidFill>
                  <a:srgbClr val="000000"/>
                </a:solidFill>
              </a:rPr>
              <a:t>    ปฏิบัติการ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เป็นการมองถึงการบริหารสินทรัพย์ที่สัมผัสไม่ได้ เช่น 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 ทรัพยากรมนุษย์  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 ทัศนคติของผู้ปฏิบัติงาน 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 ด้านข่าวสาร ระบบสารสนเทศ ระบบเครือข่าย 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 การจัดองค์กร เช่น กลยุทธ์ในการทำงานในการดำเนินการ </a:t>
            </a:r>
          </a:p>
          <a:p>
            <a:pPr lvl="1" algn="thaiDist">
              <a:defRPr/>
            </a:pPr>
            <a:r>
              <a:rPr lang="th-TH" sz="2400" dirty="0">
                <a:solidFill>
                  <a:srgbClr val="000000"/>
                </a:solidFill>
              </a:rPr>
              <a:t>      และกระบวนการในการทำงาน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400" dirty="0">
                <a:solidFill>
                  <a:srgbClr val="000000"/>
                </a:solidFill>
              </a:rPr>
              <a:t>  วัฒนธรรมองค์กร นโยบาย และมาตรฐานการทำงาน </a:t>
            </a:r>
          </a:p>
        </p:txBody>
      </p:sp>
      <p:sp>
        <p:nvSpPr>
          <p:cNvPr id="31" name="สี่เหลี่ยมมุมมน 30"/>
          <p:cNvSpPr/>
          <p:nvPr/>
        </p:nvSpPr>
        <p:spPr>
          <a:xfrm>
            <a:off x="571500" y="1500188"/>
            <a:ext cx="4500563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b="1" dirty="0">
                <a:solidFill>
                  <a:srgbClr val="000000"/>
                </a:solidFill>
                <a:latin typeface="Browallia New" pitchFamily="34" charset="-34"/>
              </a:rPr>
              <a:t>มุมมองระดับสุดท้าย </a:t>
            </a:r>
            <a:r>
              <a:rPr lang="en-US" b="1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(NON-Asset)</a:t>
            </a:r>
            <a:endParaRPr lang="th-TH" b="1" i="1" dirty="0">
              <a:solidFill>
                <a:srgbClr val="000000"/>
              </a:solidFill>
              <a:latin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7EF4B-AB2C-4E30-BC98-1260F2BE70CE}" type="slidenum">
              <a:rPr lang="th-TH" smtClean="0"/>
              <a:pPr>
                <a:defRPr/>
              </a:pPr>
              <a:t>23</a:t>
            </a:fld>
            <a:endParaRPr lang="th-TH"/>
          </a:p>
        </p:txBody>
      </p:sp>
      <p:sp>
        <p:nvSpPr>
          <p:cNvPr id="245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357158" y="71414"/>
            <a:ext cx="8643966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defRPr/>
            </a:pP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องค์ประกอบหลักของการ</a:t>
            </a:r>
            <a:r>
              <a:rPr lang="th-TH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วางแผนโล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เพื่อใช้ในการวางแผนแต่ละระดับ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24581" name="กลุ่ม 18"/>
          <p:cNvGrpSpPr>
            <a:grpSpLocks/>
          </p:cNvGrpSpPr>
          <p:nvPr/>
        </p:nvGrpSpPr>
        <p:grpSpPr bwMode="auto">
          <a:xfrm>
            <a:off x="571500" y="928688"/>
            <a:ext cx="8715375" cy="6143625"/>
            <a:chOff x="285694" y="857232"/>
            <a:chExt cx="8715462" cy="6143644"/>
          </a:xfrm>
        </p:grpSpPr>
        <p:grpSp>
          <p:nvGrpSpPr>
            <p:cNvPr id="24582" name="Group 1"/>
            <p:cNvGrpSpPr>
              <a:grpSpLocks noChangeAspect="1"/>
            </p:cNvGrpSpPr>
            <p:nvPr/>
          </p:nvGrpSpPr>
          <p:grpSpPr bwMode="auto">
            <a:xfrm>
              <a:off x="285694" y="857232"/>
              <a:ext cx="8715462" cy="6143644"/>
              <a:chOff x="1639" y="1440"/>
              <a:chExt cx="9817" cy="9007"/>
            </a:xfrm>
          </p:grpSpPr>
          <p:sp>
            <p:nvSpPr>
              <p:cNvPr id="24586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1800" y="1440"/>
                <a:ext cx="9656" cy="90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587" name="AutoShape 9"/>
              <p:cNvSpPr>
                <a:spLocks noChangeArrowheads="1"/>
              </p:cNvSpPr>
              <p:nvPr/>
            </p:nvSpPr>
            <p:spPr bwMode="auto">
              <a:xfrm>
                <a:off x="7796" y="3645"/>
                <a:ext cx="2790" cy="5400"/>
              </a:xfrm>
              <a:prstGeom prst="octagon">
                <a:avLst>
                  <a:gd name="adj" fmla="val 29287"/>
                </a:avLst>
              </a:prstGeom>
              <a:solidFill>
                <a:srgbClr val="33CCCC">
                  <a:alpha val="23137"/>
                </a:srgbClr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 sz="14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88" name="AutoShape 8"/>
              <p:cNvSpPr>
                <a:spLocks noChangeArrowheads="1"/>
              </p:cNvSpPr>
              <p:nvPr/>
            </p:nvSpPr>
            <p:spPr bwMode="auto">
              <a:xfrm>
                <a:off x="4294" y="2173"/>
                <a:ext cx="3690" cy="7750"/>
              </a:xfrm>
              <a:prstGeom prst="octagon">
                <a:avLst>
                  <a:gd name="adj" fmla="val 25023"/>
                </a:avLst>
              </a:prstGeom>
              <a:solidFill>
                <a:srgbClr val="FFE0C1">
                  <a:alpha val="67842"/>
                </a:srgbClr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 sz="14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89" name="AutoShape 7"/>
              <p:cNvSpPr>
                <a:spLocks noChangeArrowheads="1"/>
              </p:cNvSpPr>
              <p:nvPr/>
            </p:nvSpPr>
            <p:spPr bwMode="auto">
              <a:xfrm>
                <a:off x="1800" y="1593"/>
                <a:ext cx="3060" cy="5503"/>
              </a:xfrm>
              <a:prstGeom prst="octagon">
                <a:avLst>
                  <a:gd name="adj" fmla="val 29287"/>
                </a:avLst>
              </a:prstGeom>
              <a:solidFill>
                <a:srgbClr val="FFFFB9">
                  <a:alpha val="63136"/>
                </a:srgbClr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 sz="14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90" name="Text Box 6"/>
              <p:cNvSpPr txBox="1">
                <a:spLocks noChangeArrowheads="1"/>
              </p:cNvSpPr>
              <p:nvPr/>
            </p:nvSpPr>
            <p:spPr bwMode="auto">
              <a:xfrm>
                <a:off x="1639" y="1818"/>
                <a:ext cx="3192" cy="48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457200" eaLnBrk="0" hangingPunct="0"/>
                <a:endParaRPr lang="th-TH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endParaRPr lang="th-TH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endParaRPr lang="th-TH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การบริการลูกค้า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ช่องทางการกระจายสินค้า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แหล่งวัตถุดิบ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แหล่งผลิต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ลักษณะของคลังสินค้า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ชนิดและจำนวนขอคลังสินค้า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ตำแหน่ง/ ขนาดของคลังสินค้า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การเลือกรูปแบบการขนส่ง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การตัดสินใจ/ขอบเขตการ</a:t>
                </a: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เลือกใช้ผู้บริการ (</a:t>
                </a:r>
                <a:r>
                  <a:rPr lang="en-US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3PL</a:t>
                </a:r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)</a:t>
                </a: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ระดับของสินค้าคงคลัง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</p:txBody>
          </p:sp>
          <p:sp>
            <p:nvSpPr>
              <p:cNvPr id="24591" name="Text Box 5"/>
              <p:cNvSpPr txBox="1">
                <a:spLocks noChangeArrowheads="1"/>
              </p:cNvSpPr>
              <p:nvPr/>
            </p:nvSpPr>
            <p:spPr bwMode="auto">
              <a:xfrm>
                <a:off x="4134" y="3011"/>
                <a:ext cx="4426" cy="7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การขนส่ง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ชนิดของยานพาหนะ ขนาดและจำนวน</a:t>
                </a:r>
                <a:r>
                  <a:rPr lang="en-US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</a:t>
                </a:r>
                <a:endParaRPr lang="th-TH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     สัญญาจ้าง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เส้นทางหลัก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ตารางการส่งสินค้า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พนักงานขับรถ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เครื่องอำนวยความสะดวก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คลังเก็บสินค้า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การออกแบบและการวางผัง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พื้นที่สำหรับเคลื่อนย้าย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วิธีการเคลื่อนย้าย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ชนิดรถยกสินค้า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จำนวนรถยกสินค้า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     เครื่องโหลดสินค้า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     การบริหารจัดการและข้อมูล</a:t>
                </a: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         ข่าวสาร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ระบบข้อมูล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การตรวจสอบระบบการทำงาน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แหล่งเก็บสินค้า และการควบคุม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กระบวนการสั่งซื้อ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การจัดการเอกสาร</a:t>
                </a:r>
              </a:p>
            </p:txBody>
          </p:sp>
          <p:sp>
            <p:nvSpPr>
              <p:cNvPr id="24592" name="Text Box 4"/>
              <p:cNvSpPr txBox="1">
                <a:spLocks noChangeArrowheads="1"/>
              </p:cNvSpPr>
              <p:nvPr/>
            </p:nvSpPr>
            <p:spPr bwMode="auto">
              <a:xfrm>
                <a:off x="7272" y="4609"/>
                <a:ext cx="3710" cy="47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457200" algn="r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การรับสินค้าและตรวจสอบ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การสำรองสินค้า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การสั่ง การรับ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การเติมเต็มสินค้า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การจัดซื้อให้เหมาะสม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ตารางการโหลดสินค้า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การรับคืน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จำนวนพนักงาน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การตรวจนับสต็อก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	การจัดทำเอกสาร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     การซ่อมบำรุงพาหนะ</a:t>
                </a:r>
                <a:endParaRPr lang="en-US" sz="1400">
                  <a:latin typeface="Tahoma" pitchFamily="34" charset="0"/>
                  <a:ea typeface="Times New Roman" pitchFamily="18" charset="0"/>
                  <a:cs typeface="Tahoma" pitchFamily="34" charset="0"/>
                </a:endParaRPr>
              </a:p>
              <a:p>
                <a:pPr indent="457200" eaLnBrk="0" hangingPunct="0"/>
                <a:r>
                  <a:rPr lang="th-TH" sz="1400">
                    <a:latin typeface="Tahoma" pitchFamily="34" charset="0"/>
                    <a:ea typeface="Times New Roman" pitchFamily="18" charset="0"/>
                    <a:cs typeface="Tahoma" pitchFamily="34" charset="0"/>
                  </a:rPr>
                  <a:t>        การใช้พาหนะ</a:t>
                </a:r>
              </a:p>
            </p:txBody>
          </p:sp>
          <p:sp>
            <p:nvSpPr>
              <p:cNvPr id="24593" name="AutoShape 3"/>
              <p:cNvSpPr>
                <a:spLocks noChangeArrowheads="1"/>
              </p:cNvSpPr>
              <p:nvPr/>
            </p:nvSpPr>
            <p:spPr bwMode="auto">
              <a:xfrm>
                <a:off x="4294" y="5267"/>
                <a:ext cx="1170" cy="1410"/>
              </a:xfrm>
              <a:custGeom>
                <a:avLst/>
                <a:gdLst>
                  <a:gd name="T0" fmla="*/ 41 w 21600"/>
                  <a:gd name="T1" fmla="*/ 0 h 21600"/>
                  <a:gd name="T2" fmla="*/ 0 w 21600"/>
                  <a:gd name="T3" fmla="*/ 46 h 21600"/>
                  <a:gd name="T4" fmla="*/ 41 w 21600"/>
                  <a:gd name="T5" fmla="*/ 92 h 21600"/>
                  <a:gd name="T6" fmla="*/ 63 w 21600"/>
                  <a:gd name="T7" fmla="*/ 46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8 w 21600"/>
                  <a:gd name="T13" fmla="*/ 6097 h 21600"/>
                  <a:gd name="T14" fmla="*/ 18277 w 21600"/>
                  <a:gd name="T15" fmla="*/ 1550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3994" y="0"/>
                    </a:moveTo>
                    <a:lnTo>
                      <a:pt x="13994" y="6091"/>
                    </a:lnTo>
                    <a:lnTo>
                      <a:pt x="3375" y="6091"/>
                    </a:lnTo>
                    <a:lnTo>
                      <a:pt x="3375" y="15509"/>
                    </a:lnTo>
                    <a:lnTo>
                      <a:pt x="13994" y="15509"/>
                    </a:lnTo>
                    <a:lnTo>
                      <a:pt x="13994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6091"/>
                    </a:moveTo>
                    <a:lnTo>
                      <a:pt x="1350" y="15509"/>
                    </a:lnTo>
                    <a:lnTo>
                      <a:pt x="2700" y="15509"/>
                    </a:lnTo>
                    <a:lnTo>
                      <a:pt x="2700" y="6091"/>
                    </a:lnTo>
                    <a:close/>
                  </a:path>
                  <a:path w="21600" h="21600">
                    <a:moveTo>
                      <a:pt x="0" y="6091"/>
                    </a:moveTo>
                    <a:lnTo>
                      <a:pt x="0" y="15509"/>
                    </a:lnTo>
                    <a:lnTo>
                      <a:pt x="675" y="15509"/>
                    </a:lnTo>
                    <a:lnTo>
                      <a:pt x="675" y="6091"/>
                    </a:lnTo>
                    <a:close/>
                  </a:path>
                </a:pathLst>
              </a:custGeom>
              <a:solidFill>
                <a:srgbClr val="808080">
                  <a:alpha val="63136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 sz="14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94" name="AutoShape 2"/>
              <p:cNvSpPr>
                <a:spLocks noChangeArrowheads="1"/>
              </p:cNvSpPr>
              <p:nvPr/>
            </p:nvSpPr>
            <p:spPr bwMode="auto">
              <a:xfrm>
                <a:off x="7179" y="6315"/>
                <a:ext cx="1170" cy="1380"/>
              </a:xfrm>
              <a:custGeom>
                <a:avLst/>
                <a:gdLst>
                  <a:gd name="T0" fmla="*/ 41 w 21600"/>
                  <a:gd name="T1" fmla="*/ 0 h 21600"/>
                  <a:gd name="T2" fmla="*/ 0 w 21600"/>
                  <a:gd name="T3" fmla="*/ 44 h 21600"/>
                  <a:gd name="T4" fmla="*/ 41 w 21600"/>
                  <a:gd name="T5" fmla="*/ 88 h 21600"/>
                  <a:gd name="T6" fmla="*/ 63 w 21600"/>
                  <a:gd name="T7" fmla="*/ 44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8 w 21600"/>
                  <a:gd name="T13" fmla="*/ 6089 h 21600"/>
                  <a:gd name="T14" fmla="*/ 18277 w 21600"/>
                  <a:gd name="T15" fmla="*/ 1551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3994" y="0"/>
                    </a:moveTo>
                    <a:lnTo>
                      <a:pt x="13994" y="6091"/>
                    </a:lnTo>
                    <a:lnTo>
                      <a:pt x="3375" y="6091"/>
                    </a:lnTo>
                    <a:lnTo>
                      <a:pt x="3375" y="15509"/>
                    </a:lnTo>
                    <a:lnTo>
                      <a:pt x="13994" y="15509"/>
                    </a:lnTo>
                    <a:lnTo>
                      <a:pt x="13994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6091"/>
                    </a:moveTo>
                    <a:lnTo>
                      <a:pt x="1350" y="15509"/>
                    </a:lnTo>
                    <a:lnTo>
                      <a:pt x="2700" y="15509"/>
                    </a:lnTo>
                    <a:lnTo>
                      <a:pt x="2700" y="6091"/>
                    </a:lnTo>
                    <a:close/>
                  </a:path>
                  <a:path w="21600" h="21600">
                    <a:moveTo>
                      <a:pt x="0" y="6091"/>
                    </a:moveTo>
                    <a:lnTo>
                      <a:pt x="0" y="15509"/>
                    </a:lnTo>
                    <a:lnTo>
                      <a:pt x="675" y="15509"/>
                    </a:lnTo>
                    <a:lnTo>
                      <a:pt x="675" y="6091"/>
                    </a:lnTo>
                    <a:close/>
                  </a:path>
                </a:pathLst>
              </a:custGeom>
              <a:solidFill>
                <a:srgbClr val="808080">
                  <a:alpha val="63136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h-TH" sz="1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6" name="สี่เหลี่ยมมุมมน 15"/>
            <p:cNvSpPr/>
            <p:nvPr/>
          </p:nvSpPr>
          <p:spPr>
            <a:xfrm>
              <a:off x="785762" y="1214420"/>
              <a:ext cx="2000270" cy="428626"/>
            </a:xfrm>
            <a:prstGeom prst="roundRect">
              <a:avLst/>
            </a:prstGeom>
            <a:solidFill>
              <a:srgbClr val="FFFF66"/>
            </a:solidFill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การวางแผนเชิงกลยุทธ์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Strategic</a:t>
              </a:r>
              <a:endParaRPr 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" name="สี่เหลี่ยมมุมมน 16"/>
            <p:cNvSpPr/>
            <p:nvPr/>
          </p:nvSpPr>
          <p:spPr>
            <a:xfrm>
              <a:off x="3286099" y="1500171"/>
              <a:ext cx="2000270" cy="428626"/>
            </a:xfrm>
            <a:prstGeom prst="roundRect">
              <a:avLst/>
            </a:prstGeom>
            <a:solidFill>
              <a:srgbClr val="FFCC99"/>
            </a:solidFill>
            <a:ln w="28575">
              <a:solidFill>
                <a:srgbClr val="FF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การวางแผนเชิงกลยุทธวิธี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Tactical</a:t>
              </a:r>
              <a:endParaRPr 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" name="สี่เหลี่ยมมุมมน 17"/>
            <p:cNvSpPr/>
            <p:nvPr/>
          </p:nvSpPr>
          <p:spPr>
            <a:xfrm>
              <a:off x="6000751" y="2571737"/>
              <a:ext cx="2000270" cy="571502"/>
            </a:xfrm>
            <a:prstGeom prst="roundRect">
              <a:avLst/>
            </a:prstGeom>
            <a:solidFill>
              <a:srgbClr val="66CCFF"/>
            </a:solidFill>
            <a:ln w="28575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การวางแผนในระดับ</a:t>
              </a:r>
            </a:p>
            <a:p>
              <a:pPr algn="ctr">
                <a:defRPr/>
              </a:pPr>
              <a:r>
                <a:rPr lang="th-TH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การดำเนินงาน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Operational</a:t>
              </a:r>
              <a:endParaRPr lang="th-TH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2E74F-743C-4DC3-A49E-083D52601090}" type="slidenum">
              <a:rPr lang="th-TH" smtClean="0"/>
              <a:pPr>
                <a:defRPr/>
              </a:pPr>
              <a:t>24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กรอบการวางแผนกลยุทธ์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5604" name="กลุ่ม 18"/>
          <p:cNvGrpSpPr>
            <a:grpSpLocks/>
          </p:cNvGrpSpPr>
          <p:nvPr/>
        </p:nvGrpSpPr>
        <p:grpSpPr bwMode="auto">
          <a:xfrm>
            <a:off x="3357563" y="2008188"/>
            <a:ext cx="3357562" cy="2778125"/>
            <a:chOff x="285720" y="2143116"/>
            <a:chExt cx="3357586" cy="2778116"/>
          </a:xfrm>
        </p:grpSpPr>
        <p:graphicFrame>
          <p:nvGraphicFramePr>
            <p:cNvPr id="5" name="ไดอะแกรม 4"/>
            <p:cNvGraphicFramePr/>
            <p:nvPr/>
          </p:nvGraphicFramePr>
          <p:xfrm>
            <a:off x="285720" y="2143116"/>
            <a:ext cx="3357586" cy="27781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5642" name="TextBox 5"/>
            <p:cNvSpPr txBox="1">
              <a:spLocks noChangeArrowheads="1"/>
            </p:cNvSpPr>
            <p:nvPr/>
          </p:nvSpPr>
          <p:spPr bwMode="auto">
            <a:xfrm>
              <a:off x="785786" y="2900274"/>
              <a:ext cx="1214446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th-TH" sz="1100">
                  <a:latin typeface="Tahoma" pitchFamily="34" charset="0"/>
                  <a:cs typeface="Tahoma" pitchFamily="34" charset="0"/>
                </a:rPr>
                <a:t>ออกแบบ</a:t>
              </a:r>
            </a:p>
            <a:p>
              <a:pPr algn="r"/>
              <a:r>
                <a:rPr lang="th-TH" sz="1100">
                  <a:latin typeface="Tahoma" pitchFamily="34" charset="0"/>
                  <a:cs typeface="Tahoma" pitchFamily="34" charset="0"/>
                </a:rPr>
                <a:t>ช่องทาง</a:t>
              </a:r>
            </a:p>
            <a:p>
              <a:pPr algn="r"/>
              <a:r>
                <a:rPr lang="th-TH" sz="1100">
                  <a:latin typeface="Tahoma" pitchFamily="34" charset="0"/>
                  <a:cs typeface="Tahoma" pitchFamily="34" charset="0"/>
                </a:rPr>
                <a:t>จัดจำหน่าย</a:t>
              </a:r>
            </a:p>
          </p:txBody>
        </p:sp>
        <p:sp>
          <p:nvSpPr>
            <p:cNvPr id="25643" name="TextBox 6"/>
            <p:cNvSpPr txBox="1">
              <a:spLocks noChangeArrowheads="1"/>
            </p:cNvSpPr>
            <p:nvPr/>
          </p:nvSpPr>
          <p:spPr bwMode="auto">
            <a:xfrm>
              <a:off x="1357290" y="2355171"/>
              <a:ext cx="121444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บริการ</a:t>
              </a:r>
            </a:p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ลูกค้า</a:t>
              </a:r>
            </a:p>
          </p:txBody>
        </p:sp>
        <p:sp>
          <p:nvSpPr>
            <p:cNvPr id="25644" name="TextBox 7"/>
            <p:cNvSpPr txBox="1">
              <a:spLocks noChangeArrowheads="1"/>
            </p:cNvSpPr>
            <p:nvPr/>
          </p:nvSpPr>
          <p:spPr bwMode="auto">
            <a:xfrm>
              <a:off x="1643042" y="3069551"/>
              <a:ext cx="121444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วิเคราะห์</a:t>
              </a:r>
            </a:p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เครือข่าย</a:t>
              </a:r>
            </a:p>
          </p:txBody>
        </p:sp>
        <p:sp>
          <p:nvSpPr>
            <p:cNvPr id="25645" name="TextBox 8"/>
            <p:cNvSpPr txBox="1">
              <a:spLocks noChangeArrowheads="1"/>
            </p:cNvSpPr>
            <p:nvPr/>
          </p:nvSpPr>
          <p:spPr bwMode="auto">
            <a:xfrm>
              <a:off x="642910" y="3714752"/>
              <a:ext cx="121444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การคลัง</a:t>
              </a:r>
            </a:p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สินค้า</a:t>
              </a:r>
            </a:p>
          </p:txBody>
        </p:sp>
        <p:sp>
          <p:nvSpPr>
            <p:cNvPr id="25646" name="TextBox 9"/>
            <p:cNvSpPr txBox="1">
              <a:spLocks noChangeArrowheads="1"/>
            </p:cNvSpPr>
            <p:nvPr/>
          </p:nvSpPr>
          <p:spPr bwMode="auto">
            <a:xfrm>
              <a:off x="1285852" y="3714752"/>
              <a:ext cx="121444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การขนส่ง</a:t>
              </a:r>
            </a:p>
          </p:txBody>
        </p:sp>
        <p:sp>
          <p:nvSpPr>
            <p:cNvPr id="25647" name="TextBox 10"/>
            <p:cNvSpPr txBox="1">
              <a:spLocks noChangeArrowheads="1"/>
            </p:cNvSpPr>
            <p:nvPr/>
          </p:nvSpPr>
          <p:spPr bwMode="auto">
            <a:xfrm>
              <a:off x="2000232" y="3714752"/>
              <a:ext cx="121444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การจัดการ</a:t>
              </a:r>
            </a:p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วัสดุ</a:t>
              </a:r>
            </a:p>
          </p:txBody>
        </p:sp>
        <p:sp>
          <p:nvSpPr>
            <p:cNvPr id="25648" name="TextBox 11"/>
            <p:cNvSpPr txBox="1">
              <a:spLocks noChangeArrowheads="1"/>
            </p:cNvSpPr>
            <p:nvPr/>
          </p:nvSpPr>
          <p:spPr bwMode="auto">
            <a:xfrm>
              <a:off x="500034" y="4429132"/>
              <a:ext cx="150019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การจัดการองค์การ</a:t>
              </a:r>
            </a:p>
          </p:txBody>
        </p:sp>
        <p:sp>
          <p:nvSpPr>
            <p:cNvPr id="25649" name="TextBox 12"/>
            <p:cNvSpPr txBox="1">
              <a:spLocks noChangeArrowheads="1"/>
            </p:cNvSpPr>
            <p:nvPr/>
          </p:nvSpPr>
          <p:spPr bwMode="auto">
            <a:xfrm>
              <a:off x="2000232" y="4429132"/>
              <a:ext cx="121444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>
                  <a:latin typeface="Tahoma" pitchFamily="34" charset="0"/>
                  <a:cs typeface="Tahoma" pitchFamily="34" charset="0"/>
                </a:rPr>
                <a:t>ระบบ</a:t>
              </a:r>
            </a:p>
          </p:txBody>
        </p:sp>
        <p:cxnSp>
          <p:nvCxnSpPr>
            <p:cNvPr id="15" name="ตัวเชื่อมต่อตรง 14"/>
            <p:cNvCxnSpPr/>
            <p:nvPr/>
          </p:nvCxnSpPr>
          <p:spPr>
            <a:xfrm rot="5400000">
              <a:off x="1646220" y="3178163"/>
              <a:ext cx="642935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rot="5400000">
              <a:off x="1250930" y="3871897"/>
              <a:ext cx="642936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 rot="5400000">
              <a:off x="1919272" y="3886185"/>
              <a:ext cx="642935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 rot="5400000">
              <a:off x="1679558" y="4560870"/>
              <a:ext cx="642936" cy="15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9" name="ตาราง 18"/>
          <p:cNvGraphicFramePr>
            <a:graphicFrameLocks noGrp="1"/>
          </p:cNvGraphicFramePr>
          <p:nvPr/>
        </p:nvGraphicFramePr>
        <p:xfrm>
          <a:off x="7072313" y="2000250"/>
          <a:ext cx="1833554" cy="284132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33554"/>
              </a:tblGrid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Tahoma" pitchFamily="34" charset="0"/>
                          <a:cs typeface="Tahoma" pitchFamily="34" charset="0"/>
                        </a:rPr>
                        <a:t>ภารกิจและเป้าหมาย</a:t>
                      </a:r>
                      <a:endParaRPr lang="th-TH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Tahoma" pitchFamily="34" charset="0"/>
                          <a:cs typeface="Tahoma" pitchFamily="34" charset="0"/>
                        </a:rPr>
                        <a:t>โครงการ</a:t>
                      </a:r>
                      <a:endParaRPr lang="th-TH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endParaRPr lang="th-TH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Tahoma" pitchFamily="34" charset="0"/>
                          <a:cs typeface="Tahoma" pitchFamily="34" charset="0"/>
                        </a:rPr>
                        <a:t>ตารางเวลา</a:t>
                      </a:r>
                      <a:endParaRPr lang="th-TH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Tahoma" pitchFamily="34" charset="0"/>
                          <a:cs typeface="Tahoma" pitchFamily="34" charset="0"/>
                        </a:rPr>
                        <a:t>ความรับผิดชอบ</a:t>
                      </a:r>
                      <a:endParaRPr lang="th-TH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Tahoma" pitchFamily="34" charset="0"/>
                          <a:cs typeface="Tahoma" pitchFamily="34" charset="0"/>
                        </a:rPr>
                        <a:t>การวัดผล</a:t>
                      </a:r>
                      <a:endParaRPr lang="th-TH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สี่เหลี่ยมผืนผ้า 20"/>
          <p:cNvSpPr/>
          <p:nvPr/>
        </p:nvSpPr>
        <p:spPr>
          <a:xfrm>
            <a:off x="1714480" y="1928802"/>
            <a:ext cx="1285884" cy="28575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ประชุม</a:t>
            </a:r>
          </a:p>
          <a:p>
            <a:pPr algn="ctr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กำหนด</a:t>
            </a:r>
          </a:p>
          <a:p>
            <a:pPr algn="ctr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วิสัยทัศน์</a:t>
            </a:r>
          </a:p>
          <a:p>
            <a:pPr algn="ctr">
              <a:defRPr/>
            </a:pPr>
            <a:r>
              <a:rPr lang="th-TH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โล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จิ</a:t>
            </a:r>
            <a:r>
              <a:rPr lang="th-TH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สติกส์</a:t>
            </a:r>
            <a:endParaRPr lang="th-TH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ลูกศรขวา 21"/>
          <p:cNvSpPr/>
          <p:nvPr/>
        </p:nvSpPr>
        <p:spPr>
          <a:xfrm>
            <a:off x="214282" y="2071678"/>
            <a:ext cx="1428760" cy="78581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กลยุทธ์ธุรกิจ</a:t>
            </a:r>
          </a:p>
        </p:txBody>
      </p:sp>
      <p:sp>
        <p:nvSpPr>
          <p:cNvPr id="23" name="ลูกศรขวา 22"/>
          <p:cNvSpPr/>
          <p:nvPr/>
        </p:nvSpPr>
        <p:spPr>
          <a:xfrm>
            <a:off x="214282" y="3000372"/>
            <a:ext cx="1428760" cy="8572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ความต้องการของลูกค้า</a:t>
            </a:r>
          </a:p>
        </p:txBody>
      </p:sp>
      <p:sp>
        <p:nvSpPr>
          <p:cNvPr id="24" name="ลูกศรขวา 23"/>
          <p:cNvSpPr/>
          <p:nvPr/>
        </p:nvSpPr>
        <p:spPr>
          <a:xfrm>
            <a:off x="214282" y="4000504"/>
            <a:ext cx="1428760" cy="78581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ปัจจัยภายนอก</a:t>
            </a:r>
          </a:p>
        </p:txBody>
      </p:sp>
      <p:sp>
        <p:nvSpPr>
          <p:cNvPr id="25" name="ลูกศรขวา 24"/>
          <p:cNvSpPr/>
          <p:nvPr/>
        </p:nvSpPr>
        <p:spPr>
          <a:xfrm>
            <a:off x="3214688" y="2786063"/>
            <a:ext cx="642937" cy="428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>
            <a:off x="6215063" y="2786063"/>
            <a:ext cx="642937" cy="428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5635" name="TextBox 26"/>
          <p:cNvSpPr txBox="1">
            <a:spLocks noChangeArrowheads="1"/>
          </p:cNvSpPr>
          <p:nvPr/>
        </p:nvSpPr>
        <p:spPr bwMode="auto">
          <a:xfrm>
            <a:off x="214313" y="1335088"/>
            <a:ext cx="3071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 b="1">
                <a:latin typeface="Tahoma" pitchFamily="34" charset="0"/>
                <a:cs typeface="Tahoma" pitchFamily="34" charset="0"/>
              </a:rPr>
              <a:t>ขั้นที่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1: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กำหนดวิสัยทัศน์</a:t>
            </a:r>
          </a:p>
        </p:txBody>
      </p:sp>
      <p:sp>
        <p:nvSpPr>
          <p:cNvPr id="25636" name="TextBox 27"/>
          <p:cNvSpPr txBox="1">
            <a:spLocks noChangeArrowheads="1"/>
          </p:cNvSpPr>
          <p:nvPr/>
        </p:nvSpPr>
        <p:spPr bwMode="auto">
          <a:xfrm>
            <a:off x="3286125" y="1335088"/>
            <a:ext cx="342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 b="1">
                <a:latin typeface="Tahoma" pitchFamily="34" charset="0"/>
                <a:cs typeface="Tahoma" pitchFamily="34" charset="0"/>
              </a:rPr>
              <a:t>ขั้นที่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2: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การวิเคราะห์กลยุทธ์โลจิสติกส์</a:t>
            </a:r>
          </a:p>
        </p:txBody>
      </p:sp>
      <p:sp>
        <p:nvSpPr>
          <p:cNvPr id="25637" name="TextBox 28"/>
          <p:cNvSpPr txBox="1">
            <a:spLocks noChangeArrowheads="1"/>
          </p:cNvSpPr>
          <p:nvPr/>
        </p:nvSpPr>
        <p:spPr bwMode="auto">
          <a:xfrm>
            <a:off x="6715125" y="1335088"/>
            <a:ext cx="2500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 b="1">
                <a:latin typeface="Tahoma" pitchFamily="34" charset="0"/>
                <a:cs typeface="Tahoma" pitchFamily="34" charset="0"/>
              </a:rPr>
              <a:t>ขั้นที่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3 :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วางแผนโลจิสติกส์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ลูกศรขวา 29"/>
          <p:cNvSpPr/>
          <p:nvPr/>
        </p:nvSpPr>
        <p:spPr>
          <a:xfrm>
            <a:off x="285720" y="5143512"/>
            <a:ext cx="8715436" cy="92869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ขั้นตอนที่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4 :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การจัดการการเปลี่ยนแปลง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22A1E-A751-455E-9B67-298514792AF4}" type="slidenum">
              <a:rPr lang="th-TH" smtClean="0"/>
              <a:pPr>
                <a:defRPr/>
              </a:pPr>
              <a:t>25</a:t>
            </a:fld>
            <a:endParaRPr lang="th-TH"/>
          </a:p>
        </p:txBody>
      </p:sp>
      <p:grpSp>
        <p:nvGrpSpPr>
          <p:cNvPr id="26627" name="กลุ่ม 11"/>
          <p:cNvGrpSpPr>
            <a:grpSpLocks/>
          </p:cNvGrpSpPr>
          <p:nvPr/>
        </p:nvGrpSpPr>
        <p:grpSpPr bwMode="auto">
          <a:xfrm>
            <a:off x="1143000" y="1357313"/>
            <a:ext cx="7275513" cy="4135437"/>
            <a:chOff x="1511300" y="1365250"/>
            <a:chExt cx="4727575" cy="2260600"/>
          </a:xfrm>
        </p:grpSpPr>
        <p:sp>
          <p:nvSpPr>
            <p:cNvPr id="26630" name="AutoShape 2"/>
            <p:cNvSpPr>
              <a:spLocks noChangeArrowheads="1"/>
            </p:cNvSpPr>
            <p:nvPr/>
          </p:nvSpPr>
          <p:spPr bwMode="auto">
            <a:xfrm>
              <a:off x="2095500" y="1365250"/>
              <a:ext cx="3254375" cy="1949450"/>
            </a:xfrm>
            <a:prstGeom prst="triangle">
              <a:avLst>
                <a:gd name="adj" fmla="val 50000"/>
              </a:avLst>
            </a:prstGeom>
            <a:solidFill>
              <a:srgbClr val="3366FF">
                <a:alpha val="25098"/>
              </a:srgbClr>
            </a:solidFill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h-TH" sz="44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6631" name="Line 3"/>
            <p:cNvSpPr>
              <a:spLocks noChangeShapeType="1"/>
            </p:cNvSpPr>
            <p:nvPr/>
          </p:nvSpPr>
          <p:spPr bwMode="auto">
            <a:xfrm>
              <a:off x="3721100" y="1365250"/>
              <a:ext cx="0" cy="958850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2" name="Line 4"/>
            <p:cNvSpPr>
              <a:spLocks noChangeShapeType="1"/>
            </p:cNvSpPr>
            <p:nvPr/>
          </p:nvSpPr>
          <p:spPr bwMode="auto">
            <a:xfrm flipH="1">
              <a:off x="2095500" y="2870200"/>
              <a:ext cx="1225550" cy="444500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3" name="Line 5"/>
            <p:cNvSpPr>
              <a:spLocks noChangeShapeType="1"/>
            </p:cNvSpPr>
            <p:nvPr/>
          </p:nvSpPr>
          <p:spPr bwMode="auto">
            <a:xfrm>
              <a:off x="4168775" y="2870200"/>
              <a:ext cx="1181100" cy="444500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4" name="Rectangle 6"/>
            <p:cNvSpPr>
              <a:spLocks noChangeArrowheads="1"/>
            </p:cNvSpPr>
            <p:nvPr/>
          </p:nvSpPr>
          <p:spPr bwMode="auto">
            <a:xfrm>
              <a:off x="4454525" y="2100263"/>
              <a:ext cx="178435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ความเป็นผู้นำทางต้นทุน</a:t>
              </a:r>
            </a:p>
            <a:p>
              <a:endParaRPr lang="th-TH" sz="44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26635" name="Rectangle 7"/>
            <p:cNvSpPr>
              <a:spLocks noChangeArrowheads="1"/>
            </p:cNvSpPr>
            <p:nvPr/>
          </p:nvSpPr>
          <p:spPr bwMode="auto">
            <a:xfrm>
              <a:off x="1511300" y="2100263"/>
              <a:ext cx="178435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การสร้างความแตกต่าง</a:t>
              </a:r>
              <a:endParaRPr lang="en-US" sz="2400" b="1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endParaRPr lang="th-TH" sz="44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26636" name="Rectangle 8"/>
            <p:cNvSpPr>
              <a:spLocks noChangeArrowheads="1"/>
            </p:cNvSpPr>
            <p:nvPr/>
          </p:nvSpPr>
          <p:spPr bwMode="auto">
            <a:xfrm>
              <a:off x="2878138" y="3314700"/>
              <a:ext cx="1785937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th-TH" sz="2400" b="1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การมุ่งเฉพาะ</a:t>
              </a:r>
              <a:endParaRPr lang="th-TH" sz="44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2981253" y="2343252"/>
              <a:ext cx="1454480" cy="545842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FFFF99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การแข่งขัน</a:t>
              </a:r>
              <a:endParaRPr lang="th-TH" sz="44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3057588" y="2379700"/>
              <a:ext cx="1289432" cy="465137"/>
            </a:xfrm>
            <a:prstGeom prst="ellipse">
              <a:avLst/>
            </a:prstGeom>
            <a:solidFill>
              <a:srgbClr val="FFFFC1"/>
            </a:solidFill>
            <a:ln w="38100">
              <a:solidFill>
                <a:srgbClr val="FFCC99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การแข่งขัน</a:t>
              </a:r>
              <a:endPara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endParaRPr>
            </a:p>
          </p:txBody>
        </p:sp>
      </p:grpSp>
      <p:sp>
        <p:nvSpPr>
          <p:cNvPr id="1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กลยุทธ์องค์กรทางธุรกิจ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813" y="5429250"/>
            <a:ext cx="7572375" cy="12001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/>
              <a:t>   แต่ละบริษัทสามารถเลือกใช้กลยุทธ์ให้เหมาะสมกับอุตสาหกรรม ขนาดธุรกิจ สินค้า และวัฒนธรรมองค์กร โดยไม่ควรจะใช้พร้อมกันทั้ง 3 ลักษณะ เพราะจะทำให้ประสบปัญหาความขัดแย้งรุนแรงในบริษัท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FBA86-546A-45DD-A099-B17B06A30F32}" type="slidenum">
              <a:rPr lang="th-TH" smtClean="0"/>
              <a:pPr>
                <a:defRPr/>
              </a:pPr>
              <a:t>26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การควบคุมและติดตาม</a:t>
            </a: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แผนโล</a:t>
            </a: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(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Planning and control cycle)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2765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grpSp>
        <p:nvGrpSpPr>
          <p:cNvPr id="27653" name="Group 1"/>
          <p:cNvGrpSpPr>
            <a:grpSpLocks noChangeAspect="1"/>
          </p:cNvGrpSpPr>
          <p:nvPr/>
        </p:nvGrpSpPr>
        <p:grpSpPr bwMode="auto">
          <a:xfrm>
            <a:off x="642938" y="1785938"/>
            <a:ext cx="7500937" cy="4572000"/>
            <a:chOff x="1800" y="1440"/>
            <a:chExt cx="8409" cy="5124"/>
          </a:xfrm>
        </p:grpSpPr>
        <p:sp>
          <p:nvSpPr>
            <p:cNvPr id="2765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8306" cy="5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56" name="Oval 25"/>
            <p:cNvSpPr>
              <a:spLocks noChangeAspect="1" noChangeArrowheads="1"/>
            </p:cNvSpPr>
            <p:nvPr/>
          </p:nvSpPr>
          <p:spPr bwMode="auto">
            <a:xfrm>
              <a:off x="2897" y="3373"/>
              <a:ext cx="1517" cy="1421"/>
            </a:xfrm>
            <a:prstGeom prst="ellipse">
              <a:avLst/>
            </a:prstGeom>
            <a:solidFill>
              <a:srgbClr val="BDDEFF"/>
            </a:solidFill>
            <a:ln w="38100">
              <a:noFill/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57" name="Oval 24"/>
            <p:cNvSpPr>
              <a:spLocks noChangeAspect="1" noChangeArrowheads="1"/>
            </p:cNvSpPr>
            <p:nvPr/>
          </p:nvSpPr>
          <p:spPr bwMode="auto">
            <a:xfrm rot="-1672973">
              <a:off x="5551" y="4845"/>
              <a:ext cx="1514" cy="1510"/>
            </a:xfrm>
            <a:prstGeom prst="ellipse">
              <a:avLst/>
            </a:prstGeom>
            <a:solidFill>
              <a:srgbClr val="D7AFFF"/>
            </a:solidFill>
            <a:ln w="38100">
              <a:noFill/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58" name="Oval 23"/>
            <p:cNvSpPr>
              <a:spLocks noChangeArrowheads="1"/>
            </p:cNvSpPr>
            <p:nvPr/>
          </p:nvSpPr>
          <p:spPr bwMode="auto">
            <a:xfrm rot="-2774513">
              <a:off x="8118" y="3184"/>
              <a:ext cx="1525" cy="1583"/>
            </a:xfrm>
            <a:prstGeom prst="ellipse">
              <a:avLst/>
            </a:prstGeom>
            <a:solidFill>
              <a:srgbClr val="FFFFA7"/>
            </a:solidFill>
            <a:ln w="38100">
              <a:noFill/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59" name="Oval 22"/>
            <p:cNvSpPr>
              <a:spLocks noChangeArrowheads="1"/>
            </p:cNvSpPr>
            <p:nvPr/>
          </p:nvSpPr>
          <p:spPr bwMode="auto">
            <a:xfrm rot="-2774513">
              <a:off x="5520" y="1410"/>
              <a:ext cx="1504" cy="1563"/>
            </a:xfrm>
            <a:prstGeom prst="ellipse">
              <a:avLst/>
            </a:prstGeom>
            <a:solidFill>
              <a:srgbClr val="FFE471"/>
            </a:solidFill>
            <a:ln w="38100">
              <a:noFill/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60" name="Oval 21"/>
            <p:cNvSpPr>
              <a:spLocks noChangeAspect="1" noChangeArrowheads="1"/>
            </p:cNvSpPr>
            <p:nvPr/>
          </p:nvSpPr>
          <p:spPr bwMode="auto">
            <a:xfrm rot="-2774513">
              <a:off x="5615" y="1515"/>
              <a:ext cx="1327" cy="1342"/>
            </a:xfrm>
            <a:prstGeom prst="ellipse">
              <a:avLst/>
            </a:prstGeom>
            <a:solidFill>
              <a:srgbClr val="FFCC99"/>
            </a:solidFill>
            <a:ln w="38100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61" name="Text Box 20"/>
            <p:cNvSpPr txBox="1">
              <a:spLocks noChangeArrowheads="1"/>
            </p:cNvSpPr>
            <p:nvPr/>
          </p:nvSpPr>
          <p:spPr bwMode="auto">
            <a:xfrm>
              <a:off x="5386" y="1635"/>
              <a:ext cx="1859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Where are 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we now?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 b="1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Feedback</a:t>
              </a:r>
              <a:endParaRPr lang="th-TH" sz="40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</p:txBody>
        </p:sp>
        <p:sp>
          <p:nvSpPr>
            <p:cNvPr id="27662" name="Oval 19"/>
            <p:cNvSpPr>
              <a:spLocks noChangeAspect="1" noChangeArrowheads="1"/>
            </p:cNvSpPr>
            <p:nvPr/>
          </p:nvSpPr>
          <p:spPr bwMode="auto">
            <a:xfrm rot="-1169003">
              <a:off x="8245" y="3325"/>
              <a:ext cx="1293" cy="1307"/>
            </a:xfrm>
            <a:prstGeom prst="ellipse">
              <a:avLst/>
            </a:prstGeom>
            <a:solidFill>
              <a:srgbClr val="FFFF89"/>
            </a:solidFill>
            <a:ln w="38100">
              <a:solidFill>
                <a:srgbClr val="FFE989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63" name="Text Box 18"/>
            <p:cNvSpPr txBox="1">
              <a:spLocks noChangeArrowheads="1"/>
            </p:cNvSpPr>
            <p:nvPr/>
          </p:nvSpPr>
          <p:spPr bwMode="auto">
            <a:xfrm>
              <a:off x="7992" y="3435"/>
              <a:ext cx="1859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Where do we 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want to be?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 b="1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Objectives</a:t>
              </a:r>
              <a:endParaRPr lang="th-TH" sz="40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</p:txBody>
        </p:sp>
        <p:sp>
          <p:nvSpPr>
            <p:cNvPr id="27664" name="Oval 17"/>
            <p:cNvSpPr>
              <a:spLocks noChangeAspect="1" noChangeArrowheads="1"/>
            </p:cNvSpPr>
            <p:nvPr/>
          </p:nvSpPr>
          <p:spPr bwMode="auto">
            <a:xfrm rot="-1672973">
              <a:off x="5641" y="4927"/>
              <a:ext cx="1344" cy="1340"/>
            </a:xfrm>
            <a:prstGeom prst="ellipse">
              <a:avLst/>
            </a:prstGeom>
            <a:solidFill>
              <a:srgbClr val="E2C5FF"/>
            </a:solidFill>
            <a:ln w="38100">
              <a:solidFill>
                <a:srgbClr val="FFCCFF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65" name="Text Box 16"/>
            <p:cNvSpPr txBox="1">
              <a:spLocks noChangeArrowheads="1"/>
            </p:cNvSpPr>
            <p:nvPr/>
          </p:nvSpPr>
          <p:spPr bwMode="auto">
            <a:xfrm>
              <a:off x="5431" y="5085"/>
              <a:ext cx="1859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How are we 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Going to get there?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 b="1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Planning</a:t>
              </a:r>
              <a:endParaRPr lang="th-TH" sz="40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</p:txBody>
        </p:sp>
        <p:sp>
          <p:nvSpPr>
            <p:cNvPr id="27666" name="Oval 15"/>
            <p:cNvSpPr>
              <a:spLocks noChangeAspect="1" noChangeArrowheads="1"/>
            </p:cNvSpPr>
            <p:nvPr/>
          </p:nvSpPr>
          <p:spPr bwMode="auto">
            <a:xfrm>
              <a:off x="2969" y="3450"/>
              <a:ext cx="1355" cy="1269"/>
            </a:xfrm>
            <a:prstGeom prst="ellipse">
              <a:avLst/>
            </a:prstGeom>
            <a:solidFill>
              <a:srgbClr val="BDDEFF"/>
            </a:solidFill>
            <a:ln w="38100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 sz="40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667" name="Text Box 14"/>
            <p:cNvSpPr txBox="1">
              <a:spLocks noChangeArrowheads="1"/>
            </p:cNvSpPr>
            <p:nvPr/>
          </p:nvSpPr>
          <p:spPr bwMode="auto">
            <a:xfrm>
              <a:off x="2686" y="3405"/>
              <a:ext cx="1859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How do we 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know when we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have arrived?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 b="1"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Monitoring</a:t>
              </a:r>
              <a:endParaRPr lang="th-TH" sz="40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</p:txBody>
        </p:sp>
        <p:cxnSp>
          <p:nvCxnSpPr>
            <p:cNvPr id="27668" name="AutoShape 13"/>
            <p:cNvCxnSpPr>
              <a:cxnSpLocks noChangeShapeType="1"/>
            </p:cNvCxnSpPr>
            <p:nvPr/>
          </p:nvCxnSpPr>
          <p:spPr bwMode="auto">
            <a:xfrm rot="10800000">
              <a:off x="3647" y="4749"/>
              <a:ext cx="2045" cy="1176"/>
            </a:xfrm>
            <a:prstGeom prst="curvedConnector2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 type="triangle" w="lg" len="lg"/>
            </a:ln>
          </p:spPr>
        </p:cxnSp>
        <p:cxnSp>
          <p:nvCxnSpPr>
            <p:cNvPr id="27669" name="AutoShape 12"/>
            <p:cNvCxnSpPr>
              <a:cxnSpLocks noChangeShapeType="1"/>
            </p:cNvCxnSpPr>
            <p:nvPr/>
          </p:nvCxnSpPr>
          <p:spPr bwMode="auto">
            <a:xfrm rot="5400000">
              <a:off x="7316" y="4329"/>
              <a:ext cx="1209" cy="2002"/>
            </a:xfrm>
            <a:prstGeom prst="curvedConnector2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 type="triangle" w="lg" len="lg"/>
            </a:ln>
          </p:spPr>
        </p:cxnSp>
        <p:cxnSp>
          <p:nvCxnSpPr>
            <p:cNvPr id="27670" name="AutoShape 11"/>
            <p:cNvCxnSpPr>
              <a:cxnSpLocks noChangeShapeType="1"/>
            </p:cNvCxnSpPr>
            <p:nvPr/>
          </p:nvCxnSpPr>
          <p:spPr bwMode="auto">
            <a:xfrm>
              <a:off x="6968" y="2196"/>
              <a:ext cx="1695" cy="1138"/>
            </a:xfrm>
            <a:prstGeom prst="curvedConnector2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 type="triangle" w="lg" len="lg"/>
            </a:ln>
          </p:spPr>
        </p:cxnSp>
        <p:cxnSp>
          <p:nvCxnSpPr>
            <p:cNvPr id="27671" name="AutoShape 10"/>
            <p:cNvCxnSpPr>
              <a:cxnSpLocks noChangeShapeType="1"/>
            </p:cNvCxnSpPr>
            <p:nvPr/>
          </p:nvCxnSpPr>
          <p:spPr bwMode="auto">
            <a:xfrm rot="-5400000">
              <a:off x="3988" y="1804"/>
              <a:ext cx="1229" cy="1974"/>
            </a:xfrm>
            <a:prstGeom prst="curvedConnector2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 type="triangle" w="lg" len="lg"/>
            </a:ln>
          </p:spPr>
        </p:cxnSp>
        <p:sp>
          <p:nvSpPr>
            <p:cNvPr id="27672" name="Line 9"/>
            <p:cNvSpPr>
              <a:spLocks noChangeShapeType="1"/>
            </p:cNvSpPr>
            <p:nvPr/>
          </p:nvSpPr>
          <p:spPr bwMode="auto">
            <a:xfrm flipV="1">
              <a:off x="4395" y="2751"/>
              <a:ext cx="1230" cy="87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73" name="Line 8"/>
            <p:cNvSpPr>
              <a:spLocks noChangeShapeType="1"/>
            </p:cNvSpPr>
            <p:nvPr/>
          </p:nvSpPr>
          <p:spPr bwMode="auto">
            <a:xfrm flipV="1">
              <a:off x="6990" y="4326"/>
              <a:ext cx="1140" cy="78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74" name="Line 7"/>
            <p:cNvSpPr>
              <a:spLocks noChangeShapeType="1"/>
            </p:cNvSpPr>
            <p:nvPr/>
          </p:nvSpPr>
          <p:spPr bwMode="auto">
            <a:xfrm>
              <a:off x="4440" y="4446"/>
              <a:ext cx="1200" cy="66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75" name="Line 6"/>
            <p:cNvSpPr>
              <a:spLocks noChangeShapeType="1"/>
            </p:cNvSpPr>
            <p:nvPr/>
          </p:nvSpPr>
          <p:spPr bwMode="auto">
            <a:xfrm>
              <a:off x="6930" y="2721"/>
              <a:ext cx="1200" cy="78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76" name="Line 4"/>
            <p:cNvSpPr>
              <a:spLocks noChangeShapeType="1"/>
            </p:cNvSpPr>
            <p:nvPr/>
          </p:nvSpPr>
          <p:spPr bwMode="auto">
            <a:xfrm>
              <a:off x="2640" y="5436"/>
              <a:ext cx="1020" cy="1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77" name="Text Box 3"/>
            <p:cNvSpPr txBox="1">
              <a:spLocks noChangeArrowheads="1"/>
            </p:cNvSpPr>
            <p:nvPr/>
          </p:nvSpPr>
          <p:spPr bwMode="auto">
            <a:xfrm>
              <a:off x="8740" y="5508"/>
              <a:ext cx="1469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800" b="1">
                  <a:solidFill>
                    <a:srgbClr val="808080"/>
                  </a:solidFill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Planning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 b="1">
                  <a:solidFill>
                    <a:srgbClr val="808080"/>
                  </a:solidFill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Activities</a:t>
              </a:r>
              <a:endParaRPr lang="th-TH" sz="40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</p:txBody>
        </p:sp>
        <p:sp>
          <p:nvSpPr>
            <p:cNvPr id="27678" name="Text Box 2"/>
            <p:cNvSpPr txBox="1">
              <a:spLocks noChangeArrowheads="1"/>
            </p:cNvSpPr>
            <p:nvPr/>
          </p:nvSpPr>
          <p:spPr bwMode="auto">
            <a:xfrm>
              <a:off x="2355" y="5544"/>
              <a:ext cx="1559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h-TH" sz="1800" b="1">
                  <a:solidFill>
                    <a:srgbClr val="808080"/>
                  </a:solidFill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Control</a:t>
              </a:r>
              <a:endParaRPr lang="en-US" sz="11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  <a:p>
              <a:pPr algn="ctr" eaLnBrk="0" hangingPunct="0"/>
              <a:r>
                <a:rPr lang="th-TH" sz="1800" b="1">
                  <a:solidFill>
                    <a:srgbClr val="808080"/>
                  </a:solidFill>
                  <a:latin typeface="Browallia New" pitchFamily="34" charset="-34"/>
                  <a:ea typeface="Times New Roman" pitchFamily="18" charset="0"/>
                  <a:cs typeface="Browallia New" pitchFamily="34" charset="-34"/>
                </a:rPr>
                <a:t>Activities</a:t>
              </a:r>
              <a:endParaRPr lang="th-TH" sz="4000">
                <a:latin typeface="Browallia New" pitchFamily="34" charset="-34"/>
                <a:ea typeface="Times New Roman" pitchFamily="18" charset="0"/>
                <a:cs typeface="Browallia New" pitchFamily="34" charset="-34"/>
              </a:endParaRPr>
            </a:p>
          </p:txBody>
        </p:sp>
      </p:grpSp>
      <p:cxnSp>
        <p:nvCxnSpPr>
          <p:cNvPr id="32" name="ลูกศรเชื่อมต่อแบบตรง 31"/>
          <p:cNvCxnSpPr/>
          <p:nvPr/>
        </p:nvCxnSpPr>
        <p:spPr>
          <a:xfrm rot="10800000">
            <a:off x="6929438" y="5427663"/>
            <a:ext cx="1000125" cy="158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F34D3-3D38-413A-9C27-FE36DD18FEDF}" type="slidenum">
              <a:rPr lang="th-TH" smtClean="0"/>
              <a:pPr>
                <a:defRPr/>
              </a:pPr>
              <a:t>27</a:t>
            </a:fld>
            <a:endParaRPr lang="th-TH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การวางแผนเชิงกลยุทธ์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ไดอะแกรม 6"/>
          <p:cNvGraphicFramePr/>
          <p:nvPr/>
        </p:nvGraphicFramePr>
        <p:xfrm>
          <a:off x="4500563" y="1214438"/>
          <a:ext cx="7500937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8677" name="กลุ่ม 21"/>
          <p:cNvGrpSpPr>
            <a:grpSpLocks/>
          </p:cNvGrpSpPr>
          <p:nvPr/>
        </p:nvGrpSpPr>
        <p:grpSpPr bwMode="auto">
          <a:xfrm>
            <a:off x="142875" y="1285875"/>
            <a:ext cx="7643813" cy="5357813"/>
            <a:chOff x="142875" y="1285875"/>
            <a:chExt cx="7643813" cy="5357813"/>
          </a:xfrm>
        </p:grpSpPr>
        <p:sp>
          <p:nvSpPr>
            <p:cNvPr id="19" name="สามเหลี่ยมหน้าจั่ว 18"/>
            <p:cNvSpPr/>
            <p:nvPr/>
          </p:nvSpPr>
          <p:spPr>
            <a:xfrm>
              <a:off x="142875" y="1357313"/>
              <a:ext cx="7643813" cy="5143500"/>
            </a:xfrm>
            <a:prstGeom prst="triangle">
              <a:avLst/>
            </a:prstGeom>
            <a:solidFill>
              <a:srgbClr val="FFFFCC"/>
            </a:solidFill>
            <a:ln w="25400" cmpd="sng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2643188" y="1285875"/>
              <a:ext cx="2571750" cy="78581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400" b="1" dirty="0">
                  <a:solidFill>
                    <a:schemeClr val="tx1"/>
                  </a:solidFill>
                </a:rPr>
                <a:t>กลยุทธ์องค์กร</a:t>
              </a:r>
            </a:p>
            <a:p>
              <a:pPr algn="ctr">
                <a:defRPr/>
              </a:pPr>
              <a:r>
                <a:rPr lang="th-TH" sz="2400" b="1" dirty="0">
                  <a:solidFill>
                    <a:schemeClr val="tx1"/>
                  </a:solidFill>
                </a:rPr>
                <a:t>และกลยุทธ์ธุรกิจ</a:t>
              </a: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357158" y="2500306"/>
              <a:ext cx="1643074" cy="1571636"/>
            </a:xfrm>
            <a:prstGeom prst="ellipse">
              <a:avLst/>
            </a:prstGeom>
            <a:solidFill>
              <a:srgbClr val="DDF2FF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000" b="1" dirty="0">
                  <a:solidFill>
                    <a:schemeClr val="tx1"/>
                  </a:solidFill>
                </a:rPr>
                <a:t>การวิเคราะห์</a:t>
              </a:r>
            </a:p>
            <a:p>
              <a:pPr algn="ctr">
                <a:defRPr/>
              </a:pPr>
              <a:r>
                <a:rPr lang="th-TH" sz="2000" b="1" dirty="0">
                  <a:solidFill>
                    <a:schemeClr val="tx1"/>
                  </a:solidFill>
                </a:rPr>
                <a:t>ปัจจัยภายใน</a:t>
              </a: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2643188" y="2643188"/>
              <a:ext cx="2500312" cy="18573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กลยุทธ์การผลิต/</a:t>
              </a:r>
            </a:p>
            <a:p>
              <a:pPr algn="ctr"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การดำเนินการ</a:t>
              </a:r>
            </a:p>
            <a:p>
              <a:pPr algn="ctr"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ภารกิจ</a:t>
              </a:r>
            </a:p>
            <a:p>
              <a:pPr algn="ctr"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ข้อได้เปรียบเชิงแข่งขัน</a:t>
              </a:r>
            </a:p>
            <a:p>
              <a:pPr algn="ctr"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วัตถุประสงค์</a:t>
              </a:r>
            </a:p>
            <a:p>
              <a:pPr algn="ctr"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นโยบาย</a:t>
              </a: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2643188" y="4929188"/>
              <a:ext cx="2571750" cy="6429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400" b="1" dirty="0">
                  <a:solidFill>
                    <a:schemeClr val="tx1"/>
                  </a:solidFill>
                </a:rPr>
                <a:t>การตัดสินใจเชิงยุทธวิธี</a:t>
              </a: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3000375" y="6000750"/>
              <a:ext cx="1857375" cy="64293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400" b="1" dirty="0">
                  <a:solidFill>
                    <a:schemeClr val="tx1"/>
                  </a:solidFill>
                </a:rPr>
                <a:t>ผลลัพธ์</a:t>
              </a:r>
            </a:p>
          </p:txBody>
        </p:sp>
        <p:sp>
          <p:nvSpPr>
            <p:cNvPr id="14" name="ลูกศรขวา 13"/>
            <p:cNvSpPr/>
            <p:nvPr/>
          </p:nvSpPr>
          <p:spPr>
            <a:xfrm>
              <a:off x="2071688" y="3071813"/>
              <a:ext cx="571500" cy="42862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5" name="ลูกศรขึ้น-ลง 14"/>
            <p:cNvSpPr/>
            <p:nvPr/>
          </p:nvSpPr>
          <p:spPr>
            <a:xfrm>
              <a:off x="3714750" y="2071688"/>
              <a:ext cx="428625" cy="571500"/>
            </a:xfrm>
            <a:prstGeom prst="upDownArrow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6" name="ลูกศรขวา 15"/>
            <p:cNvSpPr/>
            <p:nvPr/>
          </p:nvSpPr>
          <p:spPr>
            <a:xfrm rot="10800000">
              <a:off x="5214938" y="3214688"/>
              <a:ext cx="571500" cy="428625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7" name="ลูกศรขึ้น-ลง 16"/>
            <p:cNvSpPr/>
            <p:nvPr/>
          </p:nvSpPr>
          <p:spPr>
            <a:xfrm>
              <a:off x="3714750" y="4429125"/>
              <a:ext cx="428625" cy="571500"/>
            </a:xfrm>
            <a:prstGeom prst="upDownArrow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18" name="ลูกศรขึ้น-ลง 17"/>
            <p:cNvSpPr/>
            <p:nvPr/>
          </p:nvSpPr>
          <p:spPr>
            <a:xfrm>
              <a:off x="3714750" y="5500688"/>
              <a:ext cx="428625" cy="571500"/>
            </a:xfrm>
            <a:prstGeom prst="upDownArrow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472" y="5786454"/>
              <a:ext cx="2643206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th-TH" sz="4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กลยุทธ์องค์กร</a:t>
              </a:r>
            </a:p>
          </p:txBody>
        </p:sp>
        <p:sp>
          <p:nvSpPr>
            <p:cNvPr id="21" name="วงรี 20"/>
            <p:cNvSpPr/>
            <p:nvPr/>
          </p:nvSpPr>
          <p:spPr>
            <a:xfrm>
              <a:off x="5929322" y="2643182"/>
              <a:ext cx="1643074" cy="1643074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2000" b="1" dirty="0">
                  <a:solidFill>
                    <a:schemeClr val="tx1"/>
                  </a:solidFill>
                </a:rPr>
                <a:t>การวิเคราะห์</a:t>
              </a:r>
            </a:p>
            <a:p>
              <a:pPr algn="ctr">
                <a:defRPr/>
              </a:pPr>
              <a:r>
                <a:rPr lang="th-TH" sz="2000" b="1" dirty="0">
                  <a:solidFill>
                    <a:schemeClr val="tx1"/>
                  </a:solidFill>
                </a:rPr>
                <a:t>ปัจจัยภายนอก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2500313" y="2286000"/>
            <a:ext cx="3714750" cy="3786188"/>
          </a:xfrm>
          <a:prstGeom prst="ellipse">
            <a:avLst/>
          </a:prstGeom>
          <a:solidFill>
            <a:srgbClr val="FFFFCC"/>
          </a:solidFill>
          <a:ln w="5715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A8CCF-F966-4407-825C-4CC01A2E6116}" type="slidenum">
              <a:rPr lang="th-TH" smtClean="0"/>
              <a:pPr>
                <a:defRPr/>
              </a:pPr>
              <a:t>28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ปัจจัยในการเลือกกลยุทธ์</a:t>
            </a: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701" name="TextBox 3"/>
          <p:cNvSpPr txBox="1">
            <a:spLocks noChangeArrowheads="1"/>
          </p:cNvSpPr>
          <p:nvPr/>
        </p:nvSpPr>
        <p:spPr bwMode="auto">
          <a:xfrm>
            <a:off x="1071563" y="1285875"/>
            <a:ext cx="7572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>
                <a:latin typeface="Browallia New" pitchFamily="34" charset="-34"/>
                <a:cs typeface="Browallia New" pitchFamily="34" charset="-34"/>
              </a:rPr>
              <a:t>กลยุทธ์โลจิสติกส์สามารถนำมาเลือกใช้ในมุมมองต่างๆ ได้ดังนี้</a:t>
            </a:r>
          </a:p>
        </p:txBody>
      </p:sp>
      <p:graphicFrame>
        <p:nvGraphicFramePr>
          <p:cNvPr id="5" name="ไดอะแกรม 4"/>
          <p:cNvGraphicFramePr/>
          <p:nvPr/>
        </p:nvGraphicFramePr>
        <p:xfrm>
          <a:off x="428596" y="1714488"/>
          <a:ext cx="800105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CD9A7-5DCB-4F97-9DB6-A67217FCF532}" type="slidenum">
              <a:rPr lang="th-TH" smtClean="0"/>
              <a:pPr>
                <a:defRPr/>
              </a:pPr>
              <a:t>29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ไดอะแกรม 8"/>
          <p:cNvGraphicFramePr/>
          <p:nvPr/>
        </p:nvGraphicFramePr>
        <p:xfrm>
          <a:off x="785786" y="1357298"/>
          <a:ext cx="764386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86182" y="3649808"/>
            <a:ext cx="17145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Logistic</a:t>
            </a:r>
          </a:p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Strategy</a:t>
            </a:r>
            <a:endParaRPr lang="th-TH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929618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Logistics</a:t>
            </a:r>
            <a:endParaRPr lang="th-TH" b="1" cap="all" dirty="0" smtClean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123" name="TextBox 3"/>
          <p:cNvSpPr>
            <a:spLocks noChangeArrowheads="1"/>
          </p:cNvSpPr>
          <p:nvPr/>
        </p:nvSpPr>
        <p:spPr bwMode="auto">
          <a:xfrm>
            <a:off x="571500" y="1643063"/>
            <a:ext cx="7858125" cy="214526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sz="24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400" b="1" dirty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“ การบริหารจัดการโลจิสติกส์เป็นส่วนหนึ่งของการบริหารจัดการระบบโซ่อุปทาน ซึ่งรวมเรื่องของการวางแผน การดำเนินการ การควบคุม การไหลเวียนและการจัดเก็บสินค้า บริการ และสารสนเทศ อย่างมีประสิทธิภาพและมีประสิทธิผล จากจุดเริ่มต้น (</a:t>
            </a:r>
            <a:r>
              <a:rPr lang="en-US" sz="2400" b="1" dirty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Point-of-Origin</a:t>
            </a:r>
            <a:r>
              <a:rPr lang="th-TH" sz="2400" b="1" dirty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) จนถึงจุดของการบริโภค (</a:t>
            </a:r>
            <a:r>
              <a:rPr lang="en-US" sz="2400" b="1" dirty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Point-of-Customer</a:t>
            </a:r>
            <a:r>
              <a:rPr lang="th-TH" sz="2400" b="1" dirty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) เพื่อตอบสนองความต้องการของผู้บริโภค </a:t>
            </a:r>
            <a:r>
              <a:rPr lang="th-TH" sz="2400" b="1" dirty="0" smtClean="0">
                <a:solidFill>
                  <a:srgbClr val="00B0F0"/>
                </a:solidFill>
                <a:latin typeface="Browallia New" pitchFamily="34" charset="-34"/>
                <a:cs typeface="Browallia New" pitchFamily="34" charset="-34"/>
              </a:rPr>
              <a:t>”</a:t>
            </a:r>
            <a:endParaRPr lang="th-TH" sz="2400" b="1" dirty="0">
              <a:solidFill>
                <a:srgbClr val="00B0F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210AD-E860-4450-9668-5C87B43D5D8B}" type="slidenum">
              <a:rPr lang="th-TH" sz="1800" smtClean="0"/>
              <a:pPr>
                <a:defRPr/>
              </a:pPr>
              <a:t>3</a:t>
            </a:fld>
            <a:endParaRPr lang="th-TH" sz="1800"/>
          </a:p>
        </p:txBody>
      </p:sp>
      <p:grpSp>
        <p:nvGrpSpPr>
          <p:cNvPr id="5125" name="กลุ่ม 28"/>
          <p:cNvGrpSpPr>
            <a:grpSpLocks/>
          </p:cNvGrpSpPr>
          <p:nvPr/>
        </p:nvGrpSpPr>
        <p:grpSpPr bwMode="auto">
          <a:xfrm>
            <a:off x="285750" y="4357688"/>
            <a:ext cx="8643938" cy="2286000"/>
            <a:chOff x="285720" y="4357694"/>
            <a:chExt cx="8643998" cy="2286016"/>
          </a:xfrm>
        </p:grpSpPr>
        <p:grpSp>
          <p:nvGrpSpPr>
            <p:cNvPr id="5126" name="กลุ่ม 25"/>
            <p:cNvGrpSpPr>
              <a:grpSpLocks/>
            </p:cNvGrpSpPr>
            <p:nvPr/>
          </p:nvGrpSpPr>
          <p:grpSpPr bwMode="auto">
            <a:xfrm>
              <a:off x="285720" y="4357694"/>
              <a:ext cx="8643998" cy="2286016"/>
              <a:chOff x="285720" y="4500570"/>
              <a:chExt cx="8643998" cy="2286016"/>
            </a:xfrm>
          </p:grpSpPr>
          <p:sp>
            <p:nvSpPr>
              <p:cNvPr id="13" name="ลูกศรซ้าย-ขวา 12"/>
              <p:cNvSpPr/>
              <p:nvPr/>
            </p:nvSpPr>
            <p:spPr>
              <a:xfrm>
                <a:off x="285720" y="4929198"/>
                <a:ext cx="8643998" cy="1857388"/>
              </a:xfrm>
              <a:prstGeom prst="leftRightArrow">
                <a:avLst>
                  <a:gd name="adj1" fmla="val 75330"/>
                  <a:gd name="adj2" fmla="val 53919"/>
                </a:avLst>
              </a:prstGeom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/>
              </a:p>
            </p:txBody>
          </p:sp>
          <p:sp>
            <p:nvSpPr>
              <p:cNvPr id="6" name="ลูกศรขวา 5"/>
              <p:cNvSpPr/>
              <p:nvPr/>
            </p:nvSpPr>
            <p:spPr>
              <a:xfrm>
                <a:off x="1785918" y="4500570"/>
                <a:ext cx="6072230" cy="714380"/>
              </a:xfrm>
              <a:prstGeom prst="right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400" dirty="0">
                  <a:latin typeface="Arial" pitchFamily="34" charset="0"/>
                </a:endParaRPr>
              </a:p>
            </p:txBody>
          </p:sp>
          <p:sp>
            <p:nvSpPr>
              <p:cNvPr id="7" name="ลูกศรซ้าย 6"/>
              <p:cNvSpPr/>
              <p:nvPr/>
            </p:nvSpPr>
            <p:spPr>
              <a:xfrm>
                <a:off x="1714480" y="5572140"/>
                <a:ext cx="6143668" cy="785818"/>
              </a:xfrm>
              <a:prstGeom prst="left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8" name="แผนผังลำดับงาน: ตัวเชื่อมต่อ 7"/>
              <p:cNvSpPr/>
              <p:nvPr/>
            </p:nvSpPr>
            <p:spPr>
              <a:xfrm>
                <a:off x="1500166" y="4786322"/>
                <a:ext cx="928694" cy="857256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5140" name="TextBox 8"/>
              <p:cNvSpPr txBox="1">
                <a:spLocks noChangeArrowheads="1"/>
              </p:cNvSpPr>
              <p:nvPr/>
            </p:nvSpPr>
            <p:spPr bwMode="auto">
              <a:xfrm>
                <a:off x="1214414" y="5059932"/>
                <a:ext cx="15716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/>
                  <a:t>Source</a:t>
                </a:r>
                <a:endParaRPr lang="th-TH" sz="1800"/>
              </a:p>
            </p:txBody>
          </p:sp>
          <p:sp>
            <p:nvSpPr>
              <p:cNvPr id="10" name="แผนผังลำดับงาน: ตัวเชื่อมต่อ 9"/>
              <p:cNvSpPr/>
              <p:nvPr/>
            </p:nvSpPr>
            <p:spPr>
              <a:xfrm>
                <a:off x="7215206" y="5357826"/>
                <a:ext cx="928694" cy="857256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5144" name="TextBox 10"/>
              <p:cNvSpPr txBox="1">
                <a:spLocks noChangeArrowheads="1"/>
              </p:cNvSpPr>
              <p:nvPr/>
            </p:nvSpPr>
            <p:spPr bwMode="auto">
              <a:xfrm>
                <a:off x="6858016" y="5497313"/>
                <a:ext cx="15716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/>
                  <a:t>End</a:t>
                </a:r>
              </a:p>
              <a:p>
                <a:pPr algn="ctr"/>
                <a:r>
                  <a:rPr lang="en-US" sz="1800"/>
                  <a:t>User</a:t>
                </a:r>
                <a:endParaRPr lang="th-TH" sz="1800"/>
              </a:p>
            </p:txBody>
          </p:sp>
          <p:sp>
            <p:nvSpPr>
              <p:cNvPr id="15" name="แผนผังลำดับงาน: ตัวเชื่อมต่อ 14"/>
              <p:cNvSpPr/>
              <p:nvPr/>
            </p:nvSpPr>
            <p:spPr>
              <a:xfrm>
                <a:off x="3214678" y="5072074"/>
                <a:ext cx="428628" cy="428628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57356" y="6253483"/>
                <a:ext cx="5857916" cy="400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000" b="1" i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Logistics Activities</a:t>
                </a:r>
                <a:endParaRPr lang="th-TH" sz="2000" b="1" i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endParaRPr>
              </a:p>
            </p:txBody>
          </p:sp>
          <p:sp>
            <p:nvSpPr>
              <p:cNvPr id="16" name="แผนผังลำดับงาน: ตัวเชื่อมต่อ 15"/>
              <p:cNvSpPr/>
              <p:nvPr/>
            </p:nvSpPr>
            <p:spPr>
              <a:xfrm>
                <a:off x="2857488" y="4857760"/>
                <a:ext cx="285752" cy="285752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17" name="แผนผังลำดับงาน: ตัวเชื่อมต่อ 16"/>
              <p:cNvSpPr/>
              <p:nvPr/>
            </p:nvSpPr>
            <p:spPr>
              <a:xfrm>
                <a:off x="4857752" y="4919674"/>
                <a:ext cx="561980" cy="509590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29058" y="4643446"/>
                <a:ext cx="1571636" cy="4619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Product</a:t>
                </a:r>
                <a:endParaRPr lang="th-TH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แผนผังลำดับงาน: ตัวเชื่อมต่อ 18"/>
              <p:cNvSpPr/>
              <p:nvPr/>
            </p:nvSpPr>
            <p:spPr>
              <a:xfrm>
                <a:off x="3857620" y="5000636"/>
                <a:ext cx="428628" cy="428628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20" name="แผนผังลำดับงาน: ตัวเชื่อมต่อ 19"/>
              <p:cNvSpPr/>
              <p:nvPr/>
            </p:nvSpPr>
            <p:spPr>
              <a:xfrm>
                <a:off x="4357686" y="5143512"/>
                <a:ext cx="490542" cy="500066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21" name="แผนผังลำดับงาน: ตัวเชื่อมต่อ 20"/>
              <p:cNvSpPr/>
              <p:nvPr/>
            </p:nvSpPr>
            <p:spPr>
              <a:xfrm>
                <a:off x="3714744" y="5429264"/>
                <a:ext cx="285752" cy="285752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22" name="แผนผังลำดับงาน: ตัวเชื่อมต่อ 21"/>
              <p:cNvSpPr/>
              <p:nvPr/>
            </p:nvSpPr>
            <p:spPr>
              <a:xfrm>
                <a:off x="5143504" y="5500702"/>
                <a:ext cx="428628" cy="428628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23" name="แผนผังลำดับงาน: ตัวเชื่อมต่อ 22"/>
              <p:cNvSpPr/>
              <p:nvPr/>
            </p:nvSpPr>
            <p:spPr>
              <a:xfrm>
                <a:off x="5643570" y="5286388"/>
                <a:ext cx="428628" cy="428628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24" name="แผนผังลำดับงาน: ตัวเชื่อมต่อ 23"/>
              <p:cNvSpPr/>
              <p:nvPr/>
            </p:nvSpPr>
            <p:spPr>
              <a:xfrm>
                <a:off x="6072198" y="5000636"/>
                <a:ext cx="285752" cy="285752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25" name="แผนผังลำดับงาน: ตัวเชื่อมต่อ 24"/>
              <p:cNvSpPr/>
              <p:nvPr/>
            </p:nvSpPr>
            <p:spPr>
              <a:xfrm>
                <a:off x="3071802" y="5572140"/>
                <a:ext cx="214314" cy="214314"/>
              </a:xfrm>
              <a:prstGeom prst="flowChartConnector">
                <a:avLst/>
              </a:prstGeom>
              <a:solidFill>
                <a:srgbClr val="FFFFCC"/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th-TH" sz="9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28728" y="5191796"/>
                <a:ext cx="6786610" cy="523220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b="1" dirty="0">
                    <a:ln w="11430"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6600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------- Supply Chain --------</a:t>
                </a:r>
                <a:endParaRPr lang="th-TH" b="1" dirty="0">
                  <a:ln w="11430">
                    <a:solidFill>
                      <a:schemeClr val="accent6">
                        <a:lumMod val="75000"/>
                      </a:schemeClr>
                    </a:solidFill>
                  </a:ln>
                  <a:solidFill>
                    <a:srgbClr val="FF66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786182" y="5610240"/>
              <a:ext cx="1857388" cy="4619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</a:t>
              </a:r>
              <a:endParaRPr lang="th-TH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DCAD8-D5AA-4DD3-BCF9-F2C35C9A7318}" type="slidenum">
              <a:rPr lang="th-TH" smtClean="0"/>
              <a:pPr>
                <a:defRPr/>
              </a:pPr>
              <a:t>30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571625" y="2357438"/>
            <a:ext cx="7000875" cy="4071937"/>
          </a:xfrm>
          <a:prstGeom prst="roundRect">
            <a:avLst/>
          </a:prstGeom>
          <a:solidFill>
            <a:srgbClr val="FFFFEF"/>
          </a:solidFill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ลดวงจรเวลาสั่งซื้อ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(Reducing Order Cycle Time)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ขึ้นอยู่กับปัจจัยต่างๆ ได้แก่ การตัดสินใจ การจัดการเชิงกระบวนการ การใช้เทคโนโลยีสารสนเทศและการเพิ่มคุณค่าบริการ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Cross-Docking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เป็นการเปลี่ยนบทบาทหรือหน้าที่คลังสินค้าจากใช้เก็บสินค้า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(Storage Facilities)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มาเป็นสถานที่อำนวยความสะดวกการเคลื่อนย้ายสินค้า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JIT (Just In Time)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นิยมใช้กับการผลิต นั่นคือ วัตถุดิบ วัสดุ ชิ้นส่วนและ/หรือส่วนประกอบจะขนส่งมาโรงงานเมื่อต้องการใช้เท่านั้น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JIT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จึงเป็นการส่งมอบที่ตรงเวลาและรวดเร็ว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714348" y="1447122"/>
            <a:ext cx="4889761" cy="1124622"/>
            <a:chOff x="2749780" y="-110163"/>
            <a:chExt cx="2207093" cy="1124622"/>
          </a:xfrm>
          <a:scene3d>
            <a:camera prst="orthographicFront"/>
            <a:lightRig rig="flat" dir="t"/>
          </a:scene3d>
        </p:grpSpPr>
        <p:sp>
          <p:nvSpPr>
            <p:cNvPr id="5" name="สี่เหลี่ยมมุมมน 4"/>
            <p:cNvSpPr/>
            <p:nvPr/>
          </p:nvSpPr>
          <p:spPr>
            <a:xfrm>
              <a:off x="2749780" y="-110163"/>
              <a:ext cx="2207093" cy="1124622"/>
            </a:xfrm>
            <a:prstGeom prst="roundRect">
              <a:avLst/>
            </a:prstGeom>
            <a:solidFill>
              <a:srgbClr val="FFFF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สี่เหลี่ยมมุมมน 4"/>
            <p:cNvSpPr/>
            <p:nvPr/>
          </p:nvSpPr>
          <p:spPr>
            <a:xfrm>
              <a:off x="2804680" y="-55263"/>
              <a:ext cx="2097293" cy="1014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ยุทธ์โล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จิ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สติกส์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ด้านเวลา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Time-Based Logistics Strategies 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29F8-870F-4C39-8091-122988C0C555}" type="slidenum">
              <a:rPr lang="th-TH" smtClean="0"/>
              <a:pPr>
                <a:defRPr/>
              </a:pPr>
              <a:t>31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571625" y="2357438"/>
            <a:ext cx="7000875" cy="4071937"/>
          </a:xfrm>
          <a:prstGeom prst="roundRect">
            <a:avLst/>
          </a:prstGeom>
          <a:solidFill>
            <a:srgbClr val="FFFFEF"/>
          </a:solidFill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Quick Response : QR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ระบบ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QR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ใช้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กับโล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ขาออกจากโรงงานที่เป็นสินค้าสำเร็จรูปเพื่อตอบสนองความต้องการลูกค้า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Efficient Consumer Response : ECR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เป็นการลดเวลาเดินทางของสินค้าให้สั้นลง สามารถตอบสนอง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อุปสงค์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ที่ไม่มีความแน่นอนและลดหรือไม่ต้องมีสินค้าคงคลังสำรอง วิธี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ECR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นิยมใช้กับสินค้าอาหารและของใช้ในครัวเรือน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(Grocery)</a:t>
            </a:r>
            <a:endParaRPr lang="th-TH" sz="2400" dirty="0">
              <a:solidFill>
                <a:schemeClr val="tx1"/>
              </a:solidFill>
              <a:latin typeface="Browallia New" pitchFamily="34" charset="-34"/>
            </a:endParaRP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Floor – Ready Merchandise : FRM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เป็นการจัดเตรียมสินค้าให้พร้อมขายในร้านค้าปลีก 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ซัพ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พลาย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เออร์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จะให้บริการติดป้ายราคา ใส่ที่แขวน ติดฉลากและอื่น ๆ ผู้ค้าปลีกไม่ต้องเสียเวลามาติดป้ายราคา ใส่ที่แขวน สินค้าที่ส่งมอบเมื่อมาถึงร้านค้าจึงพร้อมขายทันที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714348" y="1357298"/>
            <a:ext cx="4889761" cy="1124622"/>
            <a:chOff x="2749780" y="-110163"/>
            <a:chExt cx="2207093" cy="1124622"/>
          </a:xfrm>
          <a:scene3d>
            <a:camera prst="orthographicFront"/>
            <a:lightRig rig="flat" dir="t"/>
          </a:scene3d>
        </p:grpSpPr>
        <p:sp>
          <p:nvSpPr>
            <p:cNvPr id="5" name="สี่เหลี่ยมมุมมน 4"/>
            <p:cNvSpPr/>
            <p:nvPr/>
          </p:nvSpPr>
          <p:spPr>
            <a:xfrm>
              <a:off x="2749780" y="-110163"/>
              <a:ext cx="2207093" cy="1124622"/>
            </a:xfrm>
            <a:prstGeom prst="roundRect">
              <a:avLst/>
            </a:prstGeom>
            <a:solidFill>
              <a:srgbClr val="FFFF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สี่เหลี่ยมมุมมน 4"/>
            <p:cNvSpPr/>
            <p:nvPr/>
          </p:nvSpPr>
          <p:spPr>
            <a:xfrm>
              <a:off x="2804680" y="-55263"/>
              <a:ext cx="2097293" cy="1014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ยุทธ์โล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จิ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สติกส์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ด้านเวลา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Time-Based Logistics Strategies 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AD12D-8B32-4D1E-976B-41621FC4ACA5}" type="slidenum">
              <a:rPr lang="th-TH" smtClean="0"/>
              <a:pPr>
                <a:defRPr/>
              </a:pPr>
              <a:t>32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14313" y="2000250"/>
            <a:ext cx="8215312" cy="4786313"/>
          </a:xfrm>
          <a:prstGeom prst="roundRect">
            <a:avLst/>
          </a:prstGeom>
          <a:solidFill>
            <a:srgbClr val="EFF9FF"/>
          </a:solidFill>
          <a:ln w="381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 การลดสินค้าคงคลัง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Inventory Reduction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 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ได้แก่ การส่งมอบแบบ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JIT ,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การพัฒนากลยุทธ์ที่ใช้ควบคู่กับ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ECR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เรียกว่า  </a:t>
            </a:r>
            <a:r>
              <a:rPr lang="en-US" sz="2400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“</a:t>
            </a:r>
            <a:r>
              <a:rPr lang="th-TH" sz="2400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Vendor Managed Inventory ”</a:t>
            </a:r>
            <a:r>
              <a:rPr lang="th-TH" sz="2400" i="1" dirty="0">
                <a:solidFill>
                  <a:schemeClr val="tx1"/>
                </a:solidFill>
                <a:latin typeface="Browallia New" pitchFamily="34" charset="-34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(VMI)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กลยุทธ์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VMI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การบริหารจัดการที่มีการปฏิสัมพันธ์เชิง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บูรณา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การกับคู่ค้าในโซ่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อุปทาน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ในลักษณะที่จะให้มีการ    ส่งมอบวัตถุดิบที่เป็น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Daily made to order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ให้เป็นหน้าที่ของคู่ค้าที่เป็น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Vendor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จะต้องเป็นผู้บริหารจัดการสินค้าคงคลังในส่วนของตนเอง 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สินค้าที่ส่งมอบโดยตรงเข้าไปในสายการผลิต ไม่ใช่เข้าไปเก็บในคลังสินค้า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ซึ่งเสริม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ECR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ให้มีประสิทธิภาพยิ่งขึ้นโดย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ซัพ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พลาย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เออร์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รับผิดชอบการส่งสินค้ามาเติมสต็อกให้กับลูกค้า 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การใช้ประโยชน์ทรัพย์สินถาวร 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Fixed Facilities Utilization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ทรัพย์สินถาวรที่เกี่ยวข้อง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กับโล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คือ คลังสินค้า ซึ่งทำหน้าที่สนับสนุนด้านการตลาด ปัจจุบันผู้ประกอบการนิยมลงทุนศูนย์กลางกระจายสินค้า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(DC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ซึ่งเน้นประโยชน์ด้านกระจายสินค้ามากกว่าการเก็บรักษาสินค้า ความสำคัญในการใช้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DC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เป็นจุดผ่านสินค้าโดยใช้วิธีขนส่งแบบ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Cross-Docking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ร่วมกับวิธี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Milk Runs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ทำให้ผลิตภาพคลังสินค้าสูงขึ้น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4" name="กลุ่ม 7"/>
          <p:cNvGrpSpPr/>
          <p:nvPr/>
        </p:nvGrpSpPr>
        <p:grpSpPr>
          <a:xfrm>
            <a:off x="3754206" y="1214422"/>
            <a:ext cx="4604008" cy="1000132"/>
            <a:chOff x="4650960" y="1089956"/>
            <a:chExt cx="2207093" cy="1124622"/>
          </a:xfrm>
          <a:scene3d>
            <a:camera prst="orthographicFront"/>
            <a:lightRig rig="flat" dir="t"/>
          </a:scene3d>
        </p:grpSpPr>
        <p:sp>
          <p:nvSpPr>
            <p:cNvPr id="9" name="สี่เหลี่ยมมุมมน 8"/>
            <p:cNvSpPr/>
            <p:nvPr/>
          </p:nvSpPr>
          <p:spPr>
            <a:xfrm>
              <a:off x="4650960" y="1089956"/>
              <a:ext cx="2207093" cy="1124622"/>
            </a:xfrm>
            <a:prstGeom prst="roundRect">
              <a:avLst/>
            </a:prstGeom>
            <a:solidFill>
              <a:srgbClr val="DDF2F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50000"/>
                <a:hueOff val="-183537"/>
                <a:satOff val="3335"/>
                <a:lumOff val="144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มุมมน 4"/>
            <p:cNvSpPr/>
            <p:nvPr/>
          </p:nvSpPr>
          <p:spPr>
            <a:xfrm>
              <a:off x="4705860" y="1144856"/>
              <a:ext cx="2097293" cy="1014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กลยุทธ์ผลิตภาพ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ทรัพย์สินโล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จิ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สติกส์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</a:t>
              </a:r>
            </a:p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Logistics Asset Productivity Strategies 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FC253-614A-4870-AD46-F6BDF350F35D}" type="slidenum">
              <a:rPr lang="th-TH" smtClean="0"/>
              <a:pPr>
                <a:defRPr/>
              </a:pPr>
              <a:t>33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571625" y="2571750"/>
            <a:ext cx="7000875" cy="2286000"/>
          </a:xfrm>
          <a:prstGeom prst="roundRect">
            <a:avLst/>
          </a:prstGeom>
          <a:solidFill>
            <a:srgbClr val="E5E5FF"/>
          </a:solidFill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เครื่องมือยกขนและยานพาหนะขนส่ง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การใช้ระบบ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Bar Code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และคอมพิวเตอร์ในการบริหารและปฏิบัติการคลังสินค้า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การพัฒนาการขนส่งและการปรับปรุงการให้บริการของผู้ประกอบการขนส่งทำให้บริษัทเปลี่ยนมาใช้บริการขนส่งภายนอก</a:t>
            </a:r>
          </a:p>
        </p:txBody>
      </p:sp>
      <p:grpSp>
        <p:nvGrpSpPr>
          <p:cNvPr id="4" name="กลุ่ม 7"/>
          <p:cNvGrpSpPr/>
          <p:nvPr/>
        </p:nvGrpSpPr>
        <p:grpSpPr>
          <a:xfrm>
            <a:off x="571472" y="1500174"/>
            <a:ext cx="5072098" cy="1249154"/>
            <a:chOff x="785819" y="1036864"/>
            <a:chExt cx="2332672" cy="1249154"/>
          </a:xfrm>
          <a:scene3d>
            <a:camera prst="orthographicFront"/>
            <a:lightRig rig="flat" dir="t"/>
          </a:scene3d>
        </p:grpSpPr>
        <p:sp>
          <p:nvSpPr>
            <p:cNvPr id="9" name="สี่เหลี่ยมมุมมน 8"/>
            <p:cNvSpPr/>
            <p:nvPr/>
          </p:nvSpPr>
          <p:spPr>
            <a:xfrm>
              <a:off x="785819" y="1036864"/>
              <a:ext cx="2332672" cy="1249154"/>
            </a:xfrm>
            <a:prstGeom prst="roundRect">
              <a:avLst/>
            </a:prstGeom>
            <a:solidFill>
              <a:srgbClr val="CCCCF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50000"/>
                <a:hueOff val="-183537"/>
                <a:satOff val="3335"/>
                <a:lumOff val="144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มุมมน 4"/>
            <p:cNvSpPr/>
            <p:nvPr/>
          </p:nvSpPr>
          <p:spPr>
            <a:xfrm>
              <a:off x="846798" y="1097843"/>
              <a:ext cx="2210714" cy="11271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กลยุทธ์การใช้ประโยชน์อุปกรณ์เคลื่อนย้ายสินค้า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Moving Equipment Utilization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929188"/>
            <a:ext cx="2286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รูปภาพ 11" descr="j014897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286248" y="5072074"/>
            <a:ext cx="2250297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5000625"/>
            <a:ext cx="132556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TextBox 13"/>
          <p:cNvSpPr txBox="1">
            <a:spLocks noChangeArrowheads="1"/>
          </p:cNvSpPr>
          <p:nvPr/>
        </p:nvSpPr>
        <p:spPr bwMode="auto">
          <a:xfrm>
            <a:off x="7072313" y="5286375"/>
            <a:ext cx="1714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Bar code </a:t>
            </a:r>
          </a:p>
          <a:p>
            <a:r>
              <a:rPr lang="en-US"/>
              <a:t>RFID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A3A14-DD20-4314-B3A4-C5879E6786A3}" type="slidenum">
              <a:rPr lang="th-TH" smtClean="0"/>
              <a:pPr>
                <a:defRPr/>
              </a:pPr>
              <a:t>34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00063" y="2357438"/>
            <a:ext cx="7358062" cy="4214812"/>
          </a:xfrm>
          <a:prstGeom prst="roundRect">
            <a:avLst/>
          </a:prstGeom>
          <a:solidFill>
            <a:srgbClr val="FDF1DF"/>
          </a:solidFill>
          <a:ln w="381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นวัตกรรมโล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ที่เพิ่มคุณค่าให้ลูกค้าซึ่งได้กล่าวมาแล้ว เช่น 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JIT,QR,ECR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200" b="1" u="sng" dirty="0">
                <a:solidFill>
                  <a:schemeClr val="tx1"/>
                </a:solidFill>
                <a:latin typeface="Browallia New" pitchFamily="34" charset="-34"/>
              </a:rPr>
              <a:t> การใช้ระบบ </a:t>
            </a:r>
            <a:r>
              <a:rPr lang="en-US" sz="2200" b="1" u="sng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JIT 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กับซัพ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พลาย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เออร์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เพิ่มคุณค่ากับบริษัท 2 ประการ ประการหนึ่ง คือ ลดต้นทุนสินค้าคงคลัง 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ทั้งวัสดุและสินค้าสำเร็จรูป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)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ประการที่สอง ลดความบกพร่องสินค้าที่ผลิตคุณค่าที่เพิ่มขึ้นในระบบ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ซัพ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พลายเชนจะต้องมีการแบ่งปันกันระหว่างสมาชิก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ซัพ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พลายเชนและผู้ให้บริการ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2200" b="1" u="sng" dirty="0">
                <a:solidFill>
                  <a:schemeClr val="tx1"/>
                </a:solidFill>
                <a:latin typeface="Browallia New" pitchFamily="34" charset="-34"/>
              </a:rPr>
              <a:t>ระบบ </a:t>
            </a:r>
            <a:r>
              <a:rPr lang="en-US" sz="2200" b="1" u="sng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QR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ใช้กับบางอุตสาหกรรมและประสบความสำเร็จในการเพิ่มคุณค่าให้กับลูกค้า ลูกค้าลดสินค้าคงคลังจนไม่ต้องมีสินค้าคงคลัง เช่น บริษัท 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American Hospital Supply 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ผู้จำหน่ายอุปกรณ์และเครื่องมือทางการแพทย์ใช้ระบบ 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QR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 กับลูกค้าโรงพยาบาล  การใช้ระบบ  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QR 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ทำให้ทางโรงพยาบาลไม่ต้องมีสินค้าคงคลัง   การเพิ่มคุณค่าการให้บริการลูกค้าเป็นปัจจัยความสำคัญในการประกอบธุรกิจ</a:t>
            </a:r>
            <a:r>
              <a:rPr lang="en-US" sz="22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ลูกค้าได้รับบริการที่รวดเร็วทำให้ลูกค้ามีความพึงพอใจ  ความพึงพอใจของลูกค้าจะผูกมัดทำให้ลูกค้ามีความภักดีกับสินค้าบริษัท  บริษัทก็จะขายสินค้าได้มากขึ้น</a:t>
            </a:r>
            <a:endParaRPr lang="en-US" sz="22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4" name="กลุ่ม 7"/>
          <p:cNvGrpSpPr/>
          <p:nvPr/>
        </p:nvGrpSpPr>
        <p:grpSpPr>
          <a:xfrm>
            <a:off x="4143372" y="1285860"/>
            <a:ext cx="4389695" cy="1124622"/>
            <a:chOff x="2749780" y="4129077"/>
            <a:chExt cx="2207093" cy="1124622"/>
          </a:xfrm>
          <a:scene3d>
            <a:camera prst="orthographicFront"/>
            <a:lightRig rig="flat" dir="t"/>
          </a:scene3d>
        </p:grpSpPr>
        <p:sp>
          <p:nvSpPr>
            <p:cNvPr id="11" name="สี่เหลี่ยมมุมมน 10"/>
            <p:cNvSpPr/>
            <p:nvPr/>
          </p:nvSpPr>
          <p:spPr>
            <a:xfrm>
              <a:off x="2749780" y="4129077"/>
              <a:ext cx="2207093" cy="1124622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-550610"/>
                <a:satOff val="10005"/>
                <a:lumOff val="43371"/>
                <a:alphaOff val="0"/>
              </a:schemeClr>
            </a:fillRef>
            <a:effectRef idx="2">
              <a:schemeClr val="accent1">
                <a:shade val="50000"/>
                <a:hueOff val="-550610"/>
                <a:satOff val="10005"/>
                <a:lumOff val="433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สี่เหลี่ยมมุมมน 4"/>
            <p:cNvSpPr/>
            <p:nvPr/>
          </p:nvSpPr>
          <p:spPr>
            <a:xfrm>
              <a:off x="2804680" y="4183977"/>
              <a:ext cx="2097293" cy="1014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กลยุทธ์การเพิ่มคุณค่า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                  Value-Added Strategies 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7C2AD-452D-4C74-AE3C-9910CCCE420F}" type="slidenum">
              <a:rPr lang="th-TH" smtClean="0"/>
              <a:pPr>
                <a:defRPr/>
              </a:pPr>
              <a:t>35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785938" y="2143125"/>
            <a:ext cx="6858000" cy="4071938"/>
          </a:xfrm>
          <a:prstGeom prst="roundRect">
            <a:avLst/>
          </a:prstGeom>
          <a:solidFill>
            <a:srgbClr val="E5FFE5"/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 ระบบ</a:t>
            </a:r>
            <a:r>
              <a:rPr lang="en-US" sz="24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Pull 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เป็นการผลิตเมื่อมีคำสั่งซื้อหรือเมื่อมี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อุปสงค์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บริษัทที่ใช้ระบบนี้จะเปลี่ยนสายการผลิตบ่อยครั้ง  การผลิตแบบนี้สินค้าในระบบคงคลังแบบ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ซัพ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พลายเชนจะมีน้อยมากหรือเป็นศูนย์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ความสำเร็จ 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Pull System 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ขึ้นอยู่กับความรวดเร็วของระบบการผลิต และการปรับเปลี่ยนสายการผลิต </a:t>
            </a: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ตัวอย่างเช่น บริษัทผลิตรถยนต์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Chrysler 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ซึ่งสามารถประกอบรถยนต์ส่งให้ลูกค้าได้ภายใน 15 วันนับแต่ได้รับคำสั่งซื้อและคาดว่าจะลดเวลาลงเหลือ 7 วัน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4" name="กลุ่ม 7"/>
          <p:cNvGrpSpPr/>
          <p:nvPr/>
        </p:nvGrpSpPr>
        <p:grpSpPr>
          <a:xfrm>
            <a:off x="500034" y="1357298"/>
            <a:ext cx="4357718" cy="1124622"/>
            <a:chOff x="4650960" y="2928956"/>
            <a:chExt cx="2207093" cy="1124622"/>
          </a:xfrm>
          <a:scene3d>
            <a:camera prst="orthographicFront"/>
            <a:lightRig rig="flat" dir="t"/>
          </a:scene3d>
        </p:grpSpPr>
        <p:sp>
          <p:nvSpPr>
            <p:cNvPr id="9" name="สี่เหลี่ยมมุมมน 8"/>
            <p:cNvSpPr/>
            <p:nvPr/>
          </p:nvSpPr>
          <p:spPr>
            <a:xfrm>
              <a:off x="4650960" y="2928956"/>
              <a:ext cx="2207093" cy="1124622"/>
            </a:xfrm>
            <a:prstGeom prst="roundRect">
              <a:avLst/>
            </a:prstGeom>
            <a:solidFill>
              <a:srgbClr val="CCFF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50000"/>
                <a:hueOff val="-367073"/>
                <a:satOff val="6670"/>
                <a:lumOff val="289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มุมมน 4"/>
            <p:cNvSpPr/>
            <p:nvPr/>
          </p:nvSpPr>
          <p:spPr>
            <a:xfrm>
              <a:off x="4705860" y="2983856"/>
              <a:ext cx="2097293" cy="1014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กลยุทธ์การผลิตเมื่อมี</a:t>
              </a:r>
              <a:r>
                <a:rPr lang="th-TH" sz="18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อุปสงค์</a:t>
              </a: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            Pull Strategy  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4BC1-5236-4B65-A4C4-7759F4708D76}" type="slidenum">
              <a:rPr lang="th-TH" smtClean="0"/>
              <a:pPr>
                <a:defRPr/>
              </a:pPr>
              <a:t>36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กลยุทธ์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ด้านโล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(ต่อ)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428625" y="1785938"/>
            <a:ext cx="7358063" cy="4857750"/>
          </a:xfrm>
          <a:prstGeom prst="roundRect">
            <a:avLst/>
          </a:prstGeom>
          <a:solidFill>
            <a:srgbClr val="FFF4C5"/>
          </a:solidFill>
          <a:ln w="3810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 ประโยชน์ในการใช้ </a:t>
            </a:r>
            <a:r>
              <a:rPr lang="en-US" sz="22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Outsource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 ประหยัดต้นทุน </a:t>
            </a:r>
            <a:r>
              <a:rPr lang="en-US" sz="22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Cost Saving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การใช้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บริการโล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ของบุคคลภายนอกสามารถลด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ต้นทุนโล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ลงได้ อีกทั้งยังทำให้บริษัทมีความหยุ่น ในการลงทุนคลังสินค้าเองอาจได้ประโยชน์สูงสุดในกรณีปริมาณธุรกิจไม่แปรเปลี่ยน แต่ถ้าปริมาณธุรกิจลดลงคลังสินค้าก็จะไม่ได้ใช้ประโยชน์เต็มที่ทำให้เกิดความสูญเสีย การใช้บริการบุคคลที่สามยังได้ประโยชน์จากเครือข่ายและบริการที่ประสมประสานอีกด้วย</a:t>
            </a: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ลดการถือครองทรัพย์สิน </a:t>
            </a:r>
            <a:r>
              <a:rPr lang="en-US" sz="22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Asset Reduction</a:t>
            </a:r>
            <a:endParaRPr lang="th-TH" sz="2200" b="1" dirty="0">
              <a:solidFill>
                <a:schemeClr val="tx1"/>
              </a:solidFill>
              <a:latin typeface="Browallia New" pitchFamily="34" charset="-34"/>
            </a:endParaRP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 ลดความเสี่ยง</a:t>
            </a:r>
            <a:r>
              <a:rPr lang="en-US" sz="22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: Reduce Exposure to Risks</a:t>
            </a:r>
            <a:endParaRPr lang="th-TH" sz="2200" b="1" dirty="0">
              <a:solidFill>
                <a:schemeClr val="tx1"/>
              </a:solidFill>
              <a:latin typeface="Browallia New" pitchFamily="34" charset="-34"/>
            </a:endParaRPr>
          </a:p>
          <a:p>
            <a:pPr lvl="1" algn="thaiDist">
              <a:buFontTx/>
              <a:buBlip>
                <a:blip r:embed="rId4"/>
              </a:buBlip>
              <a:defRPr/>
            </a:pPr>
            <a:r>
              <a:rPr lang="th-TH" sz="2200" b="1" dirty="0">
                <a:solidFill>
                  <a:schemeClr val="tx1"/>
                </a:solidFill>
                <a:latin typeface="Browallia New" pitchFamily="34" charset="-34"/>
              </a:rPr>
              <a:t> ยึดธุรกิจหลักของบริษัท </a:t>
            </a:r>
            <a:r>
              <a:rPr lang="en-US" sz="22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Core Competences 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หันมาใช้บริการของบุคคลภายนอกด้าน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กิจกรรมโล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2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200" dirty="0">
                <a:solidFill>
                  <a:schemeClr val="tx1"/>
                </a:solidFill>
                <a:latin typeface="Browallia New" pitchFamily="34" charset="-34"/>
              </a:rPr>
              <a:t> คลังสินค้า การขนส่งและอื่นๆ บางส่วนหรือทั้งหมด ซึ่งจะทำให้บริษัทประหยัดค่าใช้จ่ายและ/หรือเพิ่มผลิตภาพทรัพย์สินอีกด้วย </a:t>
            </a:r>
            <a:endParaRPr lang="en-US" sz="22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4" name="กลุ่ม 7"/>
          <p:cNvGrpSpPr/>
          <p:nvPr/>
        </p:nvGrpSpPr>
        <p:grpSpPr>
          <a:xfrm>
            <a:off x="4071934" y="1357298"/>
            <a:ext cx="4604009" cy="1071570"/>
            <a:chOff x="864743" y="2928957"/>
            <a:chExt cx="2207093" cy="1124622"/>
          </a:xfrm>
          <a:scene3d>
            <a:camera prst="orthographicFront"/>
            <a:lightRig rig="flat" dir="t"/>
          </a:scene3d>
        </p:grpSpPr>
        <p:sp>
          <p:nvSpPr>
            <p:cNvPr id="9" name="สี่เหลี่ยมมุมมน 8"/>
            <p:cNvSpPr/>
            <p:nvPr/>
          </p:nvSpPr>
          <p:spPr>
            <a:xfrm>
              <a:off x="864743" y="2928957"/>
              <a:ext cx="2207093" cy="1124622"/>
            </a:xfrm>
            <a:prstGeom prst="roundRect">
              <a:avLst/>
            </a:prstGeom>
            <a:solidFill>
              <a:srgbClr val="FFC00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shade val="50000"/>
                <a:hueOff val="-367073"/>
                <a:satOff val="6670"/>
                <a:lumOff val="289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สี่เหลี่ยมมุมมน 4"/>
            <p:cNvSpPr/>
            <p:nvPr/>
          </p:nvSpPr>
          <p:spPr>
            <a:xfrm>
              <a:off x="919643" y="2983857"/>
              <a:ext cx="2097293" cy="1014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0" tIns="57150" rIns="57150" bIns="5715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กลยุทธ์การใช้บริการภายนอก </a:t>
              </a:r>
              <a:r>
                <a:rPr lang="en-US" sz="18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      Outsource Strategy </a:t>
              </a:r>
              <a:endPara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63400-D9EA-4287-8B9E-499864D8043C}" type="slidenum">
              <a:rPr lang="th-TH" smtClean="0"/>
              <a:pPr>
                <a:defRPr/>
              </a:pPr>
              <a:t>37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642938" y="1928813"/>
            <a:ext cx="7929562" cy="2786062"/>
          </a:xfrm>
          <a:prstGeom prst="roundRect">
            <a:avLst/>
          </a:prstGeom>
          <a:solidFill>
            <a:srgbClr val="EFF9FF"/>
          </a:solidFill>
          <a:ln w="57150">
            <a:solidFill>
              <a:srgbClr val="0070C0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defRPr/>
            </a:pP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	</a:t>
            </a:r>
            <a:r>
              <a:rPr lang="th-TH" sz="2400" b="1" i="1" dirty="0" err="1">
                <a:solidFill>
                  <a:schemeClr val="tx1"/>
                </a:solidFill>
                <a:latin typeface="Browallia New" pitchFamily="34" charset="-34"/>
              </a:rPr>
              <a:t>โล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แบบ</a:t>
            </a:r>
            <a:r>
              <a:rPr lang="th-TH" sz="2400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 คือ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มิติ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ด้านโล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ของการผลิตแบบ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 แม้ว่าศัพท์คำนี้จะสามารถนำไปใช้และเคยได้ประยุกต์ใช้ไปแล้วในงานด้านการบริการ แต่ในที่นี้เราจะมุ่งเน้นไปที่อุตสาหกรรมการผลิตซึ่งเป็นขอบเขตหนึ่งที่เต็มไปด้วยแนวคิด วิธีการ และเทคนิค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เกี่ยวกับโล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ต่าง ๆ มากมายที่อาจเรียนกว่า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“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”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ได้เพราะสิ่งเหล่านี้ทั้งเป็นส่วนหนึ่งของระบบการผลิตแบบโต</a:t>
            </a:r>
            <a:r>
              <a:rPr lang="th-TH" sz="2400" dirty="0" err="1">
                <a:solidFill>
                  <a:schemeClr val="tx1"/>
                </a:solidFill>
                <a:latin typeface="Browallia New" pitchFamily="34" charset="-34"/>
              </a:rPr>
              <a:t>โยต้า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(Toyota Production System : TPS)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และเป็นสิ่งที่ถูกดัดแปลงมาจากระบบนี้เพื่อนำไปใช้ในบริบทที่แตกต่างออกไป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E81B5-2E0F-4A58-8801-944F7599B21F}" type="slidenum">
              <a:rPr lang="th-TH" smtClean="0"/>
              <a:pPr>
                <a:defRPr/>
              </a:pPr>
              <a:t>38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4714875" cy="642938"/>
          </a:xfrm>
          <a:prstGeom prst="roundRect">
            <a:avLst/>
          </a:prstGeom>
          <a:solidFill>
            <a:srgbClr val="FFE5FF"/>
          </a:solidFill>
          <a:ln w="28575">
            <a:solidFill>
              <a:srgbClr val="FF99FF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บทบาท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กับ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กระบวนการโล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143000" y="2286000"/>
            <a:ext cx="73580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en-US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 ปัจจุบันแนวคิดลีนได้มีบทบาทสนับสนุนการปรับปรุงกระบวนการ      โลจิสติกส์ เนื่องจากลีนมุ่งขจัดลดความสูญเปล่าในรูปสินค้าคงคลังที่ส่งผลให้ สต๊อกงานระหว่างผลิต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(Work in Process)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และช่วงเวลานำการผลิตโดยรวมลดลง</a:t>
            </a:r>
          </a:p>
          <a:p>
            <a:r>
              <a:rPr lang="th-TH">
                <a:latin typeface="Browallia New" pitchFamily="34" charset="-34"/>
                <a:cs typeface="Browallia New" pitchFamily="34" charset="-34"/>
              </a:rPr>
              <a:t>    นอกจากนั้นลีนยังได้มุ่งแนวคิดต้นทุนรวมของความเป็นเจ้าของ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(Total Cost of Ownership)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มากกว่าการเน้นเพียงปัจจัยต้นทุนแต่ละตัว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(Individual Cost Factors)  </a:t>
            </a:r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B8AB0-CF8A-4BBC-B6A2-E55CD3497678}" type="slidenum">
              <a:rPr lang="th-TH" smtClean="0"/>
              <a:pPr>
                <a:defRPr/>
              </a:pPr>
              <a:t>39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000250" y="2786063"/>
            <a:ext cx="6500813" cy="2857500"/>
          </a:xfrm>
          <a:prstGeom prst="roundRect">
            <a:avLst/>
          </a:prstGeom>
          <a:solidFill>
            <a:srgbClr val="CCFF66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buFontTx/>
              <a:buBlip>
                <a:blip r:embed="rId3"/>
              </a:buBlip>
              <a:defRPr/>
            </a:pP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 การส่งมอบวัสดุที่ต้องการ ในเวลาที่ต้องการ ตามปริมาณที่ต้องการ และส่งให้ใช้ได้อย่างสะดวก ไปยังฝ่ายผลิต</a:t>
            </a:r>
            <a:r>
              <a:rPr lang="th-TH" dirty="0" err="1">
                <a:solidFill>
                  <a:schemeClr val="tx1"/>
                </a:solidFill>
                <a:latin typeface="Browallia New" pitchFamily="34" charset="-34"/>
              </a:rPr>
              <a:t>สำหรับโล</a:t>
            </a: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ขาเข้า และไปยังลูกค้า</a:t>
            </a:r>
            <a:r>
              <a:rPr lang="th-TH" dirty="0" err="1">
                <a:solidFill>
                  <a:schemeClr val="tx1"/>
                </a:solidFill>
                <a:latin typeface="Browallia New" pitchFamily="34" charset="-34"/>
              </a:rPr>
              <a:t>สำหรับโล</a:t>
            </a: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ขาออก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  <a:p>
            <a:pPr algn="thaiDist">
              <a:buFontTx/>
              <a:buBlip>
                <a:blip r:embed="rId3"/>
              </a:buBlip>
              <a:defRPr/>
            </a:pP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 ไม่ทำให้การส่งมอบแย่ลง และมุ่งกำจัดความสูญเปล่าใน</a:t>
            </a:r>
            <a:r>
              <a:rPr lang="th-TH" dirty="0" err="1">
                <a:solidFill>
                  <a:schemeClr val="tx1"/>
                </a:solidFill>
                <a:latin typeface="Browallia New" pitchFamily="34" charset="-34"/>
              </a:rPr>
              <a:t>กระบวนการโล</a:t>
            </a:r>
            <a:r>
              <a:rPr lang="th-TH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785786" y="1571612"/>
            <a:ext cx="3286148" cy="1571636"/>
          </a:xfrm>
          <a:prstGeom prst="ellipse">
            <a:avLst/>
          </a:prstGeom>
          <a:solidFill>
            <a:srgbClr val="E5FFE5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i="1" dirty="0">
                <a:solidFill>
                  <a:schemeClr val="tx1"/>
                </a:solidFill>
              </a:rPr>
              <a:t>วัตถุประสงค์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571472" y="142860"/>
            <a:ext cx="7929618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บทบาท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ของโล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จิ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สติกส์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และโซ่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อุปทาน</a:t>
            </a:r>
            <a:endParaRPr lang="th-TH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50"/>
            <a:ext cx="9144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34065-DA91-48F8-882A-CD5B786443E2}" type="slidenum">
              <a:rPr lang="th-TH" sz="1800" smtClean="0"/>
              <a:pPr>
                <a:defRPr/>
              </a:pPr>
              <a:t>4</a:t>
            </a:fld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C77F-03EA-47DB-94B4-6E3B7365EAF4}" type="slidenum">
              <a:rPr lang="th-TH" smtClean="0"/>
              <a:pPr>
                <a:defRPr/>
              </a:pPr>
              <a:t>40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2000250"/>
            <a:ext cx="2214562" cy="3214688"/>
          </a:xfrm>
          <a:prstGeom prst="roundRect">
            <a:avLst/>
          </a:prstGeom>
          <a:solidFill>
            <a:srgbClr val="EFF9FF"/>
          </a:solidFill>
          <a:ln w="57150">
            <a:solidFill>
              <a:srgbClr val="0070C0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i="1" dirty="0">
                <a:solidFill>
                  <a:schemeClr val="tx1"/>
                </a:solidFill>
              </a:rPr>
              <a:t>  </a:t>
            </a:r>
            <a:r>
              <a:rPr lang="en-US" sz="2400" i="1" dirty="0">
                <a:solidFill>
                  <a:schemeClr val="tx1"/>
                </a:solidFill>
              </a:rPr>
              <a:t>1. </a:t>
            </a:r>
            <a:r>
              <a:rPr lang="th-TH" sz="2400" i="1" dirty="0" err="1">
                <a:solidFill>
                  <a:schemeClr val="tx1"/>
                </a:solidFill>
              </a:rPr>
              <a:t>โล</a:t>
            </a:r>
            <a:r>
              <a:rPr lang="th-TH" sz="2400" i="1" dirty="0">
                <a:solidFill>
                  <a:schemeClr val="tx1"/>
                </a:solidFill>
              </a:rPr>
              <a:t>จิ</a:t>
            </a:r>
            <a:r>
              <a:rPr lang="th-TH" sz="2400" i="1" dirty="0" err="1">
                <a:solidFill>
                  <a:schemeClr val="tx1"/>
                </a:solidFill>
              </a:rPr>
              <a:t>สติกส์</a:t>
            </a:r>
            <a:r>
              <a:rPr lang="th-TH" sz="2400" i="1" dirty="0">
                <a:solidFill>
                  <a:schemeClr val="tx1"/>
                </a:solidFill>
              </a:rPr>
              <a:t>ขาออกคือแหล่งข้อมูลข่าวกรองด้านการตลาด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3286116" y="1928802"/>
            <a:ext cx="2500330" cy="2071702"/>
          </a:xfrm>
          <a:prstGeom prst="ellipse">
            <a:avLst/>
          </a:prstGeom>
          <a:solidFill>
            <a:srgbClr val="FFE5FF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แนวคิดเกี่ยวกับการไหลของวัสดุ</a:t>
            </a:r>
            <a:r>
              <a:rPr lang="th-TH" sz="2400" b="1" dirty="0" err="1">
                <a:solidFill>
                  <a:schemeClr val="tx1"/>
                </a:solidFill>
                <a:latin typeface="Browallia New" pitchFamily="34" charset="-34"/>
              </a:rPr>
              <a:t>ของโล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b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sz="2400" b="1" dirty="0">
                <a:solidFill>
                  <a:schemeClr val="tx1"/>
                </a:solidFill>
                <a:latin typeface="Browallia New" pitchFamily="34" charset="-34"/>
              </a:rPr>
              <a:t>แบบ</a:t>
            </a:r>
            <a:r>
              <a:rPr lang="th-TH" sz="2400" b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endParaRPr lang="en-US" sz="24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929313" y="1428750"/>
            <a:ext cx="2928937" cy="2714625"/>
          </a:xfrm>
          <a:prstGeom prst="roundRect">
            <a:avLst/>
          </a:prstGeom>
          <a:solidFill>
            <a:srgbClr val="EFF9FF"/>
          </a:solidFill>
          <a:ln w="57150">
            <a:solidFill>
              <a:srgbClr val="0070C0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i="1" dirty="0">
                <a:solidFill>
                  <a:schemeClr val="tx1"/>
                </a:solidFill>
              </a:rPr>
              <a:t>   </a:t>
            </a:r>
            <a:r>
              <a:rPr lang="en-US" sz="2400" i="1" dirty="0">
                <a:solidFill>
                  <a:schemeClr val="tx1"/>
                </a:solidFill>
              </a:rPr>
              <a:t>3. </a:t>
            </a:r>
            <a:r>
              <a:rPr lang="th-TH" sz="2400" i="1" dirty="0">
                <a:solidFill>
                  <a:schemeClr val="tx1"/>
                </a:solidFill>
              </a:rPr>
              <a:t> </a:t>
            </a:r>
            <a:r>
              <a:rPr lang="th-TH" sz="2400" i="1" dirty="0" err="1">
                <a:solidFill>
                  <a:schemeClr val="tx1"/>
                </a:solidFill>
              </a:rPr>
              <a:t>โล</a:t>
            </a:r>
            <a:r>
              <a:rPr lang="th-TH" sz="2400" i="1" dirty="0">
                <a:solidFill>
                  <a:schemeClr val="tx1"/>
                </a:solidFill>
              </a:rPr>
              <a:t>จิ</a:t>
            </a:r>
            <a:r>
              <a:rPr lang="th-TH" sz="2400" i="1" dirty="0" err="1">
                <a:solidFill>
                  <a:schemeClr val="tx1"/>
                </a:solidFill>
              </a:rPr>
              <a:t>สติกส์</a:t>
            </a:r>
            <a:r>
              <a:rPr lang="th-TH" sz="2400" i="1" dirty="0">
                <a:solidFill>
                  <a:schemeClr val="tx1"/>
                </a:solidFill>
              </a:rPr>
              <a:t>แบบ</a:t>
            </a:r>
            <a:r>
              <a:rPr lang="th-TH" sz="2400" i="1" dirty="0" err="1">
                <a:solidFill>
                  <a:schemeClr val="tx1"/>
                </a:solidFill>
              </a:rPr>
              <a:t>ลีน</a:t>
            </a:r>
            <a:r>
              <a:rPr lang="th-TH" sz="2400" i="1" dirty="0">
                <a:solidFill>
                  <a:schemeClr val="tx1"/>
                </a:solidFill>
              </a:rPr>
              <a:t>ป้องกันการขาดแคลนชิ้นงาน ด้วยการเฝ้าระแวดระวัง ไม่ใช่ด้วยสินค้าคงคลัง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928938" y="4286250"/>
            <a:ext cx="3500437" cy="2286000"/>
          </a:xfrm>
          <a:prstGeom prst="roundRect">
            <a:avLst/>
          </a:prstGeom>
          <a:solidFill>
            <a:srgbClr val="EFF9FF"/>
          </a:solidFill>
          <a:ln w="57150">
            <a:solidFill>
              <a:srgbClr val="0070C0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i="1" dirty="0">
                <a:solidFill>
                  <a:schemeClr val="tx1"/>
                </a:solidFill>
              </a:rPr>
              <a:t>     </a:t>
            </a:r>
            <a:r>
              <a:rPr lang="en-US" sz="2400" i="1" dirty="0">
                <a:solidFill>
                  <a:schemeClr val="tx1"/>
                </a:solidFill>
              </a:rPr>
              <a:t>2.  </a:t>
            </a:r>
            <a:r>
              <a:rPr lang="th-TH" sz="2400" i="1" dirty="0" err="1">
                <a:solidFill>
                  <a:schemeClr val="tx1"/>
                </a:solidFill>
              </a:rPr>
              <a:t>โล</a:t>
            </a:r>
            <a:r>
              <a:rPr lang="th-TH" sz="2400" i="1" dirty="0">
                <a:solidFill>
                  <a:schemeClr val="tx1"/>
                </a:solidFill>
              </a:rPr>
              <a:t>จิ</a:t>
            </a:r>
            <a:r>
              <a:rPr lang="th-TH" sz="2400" i="1" dirty="0" err="1">
                <a:solidFill>
                  <a:schemeClr val="tx1"/>
                </a:solidFill>
              </a:rPr>
              <a:t>สติกส์</a:t>
            </a:r>
            <a:r>
              <a:rPr lang="th-TH" sz="2400" i="1" dirty="0">
                <a:solidFill>
                  <a:schemeClr val="tx1"/>
                </a:solidFill>
              </a:rPr>
              <a:t>ต้องได้รับการปรับให้เข้ากับความต้องการเฉพาะ  ไม่ใช้วิธีการเดียวสำหรับทุกสถานการณ์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E01E7-7C60-4835-871F-FB9A8F62FD78}" type="slidenum">
              <a:rPr lang="th-TH" smtClean="0"/>
              <a:pPr>
                <a:defRPr/>
              </a:pPr>
              <a:t>41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75" y="1643063"/>
            <a:ext cx="7715250" cy="458628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en-US" sz="3600" b="1" i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Lean Logistics</a:t>
            </a:r>
          </a:p>
          <a:p>
            <a:pPr algn="thaiDist">
              <a:defRPr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มุ่งขจัดความสูญเปล่าหลักที่เกิดขึ้นในสภาพแวดล้อมการผลิตปริมาณมาก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(Mass Production)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ประกอบด้วย</a:t>
            </a:r>
          </a:p>
          <a:p>
            <a:pPr algn="thaiDist">
              <a:defRPr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1. </a:t>
            </a: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การใช้ทรัพยากรการผลิตมากเกินไป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ประกอบด้วย แรงงาน สิ่งอำนวยความสะอวด วัตถุดิบ และส่งผลให้เกิดการผลิตมากกินความต้องการ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(Overproduction)</a:t>
            </a:r>
          </a:p>
          <a:p>
            <a:pPr algn="thaiDist">
              <a:defRPr/>
            </a:pP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การผลิตมากเกินความต้องการ 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(Overproduction)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เป็นผลลัพธ์จากการใช้ทรัพยากรการผลิตมากเกินไป จึงทำให้เกิดความสูญเปล่าด้านแรงงาน เครื่องจักร และพื้นที่สำหรับ</a:t>
            </a:r>
            <a:r>
              <a:rPr lang="th-TH" sz="3200" dirty="0" err="1">
                <a:latin typeface="Browallia New" pitchFamily="34" charset="-34"/>
                <a:cs typeface="Browallia New" pitchFamily="34" charset="-34"/>
              </a:rPr>
              <a:t>จัดเก็บส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ต๊อก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736E3-58A6-4DFC-A706-39595AB4335F}" type="slidenum">
              <a:rPr lang="th-TH" smtClean="0"/>
              <a:pPr>
                <a:defRPr/>
              </a:pPr>
              <a:t>42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75" y="1643063"/>
            <a:ext cx="7715250" cy="403225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การสต็อกมากเกินความต้องการ 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(Excessive Stock)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เป็นผลกระทบจากการผลิตมากเกินความต้องการ ทำให้สูญเสียพื้นที่จัดเก็บและค่าใช้จ่ายเพื่อการดูแลรักษาสต็อกที่จัดเก็บ</a:t>
            </a:r>
          </a:p>
          <a:p>
            <a:pPr algn="thaiDist">
              <a:defRPr/>
            </a:pP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4. </a:t>
            </a: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การลงทุนในสินทรัพย์ทุนที่ไม่จำเป็น 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(Unnecessary Capital Investment) 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สำหรับจัดเก็บสินค้าคงคลังที่มากเกินความต้องการได้ส่งผลให้องค์การต้องสูญเสียเงินลงทุนก่อสร้างโกดังหรือคลังสินค้าเพื่อจัดเก็บ รวมทั้งจัดหาอุปกรณ์ขนถ่ายและสิ่งอำนวยความสะดวกต่างๆ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2116D-9143-414C-8E19-497CC1D292C9}" type="slidenum">
              <a:rPr lang="th-TH" smtClean="0"/>
              <a:pPr>
                <a:defRPr/>
              </a:pPr>
              <a:t>43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714375" y="1643063"/>
            <a:ext cx="6215063" cy="642937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714375" y="2714625"/>
            <a:ext cx="76438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en-US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สำหรับองค์การที่ดำเนินกิจกรรมตามแนวคิดการผลิตแบบลีน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(Lean Manufacturing)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ได้นำระบบแบบดึง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(Pull System)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เพื่อสนับสนุนกระบวนการผลิต แต่ปัจจัยหลักที่ต้องคำนึงถึงสำหรับการออกแบบเครือข่ายโลจิสติกส์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(Logistic Network)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ให้คล้องตาม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Lean Logistics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ประกอบด้วย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0E7AD-7CDE-4FE5-A9A0-6E63B43EF442}" type="slidenum">
              <a:rPr lang="th-TH" smtClean="0"/>
              <a:pPr>
                <a:defRPr/>
              </a:pPr>
              <a:t>44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000125" y="2214563"/>
            <a:ext cx="4286250" cy="642937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B0F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1. 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การขนส่งและความถี่เพื่อการส่งมอบ</a:t>
            </a:r>
            <a:endParaRPr lang="en-US" sz="2400" i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6929437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 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(ต่อ)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6086" name="TextBox 6"/>
          <p:cNvSpPr txBox="1">
            <a:spLocks noChangeArrowheads="1"/>
          </p:cNvSpPr>
          <p:nvPr/>
        </p:nvSpPr>
        <p:spPr bwMode="auto">
          <a:xfrm>
            <a:off x="1214438" y="2887663"/>
            <a:ext cx="74295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        เนื่องจากค่าใช้จ่ายการขนส่งเป็นตัวแปรสำคัญในเกือบทุกธุรกิจโดยเฉพาะการขนส่งขาเข้า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(Inbound Transportation)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ดังนั้นสิ่งที่ต้องพิจารณาเป็นพิเศษเกี่ยวกับการขนส่งขาเข้า ได้แก่</a:t>
            </a:r>
          </a:p>
          <a:p>
            <a:pPr lvl="1">
              <a:buFontTx/>
              <a:buBlip>
                <a:blip r:embed="rId3"/>
              </a:buBlip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 กำหนดให้ผู้ส่งมอบเพิ่มความถี่ในการส่งมอบ</a:t>
            </a:r>
          </a:p>
          <a:p>
            <a:pPr lvl="1">
              <a:buFontTx/>
              <a:buBlip>
                <a:blip r:embed="rId3"/>
              </a:buBlip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 ลดการโอนถ่ายของระหว่างโรงงาน</a:t>
            </a:r>
          </a:p>
          <a:p>
            <a:pPr lvl="1">
              <a:buFontTx/>
              <a:buBlip>
                <a:blip r:embed="rId3"/>
              </a:buBlip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 การหลีกเลี่ยงเส้นทางหรือช่องทางการกระจายที่ซ้ำซ้อนและไร้ประสิทธิภาพ</a:t>
            </a:r>
          </a:p>
          <a:p>
            <a:pPr lvl="1">
              <a:buFontTx/>
              <a:buBlip>
                <a:blip r:embed="rId3"/>
              </a:buBlip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 การมุ่งใช้อุปกรณ์สนับสนุนการขนส่งอย่างมีประสิทธิภาพ เพื่อให้เกิดการใช้ประโยชน์ในสินทรัพย์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(Asset Utilization)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สูงสุด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19C5B-FCBB-4A1D-A48A-1CFE02B3AD54}" type="slidenum">
              <a:rPr lang="th-TH" smtClean="0"/>
              <a:pPr>
                <a:defRPr/>
              </a:pPr>
              <a:t>45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000125" y="2286000"/>
            <a:ext cx="4286250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B0F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กำหนดขนาดรุ่นสั่งซื้ออย่างเหมาะสม</a:t>
            </a:r>
            <a:endParaRPr lang="en-US" sz="2400" i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7000875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 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(ต่อ)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7110" name="TextBox 6"/>
          <p:cNvSpPr txBox="1">
            <a:spLocks noChangeArrowheads="1"/>
          </p:cNvSpPr>
          <p:nvPr/>
        </p:nvSpPr>
        <p:spPr bwMode="auto">
          <a:xfrm>
            <a:off x="928688" y="3071813"/>
            <a:ext cx="69294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        หลักการ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Lean Logistic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ได้มุงเน้นแนวคิด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“Total Cost”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เกี่ยวกับการจัดหาจัดซื้ออย่างเหมาะสมที่สุด นอกจากจะลดรุ่นการจัดซื้อแล้ว ยังลดการจัดเก็บสต็อกเผื่อในปริมาณมาก ขจัดต้นทุนความสูญเปล่าออกจากระบบ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60F34-B64D-430C-8BB6-ADAD145A4961}" type="slidenum">
              <a:rPr lang="th-TH" smtClean="0"/>
              <a:pPr>
                <a:defRPr/>
              </a:pPr>
              <a:t>46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000125" y="2428875"/>
            <a:ext cx="4286250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B0F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การบรรจุหีบห่อ</a:t>
            </a:r>
            <a:endParaRPr lang="en-US" sz="2400" i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7000875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 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(ต่อ)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8134" name="TextBox 6"/>
          <p:cNvSpPr txBox="1">
            <a:spLocks noChangeArrowheads="1"/>
          </p:cNvSpPr>
          <p:nvPr/>
        </p:nvSpPr>
        <p:spPr bwMode="auto">
          <a:xfrm>
            <a:off x="928688" y="3178175"/>
            <a:ext cx="735806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        การบรรจุหีบห่อเป็นปัจจัยหนึ่งที่สนับสนุนให้เกิดกระบวนการไหลอย่างต่อเนื่อง โดยเฉพาะการกำหนดเส้นทางการขนส่งเข้าอย่างเหมาะสมที่สุด โดยเฉพาะข้อมูลเกี่ยวกับการหีบห่อ เช่น จำนวนหน่วยต่อขนาดรุ่นหีบห่อ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(Part Per Lot Size)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จำนวนหีบห่อต่อพาเลต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(Number of Lot Per Pallet)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และประเภทวัสดุหีบห่อที่ใช้ป้องกันความชำรุด โดยข้อมูลเหล่านี้จะถูกนำมากำหนดขนาดภาระหีบห่อแต่ละรุ่น เส้นทางการจัดส่ง อุปกรณ์ขนถ่ายที่เหมาะสมและรูปแบบการจัดเก็บที่มีความปลอดภัย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E3EBC-D1FE-4B17-BB18-382687C7FA50}" type="slidenum">
              <a:rPr lang="th-TH" smtClean="0"/>
              <a:pPr>
                <a:defRPr/>
              </a:pPr>
              <a:t>47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928688" y="2357438"/>
            <a:ext cx="4286250" cy="642937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B0F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4.  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การไหลอย่างต่อเนื่อง</a:t>
            </a:r>
            <a:endParaRPr lang="en-US" sz="2400" i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7000875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 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(ต่อ)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928688" y="3214688"/>
            <a:ext cx="707231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        มุ่งเน้นการไหลของงานอย่างต่อเนื่องเพื่อให้สอดคล้องกับอุปสงค์หรือความต้องการโดยไม่มีการติดขัด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(Interruption)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ดังนั้นจึงได้นำระบบแบบดึงที่สามารถตอบสนองได้ตามความต้องการใช้งาน โดยเฉพาะการขนส่งขาเข้าของชิ้นงานที่ต้องสอดคล้องกับรอบเวลากระบวนการ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(Production Cycle)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และกำหนดการผลิต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99667-F47D-4EDF-A35A-FE975BA63943}" type="slidenum">
              <a:rPr lang="th-TH" smtClean="0"/>
              <a:pPr>
                <a:defRPr/>
              </a:pPr>
              <a:t>48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143000" y="2428875"/>
            <a:ext cx="4286250" cy="571500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B0F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5. 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ความสามารถติดตามการไหล</a:t>
            </a:r>
            <a:endParaRPr lang="en-US" sz="2400" i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7000875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 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(ต่อ)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0182" name="TextBox 6"/>
          <p:cNvSpPr txBox="1">
            <a:spLocks noChangeArrowheads="1"/>
          </p:cNvSpPr>
          <p:nvPr/>
        </p:nvSpPr>
        <p:spPr bwMode="auto">
          <a:xfrm>
            <a:off x="1071563" y="3143250"/>
            <a:ext cx="70723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        มุ่งเน้นให้ความสำคัญกับการไหลของสารสนเทศเพื่อติดตามงานว่าอยู่ในตำแหน่งใดและสามารถเรียกดูได้ทันที เรียกว่า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“Pipeline Visibility”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โดยมีเทคโนโลยีสนับสนุนมากมาย เช่น ระบบดาวเทียมติดตามตำแหน่ง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(Global Positioning System: GPS)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การใช้คลื่นความถี่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(Radio Frequency)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ในระบบคลังสินค้า เป็นต้น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40C55-A4DD-4E65-874F-B516A1A16D37}" type="slidenum">
              <a:rPr lang="th-TH" smtClean="0"/>
              <a:pPr>
                <a:defRPr/>
              </a:pPr>
              <a:t>49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โล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จิ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สติกส์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แบบ</a:t>
            </a:r>
            <a:r>
              <a:rPr lang="th-TH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ลีน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(Lean Logistics)</a:t>
            </a:r>
            <a:r>
              <a:rPr lang="th-TH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</a:rPr>
              <a:t> 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928688" y="2214563"/>
            <a:ext cx="4286250" cy="571500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B0F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6. 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การวัดผล</a:t>
            </a:r>
            <a:r>
              <a:rPr lang="th-TH" sz="2400" b="1" i="1" dirty="0" err="1">
                <a:solidFill>
                  <a:schemeClr val="tx1"/>
                </a:solidFill>
                <a:latin typeface="Browallia New" pitchFamily="34" charset="-34"/>
              </a:rPr>
              <a:t>ทางโล</a:t>
            </a:r>
            <a:r>
              <a:rPr lang="th-TH" sz="2400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sz="2400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endParaRPr lang="en-US" sz="2400" b="1" i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00063" y="1428750"/>
            <a:ext cx="7000875" cy="642938"/>
          </a:xfrm>
          <a:prstGeom prst="roundRect">
            <a:avLst/>
          </a:prstGeom>
          <a:solidFill>
            <a:srgbClr val="EFF9FF"/>
          </a:solidFill>
          <a:ln w="28575">
            <a:solidFill>
              <a:srgbClr val="0070C0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ปัจจัยสนับสนุนกระบวนการ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ลีน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จิ</a:t>
            </a:r>
            <a:r>
              <a:rPr lang="th-TH" b="1" i="1" dirty="0" err="1">
                <a:solidFill>
                  <a:schemeClr val="tx1"/>
                </a:solidFill>
                <a:latin typeface="Browallia New" pitchFamily="34" charset="-34"/>
              </a:rPr>
              <a:t>สติกส์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(Lean Logistic) </a:t>
            </a:r>
            <a:r>
              <a:rPr lang="th-TH" b="1" i="1" dirty="0">
                <a:solidFill>
                  <a:schemeClr val="tx1"/>
                </a:solidFill>
                <a:latin typeface="Browallia New" pitchFamily="34" charset="-34"/>
              </a:rPr>
              <a:t>(ต่อ)</a:t>
            </a:r>
            <a:endParaRPr lang="en-US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1206" name="TextBox 6"/>
          <p:cNvSpPr txBox="1">
            <a:spLocks noChangeArrowheads="1"/>
          </p:cNvSpPr>
          <p:nvPr/>
        </p:nvSpPr>
        <p:spPr bwMode="auto">
          <a:xfrm>
            <a:off x="1000125" y="2898775"/>
            <a:ext cx="72866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        การดำเนินงานตามแนว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Lean Logistics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จะต้องมีการกำหนดมาตรวัดผลเพื่อใช้ติดตามประเมินประสิทธิภาพและแสดงผลลัพธ์ให้กับผู้มีส่วนได้ส่วนเสีย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(Stakeholder)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โดยมาตรวัดเหล่านี้ประกอบด้วย</a:t>
            </a:r>
          </a:p>
        </p:txBody>
      </p:sp>
      <p:sp>
        <p:nvSpPr>
          <p:cNvPr id="51207" name="TextBox 7"/>
          <p:cNvSpPr txBox="1">
            <a:spLocks noChangeArrowheads="1"/>
          </p:cNvSpPr>
          <p:nvPr/>
        </p:nvSpPr>
        <p:spPr bwMode="auto">
          <a:xfrm>
            <a:off x="928688" y="4286250"/>
            <a:ext cx="3643312" cy="2308225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ความถี่การส่งมอบของแต่ละผู้ส่งมอบ</a:t>
            </a:r>
          </a:p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ช่วงเวลานำตั้งแต่การออกคำสั่งซื้อจนกระทั่งเกิดการส่งมอบให้กับผู้สั่งซื้อ</a:t>
            </a:r>
          </a:p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อัตราการส่งมอบที่ทันเวลา</a:t>
            </a:r>
          </a:p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อัตราการใช้ประโยชน์จากอุปกรณ์ขนถ่ายและทรัพยากรสนับสนุน</a:t>
            </a:r>
          </a:p>
        </p:txBody>
      </p: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786313" y="4286250"/>
            <a:ext cx="3429000" cy="2308225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 พื้นที่สำหรับจัดเก็บวัตถุดิบของผู้ส่งมอบและผู้ผลิต</a:t>
            </a:r>
          </a:p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ระดับสต็อกโดยรวมของระบบห่วงโซ่อุปทาน</a:t>
            </a:r>
          </a:p>
          <a:p>
            <a:pPr>
              <a:buFontTx/>
              <a:buBlip>
                <a:blip r:embed="rId3"/>
              </a:buBlip>
            </a:pPr>
            <a:r>
              <a:rPr lang="th-TH" sz="2400">
                <a:latin typeface="Browallia New" pitchFamily="34" charset="-34"/>
                <a:cs typeface="Browallia New" pitchFamily="34" charset="-34"/>
              </a:rPr>
              <a:t>อัตราการเติมเต็มคำสั่งซื้อของผู้ส่งมอบ </a:t>
            </a:r>
            <a:r>
              <a:rPr lang="en-US" sz="2400">
                <a:latin typeface="Browallia New" pitchFamily="34" charset="-34"/>
                <a:cs typeface="Browallia New" pitchFamily="34" charset="-34"/>
              </a:rPr>
              <a:t>(Order fill rate by supplier)</a:t>
            </a:r>
            <a:endParaRPr lang="th-TH" sz="240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86874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C776B-02FC-4430-82AE-253E84BC2A4D}" type="slidenum">
              <a:rPr lang="th-TH" sz="1600" smtClean="0"/>
              <a:pPr>
                <a:defRPr/>
              </a:pPr>
              <a:t>5</a:t>
            </a:fld>
            <a:endParaRPr lang="th-TH" sz="1600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571472" y="285736"/>
            <a:ext cx="7929618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ความสำคัญ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ของโล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จิ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สติกส์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 rot="18428200">
            <a:off x="1137816" y="4439211"/>
            <a:ext cx="35004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Logistics</a:t>
            </a:r>
            <a:endParaRPr lang="th-TH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961BA-C2EE-423F-A948-D406B4235632}" type="slidenum">
              <a:rPr lang="th-TH" smtClean="0"/>
              <a:pPr>
                <a:defRPr/>
              </a:pPr>
              <a:t>50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Agile Supply Chain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500063" y="1285875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sz="2400">
                <a:latin typeface="Browallia New" pitchFamily="34" charset="-34"/>
                <a:cs typeface="Browallia New" pitchFamily="34" charset="-34"/>
              </a:rPr>
              <a:t>     เป็นกลยุทธ์ที่ต้องการพัฒนาระบบการผลิตและส่งมอบ ให้มีความรวดเร็วสามารถนำผลิตภัณฑ์ออกสู่ตลาดทันตามความต้องการของลูกค้าที่เปลี่ยนแปลงไปอย่างรวดเร็ว หรือไม่สามารถคาดการณ์ความต้องการของลูกค้าได้ล่วงหน้า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428750" y="2571750"/>
            <a:ext cx="3143250" cy="3929063"/>
          </a:xfrm>
          <a:prstGeom prst="roundRect">
            <a:avLst/>
          </a:prstGeom>
          <a:solidFill>
            <a:srgbClr val="FFF4C5"/>
          </a:solidFill>
          <a:ln w="38100">
            <a:solidFill>
              <a:srgbClr val="FF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เชื่อมต่อระบบสารสนเทศให้สามารถแลกเปลี่ยนข้อมูลระหว่างผู้ซื้อและกลุ่มบริษัทใน</a:t>
            </a:r>
            <a:r>
              <a:rPr lang="th-TH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ซัพ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พลายเชน </a:t>
            </a:r>
          </a:p>
          <a:p>
            <a:pPr algn="thaiDist">
              <a:defRPr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เช่น ข้อมูลล่าสุดที่ได้จากการขายสินค้า (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up-to-date point- of-sale data)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ทำให้ทุกฝ่ายรับทราบความต้องการของตลาดลดความจำเป็นในการสต็อกสินค้า และรับทราบความเป็นไปของระบบการผลิตร่วมกันในฐานะผู้ผลิตร่วมใน</a:t>
            </a:r>
            <a:r>
              <a:rPr lang="th-TH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ซัพ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พลาย</a:t>
            </a: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786313" y="2571750"/>
            <a:ext cx="3143250" cy="3929063"/>
          </a:xfrm>
          <a:prstGeom prst="roundRect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defRPr/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ปรับปรุงระบบการผลิตให้มีความยืดหยุ่น สามารถ ผลิตสินค้าได้หลากหลายมากขึ้นในปริมาณการผลิตครั้งละน้อยๆ ได้ โดยต้นทุนไม่สูงขึ้นมากนัก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76065-9703-45F3-9117-31D99ED1B234}" type="slidenum">
              <a:rPr lang="th-TH" smtClean="0"/>
              <a:pPr>
                <a:defRPr/>
              </a:pPr>
              <a:t>51</a:t>
            </a:fld>
            <a:endParaRPr lang="th-TH"/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28596" y="142852"/>
            <a:ext cx="835824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itchFamily="34" charset="-34"/>
                <a:cs typeface="Browallia New" pitchFamily="34" charset="-34"/>
              </a:rPr>
              <a:t>Leagile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wallia New" pitchFamily="34" charset="-34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500063" y="1285875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>
                <a:latin typeface="Browallia New" pitchFamily="34" charset="-34"/>
                <a:cs typeface="Browallia New" pitchFamily="34" charset="-34"/>
              </a:rPr>
              <a:t>เป็นการใช้หลักการ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postponement 2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ลักษณะ คือ </a:t>
            </a:r>
            <a:endParaRPr lang="en-US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214438" y="1785938"/>
            <a:ext cx="6215062" cy="928687"/>
          </a:xfrm>
          <a:prstGeom prst="roundRect">
            <a:avLst/>
          </a:prstGeom>
          <a:solidFill>
            <a:srgbClr val="FFE5FF"/>
          </a:solidFill>
          <a:ln w="38100">
            <a:solidFill>
              <a:srgbClr val="FF99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1.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ไม่ประกอบ/ผลิตจนกว่าจะทราบความต้องการ แต่จะมีวัสดุอุปกรณ์พร้อมผลิตเก็บเป็น สต็อกไว้ 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00313" y="2857500"/>
            <a:ext cx="6143625" cy="1000125"/>
          </a:xfrm>
          <a:prstGeom prst="roundRect">
            <a:avLst/>
          </a:prstGeom>
          <a:solidFill>
            <a:srgbClr val="FFFFCC"/>
          </a:solidFill>
          <a:ln w="3810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>
              <a:defRPr/>
            </a:pPr>
            <a:r>
              <a:rPr lang="en-US" sz="240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sz="2400" dirty="0">
                <a:solidFill>
                  <a:schemeClr val="tx1"/>
                </a:solidFill>
                <a:latin typeface="Browallia New" pitchFamily="34" charset="-34"/>
              </a:rPr>
              <a:t>ไม่นำสินค้าที่ผลิตเสร็จแล้วไปสต็อกรอไว้ในพื้นที่ต่างๆ จนกว่าจะมีสั่งสินค้าแล้วค่อยจัดส่งจากสต็อกส่วนกลางไป </a:t>
            </a:r>
            <a:endParaRPr lang="en-US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5" y="4143375"/>
            <a:ext cx="8001000" cy="2349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thaiDist">
              <a:defRPr/>
            </a:pPr>
            <a:r>
              <a:rPr lang="th-TH" sz="2200" dirty="0">
                <a:latin typeface="Browallia New" pitchFamily="34" charset="-34"/>
              </a:rPr>
              <a:t>            กลยุทธ์นี้ใช้กับกรณีที่ระบบการผลิตและส่งมอบสินค้าของ</a:t>
            </a:r>
            <a:r>
              <a:rPr lang="th-TH" sz="2200" dirty="0" err="1">
                <a:latin typeface="Browallia New" pitchFamily="34" charset="-34"/>
              </a:rPr>
              <a:t>ซัพ</a:t>
            </a:r>
            <a:r>
              <a:rPr lang="th-TH" sz="2200" dirty="0">
                <a:latin typeface="Browallia New" pitchFamily="34" charset="-34"/>
              </a:rPr>
              <a:t>พลายเชนต้องใช้ระยะเวลานาน และไม่สามารถคาดความต้องการของลูกค้าได้ล่วงหน้า เป้าหมายของกลยุทธ์จึงให้ความสำคัญกับการเพิ่มความรวดเร็วในการผลิตและส่งมอบในส่วนที่ทำได้ก่อน แล้วเหลือส่วนการประกอบขั้นสุดท้ายไว้ดำเนินการเมื่อทราบความต้องการ ทำให้สามารถลดความเสียหายจากการต้องทำลายสินค้าที่ผลิตมาไม่ทันหรือไม่ตรงกับ </a:t>
            </a:r>
            <a:r>
              <a:rPr lang="en-US" sz="2200" dirty="0">
                <a:latin typeface="Browallia New" pitchFamily="34" charset="-34"/>
                <a:cs typeface="Browallia New" pitchFamily="34" charset="-34"/>
              </a:rPr>
              <a:t>trend </a:t>
            </a:r>
            <a:r>
              <a:rPr lang="th-TH" sz="2200" dirty="0">
                <a:latin typeface="Browallia New" pitchFamily="34" charset="-34"/>
              </a:rPr>
              <a:t>ที่เกิดขึ้น ซึ่งรวมถึงค่าใช้จ่ายในการจัดส่งและจัดเก็บสินค้าได้ไม่ตรงกับความต้องการของคนในพื้นที่ต่างๆ ด้วย </a:t>
            </a:r>
            <a:endParaRPr lang="en-US" sz="22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รูปภาพ 9" descr="logistic_bun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000250"/>
            <a:ext cx="3705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ตัวยึดเนื้อหา 7"/>
          <p:cNvGraphicFramePr>
            <a:graphicFrameLocks noGrp="1"/>
          </p:cNvGraphicFramePr>
          <p:nvPr>
            <p:ph idx="1"/>
          </p:nvPr>
        </p:nvGraphicFramePr>
        <p:xfrm>
          <a:off x="1957398" y="1928803"/>
          <a:ext cx="76867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99574-0C56-4A4B-A1BB-A4E1F0FF5B6F}" type="slidenum">
              <a:rPr lang="th-TH" sz="1600" smtClean="0"/>
              <a:pPr>
                <a:defRPr/>
              </a:pPr>
              <a:t>6</a:t>
            </a:fld>
            <a:endParaRPr lang="th-TH" sz="1600" dirty="0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285720" y="285728"/>
            <a:ext cx="7929618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ปัจจัยผลักดันการ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ปรับปรุงโล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จิ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สติกส์</a:t>
            </a:r>
            <a:endParaRPr lang="th-TH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(Factors Driving Logistics Improvement)</a:t>
            </a:r>
            <a:r>
              <a:rPr lang="th-TH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724650" y="6421438"/>
            <a:ext cx="2133600" cy="365125"/>
          </a:xfrm>
        </p:spPr>
        <p:txBody>
          <a:bodyPr/>
          <a:lstStyle/>
          <a:p>
            <a:pPr>
              <a:defRPr/>
            </a:pPr>
            <a:fld id="{B59F78F1-267B-466B-B0C0-13696BA275D0}" type="slidenum">
              <a:rPr lang="th-TH" sz="1600" smtClean="0"/>
              <a:pPr>
                <a:defRPr/>
              </a:pPr>
              <a:t>7</a:t>
            </a:fld>
            <a:endParaRPr lang="th-TH" sz="160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14290"/>
            <a:ext cx="8358246" cy="11430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วิวัฒนาการโล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จิ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สติกส์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(Logistics Revolution)</a:t>
            </a:r>
            <a:r>
              <a:rPr lang="th-TH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" y="1571625"/>
            <a:ext cx="7862888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724650" y="6421438"/>
            <a:ext cx="2133600" cy="365125"/>
          </a:xfrm>
        </p:spPr>
        <p:txBody>
          <a:bodyPr/>
          <a:lstStyle/>
          <a:p>
            <a:pPr>
              <a:defRPr/>
            </a:pPr>
            <a:fld id="{41CE919D-E438-4D7C-8658-23CD81082A88}" type="slidenum">
              <a:rPr lang="th-TH" sz="1600" smtClean="0"/>
              <a:pPr>
                <a:defRPr/>
              </a:pPr>
              <a:t>8</a:t>
            </a:fld>
            <a:endParaRPr lang="th-TH" sz="160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14290"/>
            <a:ext cx="8358246" cy="11430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การดำเนินงาน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ด้านโล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จิ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สติกส์</a:t>
            </a:r>
            <a:endParaRPr lang="th-TH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0244" name="กลุ่ม 35"/>
          <p:cNvGrpSpPr>
            <a:grpSpLocks/>
          </p:cNvGrpSpPr>
          <p:nvPr/>
        </p:nvGrpSpPr>
        <p:grpSpPr bwMode="auto">
          <a:xfrm>
            <a:off x="571500" y="1428750"/>
            <a:ext cx="7929563" cy="5195888"/>
            <a:chOff x="571472" y="1428736"/>
            <a:chExt cx="7929618" cy="5196369"/>
          </a:xfrm>
        </p:grpSpPr>
        <p:sp>
          <p:nvSpPr>
            <p:cNvPr id="10245" name="Text Box 3"/>
            <p:cNvSpPr txBox="1">
              <a:spLocks noChangeArrowheads="1"/>
            </p:cNvSpPr>
            <p:nvPr/>
          </p:nvSpPr>
          <p:spPr bwMode="auto">
            <a:xfrm>
              <a:off x="3302638" y="6072206"/>
              <a:ext cx="2757554" cy="552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th-TH" sz="2000" b="1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การจัดการทรัพยากรมนุษย์</a:t>
              </a:r>
              <a:endParaRPr lang="th-TH" sz="32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 rot="16200000">
              <a:off x="145839" y="2413212"/>
              <a:ext cx="4202502" cy="3141685"/>
            </a:xfrm>
            <a:custGeom>
              <a:avLst/>
              <a:gdLst>
                <a:gd name="G0" fmla="+- 9418 0 0"/>
                <a:gd name="G1" fmla="+- 21600 0 9418"/>
                <a:gd name="G2" fmla="*/ 9418 1 2"/>
                <a:gd name="G3" fmla="+- 21600 0 G2"/>
                <a:gd name="G4" fmla="+/ 9418 21600 2"/>
                <a:gd name="G5" fmla="+/ G1 0 2"/>
                <a:gd name="G6" fmla="*/ 21600 21600 9418"/>
                <a:gd name="G7" fmla="*/ G6 1 2"/>
                <a:gd name="G8" fmla="+- 21600 0 G7"/>
                <a:gd name="G9" fmla="*/ 21600 1 2"/>
                <a:gd name="G10" fmla="+- 9418 0 G9"/>
                <a:gd name="G11" fmla="?: G10 G8 0"/>
                <a:gd name="G12" fmla="?: G10 G7 21600"/>
                <a:gd name="T0" fmla="*/ 16891 w 21600"/>
                <a:gd name="T1" fmla="*/ 10800 h 21600"/>
                <a:gd name="T2" fmla="*/ 10800 w 21600"/>
                <a:gd name="T3" fmla="*/ 21600 h 21600"/>
                <a:gd name="T4" fmla="*/ 4709 w 21600"/>
                <a:gd name="T5" fmla="*/ 10800 h 21600"/>
                <a:gd name="T6" fmla="*/ 10800 w 21600"/>
                <a:gd name="T7" fmla="*/ 0 h 21600"/>
                <a:gd name="T8" fmla="*/ 6509 w 21600"/>
                <a:gd name="T9" fmla="*/ 6509 h 21600"/>
                <a:gd name="T10" fmla="*/ 15091 w 21600"/>
                <a:gd name="T11" fmla="*/ 150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9418" y="21600"/>
                  </a:lnTo>
                  <a:lnTo>
                    <a:pt x="1218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th-TH" dirty="0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 rot="5400000">
              <a:off x="4922665" y="2638641"/>
              <a:ext cx="4102480" cy="2765444"/>
            </a:xfrm>
            <a:custGeom>
              <a:avLst/>
              <a:gdLst>
                <a:gd name="G0" fmla="+- 9418 0 0"/>
                <a:gd name="G1" fmla="+- 21600 0 9418"/>
                <a:gd name="G2" fmla="*/ 9418 1 2"/>
                <a:gd name="G3" fmla="+- 21600 0 G2"/>
                <a:gd name="G4" fmla="+/ 9418 21600 2"/>
                <a:gd name="G5" fmla="+/ G1 0 2"/>
                <a:gd name="G6" fmla="*/ 21600 21600 9418"/>
                <a:gd name="G7" fmla="*/ G6 1 2"/>
                <a:gd name="G8" fmla="+- 21600 0 G7"/>
                <a:gd name="G9" fmla="*/ 21600 1 2"/>
                <a:gd name="G10" fmla="+- 9418 0 G9"/>
                <a:gd name="G11" fmla="?: G10 G8 0"/>
                <a:gd name="G12" fmla="?: G10 G7 21600"/>
                <a:gd name="T0" fmla="*/ 16891 w 21600"/>
                <a:gd name="T1" fmla="*/ 10800 h 21600"/>
                <a:gd name="T2" fmla="*/ 10800 w 21600"/>
                <a:gd name="T3" fmla="*/ 21600 h 21600"/>
                <a:gd name="T4" fmla="*/ 4709 w 21600"/>
                <a:gd name="T5" fmla="*/ 10800 h 21600"/>
                <a:gd name="T6" fmla="*/ 10800 w 21600"/>
                <a:gd name="T7" fmla="*/ 0 h 21600"/>
                <a:gd name="T8" fmla="*/ 6509 w 21600"/>
                <a:gd name="T9" fmla="*/ 6509 h 21600"/>
                <a:gd name="T10" fmla="*/ 15091 w 21600"/>
                <a:gd name="T11" fmla="*/ 150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9418" y="21600"/>
                  </a:lnTo>
                  <a:lnTo>
                    <a:pt x="1218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2F2F2"/>
            </a:solidFill>
            <a:ln w="9525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3883020" y="3775278"/>
              <a:ext cx="1601799" cy="442954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 dirty="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การดำเนินงาน</a:t>
              </a:r>
              <a:endParaRPr lang="th-TH" sz="4000" dirty="0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4752976" y="2043156"/>
              <a:ext cx="0" cy="1659091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V="1">
              <a:off x="4600575" y="2043156"/>
              <a:ext cx="0" cy="1620987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1165201" y="4008663"/>
              <a:ext cx="2578118" cy="0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H="1">
              <a:off x="1112814" y="4143612"/>
              <a:ext cx="2578118" cy="0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5643570" y="3995962"/>
              <a:ext cx="2211402" cy="0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H="1">
              <a:off x="5629282" y="4130911"/>
              <a:ext cx="2211403" cy="0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1000100" y="2428868"/>
              <a:ext cx="2177017" cy="1376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การสั่งซื้อวัตถุดิบ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การผลิต/จัดซื้อ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การกำหนดด้านคุณภาพ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ความต้องการการออกแบบ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ข้อกำหนดสมรรถนะ</a:t>
              </a:r>
              <a:endParaRPr lang="th-TH" sz="40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2835569" y="2036515"/>
              <a:ext cx="1883229" cy="1566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6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ข้อมูลการผลิตสินค้า</a:t>
              </a:r>
              <a:r>
                <a:rPr lang="en-US" sz="14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/</a:t>
              </a:r>
            </a:p>
            <a:p>
              <a:pPr>
                <a:spcAft>
                  <a:spcPts val="200"/>
                </a:spcAft>
              </a:pPr>
              <a:r>
                <a:rPr lang="th-TH" sz="16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สินค้าคงคลัง                       </a:t>
              </a:r>
              <a:endParaRPr lang="en-US" sz="14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6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การของบลงทุน</a:t>
              </a:r>
              <a:endParaRPr lang="en-US" sz="14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6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การขยายกำลังหารผลิต</a:t>
              </a:r>
              <a:endParaRPr lang="en-US" sz="14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6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การวางแผนด้านเทคโนโลยี</a:t>
              </a:r>
              <a:endParaRPr lang="th-TH" sz="36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57" name="Text Box 18"/>
            <p:cNvSpPr txBox="1">
              <a:spLocks noChangeArrowheads="1"/>
            </p:cNvSpPr>
            <p:nvPr/>
          </p:nvSpPr>
          <p:spPr bwMode="auto">
            <a:xfrm>
              <a:off x="4735511" y="2018495"/>
              <a:ext cx="1886748" cy="1216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งบประมาณ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การวิเคราะห์ต้นทุน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การลงทุนในงบประมาณ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ความต้องการของผู้ถือหุ้น</a:t>
              </a:r>
              <a:endParaRPr lang="th-TH" sz="40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6643702" y="2743815"/>
              <a:ext cx="1675643" cy="1185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การมีสินค้าและบริการ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ประมาณรอบเวลาจัดส่ง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สถานการณ์สั่งซื้อ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กำหนดการจัดส่ง</a:t>
              </a:r>
              <a:endParaRPr lang="th-TH" sz="40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1033263" y="4321185"/>
              <a:ext cx="2018688" cy="1179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การมีวัตถุดิบ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ข้อมูลคุณภาพ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กำหนดการจัดส่งของผู้ขาย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การออกแบบ</a:t>
              </a:r>
              <a:endParaRPr lang="th-TH" sz="40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60" name="Text Box 21"/>
            <p:cNvSpPr txBox="1">
              <a:spLocks noChangeArrowheads="1"/>
            </p:cNvSpPr>
            <p:nvPr/>
          </p:nvSpPr>
          <p:spPr bwMode="auto">
            <a:xfrm>
              <a:off x="2857488" y="4447211"/>
              <a:ext cx="1807584" cy="1339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ความต้องการส่วนบุคคล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การกำหนดทักษะ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ประเมินผลงาน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การออกแบบงาน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การวัดผลงาน</a:t>
              </a:r>
              <a:endParaRPr lang="th-TH" sz="40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61" name="Text Box 22"/>
            <p:cNvSpPr txBox="1">
              <a:spLocks noChangeArrowheads="1"/>
            </p:cNvSpPr>
            <p:nvPr/>
          </p:nvSpPr>
          <p:spPr bwMode="auto">
            <a:xfrm>
              <a:off x="4928715" y="4714884"/>
              <a:ext cx="2286491" cy="1314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การจ้างและให้ออก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การอบรม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ความต้องการด้านกฎหมาย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การเจรจาสัญญาของสหภาพ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endParaRPr lang="th-TH" sz="32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62" name="Text Box 23"/>
            <p:cNvSpPr txBox="1">
              <a:spLocks noChangeArrowheads="1"/>
            </p:cNvSpPr>
            <p:nvPr/>
          </p:nvSpPr>
          <p:spPr bwMode="auto">
            <a:xfrm>
              <a:off x="6682571" y="4143380"/>
              <a:ext cx="1675643" cy="125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พยากรณ์ยอดขาย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คำสั่งซื้อลูกค้า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การสอบถามลูกค้า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r>
                <a:rPr lang="th-TH" sz="1800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การส่งเสริมการขาย</a:t>
              </a:r>
              <a:endParaRPr lang="en-US" sz="1600">
                <a:latin typeface="Browallia New" pitchFamily="34" charset="-34"/>
                <a:ea typeface="Angsana New" pitchFamily="18" charset="-34"/>
                <a:cs typeface="Browallia New" pitchFamily="34" charset="-34"/>
              </a:endParaRPr>
            </a:p>
            <a:p>
              <a:pPr>
                <a:spcAft>
                  <a:spcPts val="200"/>
                </a:spcAft>
              </a:pPr>
              <a:endParaRPr lang="th-TH" sz="40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0263" name="Text Box 24"/>
            <p:cNvSpPr txBox="1">
              <a:spLocks noChangeArrowheads="1"/>
            </p:cNvSpPr>
            <p:nvPr/>
          </p:nvSpPr>
          <p:spPr bwMode="auto">
            <a:xfrm>
              <a:off x="3243206" y="1571612"/>
              <a:ext cx="2757554" cy="430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th-TH" sz="2000" b="1">
                  <a:latin typeface="Browallia New" pitchFamily="34" charset="-34"/>
                  <a:ea typeface="Angsana New" pitchFamily="18" charset="-34"/>
                  <a:cs typeface="Browallia New" pitchFamily="34" charset="-34"/>
                </a:rPr>
                <a:t>การจัดการเงินละบัญชี</a:t>
              </a:r>
              <a:endParaRPr lang="th-TH" sz="3200">
                <a:ea typeface="Angsana New" pitchFamily="18" charset="-34"/>
                <a:cs typeface="Browallia New" pitchFamily="34" charset="-34"/>
              </a:endParaRPr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571472" y="1428736"/>
              <a:ext cx="7929618" cy="50010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-301757" y="3872142"/>
              <a:ext cx="2286212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2000" b="1" dirty="0">
                  <a:cs typeface="+mj-cs"/>
                </a:rPr>
                <a:t>การจัดซื้อ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5400000">
              <a:off x="6986507" y="3800698"/>
              <a:ext cx="2286212" cy="400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2000" b="1" dirty="0">
                  <a:cs typeface="+mj-cs"/>
                </a:rPr>
                <a:t>การตลาด</a:t>
              </a:r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 flipV="1">
              <a:off x="4643438" y="4378584"/>
              <a:ext cx="0" cy="1622575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4786314" y="4342069"/>
              <a:ext cx="0" cy="1659091"/>
            </a:xfrm>
            <a:prstGeom prst="line">
              <a:avLst/>
            </a:prstGeom>
            <a:ln w="57150"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6724650" y="6421438"/>
            <a:ext cx="2133600" cy="365125"/>
          </a:xfrm>
        </p:spPr>
        <p:txBody>
          <a:bodyPr/>
          <a:lstStyle/>
          <a:p>
            <a:pPr>
              <a:defRPr/>
            </a:pPr>
            <a:fld id="{9165E1CF-1AE1-4D67-AF20-1E3BF64734F2}" type="slidenum">
              <a:rPr lang="th-TH" sz="1600" smtClean="0"/>
              <a:pPr>
                <a:defRPr/>
              </a:pPr>
              <a:t>9</a:t>
            </a:fld>
            <a:endParaRPr lang="th-TH" sz="160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28596" y="214290"/>
            <a:ext cx="8358246" cy="11430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การดำเนินงาน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ด้านโล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จิ</a:t>
            </a:r>
            <a:r>
              <a:rPr lang="th-TH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สติกส์</a:t>
            </a:r>
            <a:endParaRPr lang="th-TH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2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grpSp>
        <p:nvGrpSpPr>
          <p:cNvPr id="11269" name="Group 1"/>
          <p:cNvGrpSpPr>
            <a:grpSpLocks noChangeAspect="1"/>
          </p:cNvGrpSpPr>
          <p:nvPr/>
        </p:nvGrpSpPr>
        <p:grpSpPr bwMode="auto">
          <a:xfrm>
            <a:off x="357188" y="1785938"/>
            <a:ext cx="7977187" cy="4786312"/>
            <a:chOff x="1440" y="5028"/>
            <a:chExt cx="9026" cy="5416"/>
          </a:xfrm>
        </p:grpSpPr>
        <p:sp>
          <p:nvSpPr>
            <p:cNvPr id="40983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40" y="5028"/>
              <a:ext cx="9026" cy="5416"/>
            </a:xfrm>
            <a:prstGeom prst="rect">
              <a:avLst/>
            </a:prstGeom>
            <a:noFill/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82" name="AutoShape 22"/>
            <p:cNvSpPr>
              <a:spLocks noChangeArrowheads="1"/>
            </p:cNvSpPr>
            <p:nvPr/>
          </p:nvSpPr>
          <p:spPr bwMode="auto">
            <a:xfrm>
              <a:off x="2609" y="5175"/>
              <a:ext cx="2671" cy="4590"/>
            </a:xfrm>
            <a:prstGeom prst="roundRect">
              <a:avLst>
                <a:gd name="adj" fmla="val 16667"/>
              </a:avLst>
            </a:prstGeom>
            <a:solidFill>
              <a:srgbClr val="FFFF99">
                <a:alpha val="50999"/>
              </a:srgbClr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ปัจจัยการนำเข้า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81" name="AutoShape 21"/>
            <p:cNvSpPr>
              <a:spLocks noChangeArrowheads="1"/>
            </p:cNvSpPr>
            <p:nvPr/>
          </p:nvSpPr>
          <p:spPr bwMode="auto">
            <a:xfrm>
              <a:off x="7723" y="6496"/>
              <a:ext cx="1863" cy="1829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28999"/>
              </a:srgbClr>
            </a:solidFill>
            <a:ln w="1905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ผลลัพธ์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grpSp>
          <p:nvGrpSpPr>
            <p:cNvPr id="11273" name="Group 18"/>
            <p:cNvGrpSpPr>
              <a:grpSpLocks/>
            </p:cNvGrpSpPr>
            <p:nvPr/>
          </p:nvGrpSpPr>
          <p:grpSpPr bwMode="auto">
            <a:xfrm>
              <a:off x="5610" y="6705"/>
              <a:ext cx="1801" cy="1680"/>
              <a:chOff x="4920" y="6945"/>
              <a:chExt cx="1801" cy="1680"/>
            </a:xfrm>
          </p:grpSpPr>
          <p:sp>
            <p:nvSpPr>
              <p:cNvPr id="40980" name="Oval 20"/>
              <p:cNvSpPr>
                <a:spLocks noChangeArrowheads="1"/>
              </p:cNvSpPr>
              <p:nvPr/>
            </p:nvSpPr>
            <p:spPr bwMode="auto">
              <a:xfrm>
                <a:off x="5041" y="7050"/>
                <a:ext cx="1559" cy="1471"/>
              </a:xfrm>
              <a:prstGeom prst="ellipse">
                <a:avLst/>
              </a:prstGeom>
              <a:solidFill>
                <a:srgbClr val="D6C1FF">
                  <a:alpha val="57001"/>
                </a:srgbClr>
              </a:solidFill>
              <a:ln w="28575">
                <a:solidFill>
                  <a:srgbClr val="D6C1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cs typeface="+mj-cs"/>
                </a:endParaRPr>
              </a:p>
            </p:txBody>
          </p:sp>
          <p:sp>
            <p:nvSpPr>
              <p:cNvPr id="40979" name="Oval 19"/>
              <p:cNvSpPr>
                <a:spLocks noChangeArrowheads="1"/>
              </p:cNvSpPr>
              <p:nvPr/>
            </p:nvSpPr>
            <p:spPr bwMode="auto">
              <a:xfrm>
                <a:off x="4924" y="6949"/>
                <a:ext cx="1796" cy="1680"/>
              </a:xfrm>
              <a:prstGeom prst="ellipse">
                <a:avLst/>
              </a:prstGeom>
              <a:solidFill>
                <a:srgbClr val="D6C1FF">
                  <a:alpha val="57001"/>
                </a:srgbClr>
              </a:soli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cs typeface="+mj-cs"/>
                </a:endParaRPr>
              </a:p>
            </p:txBody>
          </p:sp>
        </p:grpSp>
        <p:sp>
          <p:nvSpPr>
            <p:cNvPr id="40977" name="AutoShape 17"/>
            <p:cNvSpPr>
              <a:spLocks noChangeArrowheads="1"/>
            </p:cNvSpPr>
            <p:nvPr/>
          </p:nvSpPr>
          <p:spPr bwMode="auto">
            <a:xfrm>
              <a:off x="2819" y="5969"/>
              <a:ext cx="900" cy="510"/>
            </a:xfrm>
            <a:prstGeom prst="roundRect">
              <a:avLst>
                <a:gd name="adj" fmla="val 16667"/>
              </a:avLst>
            </a:prstGeom>
            <a:solidFill>
              <a:srgbClr val="99CC00">
                <a:alpha val="35001"/>
              </a:srgbClr>
            </a:solidFill>
            <a:ln w="12700">
              <a:solidFill>
                <a:srgbClr val="993300"/>
              </a:solidFill>
              <a:prstDash val="dash"/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แรงงาน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76" name="AutoShape 16"/>
            <p:cNvSpPr>
              <a:spLocks noChangeArrowheads="1"/>
            </p:cNvSpPr>
            <p:nvPr/>
          </p:nvSpPr>
          <p:spPr bwMode="auto">
            <a:xfrm>
              <a:off x="3958" y="6285"/>
              <a:ext cx="902" cy="508"/>
            </a:xfrm>
            <a:prstGeom prst="roundRect">
              <a:avLst>
                <a:gd name="adj" fmla="val 16667"/>
              </a:avLst>
            </a:prstGeom>
            <a:solidFill>
              <a:srgbClr val="99CC00">
                <a:alpha val="35001"/>
              </a:srgbClr>
            </a:solidFill>
            <a:ln w="12700">
              <a:solidFill>
                <a:srgbClr val="993300"/>
              </a:solidFill>
              <a:prstDash val="dash"/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เครื่องจักร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75" name="AutoShape 15"/>
            <p:cNvSpPr>
              <a:spLocks noChangeArrowheads="1"/>
            </p:cNvSpPr>
            <p:nvPr/>
          </p:nvSpPr>
          <p:spPr bwMode="auto">
            <a:xfrm>
              <a:off x="3658" y="7155"/>
              <a:ext cx="902" cy="508"/>
            </a:xfrm>
            <a:prstGeom prst="roundRect">
              <a:avLst>
                <a:gd name="adj" fmla="val 16667"/>
              </a:avLst>
            </a:prstGeom>
            <a:solidFill>
              <a:srgbClr val="99CC00">
                <a:alpha val="35001"/>
              </a:srgbClr>
            </a:solidFill>
            <a:ln w="12700">
              <a:solidFill>
                <a:srgbClr val="993300"/>
              </a:solidFill>
              <a:prstDash val="dash"/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วัตถุดิบ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74" name="AutoShape 14"/>
            <p:cNvSpPr>
              <a:spLocks noChangeArrowheads="1"/>
            </p:cNvSpPr>
            <p:nvPr/>
          </p:nvSpPr>
          <p:spPr bwMode="auto">
            <a:xfrm>
              <a:off x="3058" y="7814"/>
              <a:ext cx="902" cy="510"/>
            </a:xfrm>
            <a:prstGeom prst="roundRect">
              <a:avLst>
                <a:gd name="adj" fmla="val 16667"/>
              </a:avLst>
            </a:prstGeom>
            <a:solidFill>
              <a:srgbClr val="99CC00">
                <a:alpha val="35001"/>
              </a:srgbClr>
            </a:solidFill>
            <a:ln w="12700">
              <a:solidFill>
                <a:srgbClr val="993300"/>
              </a:solidFill>
              <a:prstDash val="dash"/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เงินลงทุน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73" name="AutoShape 13"/>
            <p:cNvSpPr>
              <a:spLocks noChangeArrowheads="1"/>
            </p:cNvSpPr>
            <p:nvPr/>
          </p:nvSpPr>
          <p:spPr bwMode="auto">
            <a:xfrm>
              <a:off x="4079" y="8534"/>
              <a:ext cx="1022" cy="510"/>
            </a:xfrm>
            <a:prstGeom prst="roundRect">
              <a:avLst>
                <a:gd name="adj" fmla="val 16667"/>
              </a:avLst>
            </a:prstGeom>
            <a:solidFill>
              <a:srgbClr val="99CC00">
                <a:alpha val="35001"/>
              </a:srgbClr>
            </a:solidFill>
            <a:ln w="12700">
              <a:solidFill>
                <a:srgbClr val="993300"/>
              </a:solidFill>
              <a:prstDash val="dash"/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การจัดการ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5760" y="7035"/>
              <a:ext cx="1441" cy="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h-TH" sz="2000" b="1" dirty="0">
                  <a:latin typeface="Browallia New" pitchFamily="34" charset="-34"/>
                  <a:ea typeface="Times New Roman" pitchFamily="18" charset="0"/>
                  <a:cs typeface="+mj-cs"/>
                </a:rPr>
                <a:t>กระบวนการแปรสภาพ</a:t>
              </a:r>
              <a:endParaRPr lang="th-TH" sz="2000" dirty="0">
                <a:cs typeface="+mj-cs"/>
              </a:endParaRPr>
            </a:p>
          </p:txBody>
        </p:sp>
        <p:sp>
          <p:nvSpPr>
            <p:cNvPr id="40971" name="AutoShape 11"/>
            <p:cNvSpPr>
              <a:spLocks noChangeArrowheads="1"/>
            </p:cNvSpPr>
            <p:nvPr/>
          </p:nvSpPr>
          <p:spPr bwMode="auto">
            <a:xfrm>
              <a:off x="8399" y="7051"/>
              <a:ext cx="781" cy="478"/>
            </a:xfrm>
            <a:prstGeom prst="roundRect">
              <a:avLst>
                <a:gd name="adj" fmla="val 16667"/>
              </a:avLst>
            </a:prstGeom>
            <a:solidFill>
              <a:srgbClr val="FF9900">
                <a:alpha val="61000"/>
              </a:srgbClr>
            </a:solidFill>
            <a:ln w="12700">
              <a:solidFill>
                <a:srgbClr val="993300"/>
              </a:solidFill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สินค้า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>
              <a:off x="7919" y="7635"/>
              <a:ext cx="781" cy="480"/>
            </a:xfrm>
            <a:prstGeom prst="roundRect">
              <a:avLst>
                <a:gd name="adj" fmla="val 16667"/>
              </a:avLst>
            </a:prstGeom>
            <a:solidFill>
              <a:srgbClr val="FF9900">
                <a:alpha val="61000"/>
              </a:srgbClr>
            </a:solidFill>
            <a:ln w="12700">
              <a:solidFill>
                <a:srgbClr val="993300"/>
              </a:solidFill>
              <a:round/>
              <a:headEnd/>
              <a:tailEnd/>
            </a:ln>
          </p:spPr>
          <p:txBody>
            <a:bodyPr lIns="18000" tIns="36000" rIns="18000" bIns="36000"/>
            <a:lstStyle/>
            <a:p>
              <a:pPr algn="ctr" eaLnBrk="0" hangingPunct="0">
                <a:defRPr/>
              </a:pPr>
              <a:r>
                <a:rPr lang="th-TH" sz="1800" b="1">
                  <a:latin typeface="Browallia New" pitchFamily="34" charset="-34"/>
                  <a:ea typeface="Times New Roman" pitchFamily="18" charset="0"/>
                  <a:cs typeface="+mj-cs"/>
                </a:rPr>
                <a:t>บริการ</a:t>
              </a:r>
              <a:endParaRPr lang="en-US" sz="1800">
                <a:cs typeface="+mj-cs"/>
              </a:endParaRPr>
            </a:p>
            <a:p>
              <a:pPr eaLnBrk="0" hangingPunct="0">
                <a:defRPr/>
              </a:pPr>
              <a:endParaRPr lang="en-US" sz="1800">
                <a:cs typeface="+mj-cs"/>
              </a:endParaRPr>
            </a:p>
          </p:txBody>
        </p:sp>
        <p:sp>
          <p:nvSpPr>
            <p:cNvPr id="40969" name="AutoShape 9"/>
            <p:cNvSpPr>
              <a:spLocks noChangeShapeType="1"/>
            </p:cNvSpPr>
            <p:nvPr/>
          </p:nvSpPr>
          <p:spPr bwMode="auto">
            <a:xfrm>
              <a:off x="5325" y="5714"/>
              <a:ext cx="873" cy="992"/>
            </a:xfrm>
            <a:prstGeom prst="curvedConnector2">
              <a:avLst/>
            </a:prstGeom>
            <a:noFill/>
            <a:ln w="15875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8" name="AutoShape 8"/>
            <p:cNvSpPr>
              <a:spLocks noChangeShapeType="1"/>
            </p:cNvSpPr>
            <p:nvPr/>
          </p:nvSpPr>
          <p:spPr bwMode="auto">
            <a:xfrm rot="16200000">
              <a:off x="7665" y="5961"/>
              <a:ext cx="472" cy="1509"/>
            </a:xfrm>
            <a:prstGeom prst="curvedConnector3">
              <a:avLst>
                <a:gd name="adj1" fmla="val 173250"/>
              </a:avLst>
            </a:prstGeom>
            <a:noFill/>
            <a:ln w="15875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7" name="AutoShape 7"/>
            <p:cNvSpPr>
              <a:spLocks noChangeShapeType="1"/>
            </p:cNvSpPr>
            <p:nvPr/>
          </p:nvSpPr>
          <p:spPr bwMode="auto">
            <a:xfrm rot="5400000">
              <a:off x="5667" y="8104"/>
              <a:ext cx="562" cy="1124"/>
            </a:xfrm>
            <a:prstGeom prst="curvedConnector2">
              <a:avLst/>
            </a:prstGeom>
            <a:noFill/>
            <a:ln w="15875">
              <a:solidFill>
                <a:srgbClr val="8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6" name="AutoShape 6"/>
            <p:cNvSpPr>
              <a:spLocks noChangeShapeType="1"/>
            </p:cNvSpPr>
            <p:nvPr/>
          </p:nvSpPr>
          <p:spPr bwMode="auto">
            <a:xfrm rot="16200000" flipV="1">
              <a:off x="7801" y="7485"/>
              <a:ext cx="199" cy="1509"/>
            </a:xfrm>
            <a:prstGeom prst="curvedConnector3">
              <a:avLst>
                <a:gd name="adj1" fmla="val -203000"/>
              </a:avLst>
            </a:prstGeom>
            <a:noFill/>
            <a:ln w="15875">
              <a:solidFill>
                <a:srgbClr val="8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5" name="AutoShape 5"/>
            <p:cNvSpPr>
              <a:spLocks noChangeShapeType="1"/>
            </p:cNvSpPr>
            <p:nvPr/>
          </p:nvSpPr>
          <p:spPr bwMode="auto">
            <a:xfrm rot="5400000">
              <a:off x="5587" y="6697"/>
              <a:ext cx="1426" cy="4710"/>
            </a:xfrm>
            <a:prstGeom prst="curvedConnector3">
              <a:avLst>
                <a:gd name="adj1" fmla="val 125245"/>
              </a:avLst>
            </a:prstGeom>
            <a:noFill/>
            <a:ln w="15875">
              <a:solidFill>
                <a:srgbClr val="8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>
              <a:off x="8939" y="8802"/>
              <a:ext cx="1171" cy="0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3" name="Line 3"/>
            <p:cNvSpPr>
              <a:spLocks noChangeShapeType="1"/>
            </p:cNvSpPr>
            <p:nvPr/>
          </p:nvSpPr>
          <p:spPr bwMode="auto">
            <a:xfrm flipH="1">
              <a:off x="8925" y="9447"/>
              <a:ext cx="1110" cy="2"/>
            </a:xfrm>
            <a:prstGeom prst="line">
              <a:avLst/>
            </a:prstGeom>
            <a:noFill/>
            <a:ln w="15875">
              <a:solidFill>
                <a:srgbClr val="80808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th-TH" sz="1800">
                <a:cs typeface="+mj-cs"/>
              </a:endParaRPr>
            </a:p>
          </p:txBody>
        </p:sp>
        <p:sp>
          <p:nvSpPr>
            <p:cNvPr id="40962" name="Text Box 2"/>
            <p:cNvSpPr txBox="1">
              <a:spLocks noChangeArrowheads="1"/>
            </p:cNvSpPr>
            <p:nvPr/>
          </p:nvSpPr>
          <p:spPr bwMode="auto">
            <a:xfrm>
              <a:off x="8715" y="8869"/>
              <a:ext cx="1676" cy="1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th-TH" sz="1400" b="1" dirty="0">
                  <a:latin typeface="Browallia New" pitchFamily="34" charset="-34"/>
                  <a:ea typeface="Times New Roman" pitchFamily="18" charset="0"/>
                  <a:cs typeface="+mj-cs"/>
                </a:rPr>
                <a:t>การเคลื่อนย้าย</a:t>
              </a:r>
              <a:endParaRPr lang="en-US" sz="1400" dirty="0">
                <a:cs typeface="+mj-cs"/>
              </a:endParaRPr>
            </a:p>
            <a:p>
              <a:pPr algn="ctr" eaLnBrk="0" hangingPunct="0">
                <a:defRPr/>
              </a:pPr>
              <a:r>
                <a:rPr lang="th-TH" sz="1400" b="1" dirty="0">
                  <a:latin typeface="Browallia New" pitchFamily="34" charset="-34"/>
                  <a:ea typeface="Times New Roman" pitchFamily="18" charset="0"/>
                  <a:cs typeface="+mj-cs"/>
                </a:rPr>
                <a:t>ข้อมูลย้อนกลับ</a:t>
              </a:r>
              <a:endParaRPr lang="th-TH" sz="1400" dirty="0"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กำหนดเอง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800000"/>
      </a:hlink>
      <a:folHlink>
        <a:srgbClr val="FFC42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4060</Words>
  <Application>Microsoft Office PowerPoint</Application>
  <PresentationFormat>On-screen Show (4:3)</PresentationFormat>
  <Paragraphs>559</Paragraphs>
  <Slides>51</Slides>
  <Notes>51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ชุดรูปแบบของ Office</vt:lpstr>
      <vt:lpstr>Visio</vt:lpstr>
      <vt:lpstr>Slide 1</vt:lpstr>
      <vt:lpstr>Agenda</vt:lpstr>
      <vt:lpstr>Logistics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Agenda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atc</cp:lastModifiedBy>
  <cp:revision>153</cp:revision>
  <dcterms:created xsi:type="dcterms:W3CDTF">2008-08-14T16:14:11Z</dcterms:created>
  <dcterms:modified xsi:type="dcterms:W3CDTF">2011-08-04T13:14:20Z</dcterms:modified>
</cp:coreProperties>
</file>