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30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601C2-7D00-4B6D-A176-4158705CEE46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A5223-0A2D-4395-8F0C-2BCE1007D96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14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15</a:t>
            </a:fld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16</a:t>
            </a:fld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17</a:t>
            </a:fld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18</a:t>
            </a:fld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19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20</a:t>
            </a:fld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21</a:t>
            </a:fld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23</a:t>
            </a:fld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24</a:t>
            </a:fld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25</a:t>
            </a:fld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27</a:t>
            </a:fld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28</a:t>
            </a:fld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29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30</a:t>
            </a:fld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31</a:t>
            </a:fld>
            <a:endParaRPr 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32</a:t>
            </a:fld>
            <a:endParaRPr 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33</a:t>
            </a:fld>
            <a:endParaRPr 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34</a:t>
            </a:fld>
            <a:endParaRPr 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35</a:t>
            </a:fld>
            <a:endParaRPr lang="th-TH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36</a:t>
            </a:fld>
            <a:endParaRPr 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37</a:t>
            </a:fld>
            <a:endParaRPr lang="th-TH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38</a:t>
            </a:fld>
            <a:endParaRPr lang="th-TH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39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40</a:t>
            </a:fld>
            <a:endParaRPr lang="th-TH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41</a:t>
            </a:fld>
            <a:endParaRPr lang="th-TH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42</a:t>
            </a:fld>
            <a:endParaRPr lang="th-TH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43</a:t>
            </a:fld>
            <a:endParaRPr lang="th-TH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44</a:t>
            </a:fld>
            <a:endParaRPr lang="th-TH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45</a:t>
            </a:fld>
            <a:endParaRPr lang="th-TH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46</a:t>
            </a:fld>
            <a:endParaRPr lang="th-TH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47</a:t>
            </a:fld>
            <a:endParaRPr lang="th-TH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48</a:t>
            </a:fld>
            <a:endParaRPr lang="th-TH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49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50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5223-0A2D-4395-8F0C-2BCE1007D962}" type="slidenum">
              <a:rPr lang="th-TH" smtClean="0"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E329D0-8899-4965-8C16-81500A49D98C}" type="datetimeFigureOut">
              <a:rPr lang="th-TH" smtClean="0"/>
              <a:t>04/08/54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16F8B1-7685-438B-A784-A3FA71109398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9F%E0%B8%B1%E0%B8%87%E0%B8%81%E0%B9%8C%E0%B8%8A%E0%B8%B1%E0%B8%99%E0%B8%95%E0%B9%88%E0%B8%AD%E0%B9%80%E0%B8%99%E0%B8%B7%E0%B9%88%E0%B8%AD%E0%B8%8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1142984"/>
            <a:ext cx="3214710" cy="44713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7867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ฟังก์ชันค่าจริง</a:t>
            </a:r>
          </a:p>
          <a:p>
            <a:r>
              <a:rPr lang="th-TH" dirty="0" smtClean="0">
                <a:cs typeface="+mj-cs"/>
              </a:rPr>
              <a:t>	เซตของจำนวนจริงหรือเส้นจำนวนจริงโดยทั่วไปสามารถมองเป็นปริภูมิอิงระยะทางได้ โดยมี </a:t>
            </a:r>
            <a:r>
              <a:rPr lang="en-US" i="1" dirty="0" smtClean="0">
                <a:cs typeface="+mj-cs"/>
              </a:rPr>
              <a:t>d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err="1" smtClean="0">
                <a:cs typeface="+mj-cs"/>
              </a:rPr>
              <a:t>x</a:t>
            </a:r>
            <a:r>
              <a:rPr lang="en-US" dirty="0" err="1" smtClean="0">
                <a:cs typeface="+mj-cs"/>
              </a:rPr>
              <a:t>,</a:t>
            </a:r>
            <a:r>
              <a:rPr lang="en-US" i="1" dirty="0" err="1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): = |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− </a:t>
            </a:r>
            <a:r>
              <a:rPr lang="en-US" i="1" dirty="0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 | . </a:t>
            </a:r>
            <a:r>
              <a:rPr lang="th-TH" dirty="0" smtClean="0">
                <a:cs typeface="+mj-cs"/>
              </a:rPr>
              <a:t>เช่นเดียวกับ </a:t>
            </a:r>
            <a:r>
              <a:rPr lang="th-TH" dirty="0">
                <a:cs typeface="+mj-cs"/>
              </a:rPr>
              <a:t>เส้นจำนวนจริงขยาย</a:t>
            </a:r>
            <a:r>
              <a:rPr lang="th-TH" dirty="0" smtClean="0">
                <a:cs typeface="+mj-cs"/>
              </a:rPr>
              <a:t> (เส้นจำนวนจริงที่เพิ่ม +∞ และ -∞ เข้าไปด้วย) ก็สามารถมองเป็นปริภูมิอิงระยะทางได้ โดยมี </a:t>
            </a:r>
            <a:r>
              <a:rPr lang="en-US" i="1" dirty="0" smtClean="0">
                <a:cs typeface="+mj-cs"/>
              </a:rPr>
              <a:t>d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err="1" smtClean="0">
                <a:cs typeface="+mj-cs"/>
              </a:rPr>
              <a:t>x</a:t>
            </a:r>
            <a:r>
              <a:rPr lang="en-US" dirty="0" err="1" smtClean="0">
                <a:cs typeface="+mj-cs"/>
              </a:rPr>
              <a:t>,</a:t>
            </a:r>
            <a:r>
              <a:rPr lang="en-US" i="1" dirty="0" err="1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): = | </a:t>
            </a:r>
            <a:r>
              <a:rPr lang="en-US" i="1" dirty="0" err="1" smtClean="0">
                <a:cs typeface="+mj-cs"/>
              </a:rPr>
              <a:t>arctan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− </a:t>
            </a:r>
            <a:r>
              <a:rPr lang="en-US" i="1" dirty="0" err="1" smtClean="0">
                <a:cs typeface="+mj-cs"/>
              </a:rPr>
              <a:t>arctan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) |</a:t>
            </a:r>
          </a:p>
          <a:p>
            <a:r>
              <a:rPr lang="th-TH" b="1" dirty="0" smtClean="0">
                <a:cs typeface="+mj-cs"/>
              </a:rPr>
              <a:t>ลิมิตของฟังก์ชันค่าจริง ณ อนันต์</a:t>
            </a:r>
          </a:p>
          <a:p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จะมีลิมิตของฟังก์ชัน ณ อนันต์ ถ้า สำหรับ </a:t>
            </a:r>
            <a:r>
              <a:rPr lang="el-GR" dirty="0" smtClean="0">
                <a:cs typeface="+mj-cs"/>
              </a:rPr>
              <a:t>ε &gt; 0 </a:t>
            </a:r>
            <a:r>
              <a:rPr lang="th-TH" dirty="0" smtClean="0">
                <a:cs typeface="+mj-cs"/>
              </a:rPr>
              <a:t>ใดๆ มี </a:t>
            </a:r>
            <a:r>
              <a:rPr lang="en-US" dirty="0" smtClean="0">
                <a:cs typeface="+mj-cs"/>
              </a:rPr>
              <a:t>S &gt; 0 </a:t>
            </a:r>
            <a:r>
              <a:rPr lang="th-TH" dirty="0" smtClean="0">
                <a:cs typeface="+mj-cs"/>
              </a:rPr>
              <a:t>อย่างน้อยหนึ่งค่า ที่ทำให้ |</a:t>
            </a:r>
            <a:r>
              <a:rPr lang="en-US" dirty="0" smtClean="0">
                <a:cs typeface="+mj-cs"/>
              </a:rPr>
              <a:t>f(x)-L| &lt; </a:t>
            </a:r>
            <a:r>
              <a:rPr lang="el-GR" dirty="0" smtClean="0">
                <a:cs typeface="+mj-cs"/>
              </a:rPr>
              <a:t>ε </a:t>
            </a:r>
            <a:r>
              <a:rPr lang="th-TH" dirty="0" smtClean="0">
                <a:cs typeface="+mj-cs"/>
              </a:rPr>
              <a:t>สำหรับ </a:t>
            </a:r>
            <a:r>
              <a:rPr lang="en-US" dirty="0" smtClean="0">
                <a:cs typeface="+mj-cs"/>
              </a:rPr>
              <a:t>x &gt; S </a:t>
            </a:r>
            <a:r>
              <a:rPr lang="th-TH" dirty="0" smtClean="0">
                <a:cs typeface="+mj-cs"/>
              </a:rPr>
              <a:t>ใดๆ ให้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เป็นฟังก์ชันค่าจริง เราจะพิจารณาลิมิตของฟังก์ชันเมื่อ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เพิ่มขึ้น หรือลดลงอย่างไม่มีที่สิ้นสุด</a:t>
            </a:r>
          </a:p>
          <a:p>
            <a:r>
              <a:rPr lang="th-TH" b="1" dirty="0" smtClean="0">
                <a:cs typeface="+mj-cs"/>
              </a:rPr>
              <a:t>ฟังก์ชันค่าเชิงซ้อน</a:t>
            </a:r>
          </a:p>
          <a:p>
            <a:r>
              <a:rPr lang="th-TH" dirty="0" smtClean="0">
                <a:cs typeface="+mj-cs"/>
              </a:rPr>
              <a:t>	ระนาบ</a:t>
            </a:r>
            <a:r>
              <a:rPr lang="th-TH" dirty="0">
                <a:cs typeface="+mj-cs"/>
              </a:rPr>
              <a:t>เชิงซ้อน</a:t>
            </a:r>
            <a:r>
              <a:rPr lang="th-TH" dirty="0" smtClean="0">
                <a:cs typeface="+mj-cs"/>
              </a:rPr>
              <a:t> ที่มีตัววัด (</a:t>
            </a:r>
            <a:r>
              <a:rPr lang="en-US" dirty="0" smtClean="0">
                <a:cs typeface="+mj-cs"/>
              </a:rPr>
              <a:t>metric) </a:t>
            </a:r>
            <a:r>
              <a:rPr lang="th-TH" dirty="0" smtClean="0">
                <a:cs typeface="+mj-cs"/>
              </a:rPr>
              <a:t>เป็น </a:t>
            </a:r>
            <a:r>
              <a:rPr lang="en-US" i="1" dirty="0" smtClean="0">
                <a:cs typeface="+mj-cs"/>
              </a:rPr>
              <a:t>d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err="1" smtClean="0">
                <a:cs typeface="+mj-cs"/>
              </a:rPr>
              <a:t>x</a:t>
            </a:r>
            <a:r>
              <a:rPr lang="en-US" dirty="0" err="1" smtClean="0">
                <a:cs typeface="+mj-cs"/>
              </a:rPr>
              <a:t>,</a:t>
            </a:r>
            <a:r>
              <a:rPr lang="en-US" i="1" dirty="0" err="1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): = |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− </a:t>
            </a:r>
            <a:r>
              <a:rPr lang="en-US" i="1" dirty="0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 | </a:t>
            </a:r>
            <a:r>
              <a:rPr lang="th-TH" dirty="0" smtClean="0">
                <a:cs typeface="+mj-cs"/>
              </a:rPr>
              <a:t>จะเป็นปริภูมิอิงระยะทาง (</a:t>
            </a:r>
            <a:r>
              <a:rPr lang="en-US" dirty="0" smtClean="0">
                <a:cs typeface="+mj-cs"/>
              </a:rPr>
              <a:t>metric space) </a:t>
            </a:r>
            <a:r>
              <a:rPr lang="th-TH" dirty="0" smtClean="0">
                <a:cs typeface="+mj-cs"/>
              </a:rPr>
              <a:t>ด้วยเช่นกัน จะมีลิมิตสองประเภทเมื่อเราพูดถึงฟังก์ชันค่าเชิงซ้อน</a:t>
            </a:r>
          </a:p>
          <a:p>
            <a:endParaRPr lang="th-TH" dirty="0" smtClean="0">
              <a:cs typeface="+mj-cs"/>
            </a:endParaRPr>
          </a:p>
          <a:p>
            <a:endParaRPr lang="en-US" dirty="0" smtClean="0"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8581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ปริพันธ์</a:t>
            </a:r>
          </a:p>
          <a:p>
            <a:r>
              <a:rPr lang="th-TH" b="1" dirty="0" smtClean="0">
                <a:cs typeface="+mj-cs"/>
              </a:rPr>
              <a:t>ปริพันธ์</a:t>
            </a:r>
            <a:r>
              <a:rPr lang="th-TH" dirty="0" smtClean="0">
                <a:cs typeface="+mj-cs"/>
              </a:rPr>
              <a:t> (อังกฤษ: </a:t>
            </a:r>
            <a:r>
              <a:rPr lang="en-US" dirty="0" smtClean="0">
                <a:cs typeface="+mj-cs"/>
              </a:rPr>
              <a:t>integral) </a:t>
            </a:r>
            <a:r>
              <a:rPr lang="th-TH" dirty="0" smtClean="0">
                <a:cs typeface="+mj-cs"/>
              </a:rPr>
              <a:t>คือ ฟังก์ชันที่ใช้หา พื้นที่, มวล, ปริมาตร หรือผลรวมต่างๆ. เราอาจหาปริพันธ์ได้หลายวิธี แต่ไม่ว่าหาด้วยวิธีใด ก็จะได้ผลลัพธ์เท่ากันเสมอ. </a:t>
            </a:r>
            <a:r>
              <a:rPr lang="th-TH" b="1" dirty="0" smtClean="0">
                <a:cs typeface="+mj-cs"/>
              </a:rPr>
              <a:t>การหาปริพันธ์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integration) </a:t>
            </a:r>
            <a:r>
              <a:rPr lang="th-TH" dirty="0" smtClean="0">
                <a:cs typeface="+mj-cs"/>
              </a:rPr>
              <a:t>เป็นกระบวนการที่ต่างจากการหาอนุพันธ์แต่ก็มีความเกี่ยวข้องกัน</a:t>
            </a:r>
          </a:p>
          <a:p>
            <a:r>
              <a:rPr lang="th-TH" dirty="0" smtClean="0">
                <a:cs typeface="+mj-cs"/>
              </a:rPr>
              <a:t>"ปริพันธ์" ต่างจากปฏิยานุพันธ์ แต่ทั้งสองมีความสัมพันธ์ที่ใกล้เคียงกัน ทฤษฎีบทมูลฐานของแคลคูลัสจะอธิบายว่าทำไมปริพันธ์กับปฏิยานุพันธ์ถึงเกี่ยวข้องกัน. ปริพันธ์แบบปฏิยานุพันธ์ คือ ปริพันธ์ไม่จำกัดเขต (</a:t>
            </a:r>
            <a:r>
              <a:rPr lang="en-US" dirty="0" smtClean="0">
                <a:cs typeface="+mj-cs"/>
              </a:rPr>
              <a:t>indefinite integral) </a:t>
            </a:r>
            <a:r>
              <a:rPr lang="th-TH" dirty="0" smtClean="0">
                <a:cs typeface="+mj-cs"/>
              </a:rPr>
              <a:t>แต่ปริพันธ์ที่กล่าวถึงในบทความนี้ จะเป็น</a:t>
            </a:r>
            <a:r>
              <a:rPr lang="th-TH" b="1" dirty="0" smtClean="0">
                <a:cs typeface="+mj-cs"/>
              </a:rPr>
              <a:t>ปริพันธ์จำกัดเขต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definite integral)</a:t>
            </a:r>
          </a:p>
          <a:p>
            <a:r>
              <a:rPr lang="th-TH" dirty="0" smtClean="0">
                <a:cs typeface="+mj-cs"/>
              </a:rPr>
              <a:t>ปริพันธ์ของฟังก์ชันจำนวนจริงบวกที่</a:t>
            </a:r>
            <a:r>
              <a:rPr lang="th-TH" dirty="0" smtClean="0">
                <a:cs typeface="+mj-cs"/>
                <a:hlinkClick r:id="rId3" tooltip="ฟังก์ชันต่อเนื่อง"/>
              </a:rPr>
              <a:t>ต่อเนื่อง</a:t>
            </a:r>
            <a:r>
              <a:rPr lang="th-TH" dirty="0" smtClean="0">
                <a:cs typeface="+mj-cs"/>
              </a:rPr>
              <a:t>และมีตัวแปร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อยู่ระหว่างจุด 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กับจุด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ก็คือ พื้นที่ที่ถูกปิดล้อมด้วยเส้น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=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=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, </a:t>
            </a:r>
            <a:r>
              <a:rPr lang="th-TH" dirty="0" smtClean="0">
                <a:cs typeface="+mj-cs"/>
              </a:rPr>
              <a:t>แกน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และเส้นโค้ง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</a:t>
            </a:r>
          </a:p>
          <a:p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การหาปริพันธ์</a:t>
            </a:r>
          </a:p>
          <a:p>
            <a:r>
              <a:rPr lang="th-TH" dirty="0" smtClean="0">
                <a:cs typeface="+mj-cs"/>
              </a:rPr>
              <a:t>	วิธีหาปริพันธ์ที่พื้นฐานที่สุด ก็คือใช้ทฤษฎีบทมูลฐานของแคลคูลัสในการหา ซึ่งมีขั้นตอนดังนี้</a:t>
            </a:r>
          </a:p>
          <a:p>
            <a:r>
              <a:rPr lang="th-TH" dirty="0" smtClean="0">
                <a:cs typeface="+mj-cs"/>
              </a:rPr>
              <a:t>1. กำหนดฟังก์ชัน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และช่วง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</a:t>
            </a:r>
          </a:p>
          <a:p>
            <a:r>
              <a:rPr lang="th-TH" dirty="0" smtClean="0">
                <a:cs typeface="+mj-cs"/>
              </a:rPr>
              <a:t>2. หาปฏิยานุพันธ์ของ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ก็คือ หาฟังก์ชัน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 </a:t>
            </a:r>
            <a:r>
              <a:rPr lang="en-US" i="1" dirty="0" smtClean="0">
                <a:cs typeface="+mj-cs"/>
              </a:rPr>
              <a:t>F'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เท่ากับ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</a:p>
          <a:p>
            <a:r>
              <a:rPr lang="th-TH" dirty="0" smtClean="0">
                <a:cs typeface="+mj-cs"/>
              </a:rPr>
              <a:t>3. จากทฤษฎีบทมูลฐานของแคลคูลัส จะได้ว่า </a:t>
            </a:r>
          </a:p>
          <a:p>
            <a:r>
              <a:rPr lang="th-TH" dirty="0" smtClean="0">
                <a:cs typeface="+mj-cs"/>
              </a:rPr>
              <a:t>4. ค่าของปริพันธ์คือ </a:t>
            </a:r>
            <a:r>
              <a:rPr lang="en-US" i="1" dirty="0" smtClean="0">
                <a:cs typeface="+mj-cs"/>
              </a:rPr>
              <a:t>F(b) − F(a)</a:t>
            </a:r>
            <a:r>
              <a:rPr lang="en-US" dirty="0" smtClean="0">
                <a:cs typeface="+mj-cs"/>
              </a:rPr>
              <a:t> </a:t>
            </a:r>
          </a:p>
          <a:p>
            <a:r>
              <a:rPr lang="th-TH" dirty="0" smtClean="0">
                <a:cs typeface="+mj-cs"/>
              </a:rPr>
              <a:t>	สังเกตว่าปริพันธ์ไม่ใช่ปฏิยานุพันธ์ แต่ปฏิยานุพันธ์นำมาใช้หาปริพันธ์จำกัดเขตได้</a:t>
            </a:r>
          </a:p>
          <a:p>
            <a:endParaRPr lang="th-TH" sz="3200" dirty="0">
              <a:cs typeface="+mj-cs"/>
            </a:endParaRPr>
          </a:p>
        </p:txBody>
      </p:sp>
      <p:pic>
        <p:nvPicPr>
          <p:cNvPr id="3" name="Picture 2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632" y="2886074"/>
            <a:ext cx="2076450" cy="400050"/>
          </a:xfrm>
          <a:prstGeom prst="rect">
            <a:avLst/>
          </a:prstGeom>
        </p:spPr>
      </p:pic>
      <p:pic>
        <p:nvPicPr>
          <p:cNvPr id="4" name="Picture 3" descr="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994" y="4357694"/>
            <a:ext cx="2038824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7867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ปฏิยานุพันธ์</a:t>
            </a:r>
          </a:p>
          <a:p>
            <a:r>
              <a:rPr lang="th-TH" dirty="0" smtClean="0">
                <a:cs typeface="+mj-cs"/>
              </a:rPr>
              <a:t>ในแคลคูลัส </a:t>
            </a:r>
            <a:r>
              <a:rPr lang="th-TH" b="1" dirty="0" smtClean="0">
                <a:cs typeface="+mj-cs"/>
              </a:rPr>
              <a:t>ปฏิยานุพันธ์</a:t>
            </a:r>
            <a:r>
              <a:rPr lang="th-TH" dirty="0" smtClean="0">
                <a:cs typeface="+mj-cs"/>
              </a:rPr>
              <a:t>คือฟังก์ชัน </a:t>
            </a:r>
            <a:r>
              <a:rPr lang="en-US" dirty="0" smtClean="0">
                <a:cs typeface="+mj-cs"/>
              </a:rPr>
              <a:t>F(x) </a:t>
            </a:r>
            <a:r>
              <a:rPr lang="th-TH" dirty="0" smtClean="0">
                <a:cs typeface="+mj-cs"/>
              </a:rPr>
              <a:t>ซึ่งมีอนุพันธ์ </a:t>
            </a:r>
            <a:r>
              <a:rPr lang="en-US" dirty="0" smtClean="0">
                <a:cs typeface="+mj-cs"/>
              </a:rPr>
              <a:t>F'(x) </a:t>
            </a:r>
            <a:r>
              <a:rPr lang="th-TH" dirty="0" smtClean="0">
                <a:cs typeface="+mj-cs"/>
              </a:rPr>
              <a:t>เป็น </a:t>
            </a:r>
            <a:r>
              <a:rPr lang="en-US" dirty="0" smtClean="0">
                <a:cs typeface="+mj-cs"/>
              </a:rPr>
              <a:t>f(x)</a:t>
            </a:r>
            <a:r>
              <a:rPr lang="th-TH" dirty="0" smtClean="0">
                <a:cs typeface="+mj-cs"/>
              </a:rPr>
              <a:t>บนช่วงหนึ่งของ </a:t>
            </a:r>
            <a:r>
              <a:rPr lang="en-US" dirty="0" smtClean="0">
                <a:cs typeface="+mj-cs"/>
              </a:rPr>
              <a:t>x </a:t>
            </a:r>
            <a:r>
              <a:rPr lang="th-TH" dirty="0" smtClean="0">
                <a:cs typeface="+mj-cs"/>
              </a:rPr>
              <a:t>หรือเรียก </a:t>
            </a:r>
            <a:r>
              <a:rPr lang="en-US" dirty="0" smtClean="0">
                <a:cs typeface="+mj-cs"/>
              </a:rPr>
              <a:t>F(x) </a:t>
            </a:r>
            <a:r>
              <a:rPr lang="th-TH" dirty="0" smtClean="0">
                <a:cs typeface="+mj-cs"/>
              </a:rPr>
              <a:t>ว่า</a:t>
            </a:r>
            <a:r>
              <a:rPr lang="th-TH" dirty="0">
                <a:cs typeface="+mj-cs"/>
              </a:rPr>
              <a:t>อินทิกรัลไม่จำกัดเขต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Indefinite Integral) </a:t>
            </a:r>
            <a:r>
              <a:rPr lang="th-TH" dirty="0" smtClean="0">
                <a:cs typeface="+mj-cs"/>
              </a:rPr>
              <a:t>ของ </a:t>
            </a:r>
            <a:r>
              <a:rPr lang="en-US" dirty="0" smtClean="0">
                <a:cs typeface="+mj-cs"/>
              </a:rPr>
              <a:t>f(x)</a:t>
            </a:r>
          </a:p>
          <a:p>
            <a:r>
              <a:rPr lang="th-TH" b="1" dirty="0" smtClean="0">
                <a:cs typeface="+mj-cs"/>
              </a:rPr>
              <a:t>ตัวอย่าง</a:t>
            </a:r>
          </a:p>
          <a:p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=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/3 </a:t>
            </a:r>
            <a:r>
              <a:rPr lang="th-TH" dirty="0" smtClean="0">
                <a:cs typeface="+mj-cs"/>
              </a:rPr>
              <a:t>เป็นปฏิยานุพันธ์ของ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=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เพราะว่า อนุพันธ์ของ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/3 </a:t>
            </a:r>
            <a:r>
              <a:rPr lang="th-TH" dirty="0" smtClean="0">
                <a:cs typeface="+mj-cs"/>
              </a:rPr>
              <a:t>คือ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</a:t>
            </a:r>
            <a:r>
              <a:rPr lang="th-TH" dirty="0" smtClean="0">
                <a:cs typeface="+mj-cs"/>
              </a:rPr>
              <a:t>นอกจากนี้ (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/3) + 0, (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/3) + 7, (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/3) − 36, </a:t>
            </a:r>
            <a:r>
              <a:rPr lang="th-TH" dirty="0" smtClean="0">
                <a:cs typeface="+mj-cs"/>
              </a:rPr>
              <a:t>ฯลฯ ต่างก็เป็นปฏิยานุพันธ์ของ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ดังนั้น จึงสรุปได้ว่า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มีปฏิยานุพันธ์อยู่ไม่จำกัด เราจึงแทนปฏิยานุพันธ์ของ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ด้วย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= (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 / 3) +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; </a:t>
            </a:r>
            <a:r>
              <a:rPr lang="th-TH" dirty="0" smtClean="0">
                <a:cs typeface="+mj-cs"/>
              </a:rPr>
              <a:t>เมื่อ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เป็นค่าคงที่ใดๆ เรียก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ว่า ค่าคงตัวของการอินทิเกรต (</a:t>
            </a:r>
            <a:r>
              <a:rPr lang="en-US" dirty="0" smtClean="0">
                <a:cs typeface="+mj-cs"/>
              </a:rPr>
              <a:t>Constant of Integration)</a:t>
            </a:r>
          </a:p>
          <a:p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7867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ฟังก์ชันคู่และฟังก์ชันคี่</a:t>
            </a:r>
          </a:p>
          <a:p>
            <a:r>
              <a:rPr lang="th-TH" b="1" dirty="0" smtClean="0">
                <a:cs typeface="+mj-cs"/>
              </a:rPr>
              <a:t>ฟังก์ชันคู่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even functions) </a:t>
            </a:r>
            <a:r>
              <a:rPr lang="th-TH" dirty="0" smtClean="0">
                <a:cs typeface="+mj-cs"/>
              </a:rPr>
              <a:t>และ</a:t>
            </a:r>
            <a:r>
              <a:rPr lang="th-TH" b="1" dirty="0" smtClean="0">
                <a:cs typeface="+mj-cs"/>
              </a:rPr>
              <a:t>ฟังก์ชันคี่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odd functions) </a:t>
            </a:r>
            <a:r>
              <a:rPr lang="th-TH" dirty="0" smtClean="0">
                <a:cs typeface="+mj-cs"/>
              </a:rPr>
              <a:t>คือ ฟังก์ชันที่มีคุณสมบัติเกี่ยวกับ</a:t>
            </a:r>
            <a:r>
              <a:rPr lang="th-TH" dirty="0">
                <a:cs typeface="+mj-cs"/>
              </a:rPr>
              <a:t>ความสมมาตร</a:t>
            </a:r>
            <a:r>
              <a:rPr lang="th-TH" dirty="0" smtClean="0">
                <a:cs typeface="+mj-cs"/>
              </a:rPr>
              <a:t> ฟังก์ชันคู่และฟังก์ชันคี่มีความสำคัญใน</a:t>
            </a:r>
            <a:r>
              <a:rPr lang="th-TH" dirty="0">
                <a:cs typeface="+mj-cs"/>
              </a:rPr>
              <a:t>คณิตวิเคราะห์</a:t>
            </a:r>
            <a:r>
              <a:rPr lang="th-TH" dirty="0" smtClean="0">
                <a:cs typeface="+mj-cs"/>
              </a:rPr>
              <a:t>หลายสาขา โดยเฉพาะเรื่อง</a:t>
            </a:r>
            <a:r>
              <a:rPr lang="th-TH" dirty="0">
                <a:cs typeface="+mj-cs"/>
              </a:rPr>
              <a:t>อนุกรมกำลัง</a:t>
            </a:r>
            <a:r>
              <a:rPr lang="th-TH" dirty="0" smtClean="0">
                <a:cs typeface="+mj-cs"/>
              </a:rPr>
              <a:t> และอนุกรมฟูริเยร์</a:t>
            </a:r>
          </a:p>
          <a:p>
            <a:r>
              <a:rPr lang="th-TH" sz="3200" b="1" dirty="0" smtClean="0">
                <a:cs typeface="+mj-cs"/>
              </a:rPr>
              <a:t>ฟังก์ชันคู่</a:t>
            </a:r>
          </a:p>
          <a:p>
            <a:r>
              <a:rPr lang="th-TH" sz="3200" b="1" dirty="0">
                <a:cs typeface="+mj-cs"/>
              </a:rPr>
              <a:t>	</a:t>
            </a:r>
            <a:r>
              <a:rPr lang="th-TH" sz="3200" dirty="0" smtClean="0"/>
              <a:t> </a:t>
            </a:r>
            <a:r>
              <a:rPr lang="th-TH" dirty="0" smtClean="0">
                <a:cs typeface="+mj-cs"/>
              </a:rPr>
              <a:t>ให้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เป็นฟังก์ชันค่าจริงของตัวแปรที่เป็นจำนวนจริง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จะเป็น</a:t>
            </a:r>
            <a:r>
              <a:rPr lang="th-TH" b="1" dirty="0" smtClean="0">
                <a:cs typeface="+mj-cs"/>
              </a:rPr>
              <a:t>ฟังก์ชันคู่</a:t>
            </a:r>
            <a:r>
              <a:rPr lang="th-TH" dirty="0" smtClean="0">
                <a:cs typeface="+mj-cs"/>
              </a:rPr>
              <a:t> ถ้าสมการต่อไปนี้เป็นจริง สำหรับทุกค่า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:</a:t>
            </a:r>
          </a:p>
          <a:p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(−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=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ตีความในเชิงเรขาคณิตได้ว่า กราฟของฟังก์ชันนี้สมมาตรกับแกน </a:t>
            </a:r>
            <a:r>
              <a:rPr lang="en-US" dirty="0" smtClean="0">
                <a:cs typeface="+mj-cs"/>
              </a:rPr>
              <a:t>y </a:t>
            </a:r>
            <a:r>
              <a:rPr lang="th-TH" dirty="0" smtClean="0">
                <a:cs typeface="+mj-cs"/>
              </a:rPr>
              <a:t>หมายความว่า ถ้าเราสะท้อนกราฟกับแกน </a:t>
            </a:r>
            <a:r>
              <a:rPr lang="en-US" dirty="0" smtClean="0">
                <a:cs typeface="+mj-cs"/>
              </a:rPr>
              <a:t>y </a:t>
            </a:r>
            <a:r>
              <a:rPr lang="th-TH" dirty="0" smtClean="0">
                <a:cs typeface="+mj-cs"/>
              </a:rPr>
              <a:t>เราก็ยังได้กราฟรูปเดิม</a:t>
            </a:r>
          </a:p>
          <a:p>
            <a:r>
              <a:rPr lang="th-TH" dirty="0" smtClean="0">
                <a:cs typeface="+mj-cs"/>
              </a:rPr>
              <a:t>ตัวอย่างของฟังก์ชันคู่ ได้แก่ |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|,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4</a:t>
            </a:r>
            <a:r>
              <a:rPr lang="en-US" dirty="0" smtClean="0">
                <a:cs typeface="+mj-cs"/>
              </a:rPr>
              <a:t>,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), </a:t>
            </a:r>
            <a:r>
              <a:rPr lang="th-TH" dirty="0" smtClean="0">
                <a:cs typeface="+mj-cs"/>
              </a:rPr>
              <a:t>และ </a:t>
            </a:r>
            <a:r>
              <a:rPr lang="en-US" dirty="0" err="1" smtClean="0">
                <a:cs typeface="+mj-cs"/>
              </a:rPr>
              <a:t>cosh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</a:t>
            </a:r>
          </a:p>
          <a:p>
            <a:endParaRPr lang="th-TH" sz="3200" dirty="0">
              <a:cs typeface="+mj-cs"/>
            </a:endParaRPr>
          </a:p>
        </p:txBody>
      </p:sp>
      <p:pic>
        <p:nvPicPr>
          <p:cNvPr id="3" name="Picture 2" descr="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5572140"/>
            <a:ext cx="847725" cy="6953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867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ฟังก์ชันคี่</a:t>
            </a:r>
          </a:p>
          <a:p>
            <a:r>
              <a:rPr lang="th-TH" b="1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 ให้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เป็นฟังก์ชันค่าจริงของตัวแปรที่เป็นจำนวนจริง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จะเป็น</a:t>
            </a:r>
            <a:r>
              <a:rPr lang="th-TH" b="1" dirty="0" smtClean="0">
                <a:cs typeface="+mj-cs"/>
              </a:rPr>
              <a:t>ฟังก์ชันคี่</a:t>
            </a:r>
            <a:r>
              <a:rPr lang="th-TH" dirty="0" smtClean="0">
                <a:cs typeface="+mj-cs"/>
              </a:rPr>
              <a:t> ถ้าสมการต่อไปนี้เป็นจริง สำหรับทุกค่า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:</a:t>
            </a:r>
          </a:p>
          <a:p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(−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= −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ตีความในเชิงเรขาคณิตได้ว่า กราฟของฟังก์ชันนี้สมมาตรกับจุดกำเนิด (</a:t>
            </a:r>
            <a:r>
              <a:rPr lang="en-US" dirty="0" smtClean="0">
                <a:cs typeface="+mj-cs"/>
              </a:rPr>
              <a:t>origin) </a:t>
            </a:r>
            <a:r>
              <a:rPr lang="th-TH" dirty="0" smtClean="0">
                <a:cs typeface="+mj-cs"/>
              </a:rPr>
              <a:t>หมายความว่า ถ้าเราหมุนกราฟไป 180 องศารอบจุดกำเนิด เราก็ยังได้กราฟรูปเดิม</a:t>
            </a:r>
          </a:p>
          <a:p>
            <a:r>
              <a:rPr lang="th-TH" dirty="0" smtClean="0">
                <a:cs typeface="+mj-cs"/>
              </a:rPr>
              <a:t>	ตัวอย่างของฟังก์ชันคี่ ได้แก่ </a:t>
            </a:r>
            <a:r>
              <a:rPr lang="en-US" i="1" dirty="0" smtClean="0">
                <a:cs typeface="+mj-cs"/>
              </a:rPr>
              <a:t>x</a:t>
            </a:r>
            <a:r>
              <a:rPr lang="en-US" baseline="30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, sin(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), </a:t>
            </a:r>
            <a:r>
              <a:rPr lang="th-TH" dirty="0" smtClean="0">
                <a:cs typeface="+mj-cs"/>
              </a:rPr>
              <a:t>และ </a:t>
            </a:r>
            <a:r>
              <a:rPr lang="en-US" dirty="0" err="1">
                <a:cs typeface="+mj-cs"/>
              </a:rPr>
              <a:t>sinh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</a:t>
            </a:r>
          </a:p>
          <a:p>
            <a:r>
              <a:rPr lang="th-TH" b="1" dirty="0" smtClean="0">
                <a:cs typeface="+mj-cs"/>
              </a:rPr>
              <a:t>คุณสมบัติพื้นฐาน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ฟังก์ชันที่เป็นทั้งฟังก์ชันคู่และฟังก์ชันคี่ มีเพียงฟังก์ชันเดียว ได้แก่ ฟังก์ชันที่เป็นศูนย์เสมอ (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= 0 </a:t>
            </a:r>
            <a:r>
              <a:rPr lang="th-TH" dirty="0" smtClean="0">
                <a:cs typeface="+mj-cs"/>
              </a:rPr>
              <a:t>สำหรับทุกค่า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ผลบวกของฟังก์ชันคู่กับฟังก์ชันคี่ จะไม่เป็นทั้งฟังก์ชันคู่และฟังก์ชันคี่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ผลบวกของฟังก์ชันคู่ 2 ฟังก์ชัน จะเป็นฟังก์ชันคู่, ฟังก์ชันคู่คูณกับค่าคงที่ จะเป็นฟังก์ชันคู่ 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642918"/>
            <a:ext cx="7715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ผลบวกของฟังก์ชันคี่ 2 ฟังก์ชัน จะเป็นฟังก์ชันคี่, ฟังก์ชันคี่คูณกับค่าคงที่ จะเป็นฟังก์ชันคี่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ผลคูณของฟังก์ชันคู่ 2 ฟังก์ชัน จะเป็นฟังก์ชันคู่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ผลคูณของฟังก์ชันคี่ 2 ฟังก์ชัน จะเป็นฟังก์ชันคู่ </a:t>
            </a:r>
          </a:p>
          <a:p>
            <a:pPr>
              <a:buFont typeface="Arial" pitchFamily="34" charset="0"/>
              <a:buChar char="•"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ผลคูณของฟังก์ชันคู่กับฟังก์ชันคี่ จะเป็นฟังก์ชันคี่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อนุพันธ์ของฟังก์ชันคู่ จะเป็นฟังก์ชันคี่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อนุพันธ์ของฟังก์ชันคี่ จะเป็นฟังก์ชันคู่ </a:t>
            </a:r>
          </a:p>
          <a:p>
            <a:endParaRPr lang="th-TH" dirty="0"/>
          </a:p>
        </p:txBody>
      </p:sp>
      <p:pic>
        <p:nvPicPr>
          <p:cNvPr id="4" name="Picture 3" descr="0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071678"/>
            <a:ext cx="5286412" cy="409270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48604"/>
            <a:ext cx="764386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ฟังก์ชันต่อเนื่อง</a:t>
            </a:r>
          </a:p>
          <a:p>
            <a:r>
              <a:rPr lang="th-TH" sz="3200" b="1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 ในทางคณิตศาสตร์ </a:t>
            </a:r>
            <a:r>
              <a:rPr lang="th-TH" b="1" dirty="0" smtClean="0">
                <a:cs typeface="+mj-cs"/>
              </a:rPr>
              <a:t>ฟังก์ชันต่อเนื่อง</a:t>
            </a:r>
            <a:r>
              <a:rPr lang="th-TH" dirty="0" smtClean="0">
                <a:cs typeface="+mj-cs"/>
              </a:rPr>
              <a:t> (อังกฤษ: </a:t>
            </a:r>
            <a:r>
              <a:rPr lang="en-US" dirty="0" smtClean="0">
                <a:cs typeface="+mj-cs"/>
              </a:rPr>
              <a:t>continuous function) </a:t>
            </a:r>
            <a:r>
              <a:rPr lang="th-TH" dirty="0" smtClean="0">
                <a:cs typeface="+mj-cs"/>
              </a:rPr>
              <a:t>คือฟังก์ชันที่ถ้า</a:t>
            </a:r>
            <a:r>
              <a:rPr lang="th-TH" dirty="0">
                <a:cs typeface="+mj-cs"/>
              </a:rPr>
              <a:t>ตัวแปรต้น</a:t>
            </a:r>
            <a:r>
              <a:rPr lang="th-TH" dirty="0" smtClean="0">
                <a:cs typeface="+mj-cs"/>
              </a:rPr>
              <a:t>มีค่าเปลี่ยนแปลงไปเพียงเล็กน้อย </a:t>
            </a:r>
            <a:r>
              <a:rPr lang="th-TH" dirty="0">
                <a:cs typeface="+mj-cs"/>
              </a:rPr>
              <a:t>ผลลัพธ์</a:t>
            </a:r>
            <a:r>
              <a:rPr lang="th-TH" dirty="0" smtClean="0">
                <a:cs typeface="+mj-cs"/>
              </a:rPr>
              <a:t>ก็จะมีค่าเปลี่ยนแปลงไปเพียงเล็กน้อยด้วยเช่นกัน เราเรียกฟังก์ชันที่การเปลี่ยนแปลงไปเพียงเล็กน้อยของค่าของตัวแปรต้นทำให้เกิดการก้าวกระโดดของผลลัพธ์ของฟังก์ชันว่า </a:t>
            </a:r>
            <a:r>
              <a:rPr lang="th-TH" b="1" dirty="0" smtClean="0">
                <a:cs typeface="+mj-cs"/>
              </a:rPr>
              <a:t>ฟังก์ชันไม่ต่อเนื่อง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discontinuous function) </a:t>
            </a:r>
            <a:r>
              <a:rPr lang="th-TH" dirty="0" smtClean="0">
                <a:cs typeface="+mj-cs"/>
              </a:rPr>
              <a:t>ตัวอย่างเช่น ให้ฟังก์ชัน </a:t>
            </a:r>
            <a:r>
              <a:rPr lang="en-US" i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เป็นฟังก์ชันที่ส่งเวลา 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ไปยังความสูงของต้นไม้ที่เวลานั้น เราได้ว่าฟังก์ชันนี้เป็นฟังก์ชันต่อเนื่อง อีกตัวอย่างของฟังก์ชันต่อเนื่องคือ ฟังก์ชัน 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ที่ส่งความสูง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ไปยังอุณหภูมิ ณ จุดที่มีความสูง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เหนือจุดพิกัดทางภูมิศาสตร์จุดหนึ่ง ในทางกลับกัน ถ้า </a:t>
            </a:r>
            <a:r>
              <a:rPr lang="en-US" i="1" dirty="0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เป็นฟังก์ชันที่ส่งเวลา 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ไปยังจำนวนเงินที่อยู่ในบัญชีธนาคาร เราได้ว่า </a:t>
            </a:r>
            <a:r>
              <a:rPr lang="en-US" i="1" dirty="0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ไม่ใช่ฟังก์ชันต่อเนื่องเนื่องจากผลลัพธ์ของฟังก์ชันมีการเปลี่ยนแปลงแบบก้าวกระโดดเมื่อมีการฝากเงินหรือถอนเงินเข้าหรือออกจากบัญชี</a:t>
            </a:r>
            <a:endParaRPr lang="en-US" dirty="0" smtClean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9296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ในคณิตศาสตร์แขนงต่างๆ นั้นแนวคิดของความต่อเนื่องถูกดัดแปลงให้มีความเหมาะสมกับคณิตศาสตร์แขนงนั้นๆ การดัดแปลงที่พบได้บ่อยที่สุดมีอยู่ในวิชาทอพอโลยี ซึ่งท่านสามารถหาข้อมูลเพิ่งเติมได้ในบทความเรื่อง </a:t>
            </a:r>
            <a:r>
              <a:rPr lang="th-TH" dirty="0">
                <a:cs typeface="+mj-cs"/>
              </a:rPr>
              <a:t>ความต่อเนื่อง (ทอ</a:t>
            </a:r>
            <a:r>
              <a:rPr lang="th-TH" dirty="0" smtClean="0">
                <a:cs typeface="+mj-cs"/>
              </a:rPr>
              <a:t>พอโลยี) อนึ่ง ใน</a:t>
            </a:r>
            <a:r>
              <a:rPr lang="th-TH" dirty="0">
                <a:cs typeface="+mj-cs"/>
              </a:rPr>
              <a:t>ทฤษฎีลำดับ</a:t>
            </a:r>
            <a:r>
              <a:rPr lang="th-TH" dirty="0" smtClean="0">
                <a:cs typeface="+mj-cs"/>
              </a:rPr>
              <a:t>โดยเฉพาะใน</a:t>
            </a:r>
            <a:r>
              <a:rPr lang="th-TH" dirty="0">
                <a:cs typeface="+mj-cs"/>
              </a:rPr>
              <a:t>ทฤษฏีโดเมน</a:t>
            </a:r>
            <a:r>
              <a:rPr lang="th-TH" dirty="0" smtClean="0">
                <a:cs typeface="+mj-cs"/>
              </a:rPr>
              <a:t> นิยามของความต่อเนื่องที่ใช้คือ</a:t>
            </a:r>
            <a:r>
              <a:rPr lang="th-TH" dirty="0">
                <a:cs typeface="+mj-cs"/>
              </a:rPr>
              <a:t>ความต่อเนื่องของสก็อต</a:t>
            </a:r>
            <a:r>
              <a:rPr lang="th-TH" dirty="0" smtClean="0">
                <a:cs typeface="+mj-cs"/>
              </a:rPr>
              <a:t>ซึ่งเป็นนิยามที่สร้างขึ้นจากความต่อเนื่องที่ถูกอธิบายในบทความนี้อีกทีหนึ่ง</a:t>
            </a:r>
          </a:p>
          <a:p>
            <a:r>
              <a:rPr lang="th-TH" b="1" dirty="0" smtClean="0">
                <a:cs typeface="+mj-cs"/>
              </a:rPr>
              <a:t>ฟังก์ชันค่าจริงต่อเนื่อง</a:t>
            </a:r>
          </a:p>
          <a:p>
            <a:r>
              <a:rPr lang="th-TH" dirty="0" smtClean="0">
                <a:cs typeface="+mj-cs"/>
              </a:rPr>
              <a:t>	 สมมติว่า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เป็นฟังก์ชันที่ส่งช่วงช่วงหนึ่งของจำนวนจริงไปยังจำนวนจริง ดังเช่นฟังก์ชัน </a:t>
            </a:r>
            <a:r>
              <a:rPr lang="en-US" i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, </a:t>
            </a:r>
            <a:r>
              <a:rPr lang="th-TH" dirty="0" smtClean="0">
                <a:cs typeface="+mj-cs"/>
              </a:rPr>
              <a:t>และ </a:t>
            </a:r>
            <a:r>
              <a:rPr lang="en-US" i="1" dirty="0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ข้างต้น ฟังก์ชันเหล่านี้สามารถเขียนแทนด้วยกราฟของฟังก์ชันบน</a:t>
            </a:r>
            <a:r>
              <a:rPr lang="th-TH" dirty="0">
                <a:cs typeface="+mj-cs"/>
              </a:rPr>
              <a:t>ระนาบคาร์ทีเซียน</a:t>
            </a:r>
            <a:r>
              <a:rPr lang="th-TH" dirty="0" smtClean="0">
                <a:cs typeface="+mj-cs"/>
              </a:rPr>
              <a:t> เราอาจกล่าวโดยหยาบๆ ว่าฟังก์ชัน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เป็นฟังก์ชันต่อเนื่องถ้ากราฟของฟังก์ชันเป็นเส้นที่ไม่มีจุดแหว่งหรือการก้าวกระโดด กล่าวคือ เราสามารถเขียนกราฟได้โดยไม่ต้องยกปากกา</a:t>
            </a:r>
          </a:p>
          <a:p>
            <a:r>
              <a:rPr lang="th-TH" dirty="0" smtClean="0">
                <a:cs typeface="+mj-cs"/>
              </a:rPr>
              <a:t>ถ้าจะกล่าวให้รัดกุมตามหลักคณิตศาสตร์แล้ว เรากล่าวว่าฟังก์ชัน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i="1" dirty="0" smtClean="0">
                <a:cs typeface="+mj-cs"/>
              </a:rPr>
              <a:t>ต่อเนื่อง</a:t>
            </a:r>
            <a:r>
              <a:rPr lang="th-TH" dirty="0" smtClean="0">
                <a:cs typeface="+mj-cs"/>
              </a:rPr>
              <a:t>ที่จุด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ถ้าเงื่อนไขทั้งสองข้อต่อไปนี้เป็นจริง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693740"/>
            <a:ext cx="764386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มีนิยามที่จุด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ให้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</a:t>
            </a:r>
            <a:r>
              <a:rPr lang="th-TH" dirty="0">
                <a:cs typeface="+mj-cs"/>
              </a:rPr>
              <a:t>จุดลิมิต</a:t>
            </a:r>
            <a:r>
              <a:rPr lang="th-TH" dirty="0" smtClean="0">
                <a:cs typeface="+mj-cs"/>
              </a:rPr>
              <a:t>ของโดเมนของ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แล้ว ลิมิตของ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เมื่อ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เข้าใกล้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มีค่าเท่ากับ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) </a:t>
            </a:r>
          </a:p>
          <a:p>
            <a:r>
              <a:rPr lang="th-TH" dirty="0" smtClean="0">
                <a:cs typeface="+mj-cs"/>
              </a:rPr>
              <a:t>	เรากล่าวว่าฟังก์ชัน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b="1" dirty="0" smtClean="0">
                <a:cs typeface="+mj-cs"/>
              </a:rPr>
              <a:t>ฟังก์ชันต่อเนื่องทุกที่</a:t>
            </a:r>
            <a:r>
              <a:rPr lang="th-TH" dirty="0" smtClean="0">
                <a:cs typeface="+mj-cs"/>
              </a:rPr>
              <a:t> หรือเรียกย่อๆ ว่า </a:t>
            </a:r>
            <a:r>
              <a:rPr lang="th-TH" b="1" dirty="0" smtClean="0">
                <a:cs typeface="+mj-cs"/>
              </a:rPr>
              <a:t>ฟังก์ชันต่อเนื่อง</a:t>
            </a:r>
            <a:r>
              <a:rPr lang="th-TH" dirty="0" smtClean="0">
                <a:cs typeface="+mj-cs"/>
              </a:rPr>
              <a:t> ถ้า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ต่อเนื่องที่ทุกจุดในโดเมนของมัน</a:t>
            </a:r>
          </a:p>
          <a:p>
            <a:r>
              <a:rPr lang="th-TH" sz="3200" b="1" dirty="0" smtClean="0">
                <a:cs typeface="+mj-cs"/>
              </a:rPr>
              <a:t>ฟังก์ชันต่อเนื่องระหว่างปริภูมิเชิงทอพอโลยี</a:t>
            </a:r>
          </a:p>
          <a:p>
            <a:r>
              <a:rPr lang="th-TH" sz="3200" b="1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 นิยามของฟังก์ชันต่อเนื่องสามารถขยายให้กว้างขึ้น เพื่อให้ครอบคลุมฟังก์ชันระหว่าง</a:t>
            </a:r>
            <a:r>
              <a:rPr lang="th-TH" dirty="0">
                <a:cs typeface="+mj-cs"/>
              </a:rPr>
              <a:t>ปริภูมิทอพอโล</a:t>
            </a:r>
            <a:r>
              <a:rPr lang="th-TH" dirty="0" smtClean="0">
                <a:cs typeface="+mj-cs"/>
              </a:rPr>
              <a:t>ยี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,</a:t>
            </a:r>
            <a:r>
              <a:rPr lang="en-US" i="1" dirty="0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ได้ดังนี้:</a:t>
            </a:r>
          </a:p>
          <a:p>
            <a:r>
              <a:rPr lang="th-TH" dirty="0" smtClean="0">
                <a:cs typeface="+mj-cs"/>
              </a:rPr>
              <a:t>อนึ่ง สามารถพิสูจน์ได้ว่าใน</a:t>
            </a:r>
            <a:r>
              <a:rPr lang="th-TH" dirty="0">
                <a:cs typeface="+mj-cs"/>
              </a:rPr>
              <a:t>ปริภูมิยุค</a:t>
            </a:r>
            <a:r>
              <a:rPr lang="th-TH" dirty="0" smtClean="0">
                <a:cs typeface="+mj-cs"/>
              </a:rPr>
              <a:t>ลิดนิยามข้างต้นและ</a:t>
            </a:r>
            <a:r>
              <a:rPr lang="th-TH" dirty="0">
                <a:cs typeface="+mj-cs"/>
              </a:rPr>
              <a:t>นิยามเอปไซลอน-เดลตา</a:t>
            </a:r>
            <a:r>
              <a:rPr lang="th-TH" dirty="0" smtClean="0">
                <a:cs typeface="+mj-cs"/>
              </a:rPr>
              <a:t>เหมือนกันทุกประการ. จากนิยามนี้ทำให้นักคณิตศาสตร์ทราบแก่นที่แท้จริงของความต่อเนื่องคือ การนิยาม</a:t>
            </a:r>
            <a:r>
              <a:rPr lang="th-TH" dirty="0">
                <a:cs typeface="+mj-cs"/>
              </a:rPr>
              <a:t>เซตเปิด</a:t>
            </a:r>
            <a:r>
              <a:rPr lang="th-TH" dirty="0" smtClean="0">
                <a:cs typeface="+mj-cs"/>
              </a:rPr>
              <a:t>ในระบบนั่นเอง ไม่ใช่</a:t>
            </a:r>
            <a:r>
              <a:rPr lang="th-TH" dirty="0">
                <a:cs typeface="+mj-cs"/>
              </a:rPr>
              <a:t>ฟังก์ชันระยะทาง</a:t>
            </a:r>
            <a:r>
              <a:rPr lang="th-TH" dirty="0" smtClean="0">
                <a:cs typeface="+mj-cs"/>
              </a:rPr>
              <a:t>ดังที่เคยเข้าใจมา</a:t>
            </a:r>
          </a:p>
          <a:p>
            <a:endParaRPr lang="th-TH" sz="3200" b="1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แคลคูลัส</a:t>
            </a:r>
            <a:endParaRPr lang="th-TH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428736"/>
            <a:ext cx="764386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ประวัติของแคลคูลัส</a:t>
            </a:r>
          </a:p>
          <a:p>
            <a:r>
              <a:rPr lang="th-TH" sz="2400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ต้นกำเนิดของแคลคูลัสเชิงปริพันธ์ย้อนไปถึงยุคกรีกโบราณ </a:t>
            </a:r>
            <a:r>
              <a:rPr lang="th-TH" dirty="0">
                <a:cs typeface="+mj-cs"/>
              </a:rPr>
              <a:t>ยูโดซัส</a:t>
            </a:r>
            <a:r>
              <a:rPr lang="th-TH" dirty="0" smtClean="0">
                <a:cs typeface="+mj-cs"/>
              </a:rPr>
              <a:t> มักจะเป็นที่รู้จักกันในนามของผู้ที่ค้นพบ </a:t>
            </a:r>
            <a:r>
              <a:rPr lang="th-TH" dirty="0">
                <a:cs typeface="+mj-cs"/>
              </a:rPr>
              <a:t>วิธีการแจงกรณี</a:t>
            </a:r>
            <a:r>
              <a:rPr lang="th-TH" dirty="0" smtClean="0">
                <a:cs typeface="+mj-cs"/>
              </a:rPr>
              <a:t> ซึ่งทำให้สามารถคำนวณหาพื้นที่และปริมาตรได้ อาร์คิมิดีส ได้พัฒนาวิธีการนี้ต่อ และได้พัฒนาวิธีการช่วยคำนวณ ซึ่งคล้ายคลึงกับแนวคิดในปัจจุบันด้วย ไลบ์นิซและ นิวตัน มักจะได้รับการยอมรับว่าเป็นผู้ที่คิดค้นแคลคูลัสขึ้นมา โดยเฉพาะการค้นพบทฤษฎีบทมูลฐานของแคลคูลัส มีการโต้เถียงกันว่านิวตันหรือไลบ์นิซ ที่เป็นผู้ที่ค้นพบแนวคิดหลักของแคลคูลัสก่อน ความจริงนั้นไม่มีใครรู้ได้ สิ่งที่ยิ่งใหญ่ที่สุด ที่ไลบ์นิซได้พัฒนาให้กับแคลคูลัส คือ เครื่องหมายของเขา เขามักจะใช้เวลาเป็นวัน ๆ นั่งคิดถึงสัญลักษณ์ที่เหมาะสม ที่จะแทนที่แนวคิดทางคณิตศาสตร์ อย่างไรก็ตาม การโต้เถียงกันระหว่างไลบ์นิซ และนิวตัน </a:t>
            </a:r>
          </a:p>
          <a:p>
            <a:endParaRPr lang="th-TH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ฟังก์ชันเป็นคาบ</a:t>
            </a:r>
          </a:p>
          <a:p>
            <a:r>
              <a:rPr lang="th-TH" sz="3200" b="1" dirty="0">
                <a:cs typeface="+mj-cs"/>
              </a:rPr>
              <a:t>	</a:t>
            </a:r>
            <a:r>
              <a:rPr lang="th-TH" sz="3200" b="1" dirty="0" smtClean="0"/>
              <a:t> </a:t>
            </a:r>
            <a:r>
              <a:rPr lang="th-TH" sz="3200" b="1" dirty="0" smtClean="0">
                <a:cs typeface="+mj-cs"/>
              </a:rPr>
              <a:t>ฟังก์ชันเป็นคาบ</a:t>
            </a:r>
            <a:r>
              <a:rPr lang="th-TH" sz="3200" dirty="0" smtClean="0">
                <a:cs typeface="+mj-cs"/>
              </a:rPr>
              <a:t> (</a:t>
            </a:r>
            <a:r>
              <a:rPr lang="en-US" sz="3200" dirty="0" smtClean="0">
                <a:cs typeface="+mj-cs"/>
              </a:rPr>
              <a:t>periodic function) </a:t>
            </a:r>
            <a:r>
              <a:rPr lang="th-TH" sz="3200" dirty="0" smtClean="0">
                <a:cs typeface="+mj-cs"/>
              </a:rPr>
              <a:t>ในทางคณิตศาสตร์หมายถึงฟังก์ชันที่ให้ผลลัพธ์ออกมาเป็นค่าที่ซ้ำกัน บนช่วงจำกัดหนึ่งๆ เรียกว่า </a:t>
            </a:r>
            <a:r>
              <a:rPr lang="th-TH" sz="3200" i="1" dirty="0" smtClean="0">
                <a:cs typeface="+mj-cs"/>
              </a:rPr>
              <a:t>คาบ</a:t>
            </a:r>
            <a:r>
              <a:rPr lang="th-TH" sz="3200" dirty="0" smtClean="0">
                <a:cs typeface="+mj-cs"/>
              </a:rPr>
              <a:t> ซึ่งบวกเข้ากับตัวแปรต้น ตัวอย่างในชีวิตประจำวันจะสามารถเห็นได้จากตัวแปรต้นที่เป็นเวลา เช่นเข็มนาฬิกาหรือข้างขึ้นข้างแรมของดวงจันทร์ จะแสดงพฤติกรรมที่ซ้ำกันเป็นช่วงๆ</a:t>
            </a:r>
          </a:p>
          <a:p>
            <a:r>
              <a:rPr lang="th-TH" sz="3200" b="1" dirty="0" smtClean="0">
                <a:cs typeface="+mj-cs"/>
              </a:rPr>
              <a:t>     นิยาม</a:t>
            </a:r>
          </a:p>
          <a:p>
            <a:r>
              <a:rPr lang="th-TH" sz="3200" dirty="0" smtClean="0">
                <a:cs typeface="+mj-cs"/>
              </a:rPr>
              <a:t>สำหรับฟังก์ชันบนจำนวนจริงหรือจำนวนเต็มที่ให้ค่าซ้ำกันเป็นช่วงๆ นั่นหมายความว่ากราฟทั้งหมดของฟังก์ชันนั้นสามารถวาดได้จากการคัดลอกกราฟในช่วงที่ซ้ำกันต่อไปเรื่อยๆ หรือในทางที่เจาะจงกว่านี้ ฟังก์ชัน </a:t>
            </a:r>
            <a:r>
              <a:rPr lang="en-US" sz="3200" i="1" dirty="0" smtClean="0">
                <a:cs typeface="+mj-cs"/>
              </a:rPr>
              <a:t>f</a:t>
            </a:r>
            <a:r>
              <a:rPr lang="en-US" sz="3200" dirty="0" smtClean="0">
                <a:cs typeface="+mj-cs"/>
              </a:rPr>
              <a:t> </a:t>
            </a:r>
            <a:r>
              <a:rPr lang="th-TH" sz="3200" dirty="0" smtClean="0">
                <a:cs typeface="+mj-cs"/>
              </a:rPr>
              <a:t>จะเรียกว่าฟังก์ชันเป็นคาบ บนทุกๆ คาบ </a:t>
            </a:r>
            <a:r>
              <a:rPr lang="en-US" sz="3200" i="1" dirty="0" smtClean="0">
                <a:cs typeface="+mj-cs"/>
              </a:rPr>
              <a:t>P</a:t>
            </a:r>
            <a:r>
              <a:rPr lang="en-US" sz="3200" dirty="0" smtClean="0">
                <a:cs typeface="+mj-cs"/>
              </a:rPr>
              <a:t> </a:t>
            </a:r>
            <a:r>
              <a:rPr lang="th-TH" sz="3200" dirty="0" smtClean="0">
                <a:cs typeface="+mj-cs"/>
              </a:rPr>
              <a:t>ที่มากกว่าศูนย์</a:t>
            </a:r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เมื่อ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/>
              <a:t>P</a:t>
            </a:r>
            <a:r>
              <a:rPr lang="en-US" dirty="0"/>
              <a:t>) 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th-TH" dirty="0"/>
              <a:t>สำหรับทุกค่าของ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th-TH" dirty="0"/>
              <a:t>ที่อยู่ในโดเมนของ </a:t>
            </a:r>
            <a:r>
              <a:rPr lang="en-US" i="1" dirty="0"/>
              <a:t>f</a:t>
            </a:r>
            <a:endParaRPr lang="en-US" dirty="0"/>
          </a:p>
          <a:p>
            <a:r>
              <a:rPr lang="th-TH" dirty="0"/>
              <a:t>และเมื่อ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th-TH" dirty="0"/>
              <a:t>เป็นฟังก์ชันเป็นคาบแล้ว จะได้</a:t>
            </a:r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nP</a:t>
            </a:r>
            <a:r>
              <a:rPr lang="en-US" dirty="0"/>
              <a:t>) 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th-TH" dirty="0"/>
              <a:t>สำหรับทุกค่าของ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th-TH" dirty="0"/>
              <a:t>ที่เป็นจำนวนเต็ม</a:t>
            </a:r>
          </a:p>
          <a:p>
            <a:pPr algn="ctr"/>
            <a:r>
              <a:rPr lang="th-TH" sz="3600" b="1" dirty="0" smtClean="0">
                <a:cs typeface="+mj-cs"/>
              </a:rPr>
              <a:t>อนุกรม</a:t>
            </a:r>
          </a:p>
          <a:p>
            <a:r>
              <a:rPr lang="th-TH" dirty="0" smtClean="0">
                <a:cs typeface="+mj-cs"/>
              </a:rPr>
              <a:t>	ในทางคณิตศาสตร์ </a:t>
            </a:r>
            <a:r>
              <a:rPr lang="th-TH" b="1" dirty="0" smtClean="0">
                <a:cs typeface="+mj-cs"/>
              </a:rPr>
              <a:t>อนุกรม</a:t>
            </a:r>
            <a:r>
              <a:rPr lang="th-TH" dirty="0" smtClean="0">
                <a:cs typeface="+mj-cs"/>
              </a:rPr>
              <a:t> คือผลจากการบวกสมาชิกทุกตัวของลำดับ</a:t>
            </a:r>
            <a:r>
              <a:rPr lang="th-TH" dirty="0">
                <a:cs typeface="+mj-cs"/>
              </a:rPr>
              <a:t>ไม่จำกัด</a:t>
            </a:r>
            <a:r>
              <a:rPr lang="th-TH" dirty="0" smtClean="0">
                <a:cs typeface="+mj-cs"/>
              </a:rPr>
              <a:t>เข้าด้วยกัน หากกำหนดให้ลำดับของจำนวนเป็น {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 =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-25000" dirty="0" smtClean="0">
                <a:cs typeface="+mj-cs"/>
              </a:rPr>
              <a:t>1</a:t>
            </a:r>
            <a:r>
              <a:rPr lang="en-US" dirty="0" smtClean="0">
                <a:cs typeface="+mj-cs"/>
              </a:rPr>
              <a:t>,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,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-25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,... </a:t>
            </a:r>
            <a:r>
              <a:rPr lang="th-TH" dirty="0" smtClean="0">
                <a:cs typeface="+mj-cs"/>
              </a:rPr>
              <a:t>อนุกรมของลำดับนี้ก็คือ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-25000" dirty="0" smtClean="0">
                <a:cs typeface="+mj-cs"/>
              </a:rPr>
              <a:t>1</a:t>
            </a:r>
            <a:r>
              <a:rPr lang="en-US" dirty="0" smtClean="0">
                <a:cs typeface="+mj-cs"/>
              </a:rPr>
              <a:t> +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+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-25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 + ... </a:t>
            </a:r>
            <a:r>
              <a:rPr lang="th-TH" dirty="0" smtClean="0">
                <a:cs typeface="+mj-cs"/>
              </a:rPr>
              <a:t>อนุกรมสามารถเขียนแทนได้ด้วยสัญลักษณ์ของผลรวม∑ เช่นตัวอย่างนี้เป็นอนุกรมของลำดับ {1 / 2</a:t>
            </a:r>
            <a:r>
              <a:rPr lang="en-US" i="1" baseline="30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</a:t>
            </a:r>
          </a:p>
          <a:p>
            <a:endParaRPr lang="en-US" sz="3600" dirty="0" smtClean="0">
              <a:cs typeface="+mj-cs"/>
            </a:endParaRPr>
          </a:p>
          <a:p>
            <a:endParaRPr lang="th-TH" sz="3600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พจน์ของอนุกรมมักถูกสร้างขึ้นโดยกฎเกณฑ์เฉพาะ เช่นโดยสูตรคณิตศาสตร์ ขั้นตอนวิธี ลำดับของการวัด หรือแม้แต่การสุ่มจำนวน</a:t>
            </a:r>
            <a:endParaRPr lang="th-TH" dirty="0">
              <a:cs typeface="+mj-cs"/>
            </a:endParaRPr>
          </a:p>
        </p:txBody>
      </p:sp>
      <p:pic>
        <p:nvPicPr>
          <p:cNvPr id="3" name="Picture 2" descr="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500570"/>
            <a:ext cx="2943225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428604"/>
            <a:ext cx="79296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และเนื่องจากพจน์ในอนุกรมมีจำนวนไม่จำกัด อนุกรมจึงอาจเรียกว่าเป็น </a:t>
            </a:r>
            <a:r>
              <a:rPr lang="th-TH" b="1" dirty="0" smtClean="0">
                <a:cs typeface="+mj-cs"/>
              </a:rPr>
              <a:t>อนุกรมไม่จำกัด</a:t>
            </a:r>
            <a:r>
              <a:rPr lang="th-TH" dirty="0" smtClean="0">
                <a:cs typeface="+mj-cs"/>
              </a:rPr>
              <a:t> หรือ </a:t>
            </a:r>
            <a:r>
              <a:rPr lang="th-TH" b="1" dirty="0" smtClean="0">
                <a:cs typeface="+mj-cs"/>
              </a:rPr>
              <a:t>อนุกรมอนันต์</a:t>
            </a:r>
            <a:r>
              <a:rPr lang="th-TH" dirty="0" smtClean="0">
                <a:cs typeface="+mj-cs"/>
              </a:rPr>
              <a:t> อนุกรมจำเป็นต้องมีเครื่องมือจาก</a:t>
            </a:r>
            <a:r>
              <a:rPr lang="th-TH" dirty="0">
                <a:cs typeface="+mj-cs"/>
              </a:rPr>
              <a:t>คณิตวิเคราะห์</a:t>
            </a:r>
            <a:r>
              <a:rPr lang="th-TH" dirty="0" smtClean="0">
                <a:cs typeface="+mj-cs"/>
              </a:rPr>
              <a:t>เพื่อที่จะทำความเข้าใจและเพื่อให้สามารถจัดการปรับแต่งได้ ไม่เหมือนกับผลรวมที่มีพจน์จำกัด นอกเหนือจากการใช้งานทั่วไปในคณิตศาสตร์ อนุกรมไม่จำกัดยังถูกใช้งานอย่างกว้างขวางในสาขาวิชาเชิงปริมาณ ตัวอย่างเช่นฟิสิกส์หรือวิทยากาคอมพิวเตอร์</a:t>
            </a:r>
          </a:p>
          <a:p>
            <a:r>
              <a:rPr lang="th-TH" b="1" dirty="0" smtClean="0"/>
              <a:t>     </a:t>
            </a:r>
            <a:r>
              <a:rPr lang="th-TH" sz="3200" b="1" dirty="0" smtClean="0">
                <a:cs typeface="+mj-cs"/>
              </a:rPr>
              <a:t>สมบัติพื้นฐาน</a:t>
            </a:r>
          </a:p>
          <a:p>
            <a:r>
              <a:rPr lang="th-TH" dirty="0" smtClean="0">
                <a:cs typeface="+mj-cs"/>
              </a:rPr>
              <a:t>อนุกรมสามารถสร้างขึ้นได้จากเซตหลายประเภทรวมทั้งจำนวนจริง จำนวนเชิงซ้อน ฟังก์ชันฯลฯ นิยามต่อไปนี้จะถูกกำหนดบนจำนวนจริง แต่ก็สามารถทำให้เป็นกรณีทั่วไปได้       </a:t>
            </a:r>
          </a:p>
          <a:p>
            <a:r>
              <a:rPr lang="th-TH" dirty="0" smtClean="0">
                <a:cs typeface="+mj-cs"/>
              </a:rPr>
              <a:t>       กำหนดให้ลำดับไม่จำกัดของจำนวนจริง {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 </a:t>
            </a:r>
            <a:r>
              <a:rPr lang="th-TH" dirty="0" smtClean="0">
                <a:cs typeface="+mj-cs"/>
              </a:rPr>
              <a:t>เรานิยามให้</a:t>
            </a:r>
          </a:p>
          <a:p>
            <a:endParaRPr lang="th-TH" sz="3200" dirty="0">
              <a:cs typeface="+mj-cs"/>
            </a:endParaRPr>
          </a:p>
        </p:txBody>
      </p:sp>
      <p:pic>
        <p:nvPicPr>
          <p:cNvPr id="4" name="Picture 3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5381642"/>
            <a:ext cx="3143272" cy="61912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7153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เราเรียก 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ว่าเป็น </a:t>
            </a:r>
            <a:r>
              <a:rPr lang="th-TH" i="1" dirty="0" smtClean="0">
                <a:cs typeface="+mj-cs"/>
              </a:rPr>
              <a:t>ผลรวมบางส่วน</a:t>
            </a:r>
            <a:r>
              <a:rPr lang="th-TH" dirty="0" smtClean="0">
                <a:cs typeface="+mj-cs"/>
              </a:rPr>
              <a:t> </a:t>
            </a:r>
            <a:r>
              <a:rPr lang="en-US" i="1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พจน์ ของลำดับ {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 </a:t>
            </a:r>
            <a:r>
              <a:rPr lang="th-TH" dirty="0" smtClean="0">
                <a:cs typeface="+mj-cs"/>
              </a:rPr>
              <a:t>หรือ </a:t>
            </a:r>
            <a:r>
              <a:rPr lang="th-TH" i="1" dirty="0" smtClean="0">
                <a:cs typeface="+mj-cs"/>
              </a:rPr>
              <a:t>ผลรวมบางส่วนของอนุกรม</a:t>
            </a:r>
            <a:r>
              <a:rPr lang="th-TH" dirty="0" smtClean="0">
                <a:cs typeface="+mj-cs"/>
              </a:rPr>
              <a:t> อนุกรมคือลำดับของผลรวมบางส่วนเข้าด้วยกัน {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</a:t>
            </a:r>
          </a:p>
          <a:p>
            <a:r>
              <a:rPr lang="th-TH" b="1" dirty="0" smtClean="0">
                <a:cs typeface="+mj-cs"/>
              </a:rPr>
              <a:t>     ความสับสนที่อาจเกิดขึ้น</a:t>
            </a:r>
          </a:p>
          <a:p>
            <a:r>
              <a:rPr lang="th-TH" dirty="0" smtClean="0">
                <a:cs typeface="+mj-cs"/>
              </a:rPr>
              <a:t>เมื่อพูดถึงอนุกรม เราอาจหมายถึงลำดับ {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 </a:t>
            </a:r>
            <a:r>
              <a:rPr lang="th-TH" dirty="0" smtClean="0">
                <a:cs typeface="+mj-cs"/>
              </a:rPr>
              <a:t>ของผลรวมบางส่วน หรือหมายถึง </a:t>
            </a:r>
            <a:r>
              <a:rPr lang="th-TH" i="1" dirty="0" smtClean="0">
                <a:cs typeface="+mj-cs"/>
              </a:rPr>
              <a:t>ผลรวมของอนุกรม</a:t>
            </a:r>
            <a:r>
              <a:rPr lang="th-TH" dirty="0" smtClean="0">
                <a:cs typeface="+mj-cs"/>
              </a:rPr>
              <a:t> อย่างใดอย่างหนึ่ง ขึ้นอยู่กับบริบท</a:t>
            </a:r>
          </a:p>
          <a:p>
            <a:r>
              <a:rPr lang="th-TH" dirty="0" smtClean="0">
                <a:cs typeface="+mj-cs"/>
              </a:rPr>
              <a:t>            เพื่อที่จะแยกแยะความแตกต่างของทั้งสองความหมายนี้ จึงมีการซ่อนขอบเขตบนและล่างเครื่องหมายผลรวม เช่น             หมายถึงผลรวมของอนุกรม ซึ่งอาจจะมีหรือไม่มีผลรวมจริงๆ ก็ได้</a:t>
            </a:r>
          </a:p>
          <a:p>
            <a:r>
              <a:rPr lang="th-TH" b="1" dirty="0" smtClean="0">
                <a:cs typeface="+mj-cs"/>
              </a:rPr>
              <a:t>     อนุกรมลู่เข้าและลู่ออก</a:t>
            </a:r>
          </a:p>
          <a:p>
            <a:r>
              <a:rPr lang="th-TH" dirty="0" smtClean="0">
                <a:cs typeface="+mj-cs"/>
              </a:rPr>
              <a:t>อนุกรม ∑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จะเรียกว่า </a:t>
            </a:r>
            <a:r>
              <a:rPr lang="th-TH" i="1" dirty="0">
                <a:cs typeface="+mj-cs"/>
              </a:rPr>
              <a:t>ลู่เข้า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converge) </a:t>
            </a:r>
            <a:r>
              <a:rPr lang="th-TH" dirty="0" smtClean="0">
                <a:cs typeface="+mj-cs"/>
              </a:rPr>
              <a:t>เมื่อลำดับ {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} </a:t>
            </a:r>
            <a:r>
              <a:rPr lang="th-TH" dirty="0" smtClean="0">
                <a:cs typeface="+mj-cs"/>
              </a:rPr>
              <a:t>ของผลรวมบางส่วนมีลิมิตที่ไม่เป็นอนันต์ แต่ถ้าลิมิตของ 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เป็นอนันต์หรือไม่มีลิมิต อนุกรมนั้นจะเรียกว่า </a:t>
            </a:r>
            <a:r>
              <a:rPr lang="th-TH" i="1" dirty="0">
                <a:cs typeface="+mj-cs"/>
              </a:rPr>
              <a:t>ลู่</a:t>
            </a:r>
            <a:r>
              <a:rPr lang="th-TH" i="1" dirty="0" smtClean="0">
                <a:cs typeface="+mj-cs"/>
              </a:rPr>
              <a:t>ออก</a:t>
            </a:r>
            <a:r>
              <a:rPr lang="th-TH" dirty="0" smtClean="0">
                <a:cs typeface="+mj-cs"/>
              </a:rPr>
              <a:t>(</a:t>
            </a:r>
            <a:r>
              <a:rPr lang="en-US" dirty="0" smtClean="0">
                <a:cs typeface="+mj-cs"/>
              </a:rPr>
              <a:t>diverge) </a:t>
            </a:r>
            <a:r>
              <a:rPr lang="th-TH" dirty="0" smtClean="0">
                <a:cs typeface="+mj-cs"/>
              </a:rPr>
              <a:t>และเมื่อผลรวมบางส่วนมีลิมิต เราเรียกลิมิตนั้นว่าเป็น </a:t>
            </a:r>
            <a:r>
              <a:rPr lang="th-TH" i="1" dirty="0" smtClean="0">
                <a:cs typeface="+mj-cs"/>
              </a:rPr>
              <a:t>ผลรวมของอนุกรม</a:t>
            </a:r>
            <a:endParaRPr lang="th-TH" dirty="0" smtClean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  <p:pic>
        <p:nvPicPr>
          <p:cNvPr id="3" name="Picture 2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714620"/>
            <a:ext cx="466725" cy="447675"/>
          </a:xfrm>
          <a:prstGeom prst="rect">
            <a:avLst/>
          </a:prstGeom>
        </p:spPr>
      </p:pic>
      <p:pic>
        <p:nvPicPr>
          <p:cNvPr id="4" name="Picture 3" descr="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286124"/>
            <a:ext cx="43815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571480"/>
            <a:ext cx="2524125" cy="485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1428736"/>
            <a:ext cx="75724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วิธีที่ง่ายที่สุดที่จะทำให้อนุกรมไม่จำกัดเป็นอนุกรมลู่เข้า นั่นคือ 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ทุกพจน์มีค่าเป็นศูนย์ ซึ่งสังเกตได้จากผลรวมบางส่วนของอนุกรม ส่วนการลู่เข้าของอนุกรมที่พจน์ต่างๆ ไม่เป็นศูนย์ เป็นสาระสำคัญของการศึกษาอนุกรม ลองพิจารณาตัวอย่างนี้</a:t>
            </a:r>
          </a:p>
          <a:p>
            <a:r>
              <a:rPr lang="th-TH" dirty="0" smtClean="0">
                <a:cs typeface="+mj-cs"/>
              </a:rPr>
              <a:t>อนุกรมนี้อาจ </a:t>
            </a:r>
            <a:r>
              <a:rPr lang="th-TH" i="1" dirty="0" smtClean="0">
                <a:cs typeface="+mj-cs"/>
              </a:rPr>
              <a:t>มองว่า</a:t>
            </a:r>
            <a:r>
              <a:rPr lang="th-TH" dirty="0" smtClean="0">
                <a:cs typeface="+mj-cs"/>
              </a:rPr>
              <a:t> เป็นอนุกรมลู่เข้าบนเส้นจำนวนจริง เราอาจจินตนาการถึงเส้นตรงยาว 2 หน่วย และมีขีดกำกับแบ่งครึ่งไว้ที่ความยาว 1 หน่วย, ½ หน่วย, ¼ หน่วย ฯลฯ ซึ่งเราจะมีที่ว่างเสมอสำหรับขีดกำกับครั้งถัดไป เพราะว่าความยาวของเส้นที่เหลือจะยังคงมีอยู่เหมือนกับขีดกำกับก่อนหน้า เช่น เมื่อกำกับขีดไว้ที่ ½ หน่วย ก็ยังคงเหลือที่ว่างอีก ½ หน่วยที่ยังไม่มีขีด ดังนั้นเราจึงสามารถขีดกำกับที่ ¼ หน่วยลงไปได้อีก เช่นนี้เรื่อยไป คำอธิบายข้างต้นมิได้เป็นข้อพิสูจน์ว่าผลรวมดังกล่าว</a:t>
            </a:r>
            <a:endParaRPr lang="th-TH" dirty="0">
              <a:cs typeface="+mj-cs"/>
            </a:endParaRPr>
          </a:p>
        </p:txBody>
      </p:sp>
      <p:pic>
        <p:nvPicPr>
          <p:cNvPr id="5" name="Picture 4" descr="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2786058"/>
            <a:ext cx="2495550" cy="4000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i="1" dirty="0" smtClean="0">
                <a:cs typeface="+mj-cs"/>
              </a:rPr>
              <a:t>เท่ากับ</a:t>
            </a:r>
            <a:r>
              <a:rPr lang="th-TH" dirty="0" smtClean="0">
                <a:cs typeface="+mj-cs"/>
              </a:rPr>
              <a:t> 2 (ถึงแม้ว่าจะเป็นเช่นนั้น) แต่เป็นการพิสูจน์ว่าผลรวมนั้นมีค่า </a:t>
            </a:r>
            <a:r>
              <a:rPr lang="th-TH" i="1" dirty="0" smtClean="0">
                <a:cs typeface="+mj-cs"/>
              </a:rPr>
              <a:t>มากที่สุด</a:t>
            </a:r>
            <a:r>
              <a:rPr lang="th-TH" dirty="0" smtClean="0">
                <a:cs typeface="+mj-cs"/>
              </a:rPr>
              <a:t> คือ 2 หรือกล่าวอีกทางหนึ่งคือ อนุกรมนี้มีขอบเขตบนที่ 2</a:t>
            </a:r>
          </a:p>
          <a:p>
            <a:r>
              <a:rPr lang="th-TH" dirty="0" smtClean="0">
                <a:cs typeface="+mj-cs"/>
              </a:rPr>
              <a:t>นักคณิตศาสตร์ได้นำวิธีเดียวกันนี้ไปใช้อธิบายสิ่งอื่นๆ เป็นแนวความคิดแบบอนุกรม เช่นเมื่อเราพูดถึงทศนิยมซ้ำจำนวนนี้</a:t>
            </a:r>
          </a:p>
          <a:p>
            <a:r>
              <a:rPr lang="th-TH" dirty="0" smtClean="0">
                <a:cs typeface="+mj-cs"/>
              </a:rPr>
              <a:t>เหมือนว่าเรากำลังพูดถึงอนุกรม 0.1 + 0.01 + 0.001 + ... แต่เมื่ออนุกรมเหล่านี้ลู่เข้าบนจำนวนจริงเสมอ การอธิบายอนุกรมก็เหมือนกับการอธิบายค่าที่แท้จริงของจำนวนนั้น (ดูเพิ่มที่ 0.999...)</a:t>
            </a:r>
          </a:p>
          <a:p>
            <a:r>
              <a:rPr lang="th-TH" b="1" dirty="0" smtClean="0">
                <a:cs typeface="+mj-cs"/>
              </a:rPr>
              <a:t>ตัวอย่างอนุกรม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อนุกรมเรขาคณิต เป็นอนุกรมที่พจน์ต่างๆ ถูกสร้างขึ้นโดยการคูณพจน์ก่อนหน้าด้วยค่าคงตัวค่าหนึ่ง นั่นคือมาจากลำดับเรขาคณิต </a:t>
            </a:r>
            <a:r>
              <a:rPr lang="th-TH" dirty="0" smtClean="0"/>
              <a:t>ตัวอย่างเช่น </a:t>
            </a:r>
          </a:p>
          <a:p>
            <a:endParaRPr lang="th-TH" dirty="0" smtClean="0">
              <a:cs typeface="+mj-cs"/>
            </a:endParaRPr>
          </a:p>
          <a:p>
            <a:endParaRPr lang="th-TH" dirty="0"/>
          </a:p>
        </p:txBody>
      </p:sp>
      <p:pic>
        <p:nvPicPr>
          <p:cNvPr id="3" name="Picture 2" descr="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000240"/>
            <a:ext cx="1009650" cy="142875"/>
          </a:xfrm>
          <a:prstGeom prst="rect">
            <a:avLst/>
          </a:prstGeom>
        </p:spPr>
      </p:pic>
      <p:pic>
        <p:nvPicPr>
          <p:cNvPr id="4" name="Picture 3" descr="1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5357826"/>
            <a:ext cx="2809875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7867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และโดยทั่วไป อนุกรมเรขาคณิต            จะเป็นอนุกรมลู่เข้าก็ต่อเมื่อ | </a:t>
            </a:r>
            <a:r>
              <a:rPr lang="en-US" i="1" dirty="0" smtClean="0"/>
              <a:t>z</a:t>
            </a:r>
            <a:r>
              <a:rPr lang="en-US" dirty="0" smtClean="0"/>
              <a:t> | &lt; 1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อนุกรม</a:t>
            </a:r>
            <a:r>
              <a:rPr lang="th-TH" dirty="0"/>
              <a:t>ฮาร์มอนิก</a:t>
            </a:r>
            <a:r>
              <a:rPr lang="th-TH" dirty="0" smtClean="0"/>
              <a:t> คืออนุกรมดังนี้ </a:t>
            </a:r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อนุกรมฮาร์มอนิกเป็นอนุกรมลู่ออก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อนุกรม</a:t>
            </a:r>
            <a:r>
              <a:rPr lang="th-TH" dirty="0"/>
              <a:t>สลับเครื่องหมาย</a:t>
            </a:r>
            <a:r>
              <a:rPr lang="th-TH" dirty="0" smtClean="0"/>
              <a:t> เป็นอนุกรมที่พจน์ต่างๆ มีเครื่องหมายบวกลบสลับกัน ตัวอย่างเช่น </a:t>
            </a:r>
          </a:p>
          <a:p>
            <a:endParaRPr lang="th-TH" dirty="0" smtClean="0"/>
          </a:p>
          <a:p>
            <a:endParaRPr lang="th-TH" dirty="0" smtClean="0"/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สำหรับอนุกรมนี้ </a:t>
            </a:r>
          </a:p>
          <a:p>
            <a:endParaRPr lang="th-TH" dirty="0"/>
          </a:p>
          <a:p>
            <a:r>
              <a:rPr lang="th-TH" dirty="0" smtClean="0"/>
              <a:t>                       จะเป็นอนุกรมลู่เข้าเมื่อ </a:t>
            </a:r>
            <a:r>
              <a:rPr lang="en-US" i="1" dirty="0" smtClean="0"/>
              <a:t>r</a:t>
            </a:r>
            <a:r>
              <a:rPr lang="en-US" dirty="0" smtClean="0"/>
              <a:t> &gt; 1 </a:t>
            </a:r>
            <a:r>
              <a:rPr lang="th-TH" dirty="0" smtClean="0"/>
              <a:t>และเป็นอนุกรมลู่ออกเมื่อ </a:t>
            </a:r>
            <a:r>
              <a:rPr lang="en-US" i="1" dirty="0" smtClean="0"/>
              <a:t>r</a:t>
            </a:r>
            <a:r>
              <a:rPr lang="en-US" dirty="0" smtClean="0"/>
              <a:t> ≤ 1 </a:t>
            </a:r>
            <a:r>
              <a:rPr lang="th-TH" dirty="0" smtClean="0"/>
              <a:t>ในฐานะฟังก์ชันของ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th-TH" dirty="0" smtClean="0"/>
              <a:t>ผลรวมของอนุกรมนี้คือฟังก์ชันซีตาของรีมันน์</a:t>
            </a:r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3" name="Picture 2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552433"/>
            <a:ext cx="466725" cy="519113"/>
          </a:xfrm>
          <a:prstGeom prst="rect">
            <a:avLst/>
          </a:prstGeom>
        </p:spPr>
      </p:pic>
      <p:pic>
        <p:nvPicPr>
          <p:cNvPr id="4" name="Picture 3" descr="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714488"/>
            <a:ext cx="2638425" cy="457200"/>
          </a:xfrm>
          <a:prstGeom prst="rect">
            <a:avLst/>
          </a:prstGeom>
        </p:spPr>
      </p:pic>
      <p:pic>
        <p:nvPicPr>
          <p:cNvPr id="5" name="Picture 4" descr="1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3786190"/>
            <a:ext cx="3267075" cy="457200"/>
          </a:xfrm>
          <a:prstGeom prst="rect">
            <a:avLst/>
          </a:prstGeom>
        </p:spPr>
      </p:pic>
      <p:pic>
        <p:nvPicPr>
          <p:cNvPr id="6" name="Picture 5" descr="1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4414" y="4929198"/>
            <a:ext cx="714380" cy="72866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7153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สำหรับ</a:t>
            </a:r>
            <a:r>
              <a:rPr lang="th-TH" dirty="0">
                <a:cs typeface="+mj-cs"/>
              </a:rPr>
              <a:t>อนุกรมเทเลสโคป</a:t>
            </a:r>
            <a:r>
              <a:rPr lang="th-TH" dirty="0" smtClean="0">
                <a:cs typeface="+mj-cs"/>
              </a:rPr>
              <a:t>นี้ </a:t>
            </a:r>
          </a:p>
          <a:p>
            <a:endParaRPr lang="th-TH" dirty="0" smtClean="0">
              <a:cs typeface="+mj-cs"/>
            </a:endParaRPr>
          </a:p>
          <a:p>
            <a:endParaRPr lang="th-TH" dirty="0">
              <a:cs typeface="+mj-cs"/>
            </a:endParaRPr>
          </a:p>
          <a:p>
            <a:r>
              <a:rPr lang="th-TH" dirty="0" smtClean="0">
                <a:cs typeface="+mj-cs"/>
              </a:rPr>
              <a:t>จะเป็นอนุกรมลู่เข้า ถ้าลำดับ </a:t>
            </a:r>
            <a:r>
              <a:rPr lang="en-US" i="1" dirty="0" err="1" smtClean="0">
                <a:cs typeface="+mj-cs"/>
              </a:rPr>
              <a:t>b</a:t>
            </a:r>
            <a:r>
              <a:rPr lang="en-US" i="1" baseline="-25000" dirty="0" err="1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ลู่เข้าไปยังขอบเขต </a:t>
            </a:r>
            <a:r>
              <a:rPr lang="en-US" i="1" dirty="0" smtClean="0">
                <a:cs typeface="+mj-cs"/>
              </a:rPr>
              <a:t>L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ค่าหนึ่ง เมื่อ </a:t>
            </a:r>
            <a:r>
              <a:rPr lang="en-US" i="1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มีค่าเข้าใกล้อนันต์ และค่าของอนุกรมนี้จะเท่ากับ </a:t>
            </a:r>
            <a:r>
              <a:rPr lang="en-US" i="1" dirty="0" smtClean="0">
                <a:cs typeface="+mj-cs"/>
              </a:rPr>
              <a:t>b</a:t>
            </a:r>
            <a:r>
              <a:rPr lang="en-US" baseline="-25000" dirty="0" smtClean="0">
                <a:cs typeface="+mj-cs"/>
              </a:rPr>
              <a:t>1</a:t>
            </a:r>
            <a:r>
              <a:rPr lang="en-US" dirty="0" smtClean="0">
                <a:cs typeface="+mj-cs"/>
              </a:rPr>
              <a:t> − </a:t>
            </a:r>
            <a:r>
              <a:rPr lang="en-US" i="1" dirty="0" smtClean="0">
                <a:cs typeface="+mj-cs"/>
              </a:rPr>
              <a:t>L</a:t>
            </a:r>
            <a:endParaRPr lang="en-US" dirty="0" smtClean="0">
              <a:cs typeface="+mj-cs"/>
            </a:endParaRPr>
          </a:p>
          <a:p>
            <a:r>
              <a:rPr lang="th-TH" sz="3200" b="1" dirty="0" smtClean="0">
                <a:cs typeface="+mj-cs"/>
              </a:rPr>
              <a:t>     สมบัติอื่นๆ</a:t>
            </a:r>
          </a:p>
          <a:p>
            <a:r>
              <a:rPr lang="th-TH" sz="3200" b="1" dirty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    </a:t>
            </a:r>
            <a:r>
              <a:rPr lang="th-TH" dirty="0" smtClean="0">
                <a:cs typeface="+mj-cs"/>
              </a:rPr>
              <a:t>อนุกรมมิได้ถูกแบ่งเพียงว่าจะลู่เข้าหรือลู่ออก อนุกรมยังสามารถแบ่งออกไปได้อีกโดยขึ้นอยู่กับสมบัติของพจน์ 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(</a:t>
            </a:r>
            <a:r>
              <a:rPr lang="th-TH" dirty="0" smtClean="0">
                <a:cs typeface="+mj-cs"/>
              </a:rPr>
              <a:t>ลู่เข้าสัมบูรณ์หรือลู่เข้าตามเงื่อนไข) ประเภทของการลู่เข้าของอนุกรม (ลู่เข้ารายจุดหรือลู่เข้าสม่ำเสมอ) ประเภทของพจน์ 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(</a:t>
            </a:r>
            <a:r>
              <a:rPr lang="th-TH" dirty="0" smtClean="0">
                <a:cs typeface="+mj-cs"/>
              </a:rPr>
              <a:t>ไม่ว่าจะเป็นจำนวนจริง ลำดับเรขาคณิต ฟังก์ชันตรีโกณมิติ) และอื่นๆ อีกมากมาย</a:t>
            </a:r>
          </a:p>
          <a:p>
            <a:endParaRPr lang="th-TH" sz="3200" dirty="0">
              <a:cs typeface="+mj-cs"/>
            </a:endParaRPr>
          </a:p>
        </p:txBody>
      </p:sp>
      <p:pic>
        <p:nvPicPr>
          <p:cNvPr id="3" name="Picture 2" descr="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3" y="928670"/>
            <a:ext cx="2214578" cy="72866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5009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พจน์ที่ไม่เป็นลบ</a:t>
            </a:r>
          </a:p>
          <a:p>
            <a:r>
              <a:rPr lang="th-TH" dirty="0" smtClean="0">
                <a:cs typeface="+mj-cs"/>
              </a:rPr>
              <a:t>เมื่อ 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เป็นจำนวนจริงที่ไม่เป็นลบสำหรับทุกค่าของ </a:t>
            </a:r>
            <a:r>
              <a:rPr lang="en-US" i="1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ดังนั้นลำดับ 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ของผลรวมบางส่วนจึงมีค่าที่ไม่ลดลง อนุกรม ∑</a:t>
            </a:r>
            <a:r>
              <a:rPr lang="en-US" i="1" dirty="0" smtClean="0">
                <a:cs typeface="+mj-cs"/>
              </a:rPr>
              <a:t>a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ซึ่งพจน์ไม่เป็นลบจะลู่เข้าก็ต่อเมื่อลำดับ </a:t>
            </a:r>
            <a:r>
              <a:rPr lang="en-US" i="1" dirty="0" smtClean="0">
                <a:cs typeface="+mj-cs"/>
              </a:rPr>
              <a:t>S</a:t>
            </a:r>
            <a:r>
              <a:rPr lang="en-US" i="1" baseline="-25000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ของผลรวมบางส่วนถูกจำกัดขอบเขต</a:t>
            </a:r>
          </a:p>
          <a:p>
            <a:pPr algn="ctr"/>
            <a:r>
              <a:rPr lang="th-TH" sz="4400" b="1" dirty="0" smtClean="0">
                <a:cs typeface="+mj-cs"/>
              </a:rPr>
              <a:t>อนุกรมเรขาคณิต</a:t>
            </a:r>
          </a:p>
          <a:p>
            <a:r>
              <a:rPr lang="th-TH" dirty="0" smtClean="0">
                <a:cs typeface="+mj-cs"/>
              </a:rPr>
              <a:t>ในทางคณิตศาสตร์ </a:t>
            </a:r>
            <a:r>
              <a:rPr lang="th-TH" b="1" dirty="0" smtClean="0">
                <a:cs typeface="+mj-cs"/>
              </a:rPr>
              <a:t>อนุกรมเรขาคณิต</a:t>
            </a:r>
            <a:r>
              <a:rPr lang="th-TH" dirty="0" smtClean="0">
                <a:cs typeface="+mj-cs"/>
              </a:rPr>
              <a:t> เป็นอนุกรมที่</a:t>
            </a:r>
            <a:r>
              <a:rPr lang="th-TH" dirty="0">
                <a:cs typeface="+mj-cs"/>
              </a:rPr>
              <a:t>พจน์</a:t>
            </a:r>
            <a:r>
              <a:rPr lang="th-TH" dirty="0" smtClean="0">
                <a:cs typeface="+mj-cs"/>
              </a:rPr>
              <a:t>ต่างๆ ถูกสร้างขึ้นโดยการคูณพจน์ก่อนหน้าด้วยค่าคงตัวค่าหนึ่ง นั่นคือมาจากลำดับเรขาคณิต ตัวอย่างเช่น</a:t>
            </a:r>
          </a:p>
          <a:p>
            <a:endParaRPr lang="th-TH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และโดยทั่วไป อนุกรมเรขาคณิต</a:t>
            </a:r>
          </a:p>
          <a:p>
            <a:r>
              <a:rPr lang="th-TH" dirty="0" smtClean="0">
                <a:cs typeface="+mj-cs"/>
              </a:rPr>
              <a:t>                  </a:t>
            </a:r>
          </a:p>
          <a:p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               จะเป็น</a:t>
            </a:r>
            <a:r>
              <a:rPr lang="th-TH" dirty="0">
                <a:cs typeface="+mj-cs"/>
              </a:rPr>
              <a:t>อนุกรมลู่เข้า</a:t>
            </a:r>
            <a:r>
              <a:rPr lang="th-TH" dirty="0" smtClean="0">
                <a:cs typeface="+mj-cs"/>
              </a:rPr>
              <a:t>ก็ต่อเมื่อ | </a:t>
            </a:r>
            <a:r>
              <a:rPr lang="en-US" i="1" dirty="0" smtClean="0">
                <a:cs typeface="+mj-cs"/>
              </a:rPr>
              <a:t>z</a:t>
            </a:r>
            <a:r>
              <a:rPr lang="en-US" dirty="0" smtClean="0">
                <a:cs typeface="+mj-cs"/>
              </a:rPr>
              <a:t> | &lt; 1</a:t>
            </a:r>
          </a:p>
          <a:p>
            <a:endParaRPr lang="th-TH" dirty="0">
              <a:cs typeface="+mj-cs"/>
            </a:endParaRPr>
          </a:p>
        </p:txBody>
      </p:sp>
      <p:pic>
        <p:nvPicPr>
          <p:cNvPr id="3" name="Picture 2" descr="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4071942"/>
            <a:ext cx="2809875" cy="457200"/>
          </a:xfrm>
          <a:prstGeom prst="rect">
            <a:avLst/>
          </a:prstGeom>
        </p:spPr>
      </p:pic>
      <p:pic>
        <p:nvPicPr>
          <p:cNvPr id="4" name="Picture 3" descr="1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5286388"/>
            <a:ext cx="571504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5724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อนุพันธ์</a:t>
            </a:r>
          </a:p>
          <a:p>
            <a:r>
              <a:rPr lang="th-TH" dirty="0" smtClean="0">
                <a:cs typeface="+mj-cs"/>
              </a:rPr>
              <a:t>ในวิชาคณิตศาสตร์ </a:t>
            </a:r>
            <a:r>
              <a:rPr lang="th-TH" b="1" dirty="0" smtClean="0">
                <a:cs typeface="+mj-cs"/>
              </a:rPr>
              <a:t>อนุพันธ์</a:t>
            </a:r>
            <a:r>
              <a:rPr lang="th-TH" dirty="0" smtClean="0">
                <a:cs typeface="+mj-cs"/>
              </a:rPr>
              <a:t>ของฟังก์ชันเป็นมโนทัศน์หนึ่งในสองมโนทัศน์หลักของแคลคูลัส (อีกมโนทัศน์หนึ่งคือปฏิยานุพันธ์ ซึ่งคือ</a:t>
            </a:r>
            <a:r>
              <a:rPr lang="th-TH" dirty="0">
                <a:cs typeface="+mj-cs"/>
              </a:rPr>
              <a:t>ตัวผกผัน</a:t>
            </a:r>
            <a:r>
              <a:rPr lang="th-TH" dirty="0" smtClean="0">
                <a:cs typeface="+mj-cs"/>
              </a:rPr>
              <a:t>ของอนุพันธ์)</a:t>
            </a:r>
          </a:p>
          <a:p>
            <a:r>
              <a:rPr lang="th-TH" b="1" dirty="0" smtClean="0"/>
              <a:t>      </a:t>
            </a:r>
            <a:r>
              <a:rPr lang="th-TH" b="1" dirty="0" smtClean="0">
                <a:cs typeface="+mj-cs"/>
              </a:rPr>
              <a:t>อัตราส่วนเชิงผลต่างของนิวตัน</a:t>
            </a:r>
          </a:p>
          <a:p>
            <a:r>
              <a:rPr lang="th-TH" dirty="0" smtClean="0">
                <a:cs typeface="+mj-cs"/>
              </a:rPr>
              <a:t>อนุพันธ์ของฟังก์ชัน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ในเชิงเรขาคณิต คือ ความชัน (</a:t>
            </a:r>
            <a:r>
              <a:rPr lang="en-US" dirty="0" smtClean="0">
                <a:cs typeface="+mj-cs"/>
              </a:rPr>
              <a:t>slope) </a:t>
            </a:r>
            <a:r>
              <a:rPr lang="th-TH" dirty="0" smtClean="0">
                <a:cs typeface="+mj-cs"/>
              </a:rPr>
              <a:t>ของเส้นสัมผัส (</a:t>
            </a:r>
            <a:r>
              <a:rPr lang="en-US" dirty="0" smtClean="0">
                <a:cs typeface="+mj-cs"/>
              </a:rPr>
              <a:t>tangent line) </a:t>
            </a:r>
            <a:r>
              <a:rPr lang="th-TH" dirty="0" smtClean="0">
                <a:cs typeface="+mj-cs"/>
              </a:rPr>
              <a:t>ของกราฟ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. </a:t>
            </a:r>
            <a:r>
              <a:rPr lang="th-TH" dirty="0" smtClean="0">
                <a:cs typeface="+mj-cs"/>
              </a:rPr>
              <a:t>เราไม่สามารถหาความชันของ</a:t>
            </a:r>
            <a:r>
              <a:rPr lang="th-TH" dirty="0">
                <a:cs typeface="+mj-cs"/>
              </a:rPr>
              <a:t>เส้นสัมผัส</a:t>
            </a:r>
            <a:r>
              <a:rPr lang="th-TH" dirty="0" smtClean="0">
                <a:cs typeface="+mj-cs"/>
              </a:rPr>
              <a:t>จากฟังก์ชันที่กำหนดให้โดยตรงได้ เพราะว่าเรารู้เพียงจุดบนเส้นสัมผัส ซึ่งก็คือ 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)) </a:t>
            </a:r>
            <a:r>
              <a:rPr lang="th-TH" dirty="0" smtClean="0">
                <a:cs typeface="+mj-cs"/>
              </a:rPr>
              <a:t>เท่านั้น ในทางอื่น เราจะประมาณความชันของเส้นสัมผัสด้วย</a:t>
            </a:r>
            <a:r>
              <a:rPr lang="th-TH" dirty="0">
                <a:cs typeface="+mj-cs"/>
              </a:rPr>
              <a:t>เส้นตัด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secant line) </a:t>
            </a:r>
            <a:r>
              <a:rPr lang="th-TH" dirty="0" smtClean="0">
                <a:cs typeface="+mj-cs"/>
              </a:rPr>
              <a:t>หลายๆเส้นที่มีจุดตัดทั้ง 2 จุดอยู่ห่างกันเป็นระยะทางสั้น ๆ เมื่อหา</a:t>
            </a:r>
            <a:r>
              <a:rPr lang="th-TH" dirty="0">
                <a:cs typeface="+mj-cs"/>
              </a:rPr>
              <a:t>ลิมิต</a:t>
            </a:r>
            <a:r>
              <a:rPr lang="th-TH" dirty="0" smtClean="0">
                <a:cs typeface="+mj-cs"/>
              </a:rPr>
              <a:t>ของความชันของเส้นตัดที่จุดตัดอยู่ใกล้กันมาก ๆ เราจะได้ความชันของเส้นสัมผัส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642918"/>
            <a:ext cx="77867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ได้แบ่งแยกนักคณิตศาสตร์ที่พูดภาษาอังกฤษ ออกจากนักคณิตศาสตร์ในยุโรป เป็นเวลานานหลายปี ซึ่งทำให้คณิตศาสตร์ในอังกฤษล้าหลังกว่ายุโรปเป็นเวลานาน เครื่องหมายที่นิวตันใช้นั้น คล่องตัวน้อยกว่าของไลบ์นิซอย่างเห็นได้ชัด แต่ก็ยังใช้กันในอังกฤษจน </a:t>
            </a:r>
            <a:r>
              <a:rPr lang="en-US" dirty="0">
                <a:cs typeface="+mj-cs"/>
              </a:rPr>
              <a:t>Analytical </a:t>
            </a:r>
            <a:r>
              <a:rPr lang="en-US" dirty="0" smtClean="0">
                <a:cs typeface="+mj-cs"/>
              </a:rPr>
              <a:t>Society</a:t>
            </a:r>
            <a:r>
              <a:rPr lang="th-TH" dirty="0" smtClean="0">
                <a:cs typeface="+mj-cs"/>
              </a:rPr>
              <a:t>ได้ใช้เครื่องหมายของไลบ์นิซในศตวรรษที่ 19 ตอนต้น สันนิษฐานกันว่า นิวตันค้นพบแนวคิดเกี่ยวกับแคลคูลัสก่อน แต่อย่างไรก็ตาม ไลบ์นิซเป็นผู้ที่เผยแพร่ก่อน ทุกวันนี้เป็นที่เชื่อกันว่า ทั้งนิวตันและไลบ์นิซต่างก็ค้นพบแคลคูลัสด้วยตนเอง</a:t>
            </a:r>
          </a:p>
          <a:p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ผู้ที่ได้ชื่อว่าเป็นผู้พัฒนาวิชาแคลคูลัสนอกจากนี้คือ เดส์การตส์ </a:t>
            </a:r>
            <a:r>
              <a:rPr lang="en-US" dirty="0" smtClean="0">
                <a:cs typeface="+mj-cs"/>
              </a:rPr>
              <a:t>Barrow </a:t>
            </a:r>
            <a:r>
              <a:rPr lang="th-TH" dirty="0" smtClean="0">
                <a:cs typeface="+mj-cs"/>
              </a:rPr>
              <a:t>เดอ แฟร์มาต์ </a:t>
            </a:r>
            <a:r>
              <a:rPr lang="th-TH" dirty="0">
                <a:cs typeface="+mj-cs"/>
              </a:rPr>
              <a:t>ฮอยเก้นส์</a:t>
            </a:r>
            <a:r>
              <a:rPr lang="th-TH" dirty="0" smtClean="0">
                <a:cs typeface="+mj-cs"/>
              </a:rPr>
              <a:t> และ </a:t>
            </a:r>
            <a:r>
              <a:rPr lang="th-TH" dirty="0">
                <a:cs typeface="+mj-cs"/>
              </a:rPr>
              <a:t>วอลลิส</a:t>
            </a:r>
            <a:r>
              <a:rPr lang="th-TH" dirty="0" smtClean="0">
                <a:cs typeface="+mj-cs"/>
              </a:rPr>
              <a:t> โดยเฉพาะ เดอ แฟร์มาต์ ซึ่งบางครั้งได้รับการยกย่องว่าเป็น บิดาแห่งแคลคูลัสเชิงอนุพันธ์ นักคณิตศาสตร์ชาวญี่ปุ่น </a:t>
            </a:r>
            <a:r>
              <a:rPr lang="th-TH" dirty="0">
                <a:cs typeface="+mj-cs"/>
              </a:rPr>
              <a:t>โควะ เซกิ</a:t>
            </a:r>
            <a:r>
              <a:rPr lang="th-TH" dirty="0" smtClean="0">
                <a:cs typeface="+mj-cs"/>
              </a:rPr>
              <a:t> ซึ่งมีชีวิตอยู่ในช่วงเวลาเดียวกันกับ ไลบ์นิซ และนิวตันได้ค้นพบหลักการพื้นฐานบางอย่างเกี่ยวกับ แคลคูลัสเชิงปริพันธ์ แต่เขาไม่เป็นที่รู้จักในโลกตะวันตกในขณะนั้น และเขาก็ไม่ได้ติดต่อกับนักวิชาการชาวตะวันตกเลย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ดังนั้น อาจนิยามอนุพันธ์ว่าคือ ลิมิตของความชันของเส้นตัดที่เข้าใกล้เส้นสัมผัส</a:t>
            </a:r>
          </a:p>
          <a:p>
            <a:r>
              <a:rPr lang="th-TH" dirty="0" smtClean="0"/>
              <a:t>แสดงความชันในแต่ละจุดของฟังก์ชั่น ซึ่งจะสังเกตเห็นได้ว่าเส้นที่แสดงความชันที่จุดใดๆจะสัมผัส (</a:t>
            </a:r>
            <a:r>
              <a:rPr lang="en-US" dirty="0" smtClean="0"/>
              <a:t>tangent) </a:t>
            </a:r>
            <a:r>
              <a:rPr lang="th-TH" dirty="0" smtClean="0"/>
              <a:t>กับกราฟของฟังก์ชั่นที่จุดนั้นๆ ความชันในที่นี้ก็คืออนุพันธ์ของฟังก์ชันนั้นเอง หมายเหตุ สีเขียว คือ ความชันเป็นบวก สีแดง คือ ความชันเป็นลบ สีดำ คือ ความชันเป็นศูนย์</a:t>
            </a:r>
          </a:p>
          <a:p>
            <a:r>
              <a:rPr lang="th-TH" dirty="0" smtClean="0"/>
              <a:t>เส้นสัมผัสที่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  <a:r>
              <a:rPr lang="th-TH" dirty="0" smtClean="0"/>
              <a:t> เส้นตัดของส่วนโค้ง </a:t>
            </a:r>
            <a:r>
              <a:rPr lang="en-US" i="1" dirty="0" smtClean="0"/>
              <a:t>y</a:t>
            </a:r>
            <a:r>
              <a:rPr lang="en-US" dirty="0" smtClean="0"/>
              <a:t>= </a:t>
            </a:r>
            <a:r>
              <a:rPr lang="en-US" i="1" dirty="0" smtClean="0"/>
              <a:t>f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th-TH" dirty="0" smtClean="0"/>
              <a:t>กำนหดโดยจุด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)) </a:t>
            </a:r>
            <a:r>
              <a:rPr lang="th-TH" dirty="0" smtClean="0"/>
              <a:t>และ (</a:t>
            </a:r>
            <a:r>
              <a:rPr lang="en-US" i="1" dirty="0" err="1" smtClean="0"/>
              <a:t>x</a:t>
            </a:r>
            <a:r>
              <a:rPr lang="en-US" dirty="0" err="1" smtClean="0"/>
              <a:t>+</a:t>
            </a:r>
            <a:r>
              <a:rPr lang="en-US" i="1" dirty="0" err="1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dirty="0" err="1" smtClean="0"/>
              <a:t>+</a:t>
            </a:r>
            <a:r>
              <a:rPr lang="en-US" i="1" dirty="0" err="1" smtClean="0"/>
              <a:t>h</a:t>
            </a:r>
            <a:r>
              <a:rPr lang="en-US" dirty="0" smtClean="0"/>
              <a:t>))</a:t>
            </a:r>
            <a:r>
              <a:rPr lang="th-TH" dirty="0" smtClean="0"/>
              <a:t> เพื่อหาความชันของเส้นตัดที่จุดตัดอยู่ใกล้กันมาก ๆ ให้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th-TH" dirty="0" smtClean="0"/>
              <a:t>เป็นจำนวนที่มีค่าน้อยๆ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th-TH" dirty="0" smtClean="0"/>
              <a:t>จะแทนการเปลี่ยนแปลงน้อยๆใน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th-TH" dirty="0" smtClean="0"/>
              <a:t>ซึ่งจะเป็นจำนวนบวกหรือลบก็ได้ ดังนั้น ความชันของเส้นที่ลากผ่านจุด 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f</a:t>
            </a:r>
            <a:r>
              <a:rPr lang="en-US" i="1" dirty="0" smtClean="0"/>
              <a:t> (x)</a:t>
            </a:r>
            <a:r>
              <a:rPr lang="en-US" dirty="0" smtClean="0"/>
              <a:t> ) </a:t>
            </a:r>
            <a:r>
              <a:rPr lang="th-TH" dirty="0" smtClean="0"/>
              <a:t>และ (</a:t>
            </a:r>
            <a:r>
              <a:rPr lang="en-US" i="1" dirty="0" err="1" smtClean="0"/>
              <a:t>x+h</a:t>
            </a:r>
            <a:r>
              <a:rPr lang="en-US" dirty="0" err="1" smtClean="0"/>
              <a:t>,</a:t>
            </a:r>
            <a:r>
              <a:rPr lang="en-US" i="1" dirty="0" err="1" smtClean="0"/>
              <a:t>f</a:t>
            </a:r>
            <a:r>
              <a:rPr lang="en-US" i="1" dirty="0" smtClean="0"/>
              <a:t> (</a:t>
            </a:r>
            <a:r>
              <a:rPr lang="en-US" i="1" dirty="0" err="1" smtClean="0"/>
              <a:t>x+h</a:t>
            </a:r>
            <a:r>
              <a:rPr lang="en-US" i="1" dirty="0" smtClean="0"/>
              <a:t>)</a:t>
            </a:r>
            <a:r>
              <a:rPr lang="en-US" dirty="0" smtClean="0"/>
              <a:t> ) </a:t>
            </a:r>
            <a:r>
              <a:rPr lang="th-TH" dirty="0" smtClean="0"/>
              <a:t>คือ</a:t>
            </a:r>
          </a:p>
          <a:p>
            <a:endParaRPr lang="th-TH" dirty="0"/>
          </a:p>
        </p:txBody>
      </p:sp>
      <p:pic>
        <p:nvPicPr>
          <p:cNvPr id="3" name="Picture 2" descr="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825812"/>
            <a:ext cx="3429024" cy="98090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ซึ่งนิพจน์นี้ก็คือ </a:t>
            </a:r>
            <a:r>
              <a:rPr lang="th-TH" b="1" dirty="0" smtClean="0">
                <a:cs typeface="+mj-cs"/>
              </a:rPr>
              <a:t>อัตราส่วนเชิงผลต่าง</a:t>
            </a:r>
            <a:r>
              <a:rPr lang="th-TH" dirty="0" smtClean="0">
                <a:cs typeface="+mj-cs"/>
              </a:rPr>
              <a:t>ของนิวตัน (</a:t>
            </a:r>
            <a:r>
              <a:rPr lang="en-US" dirty="0" smtClean="0">
                <a:cs typeface="+mj-cs"/>
              </a:rPr>
              <a:t>Newton's difference quotient). </a:t>
            </a:r>
            <a:r>
              <a:rPr lang="th-TH" b="1" dirty="0" smtClean="0">
                <a:cs typeface="+mj-cs"/>
              </a:rPr>
              <a:t>อนุพันธ์ของ </a:t>
            </a:r>
            <a:r>
              <a:rPr lang="en-US" b="1" i="1" dirty="0" smtClean="0">
                <a:cs typeface="+mj-cs"/>
              </a:rPr>
              <a:t>f</a:t>
            </a:r>
            <a:r>
              <a:rPr lang="en-US" b="1" dirty="0" smtClean="0">
                <a:cs typeface="+mj-cs"/>
              </a:rPr>
              <a:t> </a:t>
            </a:r>
            <a:r>
              <a:rPr lang="th-TH" b="1" dirty="0" smtClean="0">
                <a:cs typeface="+mj-cs"/>
              </a:rPr>
              <a:t>ที่ </a:t>
            </a:r>
            <a:r>
              <a:rPr lang="en-US" b="1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คือ ลิมิตของค่าของผลหารเชิงผลต่าง ของเส้นตัดที่เข้าใกล้กันมากๆ จนเป็นเส้นสัมผัส:</a:t>
            </a:r>
          </a:p>
          <a:p>
            <a:endParaRPr lang="th-TH" dirty="0">
              <a:cs typeface="+mj-cs"/>
            </a:endParaRPr>
          </a:p>
        </p:txBody>
      </p:sp>
      <p:pic>
        <p:nvPicPr>
          <p:cNvPr id="3" name="Picture 2" descr="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285992"/>
            <a:ext cx="3520615" cy="633416"/>
          </a:xfrm>
          <a:prstGeom prst="rect">
            <a:avLst/>
          </a:prstGeom>
        </p:spPr>
      </p:pic>
      <p:pic>
        <p:nvPicPr>
          <p:cNvPr id="2050" name="Picture 2" descr="f' (x) =\lim_{h\to 0}{f (x+h) -f (x) \over h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-639763"/>
            <a:ext cx="2276475" cy="40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6438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แคลคูลัสกับพหุนาม</a:t>
            </a:r>
          </a:p>
          <a:p>
            <a:r>
              <a:rPr lang="th-TH" dirty="0" smtClean="0">
                <a:cs typeface="+mj-cs"/>
              </a:rPr>
              <a:t>ใน คณิตศาสตร์ พหุนามอาจเป็นฟังก์ชันที่ง่ายที่สุดในการทำแคลคูลัส อนุพันธ์ และปริพันธ์เป็นไปตามกฎต่อไปนี้</a:t>
            </a:r>
          </a:p>
          <a:p>
            <a:endParaRPr lang="th-TH" dirty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endParaRPr lang="th-TH" dirty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endParaRPr lang="th-TH" dirty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endParaRPr lang="th-TH" dirty="0">
              <a:cs typeface="+mj-cs"/>
            </a:endParaRPr>
          </a:p>
          <a:p>
            <a:r>
              <a:rPr lang="th-TH" dirty="0" smtClean="0"/>
              <a:t>ดังนั้นอนุพันธ์ของ </a:t>
            </a:r>
            <a:r>
              <a:rPr lang="en-US" i="1" dirty="0" smtClean="0"/>
              <a:t>x</a:t>
            </a:r>
            <a:r>
              <a:rPr lang="en-US" baseline="30000" dirty="0" smtClean="0"/>
              <a:t>100</a:t>
            </a:r>
            <a:r>
              <a:rPr lang="en-US" dirty="0" smtClean="0"/>
              <a:t> </a:t>
            </a:r>
            <a:r>
              <a:rPr lang="th-TH" dirty="0" smtClean="0"/>
              <a:t>คือ 100</a:t>
            </a:r>
            <a:r>
              <a:rPr lang="en-US" i="1" dirty="0" smtClean="0"/>
              <a:t>x</a:t>
            </a:r>
            <a:r>
              <a:rPr lang="en-US" baseline="30000" dirty="0" smtClean="0"/>
              <a:t>99</a:t>
            </a:r>
            <a:r>
              <a:rPr lang="en-US" dirty="0" smtClean="0"/>
              <a:t> </a:t>
            </a:r>
            <a:r>
              <a:rPr lang="th-TH" dirty="0" smtClean="0"/>
              <a:t>และปริพันธ์ของ </a:t>
            </a:r>
            <a:r>
              <a:rPr lang="en-US" i="1" dirty="0" smtClean="0"/>
              <a:t>x</a:t>
            </a:r>
            <a:r>
              <a:rPr lang="en-US" baseline="30000" dirty="0" smtClean="0"/>
              <a:t>100</a:t>
            </a:r>
            <a:r>
              <a:rPr lang="en-US" dirty="0" smtClean="0"/>
              <a:t> </a:t>
            </a:r>
            <a:r>
              <a:rPr lang="th-TH" dirty="0" smtClean="0"/>
              <a:t>คือ</a:t>
            </a:r>
            <a:endParaRPr lang="th-TH" dirty="0" smtClean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  <p:pic>
        <p:nvPicPr>
          <p:cNvPr id="3" name="Picture 2" descr="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643182"/>
            <a:ext cx="3143272" cy="796296"/>
          </a:xfrm>
          <a:prstGeom prst="rect">
            <a:avLst/>
          </a:prstGeom>
        </p:spPr>
      </p:pic>
      <p:pic>
        <p:nvPicPr>
          <p:cNvPr id="4" name="Picture 3" descr="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857628"/>
            <a:ext cx="3887731" cy="785818"/>
          </a:xfrm>
          <a:prstGeom prst="rect">
            <a:avLst/>
          </a:prstGeom>
        </p:spPr>
      </p:pic>
      <p:pic>
        <p:nvPicPr>
          <p:cNvPr id="5" name="Picture 4" descr="2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929198"/>
            <a:ext cx="928694" cy="597926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07249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บทพิสูจน์</a:t>
            </a:r>
          </a:p>
          <a:p>
            <a:r>
              <a:rPr lang="th-TH" dirty="0" smtClean="0">
                <a:cs typeface="+mj-cs"/>
              </a:rPr>
              <a:t>เนื่องจากการหาอนุพันธ์เป็น การแปลงเชิงเส้น จะได้</a:t>
            </a:r>
          </a:p>
          <a:p>
            <a:endParaRPr lang="th-TH" dirty="0" smtClean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r>
              <a:rPr lang="th-TH" dirty="0" smtClean="0"/>
              <a:t> </a:t>
            </a:r>
          </a:p>
          <a:p>
            <a:r>
              <a:rPr lang="th-TH" dirty="0" smtClean="0">
                <a:cs typeface="+mj-cs"/>
              </a:rPr>
              <a:t>ดังนั้นจะต้องหา                  สำหรับ จำนวนธรรมชาติ </a:t>
            </a:r>
            <a:r>
              <a:rPr lang="en-US" i="1" dirty="0" smtClean="0">
                <a:cs typeface="+mj-cs"/>
              </a:rPr>
              <a:t>r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ใดๆ ซึ่งมีการพิสูจน์โดยอุปนัย โดยใช้ กฎผลคูณ ซึ่งขึ้นอยู่กับกรณีที่ </a:t>
            </a:r>
            <a:r>
              <a:rPr lang="en-US" i="1" dirty="0" smtClean="0">
                <a:cs typeface="+mj-cs"/>
              </a:rPr>
              <a:t>r</a:t>
            </a:r>
            <a:r>
              <a:rPr lang="en-US" dirty="0" smtClean="0">
                <a:cs typeface="+mj-cs"/>
              </a:rPr>
              <a:t> = 1 </a:t>
            </a:r>
            <a:r>
              <a:rPr lang="th-TH" dirty="0" smtClean="0">
                <a:cs typeface="+mj-cs"/>
              </a:rPr>
              <a:t>เท่านั้น</a:t>
            </a:r>
          </a:p>
          <a:p>
            <a:r>
              <a:rPr lang="th-TH" sz="3200" b="1" dirty="0" smtClean="0">
                <a:cs typeface="+mj-cs"/>
              </a:rPr>
              <a:t>    นัยทั่วไป</a:t>
            </a:r>
          </a:p>
          <a:p>
            <a:endParaRPr lang="th-TH" sz="3200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 เป็นจริงทุกค่า </a:t>
            </a:r>
            <a:r>
              <a:rPr lang="en-US" dirty="0" smtClean="0">
                <a:cs typeface="+mj-cs"/>
              </a:rPr>
              <a:t>k </a:t>
            </a:r>
            <a:r>
              <a:rPr lang="th-TH" dirty="0" smtClean="0">
                <a:cs typeface="+mj-cs"/>
              </a:rPr>
              <a:t>ที่ </a:t>
            </a:r>
            <a:r>
              <a:rPr lang="en-US" dirty="0" err="1" smtClean="0">
                <a:cs typeface="+mj-cs"/>
              </a:rPr>
              <a:t>x</a:t>
            </a:r>
            <a:r>
              <a:rPr lang="en-US" baseline="30000" dirty="0" err="1" smtClean="0">
                <a:cs typeface="+mj-cs"/>
              </a:rPr>
              <a:t>k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มีความหมาย หรือ ทุกค่า </a:t>
            </a:r>
            <a:r>
              <a:rPr lang="en-US" dirty="0" smtClean="0">
                <a:cs typeface="+mj-cs"/>
              </a:rPr>
              <a:t>k </a:t>
            </a:r>
            <a:r>
              <a:rPr lang="th-TH" dirty="0" smtClean="0">
                <a:cs typeface="+mj-cs"/>
              </a:rPr>
              <a:t>ที่เป็นจำนวนตรรกยะที่ </a:t>
            </a:r>
            <a:r>
              <a:rPr lang="en-US" dirty="0" err="1" smtClean="0">
                <a:cs typeface="+mj-cs"/>
              </a:rPr>
              <a:t>x</a:t>
            </a:r>
            <a:r>
              <a:rPr lang="en-US" baseline="30000" dirty="0" err="1" smtClean="0">
                <a:cs typeface="+mj-cs"/>
              </a:rPr>
              <a:t>k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มีการนิยามไว้  นัยทั่วไปนี้ก็เป็นจริงสำหรับการหาปริพันธ์ของพนุนามเช่นเดียวกัน</a:t>
            </a:r>
          </a:p>
          <a:p>
            <a:r>
              <a:rPr lang="th-TH" dirty="0" smtClean="0">
                <a:cs typeface="+mj-cs"/>
              </a:rPr>
              <a:t>ถ้ามีพนุนามที่ตัวคูณไม่ใช่จำนวนจริงหรือจำนวนเชิงซ้อน</a:t>
            </a:r>
          </a:p>
          <a:p>
            <a:endParaRPr lang="th-TH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                                 </a:t>
            </a:r>
            <a:endParaRPr lang="th-TH" dirty="0">
              <a:cs typeface="+mj-cs"/>
            </a:endParaRPr>
          </a:p>
        </p:txBody>
      </p:sp>
      <p:pic>
        <p:nvPicPr>
          <p:cNvPr id="3" name="Picture 2" descr="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643050"/>
            <a:ext cx="3743325" cy="600075"/>
          </a:xfrm>
          <a:prstGeom prst="rect">
            <a:avLst/>
          </a:prstGeom>
        </p:spPr>
      </p:pic>
      <p:pic>
        <p:nvPicPr>
          <p:cNvPr id="4" name="Picture 3" descr="2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2500306"/>
            <a:ext cx="495300" cy="571501"/>
          </a:xfrm>
          <a:prstGeom prst="rect">
            <a:avLst/>
          </a:prstGeom>
        </p:spPr>
      </p:pic>
      <p:pic>
        <p:nvPicPr>
          <p:cNvPr id="5" name="Picture 4" descr="2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4000504"/>
            <a:ext cx="154305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89308"/>
            <a:ext cx="78581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(เช่นอาจเป็น จำนวนเต็ม หรือตัวเลขมอดุโลของจำนวนเฉพาะ) ก็สามารถนิยามอนุพันธ์จากความสัมพันธ์</a:t>
            </a:r>
            <a:r>
              <a:rPr lang="th-TH" dirty="0" smtClean="0"/>
              <a:t>ข้างบน</a:t>
            </a:r>
          </a:p>
          <a:p>
            <a:pPr algn="ctr"/>
            <a:r>
              <a:rPr lang="th-TH" sz="4400" b="1" dirty="0" smtClean="0">
                <a:cs typeface="+mj-cs"/>
              </a:rPr>
              <a:t>แคลคูลัสเวกเตอร์</a:t>
            </a:r>
          </a:p>
          <a:p>
            <a:r>
              <a:rPr lang="th-TH" b="1" dirty="0" smtClean="0">
                <a:cs typeface="+mj-cs"/>
              </a:rPr>
              <a:t>แคลคูลัสเวกเตอร์</a:t>
            </a:r>
            <a:r>
              <a:rPr lang="th-TH" dirty="0" smtClean="0">
                <a:cs typeface="+mj-cs"/>
              </a:rPr>
              <a:t> เป็นแขนงหนึ่งของคณิตศาสตร์ ว่าด้วยการเปลี่ยนแปลงของของเวกเตอร์ในมิติที่สูงกว่าหรือเท่ากับสองมิติ เนื้อหาประกอบด้วยเทคนิคในการแก้ปัญหา และ สูตรคำนวณที่เกี่ยวข้องต่างๆ ซึ่งมีประโยชน์ใช้งานมากในทางวิศวกรรม และ ฟิสิกส์</a:t>
            </a:r>
          </a:p>
          <a:p>
            <a:r>
              <a:rPr lang="th-TH" dirty="0" smtClean="0">
                <a:cs typeface="+mj-cs"/>
              </a:rPr>
              <a:t>     สนาม</a:t>
            </a:r>
            <a:r>
              <a:rPr lang="th-TH" dirty="0">
                <a:cs typeface="+mj-cs"/>
              </a:rPr>
              <a:t>เวกเตอร์</a:t>
            </a:r>
            <a:r>
              <a:rPr lang="th-TH" dirty="0" smtClean="0">
                <a:cs typeface="+mj-cs"/>
              </a:rPr>
              <a:t> ใช้หมายถึง การระบุค่าเวกเตอร์ให้กับทุกๆ จุดในปริภูมิที่พิจารณา เช่นเดียวกับ </a:t>
            </a:r>
            <a:r>
              <a:rPr lang="th-TH" dirty="0">
                <a:cs typeface="+mj-cs"/>
              </a:rPr>
              <a:t>สนามสเกลาร์</a:t>
            </a:r>
            <a:r>
              <a:rPr lang="th-TH" dirty="0" smtClean="0">
                <a:cs typeface="+mj-cs"/>
              </a:rPr>
              <a:t> ซึ่งเป็นการระบุค่าสเกลาร์ให้กับทุกๆ จุดในปริภูมิ เช่น อุณหภูมิของน้ำในสระ เป็นสนามสเกลาร์ โดยเป็นการระบุค่าอุณหภูมิ</a:t>
            </a:r>
          </a:p>
          <a:p>
            <a:r>
              <a:rPr lang="th-TH" dirty="0" smtClean="0">
                <a:cs typeface="+mj-cs"/>
              </a:rPr>
              <a:t>ซึ่งเป็นปริมาณสเกลาร์ให้กับแต่ละตำแหน่ง ส่วนการไหลของน้ำในสระนั้นเป็นสนามเวกเตอร์ เนื่องจากการไหลของน้ำที่แต่ละจุดนั้นจะถูกระบุด้วย เวกเตอร์ความเร็ว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072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ตัวดำเนินการที่สำคัญในแคลคูลัสเวกเตอร์:</a:t>
            </a:r>
          </a:p>
          <a:p>
            <a:r>
              <a:rPr lang="th-TH" dirty="0">
                <a:cs typeface="+mj-cs"/>
              </a:rPr>
              <a:t>เกรเดียนต์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gradient) </a:t>
            </a:r>
            <a:r>
              <a:rPr lang="th-TH" dirty="0" smtClean="0">
                <a:cs typeface="+mj-cs"/>
              </a:rPr>
              <a:t>ใช้สัญลักษณ์ หรือ  : เป็นตัวดำเนินการใช้วัดอัตรา และ ทิศทาง ความเปลี่ยนแปลงของสนามสเกลาร์ ดังนั้นเกรเดียนต์ของสนามสเกลาร์ จะได้เป็นสนามเวกเตอร์ </a:t>
            </a:r>
          </a:p>
          <a:p>
            <a:r>
              <a:rPr lang="th-TH" dirty="0">
                <a:cs typeface="+mj-cs"/>
              </a:rPr>
              <a:t>ไดเวอร์เจนซ์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divergence) </a:t>
            </a:r>
            <a:r>
              <a:rPr lang="th-TH" dirty="0" smtClean="0">
                <a:cs typeface="+mj-cs"/>
              </a:rPr>
              <a:t>ใช้สัญลักษณ์ หรือ  : เป็นตัวดำเนินการใช้วัด ความลู่เข้า หรือ ลู่ออก(เป็นจุดกำเนิดสนาม)ของ สนามเวกเตอร์ ณ จุดใดๆ </a:t>
            </a:r>
          </a:p>
          <a:p>
            <a:r>
              <a:rPr lang="th-TH" dirty="0">
                <a:cs typeface="+mj-cs"/>
              </a:rPr>
              <a:t>เคิร์ล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curl) </a:t>
            </a:r>
            <a:r>
              <a:rPr lang="th-TH" dirty="0" smtClean="0">
                <a:cs typeface="+mj-cs"/>
              </a:rPr>
              <a:t>ใช้สัญลักษณ์ หรือ  : เป็นตัวดำเนินการใช้วัดระดับความหมุนวน ณ จุดใดๆ โดย เคิร์ลของสนามเวกเตอร์ จะได้เป็นอีกสนามเวกเตอร์หนึ่ง </a:t>
            </a:r>
          </a:p>
          <a:p>
            <a:r>
              <a:rPr lang="th-TH" dirty="0" smtClean="0">
                <a:cs typeface="+mj-cs"/>
              </a:rPr>
              <a:t>ตัวดำเนินการอีกตัวหนึ่งคือ </a:t>
            </a:r>
            <a:r>
              <a:rPr lang="th-TH" dirty="0">
                <a:cs typeface="+mj-cs"/>
              </a:rPr>
              <a:t>ตัวดำเนินการลาปลาซ</a:t>
            </a:r>
            <a:r>
              <a:rPr lang="th-TH" dirty="0" smtClean="0">
                <a:cs typeface="+mj-cs"/>
              </a:rPr>
              <a:t> ได้จากการประยุกต์ ไดเวอร์เจนซ์ และ เกรเดียนต์ รวมกัน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6438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   </a:t>
            </a:r>
            <a:r>
              <a:rPr lang="th-TH" dirty="0" smtClean="0">
                <a:cs typeface="+mj-cs"/>
              </a:rPr>
              <a:t>ทฤษฎี</a:t>
            </a:r>
            <a:r>
              <a:rPr lang="th-TH" dirty="0">
                <a:cs typeface="+mj-cs"/>
              </a:rPr>
              <a:t>ที่สำคัญที่เกี่ยวข้องกับตัวดำเนินการดังกล่าว คือ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ทฤษฎี</a:t>
            </a:r>
            <a:r>
              <a:rPr lang="th-TH" dirty="0">
                <a:cs typeface="+mj-cs"/>
              </a:rPr>
              <a:t>เกรเดียต์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ทฤษฎี</a:t>
            </a:r>
            <a:r>
              <a:rPr lang="th-TH" dirty="0">
                <a:cs typeface="+mj-cs"/>
              </a:rPr>
              <a:t>ไดเวอร์เจนซ์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ทฤษฎี</a:t>
            </a:r>
            <a:r>
              <a:rPr lang="th-TH" dirty="0">
                <a:cs typeface="+mj-cs"/>
              </a:rPr>
              <a:t>ของสโตคส์</a:t>
            </a:r>
          </a:p>
          <a:p>
            <a:r>
              <a:rPr lang="th-TH" dirty="0" smtClean="0">
                <a:cs typeface="+mj-cs"/>
              </a:rPr>
              <a:t>      การวิเคราะห์เหล่านี้สามารถทำความเข้าใจได้ไม่ยาก โดยการใช้วิธีการทาง</a:t>
            </a:r>
            <a:r>
              <a:rPr lang="th-TH" dirty="0">
                <a:cs typeface="+mj-cs"/>
              </a:rPr>
              <a:t>เรขาคณิตเชิงอนุพันธ์</a:t>
            </a:r>
            <a:r>
              <a:rPr lang="th-TH" dirty="0" smtClean="0">
                <a:cs typeface="+mj-cs"/>
              </a:rPr>
              <a:t> (แคลคูลัสเวกเตอร์ เป็นสาขาย่อยหนึ่งของ เรขาคณิตเชิงอนุพันธ์)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8581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ระเบียบวิธีเกี่ยวกับทฤษฎีบทกลศาสตร์</a:t>
            </a:r>
          </a:p>
          <a:p>
            <a:r>
              <a:rPr lang="th-TH" b="1" dirty="0" smtClean="0">
                <a:cs typeface="+mj-cs"/>
              </a:rPr>
              <a:t>ระเบียบวิธีเกี่ยวกับทฤษฎีบทกลศาสตร์</a:t>
            </a:r>
            <a:r>
              <a:rPr lang="th-TH" dirty="0" smtClean="0">
                <a:cs typeface="+mj-cs"/>
              </a:rPr>
              <a:t> (อังกฤษ: </a:t>
            </a:r>
            <a:r>
              <a:rPr lang="en-US" dirty="0" smtClean="0">
                <a:cs typeface="+mj-cs"/>
              </a:rPr>
              <a:t>The Method of Mechanical Theorems) </a:t>
            </a:r>
            <a:r>
              <a:rPr lang="th-TH" dirty="0" smtClean="0">
                <a:cs typeface="+mj-cs"/>
              </a:rPr>
              <a:t>คืองานเขียนชิ้นหนึ่งของอาร์คิมิดีสซึ่งบรรจุแนวคิดเกี่ยวกับกณิกนันต์ที่สามารถนำไปใช้ได้ แต่เดิมเคยเชื่อว่างานเขียนชิ้นนี้สูญหายไปแล้ว แต่ต่อมาถูกค้นพบอีกครั้งอยู่ในสมุดบันทึกของอาร์คิมิดีส อันเป็น</a:t>
            </a:r>
            <a:r>
              <a:rPr lang="th-TH" dirty="0">
                <a:cs typeface="+mj-cs"/>
              </a:rPr>
              <a:t>สมุดบันทึกพาลิมเซสต์</a:t>
            </a:r>
            <a:r>
              <a:rPr lang="th-TH" dirty="0" smtClean="0">
                <a:cs typeface="+mj-cs"/>
              </a:rPr>
              <a:t>ที่เคยบรรจุงานเขียนของอาร์คิมิดีส รวมถึงเรื่อง "ระเบียบวิธีทางกล" ที่เกี่ยวกับ</a:t>
            </a:r>
            <a:r>
              <a:rPr lang="th-TH" dirty="0">
                <a:cs typeface="+mj-cs"/>
              </a:rPr>
              <a:t>กฎของ</a:t>
            </a:r>
            <a:r>
              <a:rPr lang="th-TH" dirty="0" smtClean="0">
                <a:cs typeface="+mj-cs"/>
              </a:rPr>
              <a:t>คานและจุดศูนย์ถ่วง ซึ่งเขาได้พบกรณีพิเศษมากมาย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9296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ทฤษฎีบทค่าเฉลี่ย</a:t>
            </a:r>
          </a:p>
          <a:p>
            <a:r>
              <a:rPr lang="th-TH" dirty="0" smtClean="0">
                <a:cs typeface="+mj-cs"/>
              </a:rPr>
              <a:t>     และมีอนุพันธ์บนช่วง 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จะมี </a:t>
            </a:r>
            <a:r>
              <a:rPr lang="en-US" dirty="0" smtClean="0">
                <a:cs typeface="+mj-cs"/>
              </a:rPr>
              <a:t>c </a:t>
            </a:r>
            <a:r>
              <a:rPr lang="th-TH" dirty="0" smtClean="0">
                <a:cs typeface="+mj-cs"/>
              </a:rPr>
              <a:t>ที่อยู่ในช่วง 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ซึ่งเส้นที่เชื่อมระหว่างจุดปลายของช่วง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</a:t>
            </a:r>
            <a:r>
              <a:rPr lang="th-TH" dirty="0" smtClean="0">
                <a:cs typeface="+mj-cs"/>
              </a:rPr>
              <a:t>จะขนานกับเส้นสัมผัสจุด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]]</a:t>
            </a:r>
          </a:p>
          <a:p>
            <a:r>
              <a:rPr lang="th-TH" dirty="0" smtClean="0">
                <a:cs typeface="+mj-cs"/>
              </a:rPr>
              <a:t>ในแคลคูลัส </a:t>
            </a:r>
            <a:r>
              <a:rPr lang="th-TH" b="1" dirty="0" smtClean="0">
                <a:cs typeface="+mj-cs"/>
              </a:rPr>
              <a:t>ทฤษฎีบทค่าเฉลี่ย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mean value theorem) </a:t>
            </a:r>
            <a:r>
              <a:rPr lang="th-TH" dirty="0" smtClean="0">
                <a:cs typeface="+mj-cs"/>
              </a:rPr>
              <a:t>กล่าวว่า สำหรับส่วนของเส้นโค้งที่กำหนดให้ จะมีจุดหนึ่งจุดอยู่บนส่วนของเส้นโค้งนั้น ซึ่งมีความชันเท่ากับความชันเฉลี่ยของส่วนของเส้นโค้ง</a:t>
            </a:r>
          </a:p>
          <a:p>
            <a:r>
              <a:rPr lang="th-TH" b="1" dirty="0" smtClean="0"/>
              <a:t>    </a:t>
            </a:r>
            <a:r>
              <a:rPr lang="th-TH" b="1" dirty="0" smtClean="0">
                <a:cs typeface="+mj-cs"/>
              </a:rPr>
              <a:t>เนื้อหาของทฤษฎีบท</a:t>
            </a:r>
          </a:p>
          <a:p>
            <a:r>
              <a:rPr lang="th-TH" dirty="0" smtClean="0">
                <a:cs typeface="+mj-cs"/>
              </a:rPr>
              <a:t>ให้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 :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→ </a:t>
            </a:r>
            <a:r>
              <a:rPr lang="en-US" b="1" dirty="0" smtClean="0">
                <a:cs typeface="+mj-cs"/>
              </a:rPr>
              <a:t>R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เป็นฟังก์ชันที่มีความต่อเนื่องบนช่วง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</a:t>
            </a:r>
            <a:r>
              <a:rPr lang="th-TH" dirty="0" smtClean="0">
                <a:cs typeface="+mj-cs"/>
              </a:rPr>
              <a:t>และมีอนุพันธ์บนช่วง 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แล้ว จะมี </a:t>
            </a:r>
            <a:r>
              <a:rPr lang="en-US" i="1" dirty="0" smtClean="0">
                <a:cs typeface="+mj-cs"/>
              </a:rPr>
              <a:t>c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อยู่ใน 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ที่ทำให้ </a:t>
            </a:r>
            <a:endParaRPr lang="th-TH" dirty="0">
              <a:cs typeface="+mj-cs"/>
            </a:endParaRPr>
          </a:p>
        </p:txBody>
      </p:sp>
      <p:pic>
        <p:nvPicPr>
          <p:cNvPr id="3" name="Picture 2" descr="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5072074"/>
            <a:ext cx="3214710" cy="842881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ทฤษฎีบทบอร์-โมลเลอรัป</a:t>
            </a:r>
          </a:p>
          <a:p>
            <a:r>
              <a:rPr lang="th-TH" b="1" dirty="0" smtClean="0">
                <a:cs typeface="+mj-cs"/>
              </a:rPr>
              <a:t>ทฤษฎีบทบอร์-โมลเลอรัป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Bohr-</a:t>
            </a:r>
            <a:r>
              <a:rPr lang="en-US" dirty="0" err="1" smtClean="0">
                <a:cs typeface="+mj-cs"/>
              </a:rPr>
              <a:t>Mollerup</a:t>
            </a:r>
            <a:r>
              <a:rPr lang="en-US" dirty="0" smtClean="0">
                <a:cs typeface="+mj-cs"/>
              </a:rPr>
              <a:t> theorem) </a:t>
            </a:r>
            <a:r>
              <a:rPr lang="th-TH" dirty="0" smtClean="0">
                <a:cs typeface="+mj-cs"/>
              </a:rPr>
              <a:t>เป็น</a:t>
            </a:r>
            <a:r>
              <a:rPr lang="th-TH" dirty="0">
                <a:cs typeface="+mj-cs"/>
              </a:rPr>
              <a:t>ทฤษฎีบท</a:t>
            </a:r>
            <a:r>
              <a:rPr lang="th-TH" dirty="0" smtClean="0">
                <a:cs typeface="+mj-cs"/>
              </a:rPr>
              <a:t>ซึ่งพิสูจน์โดย</a:t>
            </a:r>
            <a:r>
              <a:rPr lang="th-TH" dirty="0">
                <a:cs typeface="+mj-cs"/>
              </a:rPr>
              <a:t>ฮารัลด์ บอร์</a:t>
            </a:r>
            <a:r>
              <a:rPr lang="th-TH" dirty="0" smtClean="0">
                <a:cs typeface="+mj-cs"/>
              </a:rPr>
              <a:t> (</a:t>
            </a:r>
            <a:r>
              <a:rPr lang="en-US" dirty="0" err="1" smtClean="0">
                <a:cs typeface="+mj-cs"/>
              </a:rPr>
              <a:t>Harald</a:t>
            </a:r>
            <a:r>
              <a:rPr lang="en-US" dirty="0" smtClean="0">
                <a:cs typeface="+mj-cs"/>
              </a:rPr>
              <a:t> Bohr) </a:t>
            </a:r>
            <a:r>
              <a:rPr lang="th-TH" dirty="0" smtClean="0">
                <a:cs typeface="+mj-cs"/>
              </a:rPr>
              <a:t>กับ</a:t>
            </a:r>
            <a:r>
              <a:rPr lang="th-TH" dirty="0">
                <a:cs typeface="+mj-cs"/>
              </a:rPr>
              <a:t>โยฮันเนส โมลเลอรัป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Johannes </a:t>
            </a:r>
            <a:r>
              <a:rPr lang="en-US" dirty="0" err="1" smtClean="0">
                <a:cs typeface="+mj-cs"/>
              </a:rPr>
              <a:t>Mollerup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ว่าด้วย</a:t>
            </a:r>
            <a:r>
              <a:rPr lang="th-TH" dirty="0">
                <a:cs typeface="+mj-cs"/>
              </a:rPr>
              <a:t>การแสดงคุณสมบัติพิเศษ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characterization) </a:t>
            </a:r>
            <a:r>
              <a:rPr lang="th-TH" dirty="0" smtClean="0">
                <a:cs typeface="+mj-cs"/>
              </a:rPr>
              <a:t>ของฟังก์ชันแกมมา โดยเฉพาะเมื่อ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&gt; 0</a:t>
            </a:r>
          </a:p>
          <a:p>
            <a:endParaRPr lang="en-US" dirty="0">
              <a:cs typeface="+mj-cs"/>
            </a:endParaRPr>
          </a:p>
          <a:p>
            <a:endParaRPr lang="en-US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จะมีฟังก์ชัน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เพียงฟังก์ชันเดียวบนช่วง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&gt; 0 </a:t>
            </a:r>
            <a:r>
              <a:rPr lang="th-TH" dirty="0" smtClean="0">
                <a:cs typeface="+mj-cs"/>
              </a:rPr>
              <a:t>ที่มีคุณสมบัติทั้งสามอย่างเหล่านี้พร้อมกัน ได้แก่</a:t>
            </a:r>
          </a:p>
          <a:p>
            <a:endParaRPr lang="en-US" dirty="0" smtClean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  <p:pic>
        <p:nvPicPr>
          <p:cNvPr id="3" name="Picture 2" descr="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071810"/>
            <a:ext cx="2643206" cy="575894"/>
          </a:xfrm>
          <a:prstGeom prst="rect">
            <a:avLst/>
          </a:prstGeom>
        </p:spPr>
      </p:pic>
      <p:pic>
        <p:nvPicPr>
          <p:cNvPr id="4" name="Picture 3" descr="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5857892"/>
            <a:ext cx="773912" cy="357190"/>
          </a:xfrm>
          <a:prstGeom prst="rect">
            <a:avLst/>
          </a:prstGeom>
        </p:spPr>
      </p:pic>
      <p:pic>
        <p:nvPicPr>
          <p:cNvPr id="5" name="Picture 4" descr="2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1" y="4714884"/>
            <a:ext cx="1190633" cy="357190"/>
          </a:xfrm>
          <a:prstGeom prst="rect">
            <a:avLst/>
          </a:prstGeom>
        </p:spPr>
      </p:pic>
      <p:pic>
        <p:nvPicPr>
          <p:cNvPr id="6" name="Picture 5" descr="30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5286388"/>
            <a:ext cx="3236319" cy="3595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10160"/>
            <a:ext cx="77153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แคลคูลัสเชิงอนุพันธ์</a:t>
            </a:r>
          </a:p>
          <a:p>
            <a:r>
              <a:rPr lang="th-TH" dirty="0" smtClean="0">
                <a:cs typeface="+mj-cs"/>
              </a:rPr>
              <a:t>อนุพันธ์ (</a:t>
            </a:r>
            <a:r>
              <a:rPr lang="en-US" dirty="0" smtClean="0">
                <a:cs typeface="+mj-cs"/>
              </a:rPr>
              <a:t>derivative) </a:t>
            </a:r>
            <a:r>
              <a:rPr lang="th-TH" dirty="0" smtClean="0">
                <a:cs typeface="+mj-cs"/>
              </a:rPr>
              <a:t>คือการหาค่าความเปลี่ยนแปลงของตัวแปรหนึ่ง เมื่ออีกตัวแปรหนึ่งเปลี่ยนแปลงในปริมาณที่น้อยมากๆ บางทีอนุพันธ์ที่เราจะได้พบครั้งแรกในโรงเรียนคือ สูตร </a:t>
            </a:r>
            <a:r>
              <a:rPr lang="th-TH" i="1" dirty="0" smtClean="0">
                <a:cs typeface="+mj-cs"/>
              </a:rPr>
              <a:t>อัตราเร็ว = ระยะทาง/เวลา</a:t>
            </a:r>
            <a:r>
              <a:rPr lang="th-TH" dirty="0" smtClean="0">
                <a:cs typeface="+mj-cs"/>
              </a:rPr>
              <a:t> สำหรับวัตถุที่เคลื่อนที่ด้วยอัตราเร็วคงที่ อัตราเร็วของคุณซึ่งเป็นอนุพันธ์ที่บอกการเปลี่ยนแปลงตำแหน่งในระยะเวลาหนึ่ง วิชาแคลคูลัสพัฒนาขึ้น เพื่อจัดการกับปัญหาที่ซับซ้อนและเป็นธรรมชาติกว่านี้ ซึ่งอัตราเร็วของคุณอาจเปลี่ยนแปลงได้</a:t>
            </a:r>
          </a:p>
          <a:p>
            <a:r>
              <a:rPr lang="th-TH" dirty="0" smtClean="0">
                <a:cs typeface="+mj-cs"/>
              </a:rPr>
              <a:t>เมื่อเรากล่าวถึงรายละเอียดแล้ว แคลคูลัสเชิงอนุพันธ์ นิยามอัตราการเปลี่ยนแปลงในขณะใดขณะหนึ่ง (</a:t>
            </a:r>
            <a:r>
              <a:rPr lang="th-TH" b="1" dirty="0" smtClean="0">
                <a:cs typeface="+mj-cs"/>
              </a:rPr>
              <a:t>อนุพันธ์</a:t>
            </a:r>
            <a:r>
              <a:rPr lang="th-TH" dirty="0" smtClean="0">
                <a:cs typeface="+mj-cs"/>
              </a:rPr>
              <a:t>) ระหว่างค่าของฟังก์ชันกับตัวแปรของฟังก์ชัน</a:t>
            </a:r>
          </a:p>
          <a:p>
            <a:r>
              <a:rPr lang="th-TH" dirty="0" smtClean="0">
                <a:cs typeface="+mj-cs"/>
              </a:rPr>
              <a:t>นิยามจริงๆ ของอนุพันธ์คือ ลิมิตของ</a:t>
            </a:r>
            <a:r>
              <a:rPr lang="th-TH" dirty="0">
                <a:cs typeface="+mj-cs"/>
              </a:rPr>
              <a:t>อัตราส่วนในการ</a:t>
            </a:r>
            <a:r>
              <a:rPr lang="th-TH" dirty="0" smtClean="0">
                <a:cs typeface="+mj-cs"/>
              </a:rPr>
              <a:t>เปลี่ยนแปลง(</a:t>
            </a:r>
            <a:r>
              <a:rPr lang="en-US" dirty="0" smtClean="0">
                <a:cs typeface="+mj-cs"/>
              </a:rPr>
              <a:t>difference quotient). </a:t>
            </a:r>
            <a:r>
              <a:rPr lang="th-TH" dirty="0" smtClean="0">
                <a:cs typeface="+mj-cs"/>
              </a:rPr>
              <a:t>อนุพันธ์คือหัวใจของ</a:t>
            </a:r>
            <a:r>
              <a:rPr lang="th-TH" dirty="0">
                <a:cs typeface="+mj-cs"/>
              </a:rPr>
              <a:t>วิทยาศาสตร์กายภาพ</a:t>
            </a:r>
            <a:r>
              <a:rPr lang="th-TH" dirty="0" smtClean="0">
                <a:cs typeface="+mj-cs"/>
              </a:rPr>
              <a:t> </a:t>
            </a:r>
          </a:p>
          <a:p>
            <a:r>
              <a:rPr lang="th-TH" dirty="0" smtClean="0">
                <a:cs typeface="+mj-cs"/>
              </a:rPr>
              <a:t>กฎการเคลื่อนที่ของนิวตัน </a:t>
            </a:r>
            <a:r>
              <a:rPr lang="th-TH" i="1" dirty="0" smtClean="0">
                <a:cs typeface="+mj-cs"/>
              </a:rPr>
              <a:t>แรง = มวล×ความเร่ง</a:t>
            </a:r>
            <a:r>
              <a:rPr lang="th-TH" dirty="0" smtClean="0">
                <a:cs typeface="+mj-cs"/>
              </a:rPr>
              <a:t> มีความหมายในแคลคูลัส</a:t>
            </a:r>
          </a:p>
          <a:p>
            <a:r>
              <a:rPr lang="th-TH" dirty="0" smtClean="0">
                <a:cs typeface="+mj-cs"/>
              </a:rPr>
              <a:t>เพราะว่า ความเร่งเป็นอนุพันธ์ค่าหนึ่ง ทฤษฎีแม่เหล็กไฟฟ้าของ</a:t>
            </a:r>
            <a:r>
              <a:rPr lang="th-TH" dirty="0">
                <a:cs typeface="+mj-cs"/>
              </a:rPr>
              <a:t>แมกซ์เวล</a:t>
            </a:r>
            <a:endParaRPr lang="th-TH" dirty="0" smtClean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7867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ทฤษฎีบทมูลฐานของแคลคูลัส</a:t>
            </a:r>
          </a:p>
          <a:p>
            <a:r>
              <a:rPr lang="th-TH" b="1" dirty="0" smtClean="0">
                <a:cs typeface="+mj-cs"/>
              </a:rPr>
              <a:t>ทฤษฎีบทมูลฐานของแคลคูลัส</a:t>
            </a:r>
            <a:r>
              <a:rPr lang="th-TH" dirty="0" smtClean="0">
                <a:cs typeface="+mj-cs"/>
              </a:rPr>
              <a:t> กล่าวว่าอนุพันธ์ และปริพันธ์ ซึ่งเป็นการดำเนินการหลักในแคลคูลัสนั้นผกผันกัน ซึ่งหมายความว่าถ้านำฟังก์ชัน</a:t>
            </a:r>
            <a:r>
              <a:rPr lang="th-TH" dirty="0">
                <a:cs typeface="+mj-cs"/>
              </a:rPr>
              <a:t>ต่อเนื่อง</a:t>
            </a:r>
            <a:r>
              <a:rPr lang="th-TH" dirty="0" smtClean="0">
                <a:cs typeface="+mj-cs"/>
              </a:rPr>
              <a:t>ใดๆมาหาปริพันธ์ แล้วนำมาหาอนุพันธ์ เราจะได้ฟังก์ชันเดิม ทฤษฎีบทนี้เหมือนว่าเป็นหัวใจสำคัญของแคลคูลัสที่นับได้ว่าเป็นทฤษฎีบทมูลฐานของทั้งสาขานี้ ผลต่อเนื่องที่สำคัญของทฤษฎีบทนี้ ซึ่งบางทีเรียกว่าทฤษฎีบทมูลฐานของแคลคูลัสบทที่สองนั้นทำให้เราสามารถคำนวณหาปริพันธ์โดยใช้ปฏิยานุพันธ์ ของฟังก์ชัน</a:t>
            </a:r>
          </a:p>
          <a:p>
            <a:r>
              <a:rPr lang="th-TH" b="1" dirty="0" smtClean="0">
                <a:cs typeface="+mj-cs"/>
              </a:rPr>
              <a:t>    ภาพโดยทั่วไป</a:t>
            </a:r>
          </a:p>
          <a:p>
            <a:r>
              <a:rPr lang="th-TH" dirty="0" smtClean="0">
                <a:cs typeface="+mj-cs"/>
              </a:rPr>
              <a:t>โดยทั่วไปแล้ว ทฤษฎีบทนี้กล่าวว่าผลรวมของการเปลี่ยนแปลงที่น้อยยิ่ง ในปริมาณในช่วงเวลา (หรือปริมาณอื่นๆ) นั้นเข้าใกล้การเปลี่ยนแปลงรวม</a:t>
            </a:r>
          </a:p>
          <a:p>
            <a:r>
              <a:rPr lang="th-TH" dirty="0" smtClean="0">
                <a:cs typeface="+mj-cs"/>
              </a:rPr>
              <a:t>เพื่อให้เห็นด้วยกับข้อความนี้ เราจะเริ่มด้วยตัวอย่างนี้ สมมติว่าอนุภาคเดินทางบนเส้นตรงโดยมีตำแหน่งจากฟังก์ชัน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เมื่อ </a:t>
            </a:r>
            <a:r>
              <a:rPr lang="en-US" i="1" dirty="0" smtClean="0">
                <a:cs typeface="+mj-cs"/>
              </a:rPr>
              <a:t>t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คือเวลา อนุพันธ์ของฟังก์ชันนี้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1439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เท่ากับความเปลี่ยนแปลงที่น้อยมากๆของ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ต่อช่วงเวลาที่น้อยมากๆ (แน่นอนว่าอนุพันธ์ต้องขึ้นอยู่กับเวลา) เรานิยามความเปลี่ยนแปลงของระยะทางต่อช่วงเวลาว่าเป็นอัตราเร็ว </a:t>
            </a:r>
            <a:r>
              <a:rPr lang="en-US" i="1" dirty="0" smtClean="0">
                <a:cs typeface="+mj-cs"/>
              </a:rPr>
              <a:t>v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ของอนุภาค ด้วย</a:t>
            </a:r>
            <a:r>
              <a:rPr lang="th-TH" dirty="0">
                <a:cs typeface="+mj-cs"/>
              </a:rPr>
              <a:t>สัญกรณ์ของไลบ์</a:t>
            </a:r>
            <a:r>
              <a:rPr lang="th-TH" dirty="0" smtClean="0">
                <a:cs typeface="+mj-cs"/>
              </a:rPr>
              <a:t>นิซ</a:t>
            </a:r>
          </a:p>
          <a:p>
            <a:endParaRPr lang="th-TH" dirty="0">
              <a:cs typeface="+mj-cs"/>
            </a:endParaRPr>
          </a:p>
          <a:p>
            <a:r>
              <a:rPr lang="th-TH" dirty="0" smtClean="0"/>
              <a:t>                     เมื่อจัดรูปสมการใหม่จะได้</a:t>
            </a:r>
          </a:p>
          <a:p>
            <a:endParaRPr lang="th-TH" dirty="0"/>
          </a:p>
          <a:p>
            <a:endParaRPr lang="th-TH" dirty="0" smtClean="0"/>
          </a:p>
          <a:p>
            <a:r>
              <a:rPr lang="th-TH" dirty="0" smtClean="0">
                <a:cs typeface="+mj-cs"/>
              </a:rPr>
              <a:t>จากตรรกะข้างต้น ความเปลี่ยนแปลงใน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ที่เรียกว่า </a:t>
            </a:r>
            <a:r>
              <a:rPr lang="el-GR" dirty="0" smtClean="0">
                <a:cs typeface="+mj-cs"/>
              </a:rPr>
              <a:t>Δ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คือผลรวมของการเปลี่ยนแปลงที่น้อยมากๆ </a:t>
            </a:r>
            <a:r>
              <a:rPr lang="en-US" i="1" dirty="0" err="1" smtClean="0">
                <a:cs typeface="+mj-cs"/>
              </a:rPr>
              <a:t>dx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มันยังเท่ากับผลรวมของผลคูณระหว่างอนุพันธ์และเวลาที่น้อยมากๆ ผลรวมอนันต์นี้คือปริพันธ์ ดังนั้นการหาปริพันธ์ทำให้เราสามารถคืนฟังก์ชันต้นของมันจากอนุพันธ์ เช่นเดียวกัน การดำเนินการนี้ผกผันกัน หมายความว่าเราสามารถหาอนุพันธ์ของผลการหาปริพันธ์ ซึ่งจะได้ฟังก์ชันอัตราเร็วคืนมาได้</a:t>
            </a:r>
          </a:p>
          <a:p>
            <a:endParaRPr lang="th-TH" dirty="0">
              <a:cs typeface="+mj-cs"/>
            </a:endParaRPr>
          </a:p>
        </p:txBody>
      </p:sp>
      <p:pic>
        <p:nvPicPr>
          <p:cNvPr id="3" name="Picture 2" descr="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000240"/>
            <a:ext cx="1252101" cy="633416"/>
          </a:xfrm>
          <a:prstGeom prst="rect">
            <a:avLst/>
          </a:prstGeom>
        </p:spPr>
      </p:pic>
      <p:pic>
        <p:nvPicPr>
          <p:cNvPr id="4" name="Picture 3" descr="3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928934"/>
            <a:ext cx="2000264" cy="429963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00042"/>
            <a:ext cx="80010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cs typeface="+mj-cs"/>
              </a:rPr>
              <a:t>ฟังก์ชันตรีโกณมิติ</a:t>
            </a:r>
          </a:p>
          <a:p>
            <a:r>
              <a:rPr lang="th-TH" sz="3200" b="1" dirty="0" smtClean="0">
                <a:cs typeface="+mj-cs"/>
              </a:rPr>
              <a:t>ฟังก์ชันตรีโกณมิติ</a:t>
            </a:r>
            <a:r>
              <a:rPr lang="th-TH" sz="3200" dirty="0" smtClean="0">
                <a:cs typeface="+mj-cs"/>
              </a:rPr>
              <a:t> (อังกฤษ: </a:t>
            </a:r>
            <a:r>
              <a:rPr lang="en-US" sz="3200" dirty="0" smtClean="0">
                <a:cs typeface="+mj-cs"/>
              </a:rPr>
              <a:t>Trigonometric function) </a:t>
            </a:r>
            <a:r>
              <a:rPr lang="th-TH" sz="3200" dirty="0" smtClean="0">
                <a:cs typeface="+mj-cs"/>
              </a:rPr>
              <a:t>คือ ฟังก์ชันของมุมซึ่งมีความสำคัญในการศึกษารูปสามเหลี่ยมและปรากฏการณ์ในลักษณะเป็นคาบ ฟังก์ชันอาจนิยามด้วยอัตราส่วนของด้าน 2 ด้านของรูปสามเหลี่ยมมุมฉาก หรืออัตราส่วนของพิกัดของจุดบน</a:t>
            </a:r>
            <a:r>
              <a:rPr lang="th-TH" sz="3200" dirty="0">
                <a:cs typeface="+mj-cs"/>
              </a:rPr>
              <a:t>วงกลมหนึ่งหน่วย</a:t>
            </a:r>
            <a:r>
              <a:rPr lang="th-TH" sz="3200" dirty="0" smtClean="0">
                <a:cs typeface="+mj-cs"/>
              </a:rPr>
              <a:t> หรือนิยามในรูปทั่วไปเช่น อนุกรมอนันต์หรือสมการเชิงอนุพันธ์รูปสามเหลี่ยมที่นำมาใช้จะอยู่ใน</a:t>
            </a:r>
            <a:r>
              <a:rPr lang="th-TH" sz="3200" dirty="0">
                <a:cs typeface="+mj-cs"/>
              </a:rPr>
              <a:t>ระนาบแบบยุคลิด</a:t>
            </a:r>
            <a:r>
              <a:rPr lang="th-TH" sz="3200" dirty="0" smtClean="0">
                <a:cs typeface="+mj-cs"/>
              </a:rPr>
              <a:t> ดังนั้น ผลรวมของมุมทุกมุมจึงเท่ากับ 180° เสมอ</a:t>
            </a:r>
          </a:p>
          <a:p>
            <a:r>
              <a:rPr lang="th-TH" sz="3200" dirty="0" smtClean="0">
                <a:cs typeface="+mj-cs"/>
              </a:rPr>
              <a:t>ในปัจจุบัน มีฟังก์ชันตรีโกณมิติอยู่ 6 ฟังก์ชันที่นิยมใช้กันดังตารางข้างล่าง (สี่ฟังก์ชันสุดท้าย</a:t>
            </a:r>
            <a:r>
              <a:rPr lang="th-TH" sz="3200" i="1" dirty="0" smtClean="0">
                <a:cs typeface="+mj-cs"/>
              </a:rPr>
              <a:t>นิยาม</a:t>
            </a:r>
            <a:r>
              <a:rPr lang="th-TH" sz="3200" dirty="0" smtClean="0">
                <a:cs typeface="+mj-cs"/>
              </a:rPr>
              <a:t>ด้วยความสัมพันธ์กับฟังก์ชันอื่น แต่ก็สามารถนิยามด้วยเรขาคณิตได้)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7153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นิยามจากรูปสามเหลี่ยมมุมฉาก</a:t>
            </a:r>
          </a:p>
          <a:p>
            <a:r>
              <a:rPr lang="th-TH" dirty="0" smtClean="0">
                <a:cs typeface="+mj-cs"/>
              </a:rPr>
              <a:t>รูปสามเหลี่ยมมุมฉากจะมีมุมหนึ่งมีขนาด 90° (</a:t>
            </a:r>
            <a:r>
              <a:rPr lang="el-GR" dirty="0" smtClean="0">
                <a:cs typeface="+mj-cs"/>
              </a:rPr>
              <a:t>π/2 </a:t>
            </a:r>
            <a:r>
              <a:rPr lang="th-TH" dirty="0" smtClean="0">
                <a:cs typeface="+mj-cs"/>
              </a:rPr>
              <a:t>เรเดียน) ในที่นี้คือ </a:t>
            </a:r>
            <a:r>
              <a:rPr lang="en-US" dirty="0" smtClean="0">
                <a:cs typeface="+mj-cs"/>
              </a:rPr>
              <a:t>C </a:t>
            </a:r>
            <a:r>
              <a:rPr lang="th-TH" dirty="0" smtClean="0">
                <a:cs typeface="+mj-cs"/>
              </a:rPr>
              <a:t>ส่วนมุม </a:t>
            </a:r>
            <a:r>
              <a:rPr lang="en-US" dirty="0" smtClean="0">
                <a:cs typeface="+mj-cs"/>
              </a:rPr>
              <a:t>A </a:t>
            </a:r>
            <a:r>
              <a:rPr lang="th-TH" dirty="0" smtClean="0">
                <a:cs typeface="+mj-cs"/>
              </a:rPr>
              <a:t>กับ </a:t>
            </a:r>
            <a:r>
              <a:rPr lang="en-US" dirty="0" smtClean="0">
                <a:cs typeface="+mj-cs"/>
              </a:rPr>
              <a:t>B </a:t>
            </a:r>
            <a:r>
              <a:rPr lang="th-TH" dirty="0" smtClean="0">
                <a:cs typeface="+mj-cs"/>
              </a:rPr>
              <a:t>นั้นเปลี่ยนแปลงได้ ฟังก์ชันตรีโกณมิติกำหนดความสัมพันธ์ระหว่างความยาวด้านและมุมภายในรูปสามเหลี่ยมมุมฉาก</a:t>
            </a:r>
          </a:p>
          <a:p>
            <a:r>
              <a:rPr lang="th-TH" dirty="0" smtClean="0">
                <a:cs typeface="+mj-cs"/>
              </a:rPr>
              <a:t>ในการนิยามฟังก์ชันตรีโกณมิติสำหรับมุม 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เราจะกำหนดให้มุมใดมุมหนึ่งในรูปสามเหลี่ยมมุมฉากเป็นมุม </a:t>
            </a:r>
            <a:r>
              <a:rPr lang="en-US" i="1" dirty="0" smtClean="0">
                <a:cs typeface="+mj-cs"/>
              </a:rPr>
              <a:t>A</a:t>
            </a:r>
            <a:endParaRPr lang="en-US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เรียกชื่อด้านแต่ละด้านของรูปสามเหลี่ยมตามนี้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ด้าน</a:t>
            </a:r>
            <a:r>
              <a:rPr lang="th-TH" i="1" dirty="0" smtClean="0">
                <a:cs typeface="+mj-cs"/>
              </a:rPr>
              <a:t>ตรงข้ามมุมฉาก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hypotenuse) </a:t>
            </a:r>
            <a:r>
              <a:rPr lang="th-TH" dirty="0" smtClean="0">
                <a:cs typeface="+mj-cs"/>
              </a:rPr>
              <a:t>คือด้านที่อยู่ตรงข้ามมุมฉาก หรือเป็นด้านที่ยาวที่สุดของรูปสามเหลี่ยมมุมฉาก ในที่นี้คือ </a:t>
            </a:r>
            <a:r>
              <a:rPr lang="en-US" b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ด้าน</a:t>
            </a:r>
            <a:r>
              <a:rPr lang="th-TH" i="1" dirty="0" smtClean="0">
                <a:cs typeface="+mj-cs"/>
              </a:rPr>
              <a:t>ตรงข้าม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opposite side) </a:t>
            </a:r>
            <a:r>
              <a:rPr lang="th-TH" dirty="0" smtClean="0">
                <a:cs typeface="+mj-cs"/>
              </a:rPr>
              <a:t>คือด้านที่อยู่ตรงข้ามมุมที่เราสนใจ ในที่นี้คือ </a:t>
            </a:r>
            <a:r>
              <a:rPr lang="en-US" b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ด้าน</a:t>
            </a:r>
            <a:r>
              <a:rPr lang="th-TH" i="1" dirty="0" smtClean="0">
                <a:cs typeface="+mj-cs"/>
              </a:rPr>
              <a:t>ประชิด</a:t>
            </a:r>
            <a:r>
              <a:rPr lang="th-TH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adjacent side) </a:t>
            </a:r>
            <a:r>
              <a:rPr lang="th-TH" dirty="0" smtClean="0">
                <a:cs typeface="+mj-cs"/>
              </a:rPr>
              <a:t>คือด้านที่อยู่ติดกับมุมที่เราสนใจและมุมฉาก ในที่นี้คือ </a:t>
            </a:r>
            <a:r>
              <a:rPr lang="en-US" b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2866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จะได้</a:t>
            </a:r>
          </a:p>
          <a:p>
            <a:r>
              <a:rPr lang="th-TH" dirty="0" smtClean="0">
                <a:cs typeface="+mj-cs"/>
              </a:rPr>
              <a:t>1). </a:t>
            </a:r>
            <a:r>
              <a:rPr lang="th-TH" b="1" dirty="0" smtClean="0">
                <a:cs typeface="+mj-cs"/>
              </a:rPr>
              <a:t>ไซน์</a:t>
            </a:r>
            <a:r>
              <a:rPr lang="th-TH" dirty="0" smtClean="0">
                <a:cs typeface="+mj-cs"/>
              </a:rPr>
              <a:t> ของมุม คือ อัตราส่วนของความยาวด้านตรงข้าม ต่อความยาวด้านตรงข้ามมุมฉาก ในที่นี้คือ</a:t>
            </a:r>
            <a:r>
              <a:rPr lang="en-US" dirty="0" smtClean="0">
                <a:cs typeface="+mj-cs"/>
              </a:rPr>
              <a:t>sin(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= </a:t>
            </a:r>
            <a:r>
              <a:rPr lang="th-TH" dirty="0" smtClean="0">
                <a:cs typeface="+mj-cs"/>
              </a:rPr>
              <a:t>ข้าม/ฉาก = </a:t>
            </a:r>
            <a:r>
              <a:rPr lang="en-US" b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 </a:t>
            </a:r>
          </a:p>
          <a:p>
            <a:r>
              <a:rPr lang="en-US" dirty="0" smtClean="0">
                <a:cs typeface="+mj-cs"/>
              </a:rPr>
              <a:t>2). </a:t>
            </a:r>
            <a:r>
              <a:rPr lang="th-TH" b="1" dirty="0" smtClean="0">
                <a:cs typeface="+mj-cs"/>
              </a:rPr>
              <a:t>โคไซน์</a:t>
            </a:r>
            <a:r>
              <a:rPr lang="th-TH" dirty="0" smtClean="0">
                <a:cs typeface="+mj-cs"/>
              </a:rPr>
              <a:t> ของมุม คือ อัตราส่วนของความยาวด้านประชิด ต่อความยาวด้านตรงข้ามมุมฉาก ในที่นี้คือ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= </a:t>
            </a:r>
            <a:r>
              <a:rPr lang="th-TH" dirty="0" smtClean="0">
                <a:cs typeface="+mj-cs"/>
              </a:rPr>
              <a:t>ชิด/ฉาก = </a:t>
            </a:r>
            <a:r>
              <a:rPr lang="en-US" b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 </a:t>
            </a:r>
          </a:p>
          <a:p>
            <a:r>
              <a:rPr lang="en-US" dirty="0" smtClean="0">
                <a:cs typeface="+mj-cs"/>
              </a:rPr>
              <a:t>3). </a:t>
            </a:r>
            <a:r>
              <a:rPr lang="th-TH" b="1" dirty="0" smtClean="0">
                <a:cs typeface="+mj-cs"/>
              </a:rPr>
              <a:t>แทนเจนต์</a:t>
            </a:r>
            <a:r>
              <a:rPr lang="th-TH" dirty="0" smtClean="0">
                <a:cs typeface="+mj-cs"/>
              </a:rPr>
              <a:t> ของมุม คือ อัตราส่วนของความยาวด้านตรงข้าม ต่อความยาวด้านประชิด ในที่นี้คือ</a:t>
            </a:r>
            <a:r>
              <a:rPr lang="en-US" dirty="0" smtClean="0">
                <a:cs typeface="+mj-cs"/>
              </a:rPr>
              <a:t>tan(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= </a:t>
            </a:r>
            <a:r>
              <a:rPr lang="th-TH" dirty="0" smtClean="0">
                <a:cs typeface="+mj-cs"/>
              </a:rPr>
              <a:t>ข้าม/ชิด = </a:t>
            </a:r>
            <a:r>
              <a:rPr lang="en-US" b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 </a:t>
            </a:r>
          </a:p>
          <a:p>
            <a:r>
              <a:rPr lang="en-US" dirty="0" smtClean="0">
                <a:cs typeface="+mj-cs"/>
              </a:rPr>
              <a:t>4). </a:t>
            </a:r>
            <a:r>
              <a:rPr lang="th-TH" b="1" dirty="0" smtClean="0">
                <a:cs typeface="+mj-cs"/>
              </a:rPr>
              <a:t>โคซีแคนต์</a:t>
            </a:r>
            <a:r>
              <a:rPr lang="th-TH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csc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คือฟังก์ชันผกผันการคูณของ </a:t>
            </a:r>
            <a:r>
              <a:rPr lang="en-US" dirty="0" smtClean="0">
                <a:cs typeface="+mj-cs"/>
              </a:rPr>
              <a:t>sin(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นั่นคือ อัตราส่วนของความยาวด้านตรงข้ามมุมฉาก ต่อความยาวด้านตรงข้าม</a:t>
            </a:r>
          </a:p>
          <a:p>
            <a:r>
              <a:rPr lang="en-US" dirty="0" err="1" smtClean="0">
                <a:cs typeface="+mj-cs"/>
              </a:rPr>
              <a:t>csc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= </a:t>
            </a:r>
            <a:r>
              <a:rPr lang="th-TH" dirty="0" smtClean="0">
                <a:cs typeface="+mj-cs"/>
              </a:rPr>
              <a:t>ฉาก/ข้าม = </a:t>
            </a:r>
            <a:r>
              <a:rPr lang="en-US" b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</a:p>
          <a:p>
            <a:r>
              <a:rPr lang="en-US" dirty="0" smtClean="0">
                <a:cs typeface="+mj-cs"/>
              </a:rPr>
              <a:t>5). </a:t>
            </a:r>
            <a:r>
              <a:rPr lang="th-TH" b="1" dirty="0" smtClean="0">
                <a:cs typeface="+mj-cs"/>
              </a:rPr>
              <a:t>ซีแคนต์</a:t>
            </a:r>
            <a:r>
              <a:rPr lang="th-TH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sec(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คือฟังก์ชันผกผันการคูณของ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นั่นคือ อัตราส่วนของความยาวด้านตรงข้ามมุมฉาก ต่อความยาวด้านประชิด</a:t>
            </a:r>
          </a:p>
          <a:p>
            <a:r>
              <a:rPr lang="en-US" dirty="0" smtClean="0">
                <a:cs typeface="+mj-cs"/>
              </a:rPr>
              <a:t>sec(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= </a:t>
            </a:r>
            <a:r>
              <a:rPr lang="th-TH" dirty="0" smtClean="0">
                <a:cs typeface="+mj-cs"/>
              </a:rPr>
              <a:t>ฉาก/ชิด = </a:t>
            </a:r>
            <a:r>
              <a:rPr lang="en-US" b="1" dirty="0" smtClean="0">
                <a:cs typeface="+mj-cs"/>
              </a:rPr>
              <a:t>h</a:t>
            </a:r>
            <a:r>
              <a:rPr lang="en-US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8581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6). </a:t>
            </a:r>
            <a:r>
              <a:rPr lang="th-TH" b="1" dirty="0" smtClean="0">
                <a:cs typeface="+mj-cs"/>
              </a:rPr>
              <a:t>โคแทนเจนต์</a:t>
            </a:r>
            <a:r>
              <a:rPr lang="th-TH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cot(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คือฟังก์ชันผกผันการคูณของ </a:t>
            </a:r>
            <a:r>
              <a:rPr lang="en-US" dirty="0" smtClean="0">
                <a:cs typeface="+mj-cs"/>
              </a:rPr>
              <a:t>tan(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นั่นคือ อัตราส่วนของความยาวด้านประชิด ต่อความยาวด้านตรงข้าม</a:t>
            </a:r>
          </a:p>
          <a:p>
            <a:r>
              <a:rPr lang="en-US" dirty="0" smtClean="0">
                <a:cs typeface="+mj-cs"/>
              </a:rPr>
              <a:t>cot(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) = </a:t>
            </a:r>
            <a:r>
              <a:rPr lang="th-TH" dirty="0" smtClean="0">
                <a:cs typeface="+mj-cs"/>
              </a:rPr>
              <a:t>ชิด/ข้าม = </a:t>
            </a:r>
            <a:r>
              <a:rPr lang="en-US" b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  <a:endParaRPr lang="th-TH" dirty="0" smtClean="0">
              <a:cs typeface="+mj-cs"/>
            </a:endParaRPr>
          </a:p>
          <a:p>
            <a:r>
              <a:rPr lang="th-TH" sz="4000" b="1" dirty="0" smtClean="0">
                <a:cs typeface="+mj-cs"/>
              </a:rPr>
              <a:t>วิธีจำ</a:t>
            </a:r>
          </a:p>
          <a:p>
            <a:r>
              <a:rPr lang="th-TH" dirty="0" smtClean="0">
                <a:cs typeface="+mj-cs"/>
              </a:rPr>
              <a:t>วิธีจำอย่างง่าย ๆ คือจำว่า ข้ามฉาก ชิดฉาก ข้ามชิด ซึ่งหมายความว่า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ข้ามฉาก ... </a:t>
            </a:r>
            <a:r>
              <a:rPr lang="en-US" dirty="0" smtClean="0">
                <a:cs typeface="+mj-cs"/>
              </a:rPr>
              <a:t>sin = </a:t>
            </a:r>
            <a:r>
              <a:rPr lang="th-TH" dirty="0" smtClean="0">
                <a:cs typeface="+mj-cs"/>
              </a:rPr>
              <a:t>ด้านตรง</a:t>
            </a:r>
            <a:r>
              <a:rPr lang="th-TH" b="1" dirty="0" smtClean="0">
                <a:cs typeface="+mj-cs"/>
              </a:rPr>
              <a:t>ข้าม</a:t>
            </a:r>
            <a:r>
              <a:rPr lang="th-TH" dirty="0" smtClean="0">
                <a:cs typeface="+mj-cs"/>
              </a:rPr>
              <a:t>/ด้านตรงข้ามมุม</a:t>
            </a:r>
            <a:r>
              <a:rPr lang="th-TH" b="1" dirty="0" smtClean="0">
                <a:cs typeface="+mj-cs"/>
              </a:rPr>
              <a:t>ฉาก</a:t>
            </a:r>
            <a:r>
              <a:rPr lang="th-TH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ชิดฉาก ...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 = </a:t>
            </a:r>
            <a:r>
              <a:rPr lang="th-TH" dirty="0" smtClean="0">
                <a:cs typeface="+mj-cs"/>
              </a:rPr>
              <a:t>ด้านประ</a:t>
            </a:r>
            <a:r>
              <a:rPr lang="th-TH" b="1" dirty="0" smtClean="0">
                <a:cs typeface="+mj-cs"/>
              </a:rPr>
              <a:t>ชิด</a:t>
            </a:r>
            <a:r>
              <a:rPr lang="th-TH" dirty="0" smtClean="0">
                <a:cs typeface="+mj-cs"/>
              </a:rPr>
              <a:t>/ด้านตรงข้ามมุม</a:t>
            </a:r>
            <a:r>
              <a:rPr lang="th-TH" b="1" dirty="0" smtClean="0">
                <a:cs typeface="+mj-cs"/>
              </a:rPr>
              <a:t>ฉาก</a:t>
            </a:r>
            <a:r>
              <a:rPr lang="th-TH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ข้ามชิด ... </a:t>
            </a:r>
            <a:r>
              <a:rPr lang="en-US" dirty="0" smtClean="0">
                <a:cs typeface="+mj-cs"/>
              </a:rPr>
              <a:t>tan = </a:t>
            </a:r>
            <a:r>
              <a:rPr lang="th-TH" dirty="0" smtClean="0">
                <a:cs typeface="+mj-cs"/>
              </a:rPr>
              <a:t>ด้านตรง</a:t>
            </a:r>
            <a:r>
              <a:rPr lang="th-TH" b="1" dirty="0" smtClean="0">
                <a:cs typeface="+mj-cs"/>
              </a:rPr>
              <a:t>ข้าม</a:t>
            </a:r>
            <a:r>
              <a:rPr lang="th-TH" dirty="0" smtClean="0">
                <a:cs typeface="+mj-cs"/>
              </a:rPr>
              <a:t>/ด้านประ</a:t>
            </a:r>
            <a:r>
              <a:rPr lang="th-TH" b="1" dirty="0" smtClean="0">
                <a:cs typeface="+mj-cs"/>
              </a:rPr>
              <a:t>ชิด</a:t>
            </a:r>
            <a:r>
              <a:rPr lang="th-TH" dirty="0" smtClean="0">
                <a:cs typeface="+mj-cs"/>
              </a:rPr>
              <a:t>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50099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นิยามด้วยวงกลมหนึ่งหน่วย</a:t>
            </a:r>
          </a:p>
          <a:p>
            <a:r>
              <a:rPr lang="th-TH" dirty="0" smtClean="0">
                <a:cs typeface="+mj-cs"/>
              </a:rPr>
              <a:t>ฟังก์ชันตรีโกณมิติทั้ง 6 ฟังก์ชัน สามารถนิยามด้วย</a:t>
            </a:r>
            <a:r>
              <a:rPr lang="th-TH" dirty="0">
                <a:cs typeface="+mj-cs"/>
              </a:rPr>
              <a:t>วงกลมหนึ่งหน่วย</a:t>
            </a:r>
            <a:r>
              <a:rPr lang="th-TH" dirty="0" smtClean="0">
                <a:cs typeface="+mj-cs"/>
              </a:rPr>
              <a:t> ซึ่งเป็นวงกลมที่มีรัศมียาว 1 หน่วย และมีจุดศูนย์กลางอยู่ที่จุดกำเนิด วงกลมหนึ่งหน่วยช่วยในการคำนวณ และหาค่าฟังก์ชันตรีโกณมิติสำหรับอาร์กิวเมนต์ที่เป็นบวกและลบได้ ไม่ใช่แค่ 0 ถึง </a:t>
            </a:r>
            <a:r>
              <a:rPr lang="el-GR" dirty="0" smtClean="0">
                <a:cs typeface="+mj-cs"/>
              </a:rPr>
              <a:t>π/2 </a:t>
            </a:r>
            <a:r>
              <a:rPr lang="th-TH" dirty="0" smtClean="0">
                <a:cs typeface="+mj-cs"/>
              </a:rPr>
              <a:t>เรเดียนเท่านั้น สมการของวงกลมหนึ่งหน่วยคือ:</a:t>
            </a:r>
          </a:p>
          <a:p>
            <a:endParaRPr lang="th-TH" dirty="0">
              <a:cs typeface="+mj-cs"/>
            </a:endParaRPr>
          </a:p>
        </p:txBody>
      </p:sp>
      <p:pic>
        <p:nvPicPr>
          <p:cNvPr id="6" name="Picture 5" descr="3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786190"/>
            <a:ext cx="2000263" cy="45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714356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cs typeface="+mj-cs"/>
              </a:rPr>
              <a:t>จากรูป เราจะวัดมุมในหน่วยเรเดียน โดยให้มุมเป็นบวกในทิศทวนเข็มนาฬิกา และมุมเป็นลบในทิศตามเข็มนาฬิกา ลากเส้นให้ทำมุม </a:t>
            </a:r>
            <a:r>
              <a:rPr lang="el-GR" dirty="0" smtClean="0">
                <a:cs typeface="+mj-cs"/>
              </a:rPr>
              <a:t>θ </a:t>
            </a:r>
            <a:r>
              <a:rPr lang="th-TH" dirty="0" smtClean="0">
                <a:cs typeface="+mj-cs"/>
              </a:rPr>
              <a:t>กับแกน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ด้านบวก และตัดกับวงกลมหนึ่งหน่วย จะได้ว่าพิกัด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และ </a:t>
            </a:r>
            <a:r>
              <a:rPr lang="en-US" i="1" dirty="0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ของจุดตัดนี้จะเท่ากับ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 </a:t>
            </a:r>
            <a:r>
              <a:rPr lang="el-GR" dirty="0" smtClean="0">
                <a:cs typeface="+mj-cs"/>
              </a:rPr>
              <a:t>θ </a:t>
            </a:r>
            <a:r>
              <a:rPr lang="th-TH" dirty="0" smtClean="0">
                <a:cs typeface="+mj-cs"/>
              </a:rPr>
              <a:t>และ </a:t>
            </a:r>
            <a:r>
              <a:rPr lang="en-US" dirty="0" smtClean="0">
                <a:cs typeface="+mj-cs"/>
              </a:rPr>
              <a:t>sin </a:t>
            </a:r>
            <a:r>
              <a:rPr lang="el-GR" dirty="0" smtClean="0">
                <a:cs typeface="+mj-cs"/>
              </a:rPr>
              <a:t>θ </a:t>
            </a:r>
            <a:r>
              <a:rPr lang="th-TH" dirty="0" smtClean="0">
                <a:cs typeface="+mj-cs"/>
              </a:rPr>
              <a:t>ตามลำดับ เหตุผลเพราะว่ารูปสามเหลี่ยมที่เกิดขึ้นนั้น จะมีความยาวด้านตรงข้ามมุมฉาก ยาวเท่ากับรัศมีวงกลม นั่นคือยาวเท่ากับ 1 หน่วย เราจะได้ </a:t>
            </a:r>
            <a:r>
              <a:rPr lang="en-US" dirty="0" smtClean="0">
                <a:cs typeface="+mj-cs"/>
              </a:rPr>
              <a:t>sin </a:t>
            </a:r>
            <a:r>
              <a:rPr lang="el-GR" dirty="0" smtClean="0">
                <a:cs typeface="+mj-cs"/>
              </a:rPr>
              <a:t>θ = </a:t>
            </a:r>
            <a:r>
              <a:rPr lang="en-US" i="1" dirty="0" smtClean="0">
                <a:cs typeface="+mj-cs"/>
              </a:rPr>
              <a:t>y</a:t>
            </a:r>
            <a:r>
              <a:rPr lang="en-US" dirty="0" smtClean="0">
                <a:cs typeface="+mj-cs"/>
              </a:rPr>
              <a:t>/1 </a:t>
            </a:r>
            <a:r>
              <a:rPr lang="th-TH" dirty="0" smtClean="0">
                <a:cs typeface="+mj-cs"/>
              </a:rPr>
              <a:t>และ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 </a:t>
            </a:r>
            <a:r>
              <a:rPr lang="el-GR" dirty="0" smtClean="0">
                <a:cs typeface="+mj-cs"/>
              </a:rPr>
              <a:t>θ =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/1 </a:t>
            </a:r>
            <a:r>
              <a:rPr lang="th-TH" dirty="0" smtClean="0">
                <a:cs typeface="+mj-cs"/>
              </a:rPr>
              <a:t>วงกลมหนึ่งหน่วยช่วยให้เราหากรณีที่สามเหลี่ยมมีความสูงเป็นอนันต์ (เช่น มุม </a:t>
            </a:r>
            <a:r>
              <a:rPr lang="el-GR" dirty="0" smtClean="0">
                <a:cs typeface="+mj-cs"/>
              </a:rPr>
              <a:t>π/2 </a:t>
            </a:r>
            <a:r>
              <a:rPr lang="th-TH" dirty="0" smtClean="0">
                <a:cs typeface="+mj-cs"/>
              </a:rPr>
              <a:t>เรเดียน) โดยการเปลี่ยนความยาวของด้านประกอบมุมฉาก แต่ด้านตรงข้ามมุมฉากยังยาวเท่ากับ 1 หน่วย เท่าเดิม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2910" y="785794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สำหรับมุมที่มากกว่า 2</a:t>
            </a:r>
            <a:r>
              <a:rPr lang="el-GR" dirty="0" smtClean="0">
                <a:cs typeface="+mj-cs"/>
              </a:rPr>
              <a:t>π </a:t>
            </a:r>
            <a:r>
              <a:rPr lang="th-TH" dirty="0" smtClean="0">
                <a:cs typeface="+mj-cs"/>
              </a:rPr>
              <a:t>หรือต่ำกว่า −2</a:t>
            </a:r>
            <a:r>
              <a:rPr lang="el-GR" dirty="0" smtClean="0">
                <a:cs typeface="+mj-cs"/>
              </a:rPr>
              <a:t>π </a:t>
            </a:r>
            <a:r>
              <a:rPr lang="th-TH" dirty="0" smtClean="0">
                <a:cs typeface="+mj-cs"/>
              </a:rPr>
              <a:t>เราสามารถวัดมุมได้ในวงกลม ด้วยวิธีนี้ ค่าไซน์และโคไซน์จึงเป็นฟังก์ชันเป็นคาบที่มีคาบเท่ากับ 2</a:t>
            </a:r>
            <a:r>
              <a:rPr lang="el-GR" dirty="0" smtClean="0">
                <a:cs typeface="+mj-cs"/>
              </a:rPr>
              <a:t>π:</a:t>
            </a:r>
          </a:p>
          <a:p>
            <a:r>
              <a:rPr lang="th-TH" dirty="0" smtClean="0">
                <a:cs typeface="+mj-cs"/>
              </a:rPr>
              <a:t>เมื่อ </a:t>
            </a:r>
            <a:r>
              <a:rPr lang="el-GR" dirty="0" smtClean="0">
                <a:cs typeface="+mj-cs"/>
              </a:rPr>
              <a:t>θ </a:t>
            </a:r>
            <a:r>
              <a:rPr lang="th-TH" dirty="0" smtClean="0">
                <a:cs typeface="+mj-cs"/>
              </a:rPr>
              <a:t>เป็นมุมใดๆ และ </a:t>
            </a:r>
            <a:r>
              <a:rPr lang="en-US" dirty="0" smtClean="0">
                <a:cs typeface="+mj-cs"/>
              </a:rPr>
              <a:t>k </a:t>
            </a:r>
            <a:r>
              <a:rPr lang="th-TH" dirty="0" smtClean="0">
                <a:cs typeface="+mj-cs"/>
              </a:rPr>
              <a:t>เป็นจำนวนเต็มใดๆ</a:t>
            </a:r>
          </a:p>
          <a:p>
            <a:r>
              <a:rPr lang="th-TH" dirty="0" smtClean="0">
                <a:cs typeface="+mj-cs"/>
              </a:rPr>
              <a:t>คาบที่เป็นบวกที่</a:t>
            </a:r>
            <a:r>
              <a:rPr lang="th-TH" i="1" dirty="0" smtClean="0">
                <a:cs typeface="+mj-cs"/>
              </a:rPr>
              <a:t>เล็กที่สุด</a:t>
            </a:r>
            <a:r>
              <a:rPr lang="th-TH" dirty="0" smtClean="0">
                <a:cs typeface="+mj-cs"/>
              </a:rPr>
              <a:t>ของฟังก์ชันเป็นคาบ เรียกว่า </a:t>
            </a:r>
            <a:r>
              <a:rPr lang="th-TH" i="1" dirty="0" smtClean="0">
                <a:cs typeface="+mj-cs"/>
              </a:rPr>
              <a:t>คาบปฐมฐาน</a:t>
            </a:r>
            <a:r>
              <a:rPr lang="th-TH" dirty="0" smtClean="0">
                <a:cs typeface="+mj-cs"/>
              </a:rPr>
              <a:t>ของฟังก์ชัน คาบปฐมฐานของไซน์, โคไซน์, ซีแคนต์ หรือโคซีแคนต์ จะเท่ากับวงกลมหนึ่งวง นั่นคือเท่ากับ 2</a:t>
            </a:r>
            <a:r>
              <a:rPr lang="el-GR" dirty="0" smtClean="0">
                <a:cs typeface="+mj-cs"/>
              </a:rPr>
              <a:t>π </a:t>
            </a:r>
            <a:r>
              <a:rPr lang="th-TH" dirty="0" smtClean="0">
                <a:cs typeface="+mj-cs"/>
              </a:rPr>
              <a:t>เรเดียน หรือ 360 องศา คาบปฐมฐานของแทนเจนต์ หรือโคแทนเจนต์ จะเท่ากับครึ่งวงกลม นั่นคือเท่ากับ </a:t>
            </a:r>
            <a:r>
              <a:rPr lang="el-GR" dirty="0" smtClean="0">
                <a:cs typeface="+mj-cs"/>
              </a:rPr>
              <a:t>π </a:t>
            </a:r>
            <a:r>
              <a:rPr lang="th-TH" dirty="0" smtClean="0">
                <a:cs typeface="+mj-cs"/>
              </a:rPr>
              <a:t>เรเดียน หรือ 180 องศา</a:t>
            </a:r>
          </a:p>
          <a:p>
            <a:r>
              <a:rPr lang="th-TH" dirty="0" smtClean="0">
                <a:cs typeface="+mj-cs"/>
              </a:rPr>
              <a:t>     ฟังก์ชันตรีโกณมิติพื้นฐาน</a:t>
            </a:r>
            <a:r>
              <a:rPr lang="th-TH" i="1" dirty="0" smtClean="0">
                <a:cs typeface="+mj-cs"/>
              </a:rPr>
              <a:t>ทั้งหมด</a:t>
            </a:r>
            <a:r>
              <a:rPr lang="th-TH" dirty="0" smtClean="0">
                <a:cs typeface="+mj-cs"/>
              </a:rPr>
              <a:t> สามารถนิยามจากวงกลมหนึ่งหน่วยได้โดยใช้วงกลมหนึ่งหน่วย ที่จุดศูนย์กลางอยู่ที่จุด </a:t>
            </a:r>
            <a:r>
              <a:rPr lang="en-US" i="1" dirty="0" smtClean="0">
                <a:cs typeface="+mj-cs"/>
              </a:rPr>
              <a:t>O</a:t>
            </a:r>
            <a:r>
              <a:rPr lang="en-US" dirty="0" smtClean="0">
                <a:cs typeface="+mj-cs"/>
              </a:rPr>
              <a:t> (</a:t>
            </a:r>
            <a:r>
              <a:rPr lang="th-TH" dirty="0" smtClean="0">
                <a:cs typeface="+mj-cs"/>
              </a:rPr>
              <a:t>ตามรูปทางขวา) ซึ่งคล้ายกับการนิยามเชิงเรขาคณิตที่ใช้กันมาในสมัยก่อน ให้ </a:t>
            </a:r>
            <a:r>
              <a:rPr lang="en-US" i="1" dirty="0" smtClean="0">
                <a:cs typeface="+mj-cs"/>
              </a:rPr>
              <a:t>AB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เป็นคอร์ดของวงกลม ซึ่ง </a:t>
            </a:r>
            <a:r>
              <a:rPr lang="el-GR" dirty="0" smtClean="0">
                <a:cs typeface="+mj-cs"/>
              </a:rPr>
              <a:t>θ </a:t>
            </a:r>
            <a:r>
              <a:rPr lang="th-TH" dirty="0" smtClean="0">
                <a:cs typeface="+mj-cs"/>
              </a:rPr>
              <a:t>เป็นครึ่งหนึ่งของมุมที่รองรับคอร์ดนั้น จะได้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786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sin(</a:t>
            </a:r>
            <a:r>
              <a:rPr lang="el-GR" dirty="0" smtClean="0">
                <a:cs typeface="+mj-cs"/>
              </a:rPr>
              <a:t>θ) </a:t>
            </a:r>
            <a:r>
              <a:rPr lang="th-TH" dirty="0" smtClean="0">
                <a:cs typeface="+mj-cs"/>
              </a:rPr>
              <a:t>คือ ความยาว </a:t>
            </a:r>
            <a:r>
              <a:rPr lang="en-US" i="1" dirty="0" smtClean="0">
                <a:cs typeface="+mj-cs"/>
              </a:rPr>
              <a:t>AC</a:t>
            </a:r>
            <a:r>
              <a:rPr lang="en-US" dirty="0" smtClean="0">
                <a:cs typeface="+mj-cs"/>
              </a:rPr>
              <a:t> (</a:t>
            </a:r>
            <a:r>
              <a:rPr lang="th-TH" dirty="0" smtClean="0">
                <a:cs typeface="+mj-cs"/>
              </a:rPr>
              <a:t>ครึ่งหนึ่งของคอร์ด) นิยามนี้เริ่มใช้โดยชาวอินเดีย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(</a:t>
            </a:r>
            <a:r>
              <a:rPr lang="el-GR" dirty="0" smtClean="0">
                <a:cs typeface="+mj-cs"/>
              </a:rPr>
              <a:t>θ) </a:t>
            </a:r>
            <a:r>
              <a:rPr lang="th-TH" dirty="0" smtClean="0">
                <a:cs typeface="+mj-cs"/>
              </a:rPr>
              <a:t>คือระยะทางตามแนวนอน </a:t>
            </a:r>
            <a:r>
              <a:rPr lang="en-US" i="1" dirty="0" smtClean="0">
                <a:cs typeface="+mj-cs"/>
              </a:rPr>
              <a:t>OC</a:t>
            </a:r>
            <a:r>
              <a:rPr lang="en-US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versin</a:t>
            </a:r>
            <a:r>
              <a:rPr lang="en-US" dirty="0" smtClean="0">
                <a:cs typeface="+mj-cs"/>
              </a:rPr>
              <a:t>(</a:t>
            </a:r>
            <a:r>
              <a:rPr lang="el-GR" dirty="0" smtClean="0">
                <a:cs typeface="+mj-cs"/>
              </a:rPr>
              <a:t>θ) = 1 − </a:t>
            </a:r>
            <a:r>
              <a:rPr lang="en-US" dirty="0" err="1" smtClean="0">
                <a:cs typeface="+mj-cs"/>
              </a:rPr>
              <a:t>cos</a:t>
            </a:r>
            <a:r>
              <a:rPr lang="en-US" dirty="0" smtClean="0">
                <a:cs typeface="+mj-cs"/>
              </a:rPr>
              <a:t>(</a:t>
            </a:r>
            <a:r>
              <a:rPr lang="el-GR" dirty="0" smtClean="0">
                <a:cs typeface="+mj-cs"/>
              </a:rPr>
              <a:t>θ) </a:t>
            </a:r>
            <a:r>
              <a:rPr lang="th-TH" dirty="0" smtClean="0">
                <a:cs typeface="+mj-cs"/>
              </a:rPr>
              <a:t>คือ ความยาว </a:t>
            </a:r>
            <a:r>
              <a:rPr lang="en-US" i="1" dirty="0" smtClean="0">
                <a:cs typeface="+mj-cs"/>
              </a:rPr>
              <a:t>CD</a:t>
            </a:r>
            <a:r>
              <a:rPr lang="en-US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tan(</a:t>
            </a:r>
            <a:r>
              <a:rPr lang="el-GR" dirty="0" smtClean="0">
                <a:cs typeface="+mj-cs"/>
              </a:rPr>
              <a:t>θ) </a:t>
            </a:r>
            <a:r>
              <a:rPr lang="th-TH" dirty="0" smtClean="0">
                <a:cs typeface="+mj-cs"/>
              </a:rPr>
              <a:t>คือ ความยาวของส่วน </a:t>
            </a:r>
            <a:r>
              <a:rPr lang="en-US" i="1" dirty="0" smtClean="0">
                <a:cs typeface="+mj-cs"/>
              </a:rPr>
              <a:t>AE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ของเส้นสัมผัสที่ลากผ่านจุด 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จึงเป็นที่มาของคำว่า</a:t>
            </a:r>
            <a:r>
              <a:rPr lang="th-TH" i="1" dirty="0">
                <a:cs typeface="+mj-cs"/>
              </a:rPr>
              <a:t>แทนเจนต์</a:t>
            </a:r>
            <a:r>
              <a:rPr lang="th-TH" dirty="0" smtClean="0">
                <a:cs typeface="+mj-cs"/>
              </a:rPr>
              <a:t>นั่นเอง (</a:t>
            </a:r>
            <a:r>
              <a:rPr lang="en-US" dirty="0" smtClean="0">
                <a:cs typeface="+mj-cs"/>
              </a:rPr>
              <a:t>tangent = </a:t>
            </a:r>
            <a:r>
              <a:rPr lang="th-TH" dirty="0" smtClean="0">
                <a:cs typeface="+mj-cs"/>
              </a:rPr>
              <a:t>สัมผัส)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cot(</a:t>
            </a:r>
            <a:r>
              <a:rPr lang="el-GR" dirty="0" smtClean="0">
                <a:cs typeface="+mj-cs"/>
              </a:rPr>
              <a:t>θ) </a:t>
            </a:r>
            <a:r>
              <a:rPr lang="th-TH" dirty="0" smtClean="0">
                <a:cs typeface="+mj-cs"/>
              </a:rPr>
              <a:t>คือ ส่วนของเส้นสัมผัสที่เหลือ คือความยาว </a:t>
            </a:r>
            <a:r>
              <a:rPr lang="en-US" i="1" dirty="0" smtClean="0">
                <a:cs typeface="+mj-cs"/>
              </a:rPr>
              <a:t>AF</a:t>
            </a:r>
            <a:r>
              <a:rPr lang="en-US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sec(</a:t>
            </a:r>
            <a:r>
              <a:rPr lang="el-GR" dirty="0" smtClean="0">
                <a:cs typeface="+mj-cs"/>
              </a:rPr>
              <a:t>θ) = </a:t>
            </a:r>
            <a:r>
              <a:rPr lang="en-US" i="1" dirty="0" smtClean="0">
                <a:cs typeface="+mj-cs"/>
              </a:rPr>
              <a:t>OE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และ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csc</a:t>
            </a:r>
            <a:r>
              <a:rPr lang="en-US" dirty="0" smtClean="0">
                <a:cs typeface="+mj-cs"/>
              </a:rPr>
              <a:t>(</a:t>
            </a:r>
            <a:r>
              <a:rPr lang="el-GR" dirty="0" smtClean="0">
                <a:cs typeface="+mj-cs"/>
              </a:rPr>
              <a:t>θ) = </a:t>
            </a:r>
            <a:r>
              <a:rPr lang="en-US" i="1" dirty="0" smtClean="0">
                <a:cs typeface="+mj-cs"/>
              </a:rPr>
              <a:t>OF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เป็นส่วนของเส้น</a:t>
            </a:r>
            <a:r>
              <a:rPr lang="th-TH" dirty="0">
                <a:cs typeface="+mj-cs"/>
              </a:rPr>
              <a:t>ซีแคนต์</a:t>
            </a:r>
            <a:r>
              <a:rPr lang="th-TH" dirty="0" smtClean="0">
                <a:cs typeface="+mj-cs"/>
              </a:rPr>
              <a:t> (ตัดวงกลมที่จุดสองจุด) ซึ่งสามารถมองว่าเป็นภาพฉายของ </a:t>
            </a:r>
            <a:r>
              <a:rPr lang="en-US" i="1" dirty="0" smtClean="0">
                <a:cs typeface="+mj-cs"/>
              </a:rPr>
              <a:t>OA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ตามแนวเส้นสัมผัสที่จุด 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ไปยังแกนนอนและแกนตั้ง ตามลำดับ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exsec</a:t>
            </a:r>
            <a:r>
              <a:rPr lang="en-US" dirty="0" smtClean="0">
                <a:cs typeface="+mj-cs"/>
              </a:rPr>
              <a:t>(</a:t>
            </a:r>
            <a:r>
              <a:rPr lang="el-GR" dirty="0" smtClean="0">
                <a:cs typeface="+mj-cs"/>
              </a:rPr>
              <a:t>θ) = </a:t>
            </a:r>
            <a:r>
              <a:rPr lang="en-US" i="1" dirty="0" smtClean="0">
                <a:cs typeface="+mj-cs"/>
              </a:rPr>
              <a:t>DE</a:t>
            </a:r>
            <a:r>
              <a:rPr lang="en-US" dirty="0" smtClean="0">
                <a:cs typeface="+mj-cs"/>
              </a:rPr>
              <a:t> = sec(</a:t>
            </a:r>
            <a:r>
              <a:rPr lang="el-GR" dirty="0" smtClean="0">
                <a:cs typeface="+mj-cs"/>
              </a:rPr>
              <a:t>θ) − 1 (</a:t>
            </a:r>
            <a:r>
              <a:rPr lang="th-TH" dirty="0" smtClean="0">
                <a:cs typeface="+mj-cs"/>
              </a:rPr>
              <a:t>ส่วนของซีแคนต์ด้านนอก) 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และ</a:t>
            </a:r>
            <a:r>
              <a:rPr lang="th-TH" dirty="0">
                <a:cs typeface="+mj-cs"/>
              </a:rPr>
              <a:t>ทฤษฎีแรงโน้มถ่วง</a:t>
            </a:r>
            <a:r>
              <a:rPr lang="th-TH" dirty="0" smtClean="0">
                <a:cs typeface="+mj-cs"/>
              </a:rPr>
              <a:t>ของไอน์สไตน์ (สัมพัทธภาพทั่วไป) นั่นได้กล่าวถึงด้วยภาษาของแคลคูลัสเชิงอนุพันธ์ เช่นเดียวกันกับทฤษฎีพื้นฐานของวงจรไฟฟ้า</a:t>
            </a:r>
          </a:p>
          <a:p>
            <a:r>
              <a:rPr lang="th-TH" dirty="0" smtClean="0">
                <a:cs typeface="+mj-cs"/>
              </a:rPr>
              <a:t>อนุพันธ์ของฟังก์ชัน กล่าวถึงกราฟของฟังก์ชันนั้นในช่วงสั้น ๆ ซึ่งทำให้เราสามารถหาจุดสูงสุด และจุดต่ำสุด ของฟังก์ชันได้ เพราะว่าที่จุดเหล่านั้นกราฟจะขนานกับแกนราบ ดิเฟอเรนเชียล แคลคูลัสยังมีการประยุกต์ใช้อื่นๆอีก เช่น </a:t>
            </a:r>
            <a:r>
              <a:rPr lang="th-TH" dirty="0">
                <a:cs typeface="+mj-cs"/>
              </a:rPr>
              <a:t>ระเบียบวิธีของนิว</a:t>
            </a:r>
            <a:r>
              <a:rPr lang="th-TH" dirty="0" smtClean="0">
                <a:cs typeface="+mj-cs"/>
              </a:rPr>
              <a:t>ตัน(</a:t>
            </a:r>
            <a:r>
              <a:rPr lang="en-US" dirty="0" smtClean="0">
                <a:cs typeface="+mj-cs"/>
              </a:rPr>
              <a:t>Newton's Method) </a:t>
            </a:r>
            <a:r>
              <a:rPr lang="th-TH" dirty="0" smtClean="0">
                <a:cs typeface="+mj-cs"/>
              </a:rPr>
              <a:t>ซึ่งเป็นวิธีในการหาค่ารากของฟังก์ชัน โดยการประมาณค่าโดยเส้นสัมผัส ดังนั้นแคลคูลัสเชิงอนุพันธ์ จึงสามารถนำไปประยุกต์ใช้กับหลากหลายคำถาม ซึ่งถ้ามองแค่ผิวเผินอาจคิดว่า ไม่อาจใช้แคลคูลัสจัดการได้</a:t>
            </a:r>
          </a:p>
          <a:p>
            <a:endParaRPr lang="th-TH" dirty="0"/>
          </a:p>
        </p:txBody>
      </p:sp>
      <p:pic>
        <p:nvPicPr>
          <p:cNvPr id="3" name="Picture 2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4929198"/>
            <a:ext cx="3657298" cy="129834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5143504" y="4572008"/>
            <a:ext cx="1571636" cy="857256"/>
          </a:xfrm>
          <a:prstGeom prst="cloudCallout">
            <a:avLst>
              <a:gd name="adj1" fmla="val -50358"/>
              <a:gd name="adj2" fmla="val 64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ลองคิดดู</a:t>
            </a:r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50099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cs typeface="+mj-cs"/>
              </a:rPr>
              <a:t>ทฤษฎีบทพีทาโกรัส</a:t>
            </a:r>
          </a:p>
          <a:p>
            <a:r>
              <a:rPr lang="th-TH" dirty="0" smtClean="0">
                <a:cs typeface="+mj-cs"/>
              </a:rPr>
              <a:t>ในวิชาคณิตศาสตร์ </a:t>
            </a:r>
            <a:r>
              <a:rPr lang="th-TH" b="1" dirty="0" smtClean="0">
                <a:cs typeface="+mj-cs"/>
              </a:rPr>
              <a:t>ทฤษฎีบทพีทาโกรัส</a:t>
            </a:r>
            <a:r>
              <a:rPr lang="th-TH" dirty="0" smtClean="0">
                <a:cs typeface="+mj-cs"/>
              </a:rPr>
              <a:t> แสดงความสัมพันธ์ใน เรขาคณิตแบบ</a:t>
            </a:r>
            <a:r>
              <a:rPr lang="th-TH" dirty="0">
                <a:cs typeface="+mj-cs"/>
              </a:rPr>
              <a:t>ยุคลิด</a:t>
            </a:r>
            <a:r>
              <a:rPr lang="th-TH" dirty="0" smtClean="0">
                <a:cs typeface="+mj-cs"/>
              </a:rPr>
              <a:t> ระหว่างด้านทั้งสามของสามเหลี่ยมมุมฉาก ทฤษฎีนี้ ถูกตั้งชื่อเพื่อเป็นเกียรติแก่พีทาโกรัส นักคณิตศาสตร์ชาวกรีก แม้ว่าความจริงแล้ว ได้มีการคิดค้นทฤษฎีนี้ขึ้นก่อนหน้าที่เขาจะมีชีวิตอยู่ โดยชาวอินเดีย, ชาวกรีก, ชาวจีน และ ชาว</a:t>
            </a:r>
            <a:r>
              <a:rPr lang="th-TH" dirty="0">
                <a:cs typeface="+mj-cs"/>
              </a:rPr>
              <a:t>บาบิ</a:t>
            </a:r>
            <a:r>
              <a:rPr lang="th-TH" dirty="0" smtClean="0">
                <a:cs typeface="+mj-cs"/>
              </a:rPr>
              <a:t>โลน</a:t>
            </a:r>
          </a:p>
          <a:p>
            <a:r>
              <a:rPr lang="th-TH" b="1" dirty="0" smtClean="0">
                <a:cs typeface="+mj-cs"/>
              </a:rPr>
              <a:t>บทกลับของทฤษฎีบทปีทาโกรัส</a:t>
            </a:r>
            <a:endParaRPr lang="th-TH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จากบทพิสูจน์ของบทกลับของทฤษฎีบทปีทาโกรัส เราสามารถนำไปหาว่ารูปสามเหลี่ยมใด ๆ เป็นสามเหลี่ยมมุมแหลม, มุมฉาก หรือ มุมป้าน ได้ เมื่อกำหนดให้ </a:t>
            </a:r>
            <a:r>
              <a:rPr lang="en-US" dirty="0" smtClean="0">
                <a:cs typeface="+mj-cs"/>
              </a:rPr>
              <a:t>c </a:t>
            </a:r>
            <a:r>
              <a:rPr lang="th-TH" dirty="0" smtClean="0">
                <a:cs typeface="+mj-cs"/>
              </a:rPr>
              <a:t>เป็นความยาวของด้านที่ยาวที่สุดในรูปสามเหลี่ยม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ถ้า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+ </a:t>
            </a:r>
            <a:r>
              <a:rPr lang="en-US" i="1" dirty="0" smtClean="0">
                <a:cs typeface="+mj-cs"/>
              </a:rPr>
              <a:t>b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= </a:t>
            </a:r>
            <a:r>
              <a:rPr lang="en-US" i="1" dirty="0" smtClean="0">
                <a:cs typeface="+mj-cs"/>
              </a:rPr>
              <a:t>c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สามเหลี่ยมนั้นจะเป็นสามเหลี่ยมมุมฉาก.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ถ้า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+ </a:t>
            </a:r>
            <a:r>
              <a:rPr lang="en-US" i="1" dirty="0" smtClean="0">
                <a:cs typeface="+mj-cs"/>
              </a:rPr>
              <a:t>b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&lt; </a:t>
            </a:r>
            <a:r>
              <a:rPr lang="en-US" i="1" dirty="0" smtClean="0">
                <a:cs typeface="+mj-cs"/>
              </a:rPr>
              <a:t>c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สามเหลี่ยมนั้นจะเป็นสามเหลี่ยมมุมแหลม. 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ถ้า </a:t>
            </a:r>
            <a:r>
              <a:rPr lang="en-US" i="1" dirty="0" smtClean="0">
                <a:cs typeface="+mj-cs"/>
              </a:rPr>
              <a:t>a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+ </a:t>
            </a:r>
            <a:r>
              <a:rPr lang="en-US" i="1" dirty="0" smtClean="0">
                <a:cs typeface="+mj-cs"/>
              </a:rPr>
              <a:t>b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&gt; </a:t>
            </a:r>
            <a:r>
              <a:rPr lang="en-US" i="1" dirty="0" smtClean="0">
                <a:cs typeface="+mj-cs"/>
              </a:rPr>
              <a:t>c</a:t>
            </a:r>
            <a:r>
              <a:rPr lang="en-US" baseline="30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สามเหลี่ยมนั้นจะเป็นสามเหลี่ยมมุมป้าน. </a:t>
            </a:r>
          </a:p>
          <a:p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50099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แคลคูลัสเชิงปริพันธ์</a:t>
            </a:r>
          </a:p>
          <a:p>
            <a:r>
              <a:rPr lang="th-TH" dirty="0" smtClean="0">
                <a:cs typeface="+mj-cs"/>
              </a:rPr>
              <a:t>แคลคูลัสเชิงปริพันธ์ศึกษาวิธีการหาปริพันธ์(อินทิกรัล, </a:t>
            </a:r>
            <a:r>
              <a:rPr lang="en-US" dirty="0" smtClean="0">
                <a:cs typeface="+mj-cs"/>
              </a:rPr>
              <a:t>Integral) </a:t>
            </a:r>
            <a:r>
              <a:rPr lang="th-TH" dirty="0" smtClean="0">
                <a:cs typeface="+mj-cs"/>
              </a:rPr>
              <a:t>ของฟังก์ชัน ซึ่งอาจนิยามจากลิมิตของผลรวมของพจน์ (ซึ่งเรียกว่าลิมิตของผลรวมรีมันน์) แต่ละพจน์นั้นคือพื้นที่ที่เป็นสี่เหลี่ยมผืนผ้าแต่ละแถบใต้กราฟของฟังก์ชัน ทำให้การอินทิเกรตเป็นวิธีที่ได้ผลวิธีหนึ่งในการหาพื้นที่ใต้กราฟ และ</a:t>
            </a:r>
            <a:r>
              <a:rPr lang="th-TH" dirty="0">
                <a:cs typeface="+mj-cs"/>
              </a:rPr>
              <a:t>พื้นที่ผิว</a:t>
            </a:r>
            <a:r>
              <a:rPr lang="th-TH" dirty="0" smtClean="0">
                <a:cs typeface="+mj-cs"/>
              </a:rPr>
              <a:t> และปริมาตรของแข็งเช่นทรงกลมและทรงกระบอก</a:t>
            </a:r>
          </a:p>
          <a:p>
            <a:endParaRPr lang="th-TH" dirty="0" smtClean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  <p:pic>
        <p:nvPicPr>
          <p:cNvPr id="3" name="Picture 2" descr="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286256"/>
            <a:ext cx="3429024" cy="11869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153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ทฤษฎีบทมูลฐานของแคลคูลัส เบื้องต้น</a:t>
            </a:r>
          </a:p>
          <a:p>
            <a:r>
              <a:rPr lang="th-TH" dirty="0" smtClean="0">
                <a:cs typeface="+mj-cs"/>
              </a:rPr>
              <a:t>ทฤษฎีบทมูลฐานของแคลคูลัสกล่าวว่า การหาอนุพันธ์และการหาปริพันธ์เป็นวิธีการที่ตรงกันข้ามกัน กล่าวคือ ถ้าเราสร้างฟังก์ชันที่เป็นปริพันธ์ของฟังก์ชันหนึ่งขี้นมา อนุพันธ์ของฟังก์ชันที่เราสร้าง ก็จะเท่ากับฟังก์ชันนั้น นอกจากนี้ เรายังหาปริพันธ์จำกัดเขตได้ด้วยการกำหนดค่าให้กับปฏิยานุพันธ์</a:t>
            </a:r>
          </a:p>
          <a:p>
            <a:r>
              <a:rPr lang="th-TH" dirty="0" smtClean="0">
                <a:cs typeface="+mj-cs"/>
              </a:rPr>
              <a:t>ทฤษฎีบทมูลฐานของแคลคูลัสเขียนในรูปสัญลักษณ์คณิตศาสตร์ได้ดังนี้: </a:t>
            </a:r>
          </a:p>
          <a:p>
            <a:r>
              <a:rPr lang="th-TH" dirty="0" smtClean="0">
                <a:cs typeface="+mj-cs"/>
              </a:rPr>
              <a:t>ถ้า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เป็นฟังก์ชันที่มีความต่อเนื่องบนช่วง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</a:t>
            </a:r>
            <a:r>
              <a:rPr lang="th-TH" dirty="0" smtClean="0">
                <a:cs typeface="+mj-cs"/>
              </a:rPr>
              <a:t>และ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เป็นปฏิยานุพันธ์ของ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บนช่วง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</a:t>
            </a:r>
            <a:r>
              <a:rPr lang="th-TH" dirty="0" smtClean="0">
                <a:cs typeface="+mj-cs"/>
              </a:rPr>
              <a:t>แล้ว  และสำหรับทุก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ในช่วง [</a:t>
            </a:r>
            <a:r>
              <a:rPr lang="en-US" i="1" dirty="0" smtClean="0">
                <a:cs typeface="+mj-cs"/>
              </a:rPr>
              <a:t>a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b</a:t>
            </a:r>
            <a:r>
              <a:rPr lang="en-US" dirty="0" smtClean="0">
                <a:cs typeface="+mj-cs"/>
              </a:rPr>
              <a:t>] </a:t>
            </a:r>
            <a:r>
              <a:rPr lang="th-TH" dirty="0" smtClean="0">
                <a:cs typeface="+mj-cs"/>
              </a:rPr>
              <a:t>จะได้ว่า ความจริงข้อนี้ปรากฏแก่ทั้งนิวตัน และไลบ์นิซ ซึ่งเป็นกุญแจนำไปสู่ การขยายผลลัพธ์เชิงวิเคราะห์อย่างมากมายหลังจากงานของทั้งสองเป็นที่รู้จัก. ความเชื่อมโยงนี้ ทำให้เราสามารถย้อนความเปลี่ยนแปลงทั้งหมดในฟังก์ชันในช่วงหนึ่ง จากอัตราการเปลี่ยนแปลงในขณะใดขณะหนึ่ง โดยการหาปริพันธ์ของส่วนหลัง. ทฤษฎีบทมูลฐานนี้ยังให้วิธีในการคำนวณหา ปริพันธ์จำกัดเขต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92961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ด้วยวิธีทางพีชคณิตเป็นจำนวนมาก โดยไม่ต้องใช้วิธีการหาลิมิต ด้วยการหา</a:t>
            </a:r>
          </a:p>
          <a:p>
            <a:r>
              <a:rPr lang="th-TH" dirty="0" smtClean="0">
                <a:cs typeface="+mj-cs"/>
              </a:rPr>
              <a:t>ปฏิยานุพันธ์. ทฤษฎีบทนี้ยังอนุญาตให้เราแก้สมการเชิงอนุพันธ์ ซึ่งคือสมการที่เกี่ยวข้องกันระหว่าง ฟังก์ชันที่ไม่ทราบค่า และอนุพันธ์ของมัน. สมการเชิงอนุพันธ์นั้นมีอยู่ทั่วไปในวิทยาศาสตร์</a:t>
            </a:r>
          </a:p>
          <a:p>
            <a:pPr algn="ctr"/>
            <a:r>
              <a:rPr lang="th-TH" sz="3200" b="1" dirty="0" smtClean="0">
                <a:cs typeface="+mj-cs"/>
              </a:rPr>
              <a:t>การประยุกต์นำมาใช้</a:t>
            </a:r>
          </a:p>
          <a:p>
            <a:r>
              <a:rPr lang="th-TH" dirty="0" smtClean="0">
                <a:cs typeface="+mj-cs"/>
              </a:rPr>
              <a:t>	การพัฒนาและการใช้แคลคูลัสได้ขยายผลไปแทบทุกส่วนของการใช้ชีวิตในยุคใหม่ มันเป็นพื้นฐานของวิทยาศาสตร์เกือบทุกสาขาโดยเฉพาะ ฟิสิกส์ การพัฒนาสมัยใหม่เกือบทั้งหมด เช่น เทคนิคการก่อสร้างการ</a:t>
            </a:r>
            <a:r>
              <a:rPr lang="th-TH" dirty="0">
                <a:cs typeface="+mj-cs"/>
              </a:rPr>
              <a:t>บิน</a:t>
            </a:r>
            <a:r>
              <a:rPr lang="th-TH" dirty="0" smtClean="0">
                <a:cs typeface="+mj-cs"/>
              </a:rPr>
              <a:t> และเทคโนโลยีอื่น ๆ เกือบทั้งหมด มีพื้นฐานมาจากแคลคูลัส</a:t>
            </a:r>
          </a:p>
          <a:p>
            <a:r>
              <a:rPr lang="th-TH" dirty="0" smtClean="0">
                <a:cs typeface="+mj-cs"/>
              </a:rPr>
              <a:t>	แคลคูลัสได้ขยายไปสู่ สมการเชิงอนุพันธ์แคลคูลัสเวกเตอร์ </a:t>
            </a:r>
            <a:r>
              <a:rPr lang="th-TH" dirty="0">
                <a:cs typeface="+mj-cs"/>
              </a:rPr>
              <a:t>แคลคูลัส</a:t>
            </a:r>
            <a:r>
              <a:rPr lang="th-TH" dirty="0" smtClean="0">
                <a:cs typeface="+mj-cs"/>
              </a:rPr>
              <a:t>ของการเปลี่ยนแปลง </a:t>
            </a:r>
            <a:r>
              <a:rPr lang="th-TH" dirty="0">
                <a:cs typeface="+mj-cs"/>
              </a:rPr>
              <a:t>การวิเคราะห์</a:t>
            </a:r>
            <a:r>
              <a:rPr lang="th-TH" dirty="0" smtClean="0">
                <a:cs typeface="+mj-cs"/>
              </a:rPr>
              <a:t>เชิงซ้อนแคลคูลัส</a:t>
            </a:r>
            <a:r>
              <a:rPr lang="th-TH" dirty="0">
                <a:cs typeface="+mj-cs"/>
              </a:rPr>
              <a:t>เชิง</a:t>
            </a:r>
            <a:r>
              <a:rPr lang="th-TH" dirty="0" smtClean="0">
                <a:cs typeface="+mj-cs"/>
              </a:rPr>
              <a:t>เวลาแคลคูลัสกณิกนันต์และ </a:t>
            </a:r>
            <a:r>
              <a:rPr lang="th-TH" dirty="0">
                <a:cs typeface="+mj-cs"/>
              </a:rPr>
              <a:t>ทอพอโลยีเชิงอนุพันธ์</a:t>
            </a:r>
            <a:endParaRPr lang="th-TH" dirty="0" smtClean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6" y="679339"/>
            <a:ext cx="828677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cs typeface="+mj-cs"/>
              </a:rPr>
              <a:t>ลิมิตของฟังก์ชัน</a:t>
            </a:r>
          </a:p>
          <a:p>
            <a:r>
              <a:rPr lang="th-TH" dirty="0" smtClean="0">
                <a:cs typeface="+mj-cs"/>
              </a:rPr>
              <a:t>	ในวิชาคณิตศาสตร์ </a:t>
            </a:r>
            <a:r>
              <a:rPr lang="th-TH" b="1" dirty="0" smtClean="0">
                <a:cs typeface="+mj-cs"/>
              </a:rPr>
              <a:t>ลิมิตของฟังก์ชัน</a:t>
            </a:r>
            <a:r>
              <a:rPr lang="th-TH" dirty="0" smtClean="0">
                <a:cs typeface="+mj-cs"/>
              </a:rPr>
              <a:t> เป็นแนวคิดพื้นฐานของ </a:t>
            </a:r>
            <a:r>
              <a:rPr lang="th-TH" dirty="0">
                <a:cs typeface="+mj-cs"/>
              </a:rPr>
              <a:t>คณิตวิเคราะห์</a:t>
            </a:r>
            <a:r>
              <a:rPr lang="th-TH" dirty="0" smtClean="0">
                <a:cs typeface="+mj-cs"/>
              </a:rPr>
              <a:t> (ภาคทฤษฎีของแคลคูลัส)</a:t>
            </a:r>
          </a:p>
          <a:p>
            <a:r>
              <a:rPr lang="th-TH" dirty="0" smtClean="0">
                <a:cs typeface="+mj-cs"/>
              </a:rPr>
              <a:t>	ถ้าเราพูดว่า ฟังก์ชัน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มีลิมิต </a:t>
            </a:r>
            <a:r>
              <a:rPr lang="en-US" i="1" dirty="0" smtClean="0">
                <a:cs typeface="+mj-cs"/>
              </a:rPr>
              <a:t>L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ที่จุด </a:t>
            </a:r>
            <a:r>
              <a:rPr lang="en-US" i="1" dirty="0" smtClean="0">
                <a:cs typeface="+mj-cs"/>
              </a:rPr>
              <a:t>p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หมายความว่า ผลลัพธ์ของ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จะเข้าใกล้ </a:t>
            </a:r>
            <a:r>
              <a:rPr lang="en-US" i="1" dirty="0" smtClean="0">
                <a:cs typeface="+mj-cs"/>
              </a:rPr>
              <a:t>L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ที่จุดใกล้จุด </a:t>
            </a:r>
            <a:r>
              <a:rPr lang="en-US" i="1" dirty="0" smtClean="0">
                <a:cs typeface="+mj-cs"/>
              </a:rPr>
              <a:t>p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สำหรับนิยามอย่างเป็นทางการนั้น มีการกำหนดขึ้นครั้งแรก ช่วงปลายของคริสต์ศตวรรษที่ 19 มีรายละเอียดอยู่ข้างล่าง</a:t>
            </a:r>
          </a:p>
          <a:p>
            <a:r>
              <a:rPr lang="th-TH" b="1" dirty="0" smtClean="0">
                <a:cs typeface="+mj-cs"/>
              </a:rPr>
              <a:t>ฟังก์ชันบนปริภูมิอิงระยะทาง</a:t>
            </a:r>
          </a:p>
          <a:p>
            <a:r>
              <a:rPr lang="th-TH" dirty="0" smtClean="0">
                <a:cs typeface="+mj-cs"/>
              </a:rPr>
              <a:t>กำหนดให้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 : (</a:t>
            </a:r>
            <a:r>
              <a:rPr lang="en-US" i="1" dirty="0" err="1" smtClean="0">
                <a:cs typeface="+mj-cs"/>
              </a:rPr>
              <a:t>M</a:t>
            </a:r>
            <a:r>
              <a:rPr lang="en-US" dirty="0" err="1" smtClean="0">
                <a:cs typeface="+mj-cs"/>
              </a:rPr>
              <a:t>,d</a:t>
            </a:r>
            <a:r>
              <a:rPr lang="en-US" i="1" baseline="-25000" dirty="0" err="1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) -&gt; (</a:t>
            </a:r>
            <a:r>
              <a:rPr lang="en-US" i="1" dirty="0" err="1" smtClean="0">
                <a:cs typeface="+mj-cs"/>
              </a:rPr>
              <a:t>N</a:t>
            </a:r>
            <a:r>
              <a:rPr lang="en-US" dirty="0" err="1" smtClean="0">
                <a:cs typeface="+mj-cs"/>
              </a:rPr>
              <a:t>,d</a:t>
            </a:r>
            <a:r>
              <a:rPr lang="en-US" i="1" baseline="-25000" dirty="0" err="1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เป็นการส่งค่าระหว่าง (เป็นฟังก์ชันที่นิยามบน) </a:t>
            </a:r>
            <a:r>
              <a:rPr lang="th-TH" dirty="0">
                <a:cs typeface="+mj-cs"/>
              </a:rPr>
              <a:t>ปริภูมิอิง</a:t>
            </a:r>
            <a:r>
              <a:rPr lang="th-TH" dirty="0" smtClean="0">
                <a:cs typeface="+mj-cs"/>
              </a:rPr>
              <a:t>ระยะทางสองปริภูมิ, และกำหนดให้ </a:t>
            </a:r>
            <a:r>
              <a:rPr lang="en-US" i="1" dirty="0" smtClean="0">
                <a:cs typeface="+mj-cs"/>
              </a:rPr>
              <a:t>p</a:t>
            </a:r>
            <a:r>
              <a:rPr lang="en-US" dirty="0" smtClean="0">
                <a:cs typeface="+mj-cs"/>
              </a:rPr>
              <a:t> ∈</a:t>
            </a:r>
            <a:r>
              <a:rPr lang="en-US" i="1" dirty="0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และ </a:t>
            </a:r>
            <a:r>
              <a:rPr lang="en-US" i="1" dirty="0" smtClean="0">
                <a:cs typeface="+mj-cs"/>
              </a:rPr>
              <a:t>L</a:t>
            </a:r>
            <a:r>
              <a:rPr lang="en-US" dirty="0" smtClean="0">
                <a:cs typeface="+mj-cs"/>
              </a:rPr>
              <a:t> ∈</a:t>
            </a:r>
            <a:r>
              <a:rPr lang="en-US" i="1" dirty="0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, </a:t>
            </a:r>
            <a:r>
              <a:rPr lang="th-TH" dirty="0" smtClean="0">
                <a:cs typeface="+mj-cs"/>
              </a:rPr>
              <a:t>เราจะกล่าวว่า "ลิมิตของ 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 </a:t>
            </a:r>
            <a:r>
              <a:rPr lang="en-US" i="1" dirty="0" smtClean="0">
                <a:cs typeface="+mj-cs"/>
              </a:rPr>
              <a:t>p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คือ </a:t>
            </a:r>
            <a:r>
              <a:rPr lang="en-US" i="1" dirty="0" smtClean="0">
                <a:cs typeface="+mj-cs"/>
              </a:rPr>
              <a:t>L</a:t>
            </a:r>
            <a:r>
              <a:rPr lang="en-US" dirty="0" smtClean="0">
                <a:cs typeface="+mj-cs"/>
              </a:rPr>
              <a:t>" </a:t>
            </a:r>
            <a:r>
              <a:rPr lang="th-TH" dirty="0" smtClean="0">
                <a:cs typeface="+mj-cs"/>
              </a:rPr>
              <a:t>และเขียนว่า</a:t>
            </a:r>
          </a:p>
          <a:p>
            <a:r>
              <a:rPr lang="th-TH" dirty="0" smtClean="0">
                <a:cs typeface="+mj-cs"/>
              </a:rPr>
              <a:t>ก็ต่อเมื่อสำหรับทุกค่าของ </a:t>
            </a:r>
            <a:r>
              <a:rPr lang="el-GR" dirty="0" smtClean="0">
                <a:cs typeface="+mj-cs"/>
              </a:rPr>
              <a:t>ε &gt; 0</a:t>
            </a:r>
          </a:p>
          <a:p>
            <a:r>
              <a:rPr lang="th-TH" dirty="0" smtClean="0">
                <a:cs typeface="+mj-cs"/>
              </a:rPr>
              <a:t>จะมี</a:t>
            </a:r>
          </a:p>
          <a:p>
            <a:r>
              <a:rPr lang="el-GR" dirty="0" smtClean="0">
                <a:cs typeface="+mj-cs"/>
              </a:rPr>
              <a:t>δ &gt; 0 </a:t>
            </a:r>
            <a:r>
              <a:rPr lang="th-TH" dirty="0" smtClean="0">
                <a:cs typeface="+mj-cs"/>
              </a:rPr>
              <a:t>ที่ </a:t>
            </a:r>
            <a:r>
              <a:rPr lang="th-TH" i="1" dirty="0" smtClean="0">
                <a:cs typeface="+mj-cs"/>
              </a:rPr>
              <a:t>สำหรับทุกๆ</a:t>
            </a:r>
            <a:r>
              <a:rPr lang="th-TH" dirty="0" smtClean="0">
                <a:cs typeface="+mj-cs"/>
              </a:rPr>
              <a:t> 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 ∈</a:t>
            </a:r>
            <a:r>
              <a:rPr lang="en-US" i="1" dirty="0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 </a:t>
            </a:r>
            <a:r>
              <a:rPr lang="th-TH" i="1" dirty="0" smtClean="0">
                <a:cs typeface="+mj-cs"/>
              </a:rPr>
              <a:t>และ</a:t>
            </a:r>
            <a:r>
              <a:rPr lang="th-TH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d</a:t>
            </a:r>
            <a:r>
              <a:rPr lang="en-US" i="1" baseline="-25000" dirty="0" err="1" smtClean="0">
                <a:cs typeface="+mj-cs"/>
              </a:rPr>
              <a:t>M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, </a:t>
            </a:r>
            <a:r>
              <a:rPr lang="en-US" i="1" dirty="0" smtClean="0">
                <a:cs typeface="+mj-cs"/>
              </a:rPr>
              <a:t>p</a:t>
            </a:r>
            <a:r>
              <a:rPr lang="en-US" dirty="0" smtClean="0">
                <a:cs typeface="+mj-cs"/>
              </a:rPr>
              <a:t>) &lt; </a:t>
            </a:r>
            <a:r>
              <a:rPr lang="el-GR" dirty="0" smtClean="0">
                <a:cs typeface="+mj-cs"/>
              </a:rPr>
              <a:t>δ </a:t>
            </a:r>
            <a:r>
              <a:rPr lang="th-TH" i="1" dirty="0" smtClean="0">
                <a:cs typeface="+mj-cs"/>
              </a:rPr>
              <a:t>แล้ว</a:t>
            </a:r>
            <a:r>
              <a:rPr lang="th-TH" dirty="0" smtClean="0">
                <a:cs typeface="+mj-cs"/>
              </a:rPr>
              <a:t>, </a:t>
            </a:r>
            <a:r>
              <a:rPr lang="en-US" dirty="0" err="1" smtClean="0">
                <a:cs typeface="+mj-cs"/>
              </a:rPr>
              <a:t>d</a:t>
            </a:r>
            <a:r>
              <a:rPr lang="en-US" i="1" baseline="-25000" dirty="0" err="1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(</a:t>
            </a:r>
            <a:r>
              <a:rPr lang="en-US" i="1" dirty="0" smtClean="0">
                <a:cs typeface="+mj-cs"/>
              </a:rPr>
              <a:t>x</a:t>
            </a:r>
            <a:r>
              <a:rPr lang="en-US" dirty="0" smtClean="0">
                <a:cs typeface="+mj-cs"/>
              </a:rPr>
              <a:t>), </a:t>
            </a:r>
            <a:r>
              <a:rPr lang="en-US" i="1" dirty="0" smtClean="0">
                <a:cs typeface="+mj-cs"/>
              </a:rPr>
              <a:t>L</a:t>
            </a:r>
            <a:r>
              <a:rPr lang="en-US" dirty="0" smtClean="0">
                <a:cs typeface="+mj-cs"/>
              </a:rPr>
              <a:t>) &lt; </a:t>
            </a:r>
            <a:r>
              <a:rPr lang="el-GR" dirty="0" smtClean="0">
                <a:cs typeface="+mj-cs"/>
              </a:rPr>
              <a:t>ε</a:t>
            </a:r>
          </a:p>
          <a:p>
            <a:endParaRPr lang="th-TH" dirty="0" smtClean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4862</Words>
  <Application>Microsoft Office PowerPoint</Application>
  <PresentationFormat>On-screen Show (4:3)</PresentationFormat>
  <Paragraphs>306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Solstice</vt:lpstr>
      <vt:lpstr>Slide 1</vt:lpstr>
      <vt:lpstr>แคลคูลัส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atc</dc:creator>
  <cp:lastModifiedBy>atc</cp:lastModifiedBy>
  <cp:revision>15</cp:revision>
  <dcterms:created xsi:type="dcterms:W3CDTF">2011-08-04T11:28:40Z</dcterms:created>
  <dcterms:modified xsi:type="dcterms:W3CDTF">2011-08-04T13:54:58Z</dcterms:modified>
</cp:coreProperties>
</file>