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1C68A-972E-4586-8FA0-6AB9CE6D219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3B282-FD75-49F4-AAB1-115C3A929E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B282-FD75-49F4-AAB1-115C3A929E7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C3D0-C80A-4E52-87C8-C4620F73B3CE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09-8BA3-429D-9F8F-ED0C9B0A21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C3D0-C80A-4E52-87C8-C4620F73B3CE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09-8BA3-429D-9F8F-ED0C9B0A2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C3D0-C80A-4E52-87C8-C4620F73B3CE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09-8BA3-429D-9F8F-ED0C9B0A2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C3D0-C80A-4E52-87C8-C4620F73B3CE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09-8BA3-429D-9F8F-ED0C9B0A2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C3D0-C80A-4E52-87C8-C4620F73B3CE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09-8BA3-429D-9F8F-ED0C9B0A21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C3D0-C80A-4E52-87C8-C4620F73B3CE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09-8BA3-429D-9F8F-ED0C9B0A2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C3D0-C80A-4E52-87C8-C4620F73B3CE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09-8BA3-429D-9F8F-ED0C9B0A2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C3D0-C80A-4E52-87C8-C4620F73B3CE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09-8BA3-429D-9F8F-ED0C9B0A2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C3D0-C80A-4E52-87C8-C4620F73B3CE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09-8BA3-429D-9F8F-ED0C9B0A2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C3D0-C80A-4E52-87C8-C4620F73B3CE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09-8BA3-429D-9F8F-ED0C9B0A2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C3D0-C80A-4E52-87C8-C4620F73B3CE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777209-8BA3-429D-9F8F-ED0C9B0A21D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93C3D0-C80A-4E52-87C8-C4620F73B3CE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777209-8BA3-429D-9F8F-ED0C9B0A21D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สื่อการเรียนการสอน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971800"/>
            <a:ext cx="5562600" cy="8382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วิชา ภาษาไทยเพื่ออาชีพ </a:t>
            </a:r>
            <a:r>
              <a:rPr lang="th-TH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dirty="0" smtClean="0"/>
              <a:t>    ๒. </a:t>
            </a:r>
            <a:r>
              <a:rPr lang="th-TH" dirty="0" smtClean="0"/>
              <a:t>ปัญหาและอุปสรรคที่เกิดจากสาร</a:t>
            </a:r>
            <a:br>
              <a:rPr lang="th-TH" dirty="0" smtClean="0"/>
            </a:br>
            <a:r>
              <a:rPr lang="th-TH" dirty="0" smtClean="0"/>
              <a:t>๒.๑ สารยากเกินไปสำหรับผู้รับสาร เช่นเป็นเรื่องที่ผู้รับสารไม่เคยมีภูมิหลังมาก่อน หรือสารมีความสลับซับซ้อน มีข้อมูลหรือการอ้างอิงที่ยุ่งยาก</a:t>
            </a:r>
            <a:br>
              <a:rPr lang="th-TH" dirty="0" smtClean="0"/>
            </a:br>
            <a:r>
              <a:rPr lang="th-TH" dirty="0" smtClean="0"/>
              <a:t>๒.๒ สารขาดการจัดลำดับที่ดี จะทำให้เกิดความสับสน และขาดความน่าสนใจขึ้นได้</a:t>
            </a:r>
            <a:br>
              <a:rPr lang="th-TH" dirty="0" smtClean="0"/>
            </a:br>
            <a:r>
              <a:rPr lang="th-TH" dirty="0" smtClean="0"/>
              <a:t>๒.๓ สารที่ขัดกับค่านิยม หรือความเชื่อ หรือขัดต่อระบบความคิดของผู้รับสาร หรือของผู้ส่งสารเอง เช่น กำหนดให้พูดในเรื่องที่ผู้ส่งสารไม่ศรัทธา ไม่มีความเชื่อถือ จะทำให้การพูดไม่มีชีวิตชีวา</a:t>
            </a:r>
            <a:br>
              <a:rPr lang="th-TH" dirty="0" smtClean="0"/>
            </a:br>
            <a:r>
              <a:rPr lang="th-TH" dirty="0" smtClean="0"/>
              <a:t>๓. ปัญหาและอุปสรรคที่เกิดจากสื่อหรือช่องทาง ภาษาพูด และภาษาเขียน อาจทำให้เกิดปัญหาในการ สื่อสารด้วยสาเหตุการใช้ภาษาพูด และภาษาเขียนไม่ชัดเจน เช่น พูดออกเสียงไม่ชัด การเลือกใช้คำ ไม่ตรงกับความหมาย การแบ่งวรรคตอน จังหวะการพูด การพูดหรือเขียนสั้นเกินไป หรือยาวเกินไป เป็นต้น ปัญหาในการสื่อสารอาจมีสาเหตุมาจาก สื่อมีขนาดเล็กเกินไป ความไม่ชัดเจนของสื่อ เช่น รูปภาพ สัญลักษณ์ วัตถุสิ่งของ การทำสัญญาณการเคลื่อน ไหว การทำท่าทาง เป็นต้น</a:t>
            </a:r>
            <a:br>
              <a:rPr lang="th-TH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    ๔. </a:t>
            </a:r>
            <a:r>
              <a:rPr lang="th-TH" dirty="0" smtClean="0"/>
              <a:t>ปัญหาและอุปสรรคที่เกิดจากผู้รับสาร</a:t>
            </a:r>
            <a:br>
              <a:rPr lang="th-TH" dirty="0" smtClean="0"/>
            </a:br>
            <a:r>
              <a:rPr lang="th-TH" dirty="0" smtClean="0"/>
              <a:t>๔.๑ ผู้รับสารขาดความรู้พื้นฐานเกี่ยวกับสารที่ตนจะได้รับ เช่น ไม่เคยได้ยินได้ฟังมาก่อน หรือผู้รับสารมีภูมิความรู้ที่ต่ำหรือสูงเกินไป</a:t>
            </a:r>
            <a:br>
              <a:rPr lang="th-TH" dirty="0" smtClean="0"/>
            </a:br>
            <a:r>
              <a:rPr lang="th-TH" dirty="0" smtClean="0"/>
              <a:t>๔.๒ ผู้รับสารมีทัศนคติที่ไม่ดี เช่น มีทัศนคติที่ไม่ดีต่อผู้ส่งสาร ต่อสาร จะทำให้ความสนใจลดน้อยลง หรืออาจจะไม่สนใจเลย</a:t>
            </a:r>
            <a:br>
              <a:rPr lang="th-TH" dirty="0" smtClean="0"/>
            </a:br>
            <a:r>
              <a:rPr lang="th-TH" dirty="0" smtClean="0"/>
              <a:t>๔.๓ ผู้รับสารตั้งความคาดหวังไว้สูงเกินไป เช่น คาดหวังว่าจะได้รับฟังจากนักพูดที่มีชื่อเสียง แต่เมื่อถึงเวลาเข้าจริงกลับไม่เป็นอย่างนั้น เป็นต้น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h-TH" dirty="0" smtClean="0"/>
              <a:t>บทที่  2  การใช้ประโยคเพื่อการสื่อสาร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  </a:t>
            </a:r>
            <a:r>
              <a:rPr lang="th-TH" b="1" u="sng" dirty="0" smtClean="0"/>
              <a:t>ความหมายของประโยค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          </a:t>
            </a:r>
            <a:r>
              <a:rPr lang="th-TH" b="1" dirty="0" smtClean="0"/>
              <a:t>ประโยค </a:t>
            </a:r>
            <a:r>
              <a:rPr lang="th-TH" dirty="0" smtClean="0"/>
              <a:t>คือ ถ้อยคำที่มีเนื้อความครบสมบูรณ์ ทำให้รู้ว่าใครทำอะไร เช่น นักเรียนอ่านหนังสือ,    ใครมีสภาพอย่างไร เช่น หน้าต่างเปิด,    หรือใครรู้สึกอย่างไร เช่น คุณพ่อโกรธ</a:t>
            </a:r>
          </a:p>
          <a:p>
            <a:pPr>
              <a:buNone/>
            </a:pPr>
            <a:r>
              <a:rPr lang="th-TH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ส่วนประกอบของประโยค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/>
              <a:t>  </a:t>
            </a:r>
            <a:r>
              <a:rPr lang="th-TH" b="1" u="sng" dirty="0" smtClean="0"/>
              <a:t>ส่วนประกอบของประโยค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          </a:t>
            </a:r>
            <a:r>
              <a:rPr lang="th-TH" b="1" dirty="0" smtClean="0"/>
              <a:t>ประโยคแบ่งออกเป็น 2 ภาค</a:t>
            </a:r>
            <a:r>
              <a:rPr lang="th-TH" dirty="0" smtClean="0"/>
              <a:t> คือ ภาคประธานกับภาคแสดง</a:t>
            </a:r>
          </a:p>
          <a:p>
            <a:pPr>
              <a:buNone/>
            </a:pPr>
            <a:r>
              <a:rPr lang="th-TH" dirty="0" smtClean="0"/>
              <a:t>          </a:t>
            </a:r>
            <a:r>
              <a:rPr lang="th-TH" b="1" dirty="0" smtClean="0"/>
              <a:t>ภาคประธาน</a:t>
            </a:r>
            <a:r>
              <a:rPr lang="th-TH" dirty="0" smtClean="0"/>
              <a:t> คือส่วนสำคัญของข้อความ เพื่อบอกให้รู้ว่าใคร หรือสิ่งใด มักเป็นคำนามหรือสรรพนาม แบ่งออกเป็น 2 ส่วนคือ บทประธานและบทขยายประธาน</a:t>
            </a:r>
          </a:p>
          <a:p>
            <a:pPr>
              <a:buNone/>
            </a:pPr>
            <a:r>
              <a:rPr lang="th-TH" dirty="0" smtClean="0"/>
              <a:t>          </a:t>
            </a:r>
            <a:r>
              <a:rPr lang="th-TH" b="1" dirty="0" smtClean="0"/>
              <a:t>ภาคแสดง </a:t>
            </a:r>
            <a:r>
              <a:rPr lang="th-TH" dirty="0" smtClean="0"/>
              <a:t>คือส่วนที่แสดงอาการของภาคประธาน ให้ได้ความหมายครบถ้วน ว่าแสดงอาการอย่างไร แบ่งออกเป็น 4 ส่วน คือ บทกริยา บทขยายกริยา บทกรรม และบทขยายกรรม</a:t>
            </a:r>
          </a:p>
          <a:p>
            <a:pPr>
              <a:buNone/>
            </a:pPr>
            <a:r>
              <a:rPr lang="th-TH" dirty="0" smtClean="0"/>
              <a:t>          ประโยคแต่ละประโยคจะต้องมี บทประธาน  บทกริยา หรือ บทประธาน บทกริยา และบทกรรม ส่วนบทขยายนั้นจะมีหรือไม่มีก็ได้ เช่น</a:t>
            </a:r>
          </a:p>
          <a:p>
            <a:pPr>
              <a:buNone/>
            </a:pPr>
            <a:r>
              <a:rPr lang="th-TH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ลักษณะของประโยค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แบ่งเป็น  2  ชนิด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1.  ประโยคสองส่วน  คือ  ประโยคที่ประกอบด้วยบทประธานและบทกริยาและอาจมีบทขายเพิ่มเติม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2.  ประโยคสามส่วน  คือ  ประโยคที่ประกอบด้วยบทประธาน  บทกริยา  และต้องมีบทกรรมมารับจึงจะได้ใจความสมบูรณ์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th-TH" dirty="0" smtClean="0"/>
              <a:t>ชนิดของประโยค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b="1" dirty="0" smtClean="0"/>
              <a:t>       </a:t>
            </a:r>
            <a:r>
              <a:rPr lang="th-TH" b="1" u="sng" dirty="0" smtClean="0"/>
              <a:t>รูปของประโยค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       เราสามารถแบ่งรูปประโยคได้หลายชนิด ดังนี้</a:t>
            </a:r>
          </a:p>
          <a:p>
            <a:pPr>
              <a:buNone/>
            </a:pPr>
            <a:r>
              <a:rPr lang="th-TH" dirty="0" smtClean="0"/>
              <a:t>       </a:t>
            </a:r>
            <a:r>
              <a:rPr lang="th-TH" b="1" dirty="0" smtClean="0"/>
              <a:t>1. ประโยคบอกเล่า</a:t>
            </a:r>
            <a:r>
              <a:rPr lang="th-TH" dirty="0" smtClean="0"/>
              <a:t>  คือประโยคที่มีใจความเพื่อบอกให้ทราบ ว่าใครทำอะไร ทำที่ไหน ทำอย่างไร เป็นการแจ้งเรื่องราวให้ทราบ หรือบอกเรื่องราวต่าง ๆ เช่น ฉันเรียนอยู่ชั้นประถมศึกษาปีที่ 6,  พ่อของฉันเป็นชาวนา</a:t>
            </a:r>
          </a:p>
          <a:p>
            <a:pPr>
              <a:buNone/>
            </a:pPr>
            <a:r>
              <a:rPr lang="th-TH" dirty="0" smtClean="0"/>
              <a:t>       </a:t>
            </a:r>
            <a:r>
              <a:rPr lang="th-TH" b="1" dirty="0" smtClean="0"/>
              <a:t>2. ประโยคปฏิเสธ</a:t>
            </a:r>
            <a:r>
              <a:rPr lang="th-TH" dirty="0" smtClean="0"/>
              <a:t>  คือประโยคที่มีใจความไม่ตอบรับ มีเนื้อความตรงกันข้ามกับประโยคบอกเล่า มักใช้คำว่า ไม่ ไม่ได้ ไม่ใช่ มิได้ ประกอบ เช่น ฉันไม่ได้ลอกการบ้านเพื่อน  ปากกาด้ามนั้นไม่ใช่ของฉัน</a:t>
            </a:r>
          </a:p>
          <a:p>
            <a:pPr>
              <a:buNone/>
            </a:pPr>
            <a:r>
              <a:rPr lang="th-TH" dirty="0" smtClean="0"/>
              <a:t>       </a:t>
            </a:r>
            <a:r>
              <a:rPr lang="th-TH" b="1" dirty="0" smtClean="0"/>
              <a:t>3. ประโยคคำถาม</a:t>
            </a:r>
            <a:r>
              <a:rPr lang="th-TH" dirty="0" smtClean="0"/>
              <a:t>  คือประโยคที่มีใจความเป็นคำถาม เพื่อต้องการคำตอบ คำที่เป็นคำถามจะอยู่ต้นประโยค หรือท้ายประโยคก็</a:t>
            </a:r>
            <a:r>
              <a:rPr lang="th-TH" dirty="0" smtClean="0"/>
              <a:t>ได้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    </a:t>
            </a:r>
            <a:r>
              <a:rPr lang="th-TH" b="1" dirty="0" smtClean="0"/>
              <a:t>4. ประโยคขอร้อง</a:t>
            </a:r>
            <a:r>
              <a:rPr lang="th-TH" dirty="0" smtClean="0"/>
              <a:t>  คือประโยคที่มีข้อความแสดงความต้องการให้ช่วยเหลือในลักษณะต่าง ๆ มักจะมีคำว่า  โปรด  กรุณา  ช่วย  วาน  อยู่หน้าประโยค และมักจะมีคำว่า  หน่อย  ซิ  นะ  อยู่ท้ายประโยค เช่น โปรดมานั่งข้างหน้าให้เต็มก่อน  กรุณาอย่าจอดรถขวางประตู  วานลบกระดานดำให้ครูหน่อย</a:t>
            </a:r>
          </a:p>
          <a:p>
            <a:pPr>
              <a:buNone/>
            </a:pPr>
            <a:r>
              <a:rPr lang="th-TH" dirty="0" smtClean="0"/>
              <a:t>       </a:t>
            </a:r>
            <a:r>
              <a:rPr lang="th-TH" b="1" dirty="0" smtClean="0"/>
              <a:t>5. ประโยคคำสั่ง</a:t>
            </a:r>
            <a:r>
              <a:rPr lang="th-TH" dirty="0" smtClean="0"/>
              <a:t>  คือประโยคที่บอกให้บุคคลอื่นทำ หรือไม่ทำสิ่งใดสิ่งหนึ่ง มักจะละประธานไว้  เช่น  ห้ามเดินลัดสนาม  อย่าคุยกันในห้องเรียน</a:t>
            </a:r>
          </a:p>
          <a:p>
            <a:pPr>
              <a:buNone/>
            </a:pPr>
            <a:r>
              <a:rPr lang="th-TH" dirty="0" smtClean="0"/>
              <a:t>       </a:t>
            </a:r>
            <a:r>
              <a:rPr lang="th-TH" b="1" dirty="0" smtClean="0"/>
              <a:t>6. ประโยคแสดงความต้องการ</a:t>
            </a:r>
            <a:r>
              <a:rPr lang="th-TH" dirty="0" smtClean="0"/>
              <a:t>  คือประโยคที่แสดงความอยากได้  อยากมี  อยากเป็นสิ่งใดสิ่งหนึ่ง มักมีคำว่า  อยาก  ต้องการ  ปรารถนา  ประสงค์  อยู่ในประโยค  เช่น  พ่อต้องการให้ฉันเป็นทหาร  ฉันอยากเรียนต่อชั้นมัธยมศึกษา  พี่ปรารถนาจะให้น้องเรียนหนังสือเก่ง  ครูประสงค์จะให้นักเรียนลายมืองาม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การใช้ประโยค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    ประโยคที่ผูกขึ้นมานั้นเพื่อนำไปสื่อสารตามที่ต้องการผู้ที่จะประสบความสำเร็จในการสื่อสารนั้น  อยู่ที่ความสามารถในการใช้ประโยค    ซึ่งหลักในการใช้ประโยคประกอบด้วยคุณลักษณะ  3  ประการ  คือ  ถูกหลักไวยากรณ์  กะทัดรัด  และชัดเจน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th-TH" dirty="0" smtClean="0"/>
              <a:t>บทที่  3  การอ่านวิเคราะห์และวินิจสาร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การวิเคราะห์ หมายถึง การแยกแยะทางความคิด หรือทางวัตถุของสิ่งใดสิ่งหนึ่ง</a:t>
            </a:r>
            <a:br>
              <a:rPr lang="th-TH" dirty="0" smtClean="0"/>
            </a:br>
            <a:r>
              <a:rPr lang="th-TH" dirty="0" smtClean="0"/>
              <a:t>หรือเรื่องใดเรื่องหนึ่ง เพื่อให้เห็น องค์ประกอบ เพื่อศึกษาแต่ละองค์ประกอบ</a:t>
            </a:r>
            <a:br>
              <a:rPr lang="th-TH" dirty="0" smtClean="0"/>
            </a:br>
            <a:r>
              <a:rPr lang="th-TH" dirty="0" smtClean="0"/>
              <a:t>หรือว่าแยกแยะเพื่อให้เห็นเพื่อให้เห็นความสัมพันธ์ ขององค์ประกอบต่างๆ </a:t>
            </a:r>
            <a:br>
              <a:rPr lang="th-TH" dirty="0" smtClean="0"/>
            </a:br>
            <a:r>
              <a:rPr lang="th-TH" dirty="0" smtClean="0"/>
              <a:t>ที่ทำให้เกิดสิ่งนั้น หรือเรื่องนั้น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กระบวนการอ่านวิเคราะห์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    1.   จุดประสงค์ของการเขียน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      1.1  เพื่อให้ข้อเท็จจริง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      1.2  เพื่อให้ความรู้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      1.3  เพื่อกระตุ้นให้คิดตาม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      1.4  เพื่อเสียดสีสังคม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      1.5  เพื่อจูงใจให้คล้อยตาม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2.  รูปในการนำเสนอ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      พิจารณาว่าแต่งเป็นร้อยแก้ว  หรือร้อยกรอง  ใช้รูปแบบการเขียนชนิดใด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3.  ทรรศนะในการแต่ง  เป็นการวิเคราะห์ความคิดเห็นในเรื่องต่าง  ๆ  ที่ผู้เขียนเสนอ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>
                <a:solidFill>
                  <a:srgbClr val="002060"/>
                </a:solidFill>
              </a:rPr>
              <a:t>ความหมายของการสื่อสาร                                                                                หมายถึง </a:t>
            </a:r>
            <a:r>
              <a:rPr lang="th-TH" dirty="0" smtClean="0">
                <a:solidFill>
                  <a:srgbClr val="002060"/>
                </a:solidFill>
              </a:rPr>
              <a:t> “ การกระทำของคนเราที่มุ่ง</a:t>
            </a:r>
            <a:br>
              <a:rPr lang="th-TH" dirty="0" smtClean="0">
                <a:solidFill>
                  <a:srgbClr val="002060"/>
                </a:solidFill>
              </a:rPr>
            </a:br>
            <a:r>
              <a:rPr lang="th-TH" dirty="0" smtClean="0">
                <a:solidFill>
                  <a:srgbClr val="002060"/>
                </a:solidFill>
              </a:rPr>
              <a:t>สร้างความร่วมมือกันหรือคล้ายคลึงกัน นั่นคือ การพยายามแลกเปลี่ยนข่าวสาร ความคิดและ</a:t>
            </a:r>
            <a:br>
              <a:rPr lang="th-TH" dirty="0" smtClean="0">
                <a:solidFill>
                  <a:srgbClr val="002060"/>
                </a:solidFill>
              </a:rPr>
            </a:br>
            <a:r>
              <a:rPr lang="th-TH" dirty="0" smtClean="0">
                <a:solidFill>
                  <a:srgbClr val="002060"/>
                </a:solidFill>
              </a:rPr>
              <a:t>ทัศนคติซึ่งกันและกัน โดยอาศัยความสัมพันธ์ของทั้งสองฝ่ายเป็นที่ตั้งเพื่อให้เกิดความเข้าใจ</a:t>
            </a:r>
            <a:br>
              <a:rPr lang="th-TH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บทที่  1  ความรู้พื้นฐานในการสื่อสาร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    4.  วิธีเสนอข้อเท็จจริงและข้อคิดเห็น  พิจารณาแยกแยะว่าสารตอนใดเป็นข้อเท็จจริง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     ตอนใดเป็นข้อคิดเห็น  ผู้เขียนมีวิธีเสนิแบบใด  เช่น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     4.1  เสนอแบบอธิบายตรง  ๆ  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     4.2  เสนอแบบอุปมาอุปไมย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     4.3  กลวิธีในการแต่ง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     4.4  การใช้ถ้อยคำภาษา  และสำนวนโวหารต่าง  ๆ  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     4.5  อารมณ์และความรู้สึกของผู้เขียน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     4.6  เสนอแบบแก้ปัญหาด้วยวิธีการวิทยาศาสตร์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     4.7  คุณค่าที่ได้รับจากเรื่อง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th-TH" dirty="0" smtClean="0"/>
              <a:t>ข้อเสนอในการอ่านวิเคระห์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dirty="0" smtClean="0"/>
              <a:t>    การ</a:t>
            </a:r>
            <a:r>
              <a:rPr lang="th-TH" dirty="0" smtClean="0"/>
              <a:t>อ่านวิเคราะห์เป็นการอ่านอย่างละเอียดให้ได้ความครบถ้วน แล้วจึงแยกแยะให้ได้</a:t>
            </a:r>
          </a:p>
          <a:p>
            <a:pPr>
              <a:buNone/>
            </a:pPr>
            <a:r>
              <a:rPr lang="th-TH" dirty="0" smtClean="0"/>
              <a:t>    ว่า</a:t>
            </a:r>
            <a:r>
              <a:rPr lang="th-TH" dirty="0" smtClean="0"/>
              <a:t>ส่วนต่าง ๆ นั้น มีความหมายและมีความสำคัญอะไรบ้าง แต่ละด้านสัมพันธ์กับส่วนอื่นอย่างไร  วิธีอ่านแบบวิเคราะห์นี้ อาจใช้วิธีวิเคราะห์องค์ประกอบของคำและวลี การใช้คำในประโยค วิเคราะห์สำนวนภาษา จุดประสงค์ของผู้แต่ง ไปจนถึงวิเคราะห์นัยหรือเบื้องหลังการจัดทำหนังสือหรือเอกสารนั้น.</a:t>
            </a:r>
            <a:br>
              <a:rPr lang="th-TH" dirty="0" smtClean="0"/>
            </a:br>
            <a:r>
              <a:rPr lang="th-TH" dirty="0" smtClean="0"/>
              <a:t> </a:t>
            </a:r>
          </a:p>
          <a:p>
            <a:pPr>
              <a:buNone/>
            </a:pPr>
            <a:r>
              <a:rPr lang="th-TH" dirty="0" smtClean="0"/>
              <a:t>    การ</a:t>
            </a:r>
            <a:r>
              <a:rPr lang="th-TH" dirty="0" smtClean="0"/>
              <a:t>วิเคราะห์เรื่องที่อ่านทุกชนิดสิ่งที่จะละเลยมิได้คือ การพิจารณาถึงถ้อยคำสำนวน</a:t>
            </a:r>
            <a:r>
              <a:rPr lang="th-TH" dirty="0" smtClean="0"/>
              <a:t>ภาษาว่า มี</a:t>
            </a:r>
            <a:r>
              <a:rPr lang="th-TH" dirty="0" smtClean="0"/>
              <a:t>ความเหมาะสมกับระดับและประเภทของงานเขียนอย่างไร เช่น ในบทสนทนาก็ไม่ควรใช้ภาษาแบบแผน ควรใช้สำนวนให้เหมาะสมกับสภาพจริงหรือเหมาะแก่กาลสมัยที่เหตุการณ์ในหนังสือนั้นเกิดขึ้น  ดังนั้นการอ่านวิเคราะห์จึงต้องใช้เวลาอ่านมากและยิ่งมีเวลาอ่านมากก็ยิ่งมีโอกาสวิเคราะห์ได้ดีมาก  การอ่านในระดับนี้ต้องรู้จักตั้งคำถามและจัดระเบียบเรื่องราวที่อ่าน เพื่อจะได้เข้าใจเรื่องและความคิดที่ผู้เขียนต้องการ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ประโยชน์ของการด้วยความวิเคราะห์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    1.  ได้รู้ว่าข้อมูลส่วนใดเป็นความจริง  ส่วนใดเป็นความเห็น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2.  ทำให้ผู้อ่านมีความใฝ่รู้  อยากอ่านหนังสืออยู่เสมอ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3.  เป็นการกระตุ้นให้ผู้อ่านเกิดความคิด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4.  ผู้อ่านจะไม่ยึดมั่นในตำราเพียงเล่มหนึ่งเล่มใดเท่านั้น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5.  ผู้อ่านจะไม่ตกเป็นเหยื่อของคำโฆษณา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6.  รู้จักประเมินค่าเรื่องที่อ่าน  ด้วยความรอบคอบ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7.  นำความรู้จากการอ่านวิเคราะห์ไปใช้ในชีวิตประจำวันและสังคม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ความหมายของการวินิจสาร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วินิจสาร หมายความว่า การพิจารณาสารด้วยความเอาใจใส่ พยายามฟังสารอย่างไตร่ตรอง พิจารณาหาเหตุผล ตีความ หมายของสาร พิจารณาสำนวนภาษาตลอดจนน้ำเสียงของผู้พูดด้วยก็จะทำให้เข้าใจความหมายที่แท้จริงของสาร เพื่อให้ได้ </a:t>
            </a:r>
            <a:r>
              <a:rPr lang="th-TH" dirty="0" smtClean="0"/>
              <a:t>ประโยชน์ตามวัตถุประสงค์ของผุ้วินิจ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กระบวนการอ่านวินิจสาร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 smtClean="0"/>
              <a:t>การ</a:t>
            </a:r>
            <a:r>
              <a:rPr lang="th-TH" dirty="0" smtClean="0"/>
              <a:t>พิจารณาแยกองค์ประกอบต่าง ๆ ที่ปรากฏหรือมีอยู่ในงานเขียนเรื่องหนึ่ง ๆ ว่ามีลักษณะอย่างไร มีคุณค่าอย่างไร หรือมีข้อควรสังเกตอย่างไรบ้าง</a:t>
            </a:r>
            <a:br>
              <a:rPr lang="th-TH" dirty="0" smtClean="0"/>
            </a:br>
            <a:r>
              <a:rPr lang="th-TH" dirty="0" smtClean="0"/>
              <a:t>ผู้อ่านต้องแยกแยะให้ออกว่าก่อนว่า ข้อความที่อ่านนั้นผู้เขียนต้องการสื่อข้อเท็จจริงหรือสื่อความรู้สึกนึกคิดให้ผู้อ่านทราบ</a:t>
            </a:r>
            <a:br>
              <a:rPr lang="th-TH" dirty="0" smtClean="0"/>
            </a:br>
            <a:r>
              <a:rPr lang="th-TH" dirty="0" smtClean="0"/>
              <a:t>            - การสื่อข้อเท็จจริง คือ การบอกให้รู้ถึงสิ่งใดสิ่งหนึ่ง หรือเรื่องใดเรื่องหนึ่ง มักเป็นคำตอบสำหรับคำถามที่ว่าอะไร ใคร ที่ไหน เมื่อไร อย่างไร เป็นต้น</a:t>
            </a:r>
            <a:br>
              <a:rPr lang="th-TH" dirty="0" smtClean="0"/>
            </a:br>
            <a:r>
              <a:rPr lang="th-TH" dirty="0" smtClean="0"/>
              <a:t>            - การสื่อความรู้สึกนึกคิด เป็นการสื่อความรู้หรือข้อเท็จจริงตามที่ปรากฏ สิ่งที่เกิดขึ้นอาจกระทบความรู้สึกของผู้ที่พบเห็น จนทำให้เกิดอารมณ์สะเทือนใจได้ต่าง ๆ กันเช่น รู้สึกตระหนก รู้สึกสลดใจ บางครั้งอาจมีความคิด ซึ่งเกิดจากการใช้สติปัญญาใคร่ครวญเกี่ยวกับสิ่งที่เกิดขึ้นนั้นด้วย</a:t>
            </a:r>
            <a:br>
              <a:rPr lang="th-TH" dirty="0" smtClean="0"/>
            </a:br>
            <a:r>
              <a:rPr lang="th-TH" dirty="0" smtClean="0"/>
              <a:t>      </a:t>
            </a:r>
            <a:r>
              <a:rPr lang="th-TH" b="1" dirty="0" smtClean="0"/>
              <a:t> </a:t>
            </a:r>
            <a:r>
              <a:rPr lang="th-TH" dirty="0" smtClean="0"/>
              <a:t>การ</a:t>
            </a:r>
            <a:r>
              <a:rPr lang="th-TH" dirty="0" smtClean="0"/>
              <a:t>แยกแยะเรื่องที่อ่านให้ได้ว่า ส่วนใดเป็นใจความหรือข้อความที่สำคัญที่สุดและส่วนใดเป็นพลความหรือข้อความประกอบ การจับใจความจะช่วยให้ผู้อ่านเข้าใจสารที่ผู้เขียนต้องการสื่อได้ถูกต้อง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วิธีการอ่านวินิจการ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1. สำรวจว่าข้อความตอนใดเป็นข้อเท็จจริง </a:t>
            </a:r>
            <a:r>
              <a:rPr lang="th-TH" dirty="0" smtClean="0"/>
              <a:t> </a:t>
            </a:r>
          </a:p>
          <a:p>
            <a:pPr>
              <a:buNone/>
            </a:pPr>
            <a:r>
              <a:rPr lang="th-TH" dirty="0" smtClean="0"/>
              <a:t>2</a:t>
            </a:r>
            <a:r>
              <a:rPr lang="th-TH" dirty="0" smtClean="0"/>
              <a:t>. บอกจุดมุ่งหมายหรือเจตนาของผู้ส่งสารได้ว่าต้องการส่งสารเพื่ออะไร ให้แง่คิดต่าง ๆ แก่ผู้รับสารอย่างไรบ้าง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3</a:t>
            </a:r>
            <a:r>
              <a:rPr lang="th-TH" dirty="0" smtClean="0"/>
              <a:t>. พิจารณาว่าสารที่สำคัญที่สุดคืออะไร สารสำคัญรองลงมาคืออะไร นอกจากนี้ในการวิเคราะห์และวินิจสารทุกชนิด จะต้องพิจารณาถึงการ ใช้</a:t>
            </a:r>
            <a:r>
              <a:rPr lang="th-TH" b="1" dirty="0" smtClean="0"/>
              <a:t>ถ้อยคำ สำนวนภาษาว่าเหมาะสมกับระดับกับ ประเภทของสารหรือไม่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th-TH" dirty="0" smtClean="0"/>
              <a:t>องค์ประกอบของการสื่อสาร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400" b="1" dirty="0" smtClean="0"/>
              <a:t>     1</a:t>
            </a:r>
            <a:r>
              <a:rPr lang="th-TH" sz="2400" b="1" dirty="0" smtClean="0"/>
              <a:t>. ผู้ส่งข่าวสาร </a:t>
            </a:r>
            <a:r>
              <a:rPr lang="th-TH" sz="2400" dirty="0" smtClean="0"/>
              <a:t>หรือแหล่งกำเนิดข่าวสาร (</a:t>
            </a:r>
            <a:r>
              <a:rPr lang="en-US" sz="2400" dirty="0" smtClean="0"/>
              <a:t>source) </a:t>
            </a:r>
            <a:r>
              <a:rPr lang="th-TH" sz="2400" dirty="0" smtClean="0"/>
              <a:t>อาจจะเป็นสัญญาณต่าง ๆ เช่น สัญญาณภาพ </a:t>
            </a:r>
            <a:br>
              <a:rPr lang="th-TH" sz="2400" dirty="0" smtClean="0"/>
            </a:br>
            <a:r>
              <a:rPr lang="th-TH" sz="2400" dirty="0" smtClean="0"/>
              <a:t>ข้อมูล และเสียงเป็นต้น ในการติดต่อสื่อสารสมัยก่อนอาจจะใช้แสงไฟ ควันไฟ หรือท่าทางต่าง ๆ ก็นับว่าเป็นแหล่งกำเนิดข่าวสาร จัดอยู่ในหมวดหมู่นี้เช่นกัน </a:t>
            </a:r>
            <a:r>
              <a:rPr lang="th-TH" sz="2400" dirty="0" smtClean="0"/>
              <a:t/>
            </a:r>
            <a:br>
              <a:rPr lang="th-TH" sz="2400" dirty="0" smtClean="0"/>
            </a:br>
            <a:r>
              <a:rPr lang="th-TH" sz="2400" b="1" dirty="0" smtClean="0"/>
              <a:t>2. </a:t>
            </a:r>
            <a:r>
              <a:rPr lang="th-TH" sz="2400" b="1" dirty="0" smtClean="0"/>
              <a:t>ผู้รับข่าวสาร </a:t>
            </a:r>
            <a:r>
              <a:rPr lang="th-TH" sz="2400" dirty="0" smtClean="0"/>
              <a:t>หรือจุดหมายปลายทางของข่าวสาร (</a:t>
            </a:r>
            <a:r>
              <a:rPr lang="en-US" sz="2400" dirty="0" smtClean="0"/>
              <a:t>sink) </a:t>
            </a:r>
            <a:r>
              <a:rPr lang="th-TH" sz="2400" dirty="0" smtClean="0"/>
              <a:t>ซึ่งจะรับรู้จากสิ่งที่ผู้ส่งข่าวสาร </a:t>
            </a:r>
            <a:br>
              <a:rPr lang="th-TH" sz="2400" dirty="0" smtClean="0"/>
            </a:br>
            <a:r>
              <a:rPr lang="th-TH" sz="2400" dirty="0" smtClean="0"/>
              <a:t>หรือแหล่งกำเนิดข่าวสารส่งผ่านมาให้ตราบใดที่ การติดต่อสื่อสารบรรลุวัตถุประสงค์ ผู้รับสารหรือจุดหมายปลายทางของข่าวสารก็จะได้รับข่าวสารนั้น ๆ ถ้าผู้รับสารหรือ </a:t>
            </a:r>
            <a:br>
              <a:rPr lang="th-TH" sz="2400" dirty="0" smtClean="0"/>
            </a:br>
            <a:r>
              <a:rPr lang="th-TH" sz="2400" dirty="0" smtClean="0"/>
              <a:t>จุดหมายปลายทางไม่ได้รับข่าวสาร ก็แสดงว่าการสื่อสารนั้นไม่ประสบความสำเร็จ กล่าวคือไม่มีการสื่อสารเกิดขึ้นนั่นเอง </a:t>
            </a:r>
          </a:p>
          <a:p>
            <a:pPr>
              <a:buNone/>
            </a:pPr>
            <a:r>
              <a:rPr lang="th-TH" sz="2400" b="1" dirty="0" smtClean="0"/>
              <a:t>    3</a:t>
            </a:r>
            <a:r>
              <a:rPr lang="th-TH" sz="2400" b="1" dirty="0" smtClean="0"/>
              <a:t>. ช่องสัญญาณ </a:t>
            </a:r>
            <a:r>
              <a:rPr lang="th-TH" sz="2400" dirty="0" smtClean="0"/>
              <a:t>(</a:t>
            </a:r>
            <a:r>
              <a:rPr lang="en-US" sz="2400" dirty="0" smtClean="0"/>
              <a:t>channel) </a:t>
            </a:r>
            <a:r>
              <a:rPr lang="th-TH" sz="2400" dirty="0" smtClean="0"/>
              <a:t>ในที่นี้อาจจะหมายถึงสื่อกลางหรือตัวกลางที่ข่าวสารเดินทางผ่าน อาจจะเป็นอากาศ สายนำสัญญาณต่าง ๆ หรือแม้กระทั่งของเหลว เช่น น้ำ น้ำมัน เป็นต้น เปรียบเสมือนเป็นสะพานที่จะให้ข่าวสารข้ามจากฝั่งหนึ่งไปยังอีกฝั่งหนึ่ง </a:t>
            </a:r>
            <a:r>
              <a:rPr lang="th-TH" dirty="0" smtClean="0"/>
              <a:t/>
            </a:r>
            <a:br>
              <a:rPr lang="th-TH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th-TH" b="1" dirty="0" smtClean="0"/>
              <a:t>4. การเข้ารหัส </a:t>
            </a:r>
            <a:r>
              <a:rPr lang="th-TH" dirty="0" smtClean="0"/>
              <a:t>(</a:t>
            </a:r>
            <a:r>
              <a:rPr lang="en-US" dirty="0" smtClean="0"/>
              <a:t>encoding) </a:t>
            </a:r>
            <a:r>
              <a:rPr lang="th-TH" dirty="0" smtClean="0"/>
              <a:t>เป็นการช่วยให้ผู้ส่งข่าวสารและผู้รับข่าวสารมีความเข้าใจตรงกันในการสื่อความหมาย จึงมีความจำเป็นต้องแปลงความหมายนี้ การเข้ารหัสจึงหมายถึงการแปลงข่าวสารให้อยู่ในรูปพลังงาน </a:t>
            </a:r>
            <a:br>
              <a:rPr lang="th-TH" dirty="0" smtClean="0"/>
            </a:br>
            <a:r>
              <a:rPr lang="th-TH" dirty="0" smtClean="0"/>
              <a:t>ที่พร้อมจะส่งไปในสื่อกลาง ทางผู้ส่งมีความเข้าใจต้องตรงกันระหว่างผู้ส่งและผู้รับ หรือมีรหัสเดียวกัน การสื่อสารจึงเกิดขึ้นได้ </a:t>
            </a:r>
            <a:br>
              <a:rPr lang="th-TH" dirty="0" smtClean="0"/>
            </a:br>
            <a:r>
              <a:rPr lang="th-TH" b="1" dirty="0" smtClean="0"/>
              <a:t>5. การถอดรหัส </a:t>
            </a:r>
            <a:r>
              <a:rPr lang="th-TH" dirty="0" smtClean="0"/>
              <a:t>(</a:t>
            </a:r>
            <a:r>
              <a:rPr lang="en-US" dirty="0" smtClean="0"/>
              <a:t>decoding) </a:t>
            </a:r>
            <a:r>
              <a:rPr lang="th-TH" dirty="0" smtClean="0"/>
              <a:t>หมายถึงการที่ผู้รับข่าวสารแปลงพลังงานจากสื่อกลางให้กลับไปอยู่ในรูปข่าวสารที่ส่งมาจากผู้ส่งข่าวสาร โดยมีความเข้าในหรือรหัสตรงกัน </a:t>
            </a:r>
            <a:br>
              <a:rPr lang="th-TH" dirty="0" smtClean="0"/>
            </a:br>
            <a:r>
              <a:rPr lang="th-TH" b="1" dirty="0" smtClean="0"/>
              <a:t>6. สัญญาณรบกวน </a:t>
            </a:r>
            <a:r>
              <a:rPr lang="th-TH" dirty="0" smtClean="0"/>
              <a:t>(</a:t>
            </a:r>
            <a:r>
              <a:rPr lang="en-US" dirty="0" smtClean="0"/>
              <a:t>noise) </a:t>
            </a:r>
            <a:r>
              <a:rPr lang="th-TH" dirty="0" smtClean="0"/>
              <a:t>เป็นสิ่งที่มีอยู่ในธรรมชาติ มักจะลดทอนหรือรบกวนระบบ อาจจะเกิดขึ้นได้ทั้งทางด้านผู้ส่งข่าวสาร ผู้รับข่าวสาร และช่องสัญญาณ แต่ในการศึกษาขั้นพื้นฐานมักจะสมมติให้ทางด้านผู้ส่งข่าวสารและผู้รับข่าวสารไม่มีความผิดพลาด ตำแหน่งที่ใช้วิเคราะห์มักจะเป็นที่ตัวกลางหรือช่องสัญญาณ เมื่อไรที่รวมสัญญาณรบกวนด้านผู้ส่งข่าวสารและด้านผู้รับข่าวสาร ในทางปฎิบัติมักจะใช้ </a:t>
            </a:r>
            <a:br>
              <a:rPr lang="th-TH" dirty="0" smtClean="0"/>
            </a:br>
            <a:r>
              <a:rPr lang="th-TH" dirty="0" smtClean="0"/>
              <a:t>วงจรกรอง (</a:t>
            </a:r>
            <a:r>
              <a:rPr lang="en-US" dirty="0" smtClean="0"/>
              <a:t>filter) </a:t>
            </a:r>
            <a:r>
              <a:rPr lang="th-TH" dirty="0" smtClean="0"/>
              <a:t>กรองสัญญาณแต่ต้นทาง เพื่อให้การสื่อสารมีคุณภาพดียิ่งขึ้นแล้วค่อยดำเนินการ เช่น การเข้ารหัสแหล่งข้อมูล เป็นต้น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h-TH" dirty="0" smtClean="0"/>
              <a:t>ประเภทของการสื่อสาร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dirty="0" smtClean="0"/>
              <a:t>                  </a:t>
            </a:r>
            <a:r>
              <a:rPr lang="th-TH" dirty="0" smtClean="0"/>
              <a:t> 1) การสื่อสารระหว่างบุคคลสองคน (</a:t>
            </a:r>
            <a:r>
              <a:rPr lang="en-US" dirty="0" smtClean="0"/>
              <a:t>Dyadic Communication) </a:t>
            </a:r>
            <a:r>
              <a:rPr lang="th-TH" dirty="0" smtClean="0"/>
              <a:t>เช่น แดงคุยกับดำ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              2) การสื่อสารแบบกลุ่ม (</a:t>
            </a:r>
            <a:r>
              <a:rPr lang="en-US" dirty="0" smtClean="0"/>
              <a:t>Group Communication) </a:t>
            </a:r>
            <a:r>
              <a:rPr lang="th-TH" dirty="0" smtClean="0"/>
              <a:t>เกี่ยวข้องกับการสื่อสารระหว่างบุคคลจำนวน</a:t>
            </a:r>
            <a:br>
              <a:rPr lang="th-TH" dirty="0" smtClean="0"/>
            </a:br>
            <a:r>
              <a:rPr lang="th-TH" dirty="0" smtClean="0"/>
              <a:t>                  สามคนขึ้นไป แต่ถ้าจำนวนคนผู้มีส่วนร่วมยิ่งน้อย การสื่อสารก็จะใกล้เคียงกับการสื่อสาร </a:t>
            </a:r>
            <a:br>
              <a:rPr lang="th-TH" dirty="0" smtClean="0"/>
            </a:br>
            <a:r>
              <a:rPr lang="th-TH" dirty="0" smtClean="0"/>
              <a:t>                  ระหว่างบุคคลมากขึ้น การสื่อสารแบบกลุ่มมักจะกระทำโดยมีวัตถุประสงค์เพื่อการแก้ปัญหา</a:t>
            </a:r>
            <a:br>
              <a:rPr lang="th-TH" dirty="0" smtClean="0"/>
            </a:br>
            <a:r>
              <a:rPr lang="th-TH" dirty="0" smtClean="0"/>
              <a:t>                  หรือการตัดสินใจในเรื่องใดเรื่องหนึ่ง เช่น กลุ่มศึกษาในมหาวิทยาลัย เป็นต้น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dirty="0" smtClean="0"/>
              <a:t>                 3</a:t>
            </a:r>
            <a:r>
              <a:rPr lang="th-TH" dirty="0" smtClean="0"/>
              <a:t>) การสื่อสารสาธารณะ (</a:t>
            </a:r>
            <a:r>
              <a:rPr lang="en-US" dirty="0" smtClean="0"/>
              <a:t>Public Communication) </a:t>
            </a:r>
            <a:r>
              <a:rPr lang="th-TH" dirty="0" smtClean="0"/>
              <a:t>เกี่ยวข้องกับคนกลุ่มใหญ่ๆ โดยมีรูปแบบหลัก</a:t>
            </a:r>
            <a:br>
              <a:rPr lang="th-TH" dirty="0" smtClean="0"/>
            </a:br>
            <a:r>
              <a:rPr lang="th-TH" dirty="0" smtClean="0"/>
              <a:t>                 เป็นวิธีการพูดฝ่ายเดียว (</a:t>
            </a:r>
            <a:r>
              <a:rPr lang="en-US" dirty="0" smtClean="0"/>
              <a:t>monologue) </a:t>
            </a:r>
            <a:r>
              <a:rPr lang="th-TH" dirty="0" smtClean="0"/>
              <a:t>ซึ่งทำให้มีปฏิกิริยาโต้ตอบน้อย ส่วนใหญ่เป็นการสื่อสาร</a:t>
            </a:r>
            <a:br>
              <a:rPr lang="th-TH" dirty="0" smtClean="0"/>
            </a:br>
            <a:r>
              <a:rPr lang="th-TH" dirty="0" smtClean="0"/>
              <a:t>                 เพื่อความบันเทิงและเพื่อการจูงใจ เช่น การบรรยายในชั้นเรียนในมหาวิทยาลัย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            4) การสื่อสารองค์กร (</a:t>
            </a:r>
            <a:r>
              <a:rPr lang="en-US" dirty="0" smtClean="0"/>
              <a:t>Organizational Communication) </a:t>
            </a:r>
            <a:r>
              <a:rPr lang="th-TH" dirty="0" smtClean="0"/>
              <a:t>เป็นการสื่อสารที่กระทำในองค์กรขนาด</a:t>
            </a:r>
            <a:br>
              <a:rPr lang="th-TH" dirty="0" smtClean="0"/>
            </a:br>
            <a:r>
              <a:rPr lang="th-TH" dirty="0" smtClean="0"/>
              <a:t>                 ใหญ่ เช่น องค์กรธุรกิจ บางครั้งถูกจัดว่าเป็นส่วนหนึ่งของการสื่อสารกลุ่มแต่นักวิชาการมัก</a:t>
            </a:r>
            <a:br>
              <a:rPr lang="th-TH" dirty="0" smtClean="0"/>
            </a:br>
            <a:r>
              <a:rPr lang="th-TH" dirty="0" smtClean="0"/>
              <a:t>                 เน้นการสื่อสารองค์กรไปที่การสื่อสารระหว่างนายจ้างกับลูกจ้าง และระหว่างบุคคลที่มี</a:t>
            </a:r>
            <a:br>
              <a:rPr lang="th-TH" dirty="0" smtClean="0"/>
            </a:br>
            <a:r>
              <a:rPr lang="th-TH" dirty="0" smtClean="0"/>
              <a:t>               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            5) การสื่อสารครอบครัว (</a:t>
            </a:r>
            <a:r>
              <a:rPr lang="en-US" dirty="0" smtClean="0"/>
              <a:t>Family Communication) </a:t>
            </a:r>
            <a:r>
              <a:rPr lang="th-TH" dirty="0" smtClean="0"/>
              <a:t>เป็นรูปแบบการสื่อสารที่เกิดขึ้นภายในครอบครัว</a:t>
            </a:r>
            <a:br>
              <a:rPr lang="th-TH" dirty="0" smtClean="0"/>
            </a:br>
            <a:r>
              <a:rPr lang="th-TH" dirty="0" smtClean="0"/>
              <a:t>                เดี่ยว (</a:t>
            </a:r>
            <a:r>
              <a:rPr lang="en-US" dirty="0" smtClean="0"/>
              <a:t>nuclear family) </a:t>
            </a:r>
            <a:r>
              <a:rPr lang="th-TH" dirty="0" smtClean="0"/>
              <a:t>ครอบครัวขยาย (</a:t>
            </a:r>
            <a:r>
              <a:rPr lang="en-US" dirty="0" smtClean="0"/>
              <a:t>extended family) </a:t>
            </a:r>
            <a:r>
              <a:rPr lang="th-TH" dirty="0" smtClean="0"/>
              <a:t>และครอบครัวผสม (</a:t>
            </a:r>
            <a:r>
              <a:rPr lang="en-US" dirty="0" smtClean="0"/>
              <a:t>blended family) </a:t>
            </a:r>
            <a:r>
              <a:rPr lang="th-TH" dirty="0" smtClean="0"/>
              <a:t>ที่</a:t>
            </a:r>
            <a:br>
              <a:rPr lang="th-TH" dirty="0" smtClean="0"/>
            </a:br>
            <a:r>
              <a:rPr lang="th-TH" dirty="0" smtClean="0"/>
              <a:t>                เกิดจากการแต่งงานระหว่างพ่อหม้ายและแม่หม้าย เช่น การสื่อสารระหว่างคู่สมรส บิดามารดา</a:t>
            </a:r>
            <a:br>
              <a:rPr lang="th-TH" dirty="0" smtClean="0"/>
            </a:br>
            <a:r>
              <a:rPr lang="th-TH" dirty="0" smtClean="0"/>
              <a:t>                กับบุตร ญาติพี่น้อง และการสื่อสารระหว่างประเพณีในครอบครัว เป็นต้น</a:t>
            </a:r>
            <a:br>
              <a:rPr lang="th-TH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เครื่องมือที่ใช้ในการสื่อสาร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1. เครื่องพิมพ์ดีด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2. เครื่องอัดสำเนาเอกสาร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3. เครื่องถ่ายเอกสาร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4. เครื่องโทรศัพท์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5. เครื่องโทรสาร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6.เครื่องเทเล็กซ์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7. เครื่องสั่งงาน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8. เครื่องคอมพิวเตอร์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ปัญหาและอุปสรรคในการสื่อสาร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/>
              <a:t>    ๑. </a:t>
            </a:r>
            <a:r>
              <a:rPr lang="th-TH" dirty="0" smtClean="0"/>
              <a:t>ปัญหาและอุปสรรคที่เกิดจากผู้ส่งสาร</a:t>
            </a:r>
            <a:br>
              <a:rPr lang="th-TH" dirty="0" smtClean="0"/>
            </a:br>
            <a:r>
              <a:rPr lang="th-TH" dirty="0" smtClean="0"/>
              <a:t>๑.๑ ผู้ส่งสารมีความรู้ความเข้าใจตลอดจนมีข้อมูลเกี่ยวกับสารที่ต้องการสื่อไม่เพียงพอ เช่น ทำให้เกิดความเข้าใจผิดพลาด เกิดความลังเลไม่แน่ใจ หรือได้รับข้อมูลผิดๆไปโดยไม่รู้ตัว</a:t>
            </a:r>
            <a:br>
              <a:rPr lang="th-TH" dirty="0" smtClean="0"/>
            </a:br>
            <a:r>
              <a:rPr lang="th-TH" dirty="0" smtClean="0"/>
              <a:t>๑.๒ ผู้ส่งสารขาดกลวิธีในการถ่ายทอดหรือการนำเสนอที่ดี กลวิธีในการถ่ายทอดหรือการนำเสนอที่ดีที่เหมาะสม จะทำให้ผู้รับสารเกิดความสนใจ กระตือรือร้น และรับสารได้ถูกต้องรวดเร็วขึ้น </a:t>
            </a:r>
            <a:br>
              <a:rPr lang="th-TH" dirty="0" smtClean="0"/>
            </a:br>
            <a:r>
              <a:rPr lang="th-TH" dirty="0" smtClean="0"/>
              <a:t>๑.๓ บุคลิกภาพของผู้ส่งสาร ผู้ส่งสารที่มีบุคลิกภาพที่ดี เช่น แต่งกายดี น้ำเสียงน่าฟัง ใบหน้ายิ้มแย้มแจ่มใส ย่อมช่วยปลุกเร้าให้ผู้รับสารเกิดความสนใจที่จะรับสารยิ่งขึ้น</a:t>
            </a:r>
            <a:br>
              <a:rPr lang="th-TH" dirty="0" smtClean="0"/>
            </a:br>
            <a:r>
              <a:rPr lang="th-TH" dirty="0" smtClean="0"/>
              <a:t>๑.๔ ทัศนคติของผู้ส่งสาร ผู้ส่งสารที่มีทัศนคติที่ดีต่อทั้งตนเองต่อผู้รับสาร ย่อมทำให้การสื่อสารเป็นไปอย่างมีประสิทธิภาพ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841</Words>
  <Application>Microsoft Office PowerPoint</Application>
  <PresentationFormat>On-screen Show (4:3)</PresentationFormat>
  <Paragraphs>118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สื่อการเรียนการสอน</vt:lpstr>
      <vt:lpstr>บทที่  1  ความรู้พื้นฐานในการสื่อสาร</vt:lpstr>
      <vt:lpstr>องค์ประกอบของการสื่อสาร</vt:lpstr>
      <vt:lpstr>Slide 4</vt:lpstr>
      <vt:lpstr>ประเภทของการสื่อสาร</vt:lpstr>
      <vt:lpstr>Slide 6</vt:lpstr>
      <vt:lpstr>Slide 7</vt:lpstr>
      <vt:lpstr>เครื่องมือที่ใช้ในการสื่อสาร</vt:lpstr>
      <vt:lpstr>ปัญหาและอุปสรรคในการสื่อสาร</vt:lpstr>
      <vt:lpstr>Slide 10</vt:lpstr>
      <vt:lpstr>Slide 11</vt:lpstr>
      <vt:lpstr>บทที่  2  การใช้ประโยคเพื่อการสื่อสาร</vt:lpstr>
      <vt:lpstr>ส่วนประกอบของประโยค</vt:lpstr>
      <vt:lpstr>ลักษณะของประโยค</vt:lpstr>
      <vt:lpstr>ชนิดของประโยค</vt:lpstr>
      <vt:lpstr>Slide 16</vt:lpstr>
      <vt:lpstr>การใช้ประโยค</vt:lpstr>
      <vt:lpstr>บทที่  3  การอ่านวิเคราะห์และวินิจสาร</vt:lpstr>
      <vt:lpstr>กระบวนการอ่านวิเคราะห์</vt:lpstr>
      <vt:lpstr>Slide 20</vt:lpstr>
      <vt:lpstr>ข้อเสนอในการอ่านวิเคระห์</vt:lpstr>
      <vt:lpstr>ประโยชน์ของการด้วยความวิเคราะห์</vt:lpstr>
      <vt:lpstr>ความหมายของการวินิจสาร</vt:lpstr>
      <vt:lpstr>กระบวนการอ่านวินิจสาร</vt:lpstr>
      <vt:lpstr>วิธีการอ่านวินิจการ</vt:lpstr>
      <vt:lpstr>Slide 26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สื่อการเรียนการสอน</dc:title>
  <dc:creator>COM</dc:creator>
  <cp:lastModifiedBy>COM</cp:lastModifiedBy>
  <cp:revision>15</cp:revision>
  <dcterms:created xsi:type="dcterms:W3CDTF">2011-08-05T06:42:57Z</dcterms:created>
  <dcterms:modified xsi:type="dcterms:W3CDTF">2011-08-05T08:46:17Z</dcterms:modified>
</cp:coreProperties>
</file>