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E811D-17C5-4C4B-AF11-718A1F7221D4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A2307-E33E-42B3-B53B-774DE4F3F7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A2307-E33E-42B3-B53B-774DE4F3F7A8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161C-0608-4286-ACC0-8772B7A70D77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60E4-2EF2-42D6-B630-7AB81CEE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161C-0608-4286-ACC0-8772B7A70D77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60E4-2EF2-42D6-B630-7AB81CEE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161C-0608-4286-ACC0-8772B7A70D77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60E4-2EF2-42D6-B630-7AB81CEE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161C-0608-4286-ACC0-8772B7A70D77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60E4-2EF2-42D6-B630-7AB81CEE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161C-0608-4286-ACC0-8772B7A70D77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60E4-2EF2-42D6-B630-7AB81CEE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161C-0608-4286-ACC0-8772B7A70D77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60E4-2EF2-42D6-B630-7AB81CEE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161C-0608-4286-ACC0-8772B7A70D77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60E4-2EF2-42D6-B630-7AB81CEE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161C-0608-4286-ACC0-8772B7A70D77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60E4-2EF2-42D6-B630-7AB81CEE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161C-0608-4286-ACC0-8772B7A70D77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60E4-2EF2-42D6-B630-7AB81CEE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161C-0608-4286-ACC0-8772B7A70D77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60E4-2EF2-42D6-B630-7AB81CEE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161C-0608-4286-ACC0-8772B7A70D77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A60E4-2EF2-42D6-B630-7AB81CEE58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E161C-0608-4286-ACC0-8772B7A70D77}" type="datetimeFigureOut">
              <a:rPr lang="en-US" smtClean="0"/>
              <a:t>8/4/2011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A60E4-2EF2-42D6-B630-7AB81CEE58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_AkX9ikDAwvw/TIZTlH27rCI/AAAAAAAAABA/KISI-2xoRj0/s1600/Minnie_Mouse.gi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470025"/>
          </a:xfrm>
        </p:spPr>
        <p:txBody>
          <a:bodyPr>
            <a:normAutofit/>
          </a:bodyPr>
          <a:lstStyle/>
          <a:p>
            <a:r>
              <a:rPr lang="th-TH" sz="6600" dirty="0" smtClean="0">
                <a:latin typeface="4809KwangMD_Glory" pitchFamily="2" charset="0"/>
                <a:cs typeface="4809KwangMD_Glory" pitchFamily="2" charset="0"/>
              </a:rPr>
              <a:t>สื่อการเรียนการสอน</a:t>
            </a:r>
            <a:endParaRPr lang="en-US" sz="6600" dirty="0">
              <a:latin typeface="4809KwangMD_Glory" pitchFamily="2" charset="0"/>
              <a:cs typeface="4809KwangMD_Glory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048000"/>
            <a:ext cx="6400800" cy="1752600"/>
          </a:xfrm>
        </p:spPr>
        <p:txBody>
          <a:bodyPr/>
          <a:lstStyle/>
          <a:p>
            <a:r>
              <a:rPr lang="th-TH" dirty="0" smtClean="0">
                <a:latin typeface="05_ZZ HouKang" pitchFamily="2" charset="0"/>
                <a:cs typeface="05_ZZ HouKang" pitchFamily="2" charset="0"/>
              </a:rPr>
              <a:t>วิชา ภาษาไทยเพื่ออาชีพ</a:t>
            </a:r>
            <a:endParaRPr lang="en-US" dirty="0">
              <a:latin typeface="05_ZZ HouKang" pitchFamily="2" charset="0"/>
              <a:cs typeface="05_ZZ HouKang" pitchFamily="2" charset="0"/>
            </a:endParaRPr>
          </a:p>
        </p:txBody>
      </p:sp>
      <p:pic>
        <p:nvPicPr>
          <p:cNvPr id="21506" name="Picture 2" descr="http://4.bp.blogspot.com/_AkX9ikDAwvw/TIZTlH27rCI/AAAAAAAAABA/KISI-2xoRj0/s320/Minnie_Mouse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3505200"/>
            <a:ext cx="67056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endParaRPr lang="th-TH" sz="2000" dirty="0" smtClean="0"/>
          </a:p>
          <a:p>
            <a:r>
              <a:rPr lang="th-TH" sz="2800" dirty="0" smtClean="0"/>
              <a:t>ความหมายของภูมิปัญญาทางภาษษไทย</a:t>
            </a:r>
            <a:endParaRPr lang="th-TH" sz="2800" dirty="0"/>
          </a:p>
          <a:p>
            <a:endParaRPr lang="th-TH" sz="2000" dirty="0" smtClean="0"/>
          </a:p>
          <a:p>
            <a:r>
              <a:rPr lang="th-TH" sz="2000" dirty="0" smtClean="0"/>
              <a:t> </a:t>
            </a:r>
            <a:r>
              <a:rPr lang="th-TH" sz="2000" b="1" dirty="0" smtClean="0"/>
              <a:t>ภูมิปัญญาไทย</a:t>
            </a:r>
            <a:r>
              <a:rPr lang="th-TH" sz="2000" dirty="0" smtClean="0"/>
              <a:t> ตรงกับศัพท์ภาษาอังกฤษว่า </a:t>
            </a:r>
            <a:r>
              <a:rPr lang="en-US" sz="2000" dirty="0" smtClean="0"/>
              <a:t>Wisdom </a:t>
            </a:r>
            <a:r>
              <a:rPr lang="th-TH" sz="2000" dirty="0" smtClean="0"/>
              <a:t>หมายถึง ความรู้ความสามารถ วิธีการผลงานที่คนไทยได้ค้นคว้า รวบรวม และจัดเป็นความรู้ ถ่ายทอด ปรับปรุง จากคนรุ่นหนึ่งมาสู่คนอีกรุ่นหนึ่ง จนเกิดผลิตผลที่ดี งดงาม มีคุณค่า มีประโยชน์ สามารถนำมาแก้ปัญหาและพัฒนาวิถีชีวิตได้แต่ละหมู่บ้าน แต่ละชุมชนไทย ล้วนมีการทำมาหากินที่สอดคล้องกับภูมิประเทศ มีผู้นำที่มีความรู้ มีฝีมือทางช่าง สามารถคิดประดิษฐ์ ตัดสินใจแก้ปัญหาของชาวบ้านได้ ผู้นำเหล่านี้ เรียกว่า ปราชญ์ชาวบ้าน หรือผู้ทรงภูมิปัญญาไทย</a:t>
            </a:r>
            <a:endParaRPr lang="en-US" sz="2000" dirty="0"/>
          </a:p>
        </p:txBody>
      </p:sp>
      <p:pic>
        <p:nvPicPr>
          <p:cNvPr id="58370" name="Picture 2" descr="http://pirun.ku.ac.th/~b5004356/697244lrgn84n6wk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486400"/>
            <a:ext cx="952500" cy="1143001"/>
          </a:xfrm>
          <a:prstGeom prst="rect">
            <a:avLst/>
          </a:prstGeom>
          <a:noFill/>
        </p:spPr>
      </p:pic>
      <p:pic>
        <p:nvPicPr>
          <p:cNvPr id="58372" name="Picture 4" descr="http://pirun.ku.ac.th/~b5004356/697244lrgn84n6wk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5410200"/>
            <a:ext cx="952500" cy="1143001"/>
          </a:xfrm>
          <a:prstGeom prst="rect">
            <a:avLst/>
          </a:prstGeom>
          <a:noFill/>
        </p:spPr>
      </p:pic>
      <p:pic>
        <p:nvPicPr>
          <p:cNvPr id="58374" name="Picture 6" descr="http://pirun.ku.ac.th/~b5004356/697244lrgn84n6wk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2667000"/>
            <a:ext cx="952500" cy="1143001"/>
          </a:xfrm>
          <a:prstGeom prst="rect">
            <a:avLst/>
          </a:prstGeom>
          <a:noFill/>
        </p:spPr>
      </p:pic>
      <p:pic>
        <p:nvPicPr>
          <p:cNvPr id="58376" name="Picture 8" descr="http://pirun.ku.ac.th/~b5004356/697244lrgn84n6wk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3810000"/>
            <a:ext cx="952500" cy="1143001"/>
          </a:xfrm>
          <a:prstGeom prst="rect">
            <a:avLst/>
          </a:prstGeom>
          <a:noFill/>
        </p:spPr>
      </p:pic>
      <p:pic>
        <p:nvPicPr>
          <p:cNvPr id="58378" name="Picture 10" descr="http://pirun.ku.ac.th/~b5004356/697244lrgn84n6wk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4800600"/>
            <a:ext cx="952500" cy="1143001"/>
          </a:xfrm>
          <a:prstGeom prst="rect">
            <a:avLst/>
          </a:prstGeom>
          <a:noFill/>
        </p:spPr>
      </p:pic>
      <p:pic>
        <p:nvPicPr>
          <p:cNvPr id="58380" name="Picture 12" descr="http://pirun.ku.ac.th/~b5004356/697244lrgn84n6wk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5105400"/>
            <a:ext cx="952500" cy="1143001"/>
          </a:xfrm>
          <a:prstGeom prst="rect">
            <a:avLst/>
          </a:prstGeom>
          <a:noFill/>
        </p:spPr>
      </p:pic>
      <p:pic>
        <p:nvPicPr>
          <p:cNvPr id="58382" name="Picture 14" descr="http://pirun.ku.ac.th/~b5004356/697244lrgn84n6wk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5410200"/>
            <a:ext cx="952500" cy="1143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th-TH" b="1" dirty="0" smtClean="0"/>
              <a:t>ลักษณะของภูมิปัญญาไทย</a:t>
            </a:r>
          </a:p>
          <a:p>
            <a:r>
              <a:rPr lang="th-TH" sz="2000" dirty="0" smtClean="0"/>
              <a:t>1. ภูมิปัญญาไทยมีลักษณะเป็นทั้งความรู้ ทักษะ ความเชื่อ และพฤติกรรม </a:t>
            </a:r>
          </a:p>
          <a:p>
            <a:r>
              <a:rPr lang="th-TH" sz="2000" dirty="0" smtClean="0"/>
              <a:t>2. ภูมิปัญญาไทยแสดงถึงความสัมพันธ์ระหว่างคนกับคน คนกับธรรมชาติ สิ่งแวดล้อม และคนกับสิ่งเหนือธรรมชาติ </a:t>
            </a:r>
          </a:p>
          <a:p>
            <a:r>
              <a:rPr lang="th-TH" sz="2000" dirty="0" smtClean="0"/>
              <a:t>3. ภูมิปัญญาไทยเป็นองค์รวมหรือกิจกรรมทุกอย่างในวิถีชีวิตของคน </a:t>
            </a:r>
          </a:p>
          <a:p>
            <a:r>
              <a:rPr lang="th-TH" sz="2000" dirty="0" smtClean="0"/>
              <a:t>4. ภูมิปัญญาไทยเป็นเรื่องของการแก้ปัญหา การจัดการ การปรับตัว และการเรียนรู้ เพื่อความอยู่รอดของบุคคล ชุมชน และสังคม </a:t>
            </a:r>
          </a:p>
          <a:p>
            <a:r>
              <a:rPr lang="th-TH" sz="2000" dirty="0" smtClean="0"/>
              <a:t>5. ภูมิปัญญาไทยเป็นพื้นฐานสำคัญในการมองชีวิต เป็นพื้นฐานความรู้ในเรื่องต่างๆ </a:t>
            </a:r>
          </a:p>
          <a:p>
            <a:r>
              <a:rPr lang="th-TH" sz="2000" dirty="0" smtClean="0"/>
              <a:t>6. ภูมิปัญญาไทยมีลักษณะเฉพาะ หรือมีเอกลักษณ์ในตัวเอง </a:t>
            </a:r>
          </a:p>
          <a:p>
            <a:r>
              <a:rPr lang="th-TH" sz="2000" dirty="0" smtClean="0"/>
              <a:t>7. ภูมิปัญญาไทยมีการเปลี่ยนแปลงเพื่อการปรับสมดุลในพัฒนาการทางสังคม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หน่วยที่ 3 กระบวนการการฟัง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fontAlgn="base"/>
            <a:r>
              <a:rPr lang="th-TH" dirty="0" smtClean="0"/>
              <a:t>ความหมายและความสำคัญของการฟัง</a:t>
            </a:r>
          </a:p>
          <a:p>
            <a:pPr fontAlgn="base"/>
            <a:r>
              <a:rPr lang="th-TH" sz="2000" dirty="0"/>
              <a:t> </a:t>
            </a:r>
            <a:r>
              <a:rPr lang="th-TH" sz="2000" dirty="0" smtClean="0"/>
              <a:t>    ในวันหนึ่งๆ โสตประสาทเราได้ยินเสียงต่าง ๆ มากมายทั้งที่ตั้งใจฟังและไม่ได้ตั้งใจฟัง ความรู้เกี่ยวกับความหมายและความสำคัญของการฟัง มีดังนี้</a:t>
            </a:r>
            <a:endParaRPr lang="th-TH" sz="2000" dirty="0"/>
          </a:p>
          <a:p>
            <a:pPr fontAlgn="base"/>
            <a:r>
              <a:rPr lang="th-TH" sz="1800" b="1" dirty="0"/>
              <a:t>ความหมายของการฟัง</a:t>
            </a:r>
          </a:p>
          <a:p>
            <a:r>
              <a:rPr lang="th-TH" sz="1800" b="1" dirty="0"/>
              <a:t>การฟัง (</a:t>
            </a:r>
            <a:r>
              <a:rPr lang="en-US" sz="1800" b="1" dirty="0"/>
              <a:t>Listening) </a:t>
            </a:r>
            <a:r>
              <a:rPr lang="th-TH" sz="1800" b="1" dirty="0"/>
              <a:t>หมายถึง การรับสารทางโสตประสาท เพื่อรับรู้ความหมายจากเสียงที่ได้ยิน ซึ่งถ้าจะกล่าวให้ชัดเจนยิ่งแล้ว การฟังจะประกอบด้วยส่วนสำคัญ 4 ส่วน ดังนี้</a:t>
            </a:r>
          </a:p>
          <a:p>
            <a:r>
              <a:rPr lang="th-TH" sz="1800" b="1" dirty="0"/>
              <a:t/>
            </a:r>
            <a:br>
              <a:rPr lang="th-TH" sz="1800" b="1" dirty="0"/>
            </a:br>
            <a:endParaRPr lang="th-TH" sz="1800" b="1" dirty="0"/>
          </a:p>
          <a:p>
            <a:pPr fontAlgn="base"/>
            <a:r>
              <a:rPr lang="th-TH" sz="1800" b="1" dirty="0"/>
              <a:t>ดังนั้น การฟังจึงหมายรวมไปถึงการตั้งใจฟังเพื่อให้รู้เรื่อง เข้าใจความหมายของเรื่องที่ได้ยิน ตลอดจนใช้สติปัญญาใคร่ครวญว่าควรเชื่อหรือไม่ เพียงใด จนกระทั่งนำเรื่องที่ฟังไปใช้ให้เกิดประโยชน์ การฟังเป็นทักษะการรับสารที่ใช้มากที่สุดในชีวิตประจำวัน เช่น ฟังข่าว ฟังประกาศ ฟังเพลง ฟังละครวิทยุ เป็นต้น โดยเฉพาะผู้ที่อยู่ในวัยศึกษาเล่าเรียนต้องฟังความรู้จากครูอาจารย์ ฟังวิทยากรบรรยายให้ความรู้ เพื่อนำไปใช้ให้เกิดประโยชน์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th-TH" dirty="0"/>
              <a:t>จุดมุ่งหมายของการฟัง</a:t>
            </a:r>
            <a:br>
              <a:rPr lang="th-TH" dirty="0"/>
            </a:br>
            <a:r>
              <a:rPr lang="th-TH" dirty="0" smtClean="0"/>
              <a:t>     </a:t>
            </a:r>
            <a:r>
              <a:rPr lang="th-TH" sz="2000" dirty="0" smtClean="0"/>
              <a:t>เวลาเราฟังเรามักไม่ทันคิดว่า เราฟังเพื่อความมุ่งหมายอะไรแต่เรารู้ว่า เมื่อเราไปฟังดนตรี เราฟังเพื่อความเพลิดเพลินและความสุขใจเป็นสำคัญ เมื่อไปฟังปาฐกถาเราอาจฟังเพื่อให้ได้รับความรู้และได้รับความเพลิดเพลินด้วย แต่ถึงกระนั้นก็ดีหากเรากำหนดจุดมุ่งหมายในการฟังแต่ละครั้งแต่ละเรื่องไว้ก็จะทำให้เราตั้งใจฟังทำให้เกิดความเข้าใจเนื้อหาสาระของเรื่องที่ฟังและได้รับประโยชน์จากการฟังอย่างเต็มที่ เราพอจะแบ่งจุดมุ่งหมายของการฟังออกได้ดังนี้</a:t>
            </a:r>
            <a:br>
              <a:rPr lang="th-TH" sz="2000" dirty="0" smtClean="0"/>
            </a:br>
            <a:r>
              <a:rPr lang="th-TH" sz="2000" dirty="0" smtClean="0"/>
              <a:t>                -  การฟังเพื่อติดต่อสื่อสารในชีวิตประจำวัน</a:t>
            </a:r>
            <a:br>
              <a:rPr lang="th-TH" sz="2000" dirty="0" smtClean="0"/>
            </a:br>
            <a:r>
              <a:rPr lang="th-TH" sz="2000" dirty="0" smtClean="0"/>
              <a:t>                 -  การฟังเพื่อความเพลิดเพลิน</a:t>
            </a:r>
            <a:br>
              <a:rPr lang="th-TH" sz="2000" dirty="0" smtClean="0"/>
            </a:br>
            <a:r>
              <a:rPr lang="th-TH" sz="2000" dirty="0" smtClean="0"/>
              <a:t>                -  การฟังเพื่อรับความรู้</a:t>
            </a:r>
            <a:br>
              <a:rPr lang="th-TH" sz="2000" dirty="0" smtClean="0"/>
            </a:br>
            <a:r>
              <a:rPr lang="th-TH" sz="2000" dirty="0" smtClean="0"/>
              <a:t>                 -  การฟังเพื่อได้คติชีวิตและความจรรโลงใจ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62500" lnSpcReduction="20000"/>
          </a:bodyPr>
          <a:lstStyle/>
          <a:p>
            <a:r>
              <a:rPr lang="th-TH" b="1" dirty="0" smtClean="0"/>
              <a:t>หลักการฟัง </a:t>
            </a:r>
            <a:br>
              <a:rPr lang="th-TH" b="1" dirty="0" smtClean="0"/>
            </a:b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การฟัง</a:t>
            </a:r>
            <a:r>
              <a:rPr lang="th-TH" dirty="0" smtClean="0"/>
              <a:t>  คือ  การรับรู้ความหมายจากเสียงที่ได้ยิน  เป็นการรับรู้สารทางหู  ในชีวิตประจำวันของเราเราใช้เวลานการฟังทั้งที่ฟังจากบุคคลโดยตรง    และฟังจากจากสื่ออิเล็คทรอนิคส์ต่างๆ  เพราะข่าวสารความรู้และศิลปะวิทยาการต่องๆ ที่มนุษย์ถ่ายทอดกันตั้งแต่สมัยโบราณจนถึง ปัจจุบันยังใช้วิธีการพูดอธิบายให้ฟังแม้จะมีหนังสือบันทึกไว้เป็นลายลักษณ์อักษรแล้วก็ตาม</a:t>
            </a:r>
            <a:r>
              <a:rPr lang="th-TH" b="1" dirty="0" smtClean="0"/>
              <a:t> </a:t>
            </a:r>
            <a:br>
              <a:rPr lang="th-TH" b="1" dirty="0" smtClean="0"/>
            </a:b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หลักการฟังที่ดี</a:t>
            </a:r>
            <a:r>
              <a:rPr lang="th-TH" dirty="0" smtClean="0"/>
              <a:t>    การฟังที่ดีมีหลักสำคัญคือ</a:t>
            </a:r>
            <a:br>
              <a:rPr lang="th-TH" dirty="0" smtClean="0"/>
            </a:br>
            <a:r>
              <a:rPr lang="th-TH" dirty="0" smtClean="0"/>
              <a:t>1. ฟังให้ตรงตามความมุ่งหมาย  โดยทั่วไปแล้หลักการฟังมีความมุ่งหมายหลัก  3  ประการ</a:t>
            </a:r>
            <a:br>
              <a:rPr lang="th-TH" dirty="0" smtClean="0"/>
            </a:br>
            <a:r>
              <a:rPr lang="th-TH" dirty="0" smtClean="0"/>
              <a:t>    1.1 ฟังเพื่อความเพลิดเพลิน  ได้แก่  การฟังเรื่องราวที่สนุกสนาน</a:t>
            </a:r>
            <a:br>
              <a:rPr lang="th-TH" dirty="0" smtClean="0"/>
            </a:br>
            <a:r>
              <a:rPr lang="th-TH" dirty="0" smtClean="0"/>
              <a:t>    1.2 ฟังเพื่อความรู้  ได้แก่ การฟังเรื่องราวทางวิชาการ ข่าวสารและข้อเสนอแนะต่างๆ</a:t>
            </a:r>
            <a:br>
              <a:rPr lang="th-TH" dirty="0" smtClean="0"/>
            </a:br>
            <a:r>
              <a:rPr lang="th-TH" dirty="0" smtClean="0"/>
              <a:t>    1.3 ฟังเพื่อให้ได้คติชีวิตหรือความจรรโลงใจ  ได้แก่  การฟังที่ก่อให้เกิดสติปัญญาความสุขุมและวิจารณญาณเพื่อเชิดชูจิตใจให้สูงขึ้นประณีตขึ้น</a:t>
            </a:r>
            <a:br>
              <a:rPr lang="th-TH" dirty="0" smtClean="0"/>
            </a:br>
            <a:r>
              <a:rPr lang="th-TH" dirty="0" smtClean="0"/>
              <a:t>2. ฟังโดยมีความพร้อม ความพร้อมในที่นี้ หมายถึง ความพร้อมทั้งร่างกายและจิตใจ และความพร้อมทางสติปัญญา</a:t>
            </a:r>
            <a:br>
              <a:rPr lang="th-TH" dirty="0" smtClean="0"/>
            </a:br>
            <a:r>
              <a:rPr lang="th-TH" dirty="0" smtClean="0"/>
              <a:t>    ความพร้อมทางร่างกาย  หมายถึง  การมีสุขภาพทางร่างกายเป็นปกติ  ไม่เหนื่อย  ไม่อิดโรย       </a:t>
            </a:r>
            <a:br>
              <a:rPr lang="th-TH" dirty="0" smtClean="0"/>
            </a:br>
            <a:r>
              <a:rPr lang="th-TH" dirty="0" smtClean="0"/>
              <a:t>    ความพร้อมทางจิตใจ  หมายถึง  การมีพื้นฐานความรู้ความเข้าใจอย่างเพียงพอ</a:t>
            </a:r>
            <a:br>
              <a:rPr lang="th-TH" dirty="0" smtClean="0"/>
            </a:br>
            <a:r>
              <a:rPr lang="th-TH" dirty="0" smtClean="0"/>
              <a:t>3. ฟังโดยมีสมาธิ  หมายถึง  ฟังด้วยความตั้งใจมั่น  จดจ่ออยู้กับเรื่องที่ฟัง  ไม่ปล่อยจิตใจให้เลื่อนลอยไปที่อื่น</a:t>
            </a:r>
            <a:br>
              <a:rPr lang="th-TH" dirty="0" smtClean="0"/>
            </a:br>
            <a:r>
              <a:rPr lang="th-TH" dirty="0" smtClean="0"/>
              <a:t>4. ฟังด้วยความกระตือรือร้น   ผู้ที่ฟังด้วยความกระตือรือร้นมักจะเป็นผู้ฟังที่มองเห็นประโยชน์หรือเห็นคุณค่าจึงสนใจเรื่องที่ตนจะฟัง </a:t>
            </a:r>
            <a:br>
              <a:rPr lang="th-TH" dirty="0" smtClean="0"/>
            </a:br>
            <a:r>
              <a:rPr lang="th-TH" dirty="0" smtClean="0"/>
              <a:t>5. ฟังโดยไม่อคติ   ผู้ฟังโดยไม่อคติต้องพิจารณาให้ละเอียดถี่ถ้วน  ไม่เป็นโทษแก่ผู้อื่น</a:t>
            </a:r>
            <a:br>
              <a:rPr lang="th-TH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th-TH" dirty="0" smtClean="0"/>
              <a:t>การปรับปรุบประสิทธิภาพในการฟัง</a:t>
            </a:r>
          </a:p>
          <a:p>
            <a:r>
              <a:rPr lang="th-TH" sz="2000" dirty="0"/>
              <a:t> </a:t>
            </a:r>
            <a:r>
              <a:rPr lang="th-TH" sz="2000" dirty="0" smtClean="0"/>
              <a:t>        ประสิทธิภาพการฟัง คือความสามารถของผู้ฟังในการรับรู้ เข้าใจ จดจำ และวิจารณ์ข้อความที่ได้ฟัง</a:t>
            </a:r>
          </a:p>
          <a:p>
            <a:r>
              <a:rPr lang="th-TH" sz="2000" dirty="0"/>
              <a:t> </a:t>
            </a:r>
            <a:r>
              <a:rPr lang="th-TH" sz="2000" dirty="0" smtClean="0"/>
              <a:t>        วีธีปรับปรุงประสิทธิภาพการฟัง</a:t>
            </a:r>
          </a:p>
          <a:p>
            <a:r>
              <a:rPr lang="th-TH" sz="2000" dirty="0" smtClean="0"/>
              <a:t>1 เตรียมตัวก่อนฟัง</a:t>
            </a:r>
          </a:p>
          <a:p>
            <a:r>
              <a:rPr lang="th-TH" sz="2000" dirty="0" smtClean="0"/>
              <a:t>2 เลือกที่นั่งฟังให้เหมาะสม</a:t>
            </a:r>
          </a:p>
          <a:p>
            <a:r>
              <a:rPr lang="th-TH" sz="2000" dirty="0" smtClean="0"/>
              <a:t>3 ฟังด้วยคาวมตั้งใจ</a:t>
            </a:r>
          </a:p>
          <a:p>
            <a:r>
              <a:rPr lang="th-TH" sz="2000" dirty="0" smtClean="0"/>
              <a:t>4 ฟังโยมีปฏิกิริยาสัมพันธ์กับผู้พูดอย่างจิงใจ</a:t>
            </a:r>
          </a:p>
          <a:p>
            <a:r>
              <a:rPr lang="th-TH" sz="2000" dirty="0" smtClean="0"/>
              <a:t>5 รู้จักปรับตัวให้เข้ากับสภาพที่ผิดปกติ</a:t>
            </a:r>
          </a:p>
          <a:p>
            <a:r>
              <a:rPr lang="th-TH" sz="2000" dirty="0" smtClean="0"/>
              <a:t>6 จดบันทึกเรื่องที่ฟังอย่างถูกวิธีและนำไปใช้ประโยชน์ได้</a:t>
            </a:r>
            <a:endParaRPr 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r>
              <a:rPr lang="th-TH" b="1" dirty="0"/>
              <a:t> มารยาทในการฟัง</a:t>
            </a:r>
            <a:endParaRPr lang="th-TH" dirty="0"/>
          </a:p>
          <a:p>
            <a:r>
              <a:rPr lang="th-TH" dirty="0"/>
              <a:t>      </a:t>
            </a:r>
            <a:r>
              <a:rPr lang="th-TH" sz="2400" dirty="0"/>
              <a:t>  ในตอนต้นได้กล่าวถึงความสำคัญของการฟังประการหนึ่งว่า  การฟังเป็นมารยาทในสังคมไม่ว่าจะเป็นการฟังคู่สนทนาหรือฟังในที่ประชุม  เราควรระมัดระวังที่จะไม่แสดงกิริยาท่าทางซึ่งจะเป็นการเสียมารยาทสังคม  หลักการต่อไปนี้จะบอกถึงมารยาทการฟังโดยทั่วไปกับมารยาทการฟังในที่ประชุม  ขอให้นักเรียนเสนอประเด็นอื่น ๆ เพิ่มเติมตามสมควร</a:t>
            </a:r>
          </a:p>
          <a:p>
            <a:r>
              <a:rPr lang="th-TH" sz="2400" dirty="0"/>
              <a:t>       </a:t>
            </a:r>
            <a:r>
              <a:rPr lang="th-TH" sz="2400" b="1" dirty="0"/>
              <a:t> มารยาทในการฟังโดยทั่วไป</a:t>
            </a:r>
            <a:endParaRPr lang="th-TH" sz="2400" dirty="0"/>
          </a:p>
          <a:p>
            <a:r>
              <a:rPr lang="th-TH" sz="2400" dirty="0"/>
              <a:t>        การฟังโดยทั่วไปเป็นการฟังในลักษณะของการสนทนาทั้งที่เป็นทางการ  กึ่งทางการ  หรือไม่เป็นทางการ  เราจะต้องมีมารยาทในการฟัง  ดังนี้</a:t>
            </a:r>
          </a:p>
          <a:p>
            <a:r>
              <a:rPr lang="th-TH" sz="2400" dirty="0"/>
              <a:t>        1.  ฟังด้วยความตั้งใจและมีสมาธิในการฟัง</a:t>
            </a:r>
          </a:p>
          <a:p>
            <a:r>
              <a:rPr lang="th-TH" sz="2400" dirty="0"/>
              <a:t>        2.  แสดงความสนใจต่อเรื่องที่ฟังและต่อผู้พูดด้วยการมองผู้พูดและไม่พูดคุยกับผู้อื่นขณะที่ฟัง</a:t>
            </a:r>
          </a:p>
          <a:p>
            <a:r>
              <a:rPr lang="th-TH" sz="2400" dirty="0"/>
              <a:t>        3.  ไม่พูดแทรกขณะที่ผู้พูดกำลังพูดอยู่  แต่ควรฟังเรื่องให้จบก่อนแล้วค่อยซักถามหรือแสดงความคิดเห็นเพิ่มเติม  หรือรอให้ผู้พูดเปิดโอกาสให้ซักถาม</a:t>
            </a:r>
          </a:p>
          <a:p>
            <a:r>
              <a:rPr lang="th-TH" sz="2400" dirty="0"/>
              <a:t>        4.  แสดงสีหน้าท่าทางพอใจในการฟัง  และมีปฏิสัมพันธ์กับผู้พูดเป็นระยะ ๆ  เช่น  พยักหน้าคล้อยตาม  ยิ้ม  จ้องมองผู้พูด  ตอบคำถาม  พูดเสริมความ</a:t>
            </a:r>
          </a:p>
          <a:p>
            <a:r>
              <a:rPr lang="th-TH" sz="2400" dirty="0"/>
              <a:t>        5.  เมื่อฟังผู้ใหญ่พูดต้องอยู่ในอาการสำรวม  ไม่หันซ้ายหันขวา  เอาใจใส่และแสดงอาการตอบรับด้วยความสำรวม</a:t>
            </a:r>
          </a:p>
          <a:p>
            <a:r>
              <a:rPr lang="th-TH" sz="2400" dirty="0"/>
              <a:t>        6.  แม้จะรู้สึกขัดแย้งกับความคิดของผู้พูด  ก็ควรอดทนและเปิดใจกว้างยอมรับฟังความคิดเห็นนั้น </a:t>
            </a:r>
            <a:r>
              <a:rPr lang="th-TH" dirty="0"/>
              <a:t>ๆ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th-TH" dirty="0" smtClean="0"/>
              <a:t>ข้อบกพร่องในการฟัง</a:t>
            </a:r>
          </a:p>
          <a:p>
            <a:r>
              <a:rPr lang="th-TH" sz="2000" dirty="0"/>
              <a:t> </a:t>
            </a:r>
            <a:r>
              <a:rPr lang="th-TH" sz="2000" dirty="0" smtClean="0"/>
              <a:t>     การพูด อาจทำให้เกิดข้อบกพร่องในการพูดได้ ข้อบกพร่องในการพูดมีดังนี้</a:t>
            </a:r>
          </a:p>
          <a:p>
            <a:r>
              <a:rPr lang="th-TH" sz="2000" dirty="0" smtClean="0"/>
              <a:t>1 จังหวะ และลีลาในการพูด</a:t>
            </a:r>
          </a:p>
          <a:p>
            <a:r>
              <a:rPr lang="th-TH" sz="2000" dirty="0" smtClean="0"/>
              <a:t>1.1 พูดดังหรือเร็วเกินไป</a:t>
            </a:r>
          </a:p>
          <a:p>
            <a:r>
              <a:rPr lang="th-TH" sz="2000" dirty="0" smtClean="0"/>
              <a:t>1.2 พูดเร็วหรือช้าเกินไป</a:t>
            </a:r>
          </a:p>
          <a:p>
            <a:r>
              <a:rPr lang="th-TH" sz="2000" dirty="0" smtClean="0"/>
              <a:t>1.3 พูดอึกอัก หือพูดติดอ่าง</a:t>
            </a:r>
          </a:p>
          <a:p>
            <a:r>
              <a:rPr lang="th-TH" sz="2000" dirty="0" smtClean="0"/>
              <a:t>2 ไม่มีมารยาทในการพูด เช่น การสนทนาพูดแตเรื่องของตนเอง ผูกขาดการพูดคนเดียว</a:t>
            </a:r>
          </a:p>
          <a:p>
            <a:r>
              <a:rPr lang="th-TH" sz="2000" dirty="0" smtClean="0"/>
              <a:t>3 การใช้ภาษา </a:t>
            </a:r>
          </a:p>
          <a:p>
            <a:r>
              <a:rPr lang="th-TH" sz="2000" dirty="0" smtClean="0"/>
              <a:t>3.1 ใช้ภาษาแสลง หรือถาษาตลาด</a:t>
            </a:r>
          </a:p>
          <a:p>
            <a:r>
              <a:rPr lang="th-TH" sz="2000" dirty="0" smtClean="0"/>
              <a:t>3.2 ยกคำอ้างอิง คำพังเพย ภาษิตไม่ถูกต้อง</a:t>
            </a:r>
          </a:p>
          <a:p>
            <a:r>
              <a:rPr lang="th-TH" sz="2000" dirty="0" smtClean="0"/>
              <a:t>3.3 ใช้ภาษาต่างประเทศปนไทย</a:t>
            </a:r>
          </a:p>
          <a:p>
            <a:r>
              <a:rPr lang="th-TH" sz="2000" dirty="0" smtClean="0"/>
              <a:t>4 เกี่ยวกัยเนื้อเรื่องที่พูด</a:t>
            </a:r>
          </a:p>
          <a:p>
            <a:r>
              <a:rPr lang="th-TH" sz="2000" dirty="0" smtClean="0"/>
              <a:t>5เกี่ยวกับการสร้างบัรรยากาศที่ดี</a:t>
            </a:r>
            <a:endParaRPr lang="en-US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62500" lnSpcReduction="20000"/>
          </a:bodyPr>
          <a:lstStyle/>
          <a:p>
            <a:endParaRPr lang="th-TH" sz="4500" b="1" dirty="0" smtClean="0"/>
          </a:p>
          <a:p>
            <a:r>
              <a:rPr lang="th-TH" sz="4500" b="1" dirty="0" smtClean="0"/>
              <a:t>ประเภทของการฟัง</a:t>
            </a:r>
            <a:endParaRPr lang="th-TH" sz="4500" b="1" dirty="0"/>
          </a:p>
          <a:p>
            <a:r>
              <a:rPr lang="th-TH" b="1" dirty="0" smtClean="0"/>
              <a:t>1. การฟังแบบผ่านหู (</a:t>
            </a:r>
            <a:r>
              <a:rPr lang="en-US" b="1" dirty="0" smtClean="0"/>
              <a:t>Passive Listening)</a:t>
            </a:r>
            <a:endParaRPr lang="en-US" dirty="0" smtClean="0"/>
          </a:p>
          <a:p>
            <a:r>
              <a:rPr lang="en-US" dirty="0" smtClean="0"/>
              <a:t>          </a:t>
            </a:r>
            <a:r>
              <a:rPr lang="th-TH" dirty="0" smtClean="0"/>
              <a:t>การฟังประเภทนี้เป็นการฟังโดยมิได้ตั้งใจหรือฟังแบบผ่าน ๆ หู การได้ยินเสียงดนตรีเป็นส่วนประกอบของเหตุการณ์ใดเหตุการณ์หนึ่งที่ผู้นั้นกำลังกระทำอยู่ซึ่งเรากระทำกันอยู่ทั่วไปและเกือบตลอดเวลา เช่น การฟังเพลงตามห้างศูนย์การค้าขณะเดินเลือกซื้อสินค้าก็จะได้ยินเสียงเพลงลอยอยู่ในบรรยากาศ, ขณะรับประทานอาหารในร้านอาหารก็จะมีเสียงเพลงเพราะ ๆ เคล้าเข้าไประหว่างการรับประทานอาหารหรือการพูดคุย, ดนตรีประกอบในโฆษณา, ดนตรีประกอบรายการวิทยุ – โทรทัศน์ หรือดนตรีที่ใช้เป็นแบ็คกราวด์ในภาพยนต์ต่าง ๆ เป็นต้น หรือหากจะเรียกว่าเป็นการได้ยินแบบไม่ได้ตั้งใจก็คงไม่ผิดเท่าใดนัก</a:t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          การรับฟังดนตรีในระดับนี้จิตใจและความคิดของผู้ฟังไม่ได้มีใจจดจ่ออยู่กับเสียงดนตรีโดยตรงสักเท่าไร แต่สิ่งที่เกิดขึ้นคือ ผู้ฟังในระดับนี้จะได้รับความเพลิดเพลินใจสบายอารมณ์จากการซึมซาบไปกับบรรยากาศที่เสียงดนตรีนั้นมีส่วนสร้างขึ้น ซึ่งเป็นผลของเสียงดนตรีที่มีต่อสภาพแวดล้อมและจิตใจของมนุษย์</a:t>
            </a:r>
          </a:p>
          <a:p>
            <a:r>
              <a:rPr lang="th-TH" b="1" dirty="0" smtClean="0"/>
              <a:t>2. การฟังด้วยความตั้งใจ (</a:t>
            </a:r>
            <a:r>
              <a:rPr lang="en-US" b="1" dirty="0" smtClean="0"/>
              <a:t>Sensuous Listening)</a:t>
            </a:r>
            <a:endParaRPr lang="en-US" dirty="0" smtClean="0"/>
          </a:p>
          <a:p>
            <a:r>
              <a:rPr lang="en-US" dirty="0" smtClean="0"/>
              <a:t>          </a:t>
            </a:r>
            <a:r>
              <a:rPr lang="th-TH" dirty="0" smtClean="0"/>
              <a:t>การฟังดนตรีประเภทนี้เป็นระดับการฟังที่มีความตั้งใจฟังมากขึ้นกว่าระดับที่ 1 ผู้ฟังจะเกิดความนิยมชมชื่นกับเสียงดนตรีที่ไพเราะอาจเริ่มติดใจเสียงกระจ่างใสของโซปราโนแซกโซโฟน, เสียงสดใสของไวโอลิน, หรือเสียงดุดันของทรัมเป็ต ผู้ฟังระดับนี้ถ้าเขาชอบฟังเพลงประเภทใดก็มักให้ความสนใจต่อรายละเอียดของเพลงประเภทนั้นเป็นพิเศษ และส่วนมากเป็นผู้ที่ได้รับการศึกษาขั้นปานกลางไปจนถึงขั้นสูง และเป็นผู้ที่พร้อมจะได้รับความซาบซึ้งในคุณค่าทางด้านสุนทรียภาพ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r>
              <a:rPr lang="th-TH" b="1" dirty="0" smtClean="0"/>
              <a:t>3. การฟังอย่างเข้าถึงอารมณ์ (</a:t>
            </a:r>
            <a:r>
              <a:rPr lang="en-US" b="1" dirty="0" smtClean="0"/>
              <a:t>Emotional Listening)</a:t>
            </a:r>
            <a:endParaRPr lang="en-US" dirty="0" smtClean="0"/>
          </a:p>
          <a:p>
            <a:r>
              <a:rPr lang="en-US" dirty="0" smtClean="0"/>
              <a:t>        </a:t>
            </a:r>
            <a:r>
              <a:rPr lang="en-US" sz="2300" dirty="0" smtClean="0"/>
              <a:t>  </a:t>
            </a:r>
            <a:r>
              <a:rPr lang="th-TH" sz="2300" dirty="0" smtClean="0"/>
              <a:t>การฟังดนตรีประเภทนี้ผู้ฟังมีจิตใจและความรู้สึกจดจ่อต่อเพลงที่ตนชอบฟังไปตามอารมณ์หรือมีปฏิกิริยาต่อเสียงดนตรีมากขึ้น ฟังเนื่องจากดนตรีทำให้สนใจและเกิดอารมณ์ร่วมขึ้นในจิตใจไปกับอารมณ์ต่าง ๆ ที่เขาคิดว่าเสียงเพลงสื่อออกมา เช่น เมื่อเรามีอารมณ์เศร้า มีอาการหม่นหมองปวดร้าวกระวนกระวายใจเพราะเรื่องใดเรื่องหนึ่งหากในช่วงเวลาขณะนั้นมีเสียงเพลงเข้ามาโดยเป็นเพลงซึ่งสื่ออารมณ์คล้ายคลึงกับอารมณ์ที่กำลังประสบอยู่ เราจะเปิดหูเปิดใจออกไปซึมซาบไปกับเสียงเพลงนั้น เป็นต้น</a:t>
            </a:r>
          </a:p>
          <a:p>
            <a:r>
              <a:rPr lang="th-TH" sz="2300" dirty="0" smtClean="0"/>
              <a:t>          การฟังดนตรีประเภทนี้เป็นสิ่งที่เกิดขึ้นโดยสามัญเช่นกันเพราะคนเราโดยทั่วไปก็มีอารมณ์ ความรู้สึก และจิตใจแปรปรวนไปตามธรรมชาติของมนุษย์ด้วยกันทั้งสิ้นและมูลเหตุลึก ๆ ที่จูงใจให้เราติดใจฟังดนตรีด้วยระดับการฟังประเภทนี้ก็คือ ความรู้สึกพอใจ นอกจากนี้ยังเกิดจากความตั้งอกตั้งใจ มีจิตใจจดจ่อ มุ่งฟังส่วนที่เป็นอารมณ์สุข อารมณ์เศร้าของดนตรี ในแง่ที่มาสัมพันธ์กับอารมณ์ของตนเอง แต่ก็ยังมิได้มีความเข้าใจในดนตรีจนถึงขั้นซาบซึ้งอย่างแท้จริง</a:t>
            </a:r>
          </a:p>
          <a:p>
            <a:r>
              <a:rPr lang="th-TH" sz="2300" b="1" dirty="0" smtClean="0"/>
              <a:t>4. การฟังโดยรับรู้ความซาบซึ้ง (</a:t>
            </a:r>
            <a:r>
              <a:rPr lang="en-US" sz="2300" b="1" dirty="0" smtClean="0"/>
              <a:t>Perceptive Listening)</a:t>
            </a:r>
            <a:endParaRPr lang="en-US" sz="2300" dirty="0" smtClean="0"/>
          </a:p>
          <a:p>
            <a:r>
              <a:rPr lang="en-US" sz="2300" dirty="0" smtClean="0"/>
              <a:t>          </a:t>
            </a:r>
            <a:r>
              <a:rPr lang="th-TH" sz="2300" dirty="0" smtClean="0"/>
              <a:t>การฟังประเภทนี้เป็นการฟังที่ผู้ฟังเห็นสุนทรีย์หรือเห็นความงามขององค์ประกอบต่าง ๆ ของเสียงดนตรีโดยตรง ซึ่งอาศัยความมีสมาธิ และมีสภาพจิตใจ อารมณ์ที่สงบนิ่ง เป็นการเห็นความงามของการที่องค์ประกอบต่าง ๆ นั้นมาสัมพันธ์กันอย่างลงตัวอย่างมีศิลปะ องค์ประกอบพื้นฐานของดนตรี เช่น การเคลื่อนไหวเปลี่ยนแปลงของแนวทำนอง จังหวะ เสียงประสาน และสีสันของเสียงซึ่งคีตกวีได้ทำการยักย้ายถ่ายเทและปรุงแต่งขึ้นอย่างมีศิลปะ สามารถวิเคราะห์วิจารณ์ดนตรีได้โดยมีหลักการเป็นผู้ฟังดนตรีที่มีการศึกษาค้นคว้าสั่งสมประสบการณ์ในการฟังมาเป็นอย่างดี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762000"/>
          </a:xfrm>
        </p:spPr>
        <p:txBody>
          <a:bodyPr/>
          <a:lstStyle/>
          <a:p>
            <a:r>
              <a:rPr lang="th-TH" dirty="0" smtClean="0"/>
              <a:t>หน่วยที่1 ธรรมชาติและพลังของภาษาไทย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th-TH" sz="2800" dirty="0"/>
              <a:t>ความหมายของภาษา</a:t>
            </a:r>
            <a:br>
              <a:rPr lang="th-TH" sz="2800" dirty="0"/>
            </a:br>
            <a:r>
              <a:rPr lang="th-TH" sz="2800" dirty="0"/>
              <a:t/>
            </a:r>
            <a:br>
              <a:rPr lang="th-TH" sz="2800" dirty="0"/>
            </a:br>
            <a:r>
              <a:rPr lang="th-TH" sz="2800" dirty="0"/>
              <a:t>พจนานุกรมฉบับราชบัณฑิตยสถาน พ.ศ. 2525 ให้ความหมายของคำว่า “ ภาษา ” ไว้ว่า “ ภาษา คือ เสียงหรือกิริยาอาการที่ทำความเข้าใจกันได้ คำพูด ถ้อยคำที่ใช้พูดกัน ” (พจนานุกรมฉบับราชบัณฑิตยสถาน พ.ศ. 2525 : 616)</a:t>
            </a:r>
            <a:br>
              <a:rPr lang="th-TH" sz="2800" dirty="0"/>
            </a:br>
            <a:r>
              <a:rPr lang="th-TH" sz="2800" dirty="0"/>
              <a:t/>
            </a:r>
            <a:br>
              <a:rPr lang="th-TH" sz="2800" dirty="0"/>
            </a:br>
            <a:r>
              <a:rPr lang="th-TH" sz="2800" dirty="0"/>
              <a:t>วิจินตน์ ภาณุพงศ์ อธิบายความหมายของภาษาว่า “ ภาษา หมายถึง เสียงพูดที่มีระเบียบและมีความหมาย ซึ่งมนุษย์ใช้ในการสื่อความคิด ความรู้สึก และในการที่จะให้ผู้ที่เราพูดด้วยทำสิ่งที่เราต้องการ และแทนสิ่งที่เราพูดถึง ” (วิจินตน์ ภาณุพงศ์ 2524 : 85)</a:t>
            </a:r>
            <a:br>
              <a:rPr lang="th-TH" sz="2800" dirty="0"/>
            </a:br>
            <a:r>
              <a:rPr lang="th-TH" sz="2800" dirty="0"/>
              <a:t/>
            </a:r>
            <a:br>
              <a:rPr lang="th-TH" sz="2800" dirty="0"/>
            </a:br>
            <a:r>
              <a:rPr lang="th-TH" sz="2800" dirty="0"/>
              <a:t>วิไลวรรณ ขนิษฐานันท์ ได้กล่าวถึงลักษณะสำคัญๆ อันเป็นคุณสมบัติของภาษา สรุปได้ดังนี้ (วิไลวรรณ ขนิษฐานันท์ 2526 : 2)</a:t>
            </a:r>
            <a:br>
              <a:rPr lang="th-TH" sz="2800" dirty="0"/>
            </a:br>
            <a:r>
              <a:rPr lang="th-TH" sz="2800" dirty="0"/>
              <a:t/>
            </a:r>
            <a:br>
              <a:rPr lang="th-TH" sz="2800" dirty="0"/>
            </a:br>
            <a:r>
              <a:rPr lang="th-TH" sz="2800" dirty="0"/>
              <a:t>1. ภาษาประกอบขึ้นด้วยเสียงและความหมาย โดยนัยของคุณสมบัตินี้ ภาษาหมายถึงภาษาพูดเท่านั้น ไม่รวมถึงภาษาเขียน ภาษาเขียนเป็นเพียงสิ่งประดิษฐ์ที่มนุษย์ใช้บันทึกภาษาพูด</a:t>
            </a:r>
            <a:br>
              <a:rPr lang="th-TH" sz="2800" dirty="0"/>
            </a:br>
            <a:r>
              <a:rPr lang="th-TH" sz="2800" dirty="0"/>
              <a:t/>
            </a:r>
            <a:br>
              <a:rPr lang="th-TH" sz="2800" dirty="0"/>
            </a:br>
            <a:r>
              <a:rPr lang="th-TH" sz="2800" dirty="0"/>
              <a:t>2. ภาษาเป็นเรื่องของสัญลักษณ์ ซึ่งต้องมีการเรียนรู้จึงจะเข้าใจได้ว่าสัญลักษณ์นั้นมีความหมายว่าอย่างไร</a:t>
            </a:r>
            <a:br>
              <a:rPr lang="th-TH" sz="2800" dirty="0"/>
            </a:br>
            <a:r>
              <a:rPr lang="th-TH" sz="2800" dirty="0"/>
              <a:t/>
            </a:r>
            <a:br>
              <a:rPr lang="th-TH" sz="2800" dirty="0"/>
            </a:br>
            <a:r>
              <a:rPr lang="th-TH" sz="2800" dirty="0" smtClean="0"/>
              <a:t>ง </a:t>
            </a:r>
            <a:r>
              <a:rPr lang="th-TH" sz="2800" dirty="0"/>
              <a:t>ๆ </a:t>
            </a:r>
            <a:endParaRPr lang="en-US" sz="2800" dirty="0"/>
          </a:p>
        </p:txBody>
      </p:sp>
      <p:pic>
        <p:nvPicPr>
          <p:cNvPr id="8194" name="Picture 2" descr="http://pirun.ku.ac.th/~b5004356/600453gsma86paxm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66800" cy="1143001"/>
          </a:xfrm>
          <a:prstGeom prst="rect">
            <a:avLst/>
          </a:prstGeom>
          <a:noFill/>
        </p:spPr>
      </p:pic>
      <p:pic>
        <p:nvPicPr>
          <p:cNvPr id="5" name="Picture 2" descr="http://pirun.ku.ac.th/~b5004356/600453gsma86paxm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924800" y="0"/>
            <a:ext cx="1219200" cy="1143001"/>
          </a:xfrm>
          <a:prstGeom prst="rect">
            <a:avLst/>
          </a:prstGeom>
          <a:noFill/>
        </p:spPr>
      </p:pic>
      <p:pic>
        <p:nvPicPr>
          <p:cNvPr id="6" name="Picture 2" descr="http://pirun.ku.ac.th/~b5004356/600453gsma86paxm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5562600"/>
            <a:ext cx="1066800" cy="1143001"/>
          </a:xfrm>
          <a:prstGeom prst="rect">
            <a:avLst/>
          </a:prstGeom>
          <a:noFill/>
        </p:spPr>
      </p:pic>
      <p:pic>
        <p:nvPicPr>
          <p:cNvPr id="7" name="Picture 2" descr="http://pirun.ku.ac.th/~b5004356/600453gsma86paxm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5562600"/>
            <a:ext cx="1066800" cy="1143001"/>
          </a:xfrm>
          <a:prstGeom prst="rect">
            <a:avLst/>
          </a:prstGeom>
          <a:noFill/>
        </p:spPr>
      </p:pic>
      <p:pic>
        <p:nvPicPr>
          <p:cNvPr id="8" name="Picture 2" descr="http://pirun.ku.ac.th/~b5004356/600453gsma86paxm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5714999"/>
            <a:ext cx="1066800" cy="1143001"/>
          </a:xfrm>
          <a:prstGeom prst="rect">
            <a:avLst/>
          </a:prstGeom>
          <a:noFill/>
        </p:spPr>
      </p:pic>
      <p:pic>
        <p:nvPicPr>
          <p:cNvPr id="9" name="Picture 2" descr="http://pirun.ku.ac.th/~b5004356/600453gsma86paxm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5714999"/>
            <a:ext cx="1066800" cy="1143001"/>
          </a:xfrm>
          <a:prstGeom prst="rect">
            <a:avLst/>
          </a:prstGeom>
          <a:noFill/>
        </p:spPr>
      </p:pic>
      <p:pic>
        <p:nvPicPr>
          <p:cNvPr id="10" name="Picture 2" descr="http://pirun.ku.ac.th/~b5004356/600453gsma86paxm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5486400"/>
            <a:ext cx="1066800" cy="1143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หน่วยที่ 4 กระบวนการพูด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u="sng" dirty="0"/>
              <a:t>.</a:t>
            </a:r>
            <a:r>
              <a:rPr lang="th-TH" sz="2000" b="1" u="sng" dirty="0"/>
              <a:t>1 ความหมายของการพูด</a:t>
            </a:r>
            <a:r>
              <a:rPr lang="th-TH" sz="2000" dirty="0" smtClean="0"/>
              <a:t> การพูดเป็นพฤติกรรมการสื่อสารที่ใช้กันแพร่หลายทั่วไป ผู้พูดสามารถใช้ทั้งวจนะภาษาและอวัจนะภาษาในการส่งสารติดต่อไปยังผู้ฟังได้ชัดเจนและรวดเร็วการพูด หมายถึง การสื่อความหมายของมนุษย์โดยการใช้เสียง และกิริยาท่าทางเป็นเครื่องถ่ายทอดความรู้ความคิด และความรู้สึกจากผู้พูดไปสู่ผู้ฟัง         วาทการ เป็นคำศัพท์หนึ่ง ซึ่งทางวิชาการนิยมใช้แทน การพูด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09600" y="3124200"/>
            <a:ext cx="8001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dirty="0"/>
              <a:t>.</a:t>
            </a:r>
            <a:r>
              <a:rPr lang="th-TH" sz="2000" b="1" u="sng" dirty="0"/>
              <a:t>2 ความสำคัญของการพูด</a:t>
            </a:r>
            <a:r>
              <a:rPr lang="th-TH" sz="2000" b="1" u="sng" dirty="0" smtClean="0"/>
              <a:t> </a:t>
            </a:r>
            <a:r>
              <a:rPr lang="th-TH" sz="2000" dirty="0" smtClean="0"/>
              <a:t>การพูดเป็นปัจจัยสำคัญของกระบวนการสื่อสารของมนุษย์มาแต่สมัยไหนๆ คนสมัยเก่าใช้วิธีพูดด้วยการบอกเล่าต่อๆ กันเพื่อประโยชน์ต่อการถ่ายทอดความรู้ให้แก่ลูกๆ หลานๆหรือผู้ที่มีความเกี่ยวข้องกับตนสืบเนื่องกันมาไม่ขาดสาย ปัจจุบันการพูดก็ยิ่งทวีความสำคัญมากขึ้นทั้งนี้เพราะโลกได้มีความเจริญก้าวหน้าทางด้านเทคโนโลยีอย่างรวดเร็ว เกิดมีนวัตกรรมทางการศึกษา ผ่านสื่ออิเล็กทรอนิกส์ได้แก่ วิทยุกระจายเสียงวิทยุโทรทัศน์ภาพยนตร์แถบบันทึกเสียงและภาพ สื่ออิเล็กทรอนิกส์เหล่านี้แพร่หลายอยู่ทั่วประเทศโดยเฉพาะอย่างยิ่งคือ วิทยุกระจายเสียงและวิทยุโทรทัศน์มีส่วนช่วยให้การสื่อสารทางการพูดให้เป็นประโยชน์ต่อผู้ฟังทั้งในด้านการศึกษาและการเรียนรู้ทุกชนิดได้อย่างรวดเร็วอิทธิพลของคำพูดสามารถทำให้ผู้พูดประสบความสำเร็จในด้านต่างๆมาแล้วจำนวนมากโดยเฉพาะอาชีพด้านการพูด </a:t>
            </a:r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62500" lnSpcReduction="20000"/>
          </a:bodyPr>
          <a:lstStyle/>
          <a:p>
            <a:r>
              <a:rPr lang="th-TH" dirty="0" smtClean="0"/>
              <a:t>3. ภาษามีระบบ เช่น การเรียงลำดับเสียง หรือการเรียงลำดับคำในประโยค การจะใช้ภาษาให้ถูกต้องจึงต้องเรียนรู้ระเบียบและกฎของภาษานั้นๆ</a:t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4. ภาษามีพลังงอกงามอันไม่สิ้นสุด จากจำนวนเสียงที่มีอยู่ ผู้พูดสามารถผลิตคำพูดได้ไม่รู้จบ เราจึงไม่อาจนับได้ว่าในภาษาหนึ่งๆ มีจำนวนคำเท่าใด</a:t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ความหมายของ ภาษา อาจแยกได้เป็นความหมายโดยอรรถและความหมายโดยปริยายดังนี้</a:t>
            </a:r>
            <a:br>
              <a:rPr lang="th-TH" dirty="0" smtClean="0"/>
            </a:br>
            <a:r>
              <a:rPr lang="th-TH" dirty="0" smtClean="0"/>
              <a:t>ความหมายโดยอรรถ ภาษา หมายถึง</a:t>
            </a:r>
            <a:br>
              <a:rPr lang="th-TH" dirty="0" smtClean="0"/>
            </a:br>
            <a:r>
              <a:rPr lang="th-TH" dirty="0" smtClean="0"/>
              <a:t>1. เครื่องมือที่ใช้ในการสื่อสารความรู้ ความคิด ความต้องการของมนุษย์เครื่องมือดังกล่าวอาจได้แก่ เสียงพูด เสียงสัญญาณต่างๆ รูปภาพ แผนภูมิ ตัวอักษร ท่าทาง ฯลฯ การใช้เครื่องมือดังกล่าวจะขึ้นอยู่กับข้อตกลงในกลุ่มชนซึ่งผู้ใช้จะต้องเรียนรู้ เพื่อทำความเข้าใจกันได้</a:t>
            </a:r>
            <a:br>
              <a:rPr lang="th-TH" dirty="0" smtClean="0"/>
            </a:br>
            <a:r>
              <a:rPr lang="th-TH" dirty="0" smtClean="0"/>
              <a:t>2. การติดต่อ การสื่อความรู้สึก ในหมู่สัตว์ด้วยกัน ได้แก่ การใช้เสียง ท่าทาง ฯลฯ</a:t>
            </a:r>
            <a:br>
              <a:rPr lang="th-TH" dirty="0" smtClean="0"/>
            </a:br>
            <a:r>
              <a:rPr lang="th-TH" dirty="0" smtClean="0"/>
              <a:t>3. วิชาการแขนงหนึ่ง ว่าด้วยการศึกษาภาษาในแง่มุมต่างๆ กัน เช่น ศึกษาเพื่อให้มีทักษะ มีความสามารถในการฟัง พูด อ่าน เขียน หรือศึกษาเพื่อรู้ระเบียบโครงสร้างของภาษา ฯลฯ</a:t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ความหมายโดยปริยาย เป็นความหมายเชิงเปรียบเทียบ ภาษา อาจหมายถึง</a:t>
            </a:r>
            <a:br>
              <a:rPr lang="th-TH" dirty="0" smtClean="0"/>
            </a:br>
            <a:r>
              <a:rPr lang="th-TH" dirty="0" smtClean="0"/>
              <a:t>1. ความรู้ ความเข้าใจ ความมีทักษะในการ ฟัง พูด อ่าน เขียน</a:t>
            </a:r>
            <a:br>
              <a:rPr lang="th-TH" dirty="0" smtClean="0"/>
            </a:br>
            <a:r>
              <a:rPr lang="th-TH" dirty="0" smtClean="0"/>
              <a:t>2. กลุ่มชน เผ่า หรือชนชาติ</a:t>
            </a:r>
            <a:br>
              <a:rPr lang="th-TH" dirty="0" smtClean="0"/>
            </a:br>
            <a:r>
              <a:rPr lang="th-TH" dirty="0" smtClean="0"/>
              <a:t>3. ระเบียบ แบบแผน แบบอย่าง</a:t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อาจกล่าวโดยสรุปว่า “ ภาษา ” หมายถึง เครื่องมือในการสื่อความหมายซึ่งใช้ถ่ายทอดความคิด ความรู้สึก ความต้องการของตนให้ผู้อื่นทราบ ไม่ว่าจะเป็นเสียงพูด ถ้อยคำ กิริยาอาการ หรือสัญลักษณ์ต่าง ๆ</a:t>
            </a:r>
            <a:endParaRPr lang="en-US" dirty="0"/>
          </a:p>
        </p:txBody>
      </p:sp>
      <p:pic>
        <p:nvPicPr>
          <p:cNvPr id="4098" name="Picture 2" descr="http://pirun.ku.ac.th/~b5004356/697242kemo16zoj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5714999"/>
            <a:ext cx="952500" cy="1143001"/>
          </a:xfrm>
          <a:prstGeom prst="rect">
            <a:avLst/>
          </a:prstGeom>
          <a:noFill/>
        </p:spPr>
      </p:pic>
      <p:pic>
        <p:nvPicPr>
          <p:cNvPr id="4100" name="Picture 4" descr="http://pirun.ku.ac.th/~b5004356/697242kemo16zoj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5714999"/>
            <a:ext cx="952500" cy="1143001"/>
          </a:xfrm>
          <a:prstGeom prst="rect">
            <a:avLst/>
          </a:prstGeom>
          <a:noFill/>
        </p:spPr>
      </p:pic>
      <p:pic>
        <p:nvPicPr>
          <p:cNvPr id="4102" name="Picture 6" descr="http://pirun.ku.ac.th/~b5004356/697242kemo16zoj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714999"/>
            <a:ext cx="952500" cy="1143001"/>
          </a:xfrm>
          <a:prstGeom prst="rect">
            <a:avLst/>
          </a:prstGeom>
          <a:noFill/>
        </p:spPr>
      </p:pic>
      <p:pic>
        <p:nvPicPr>
          <p:cNvPr id="4104" name="Picture 8" descr="http://pirun.ku.ac.th/~b5004356/697242kemo16zoj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5714999"/>
            <a:ext cx="952500" cy="1143001"/>
          </a:xfrm>
          <a:prstGeom prst="rect">
            <a:avLst/>
          </a:prstGeom>
          <a:noFill/>
        </p:spPr>
      </p:pic>
      <p:pic>
        <p:nvPicPr>
          <p:cNvPr id="4106" name="Picture 10" descr="http://pirun.ku.ac.th/~b5004356/697242kemo16zoj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5714999"/>
            <a:ext cx="952500" cy="1143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th-TH" sz="2800" b="1" dirty="0"/>
              <a:t>กำเนิดของภาษา</a:t>
            </a:r>
            <a:endParaRPr lang="th-TH" sz="2800" dirty="0"/>
          </a:p>
          <a:p>
            <a:r>
              <a:rPr lang="th-TH" dirty="0"/>
              <a:t>               </a:t>
            </a:r>
            <a:r>
              <a:rPr lang="th-TH" sz="2000" dirty="0"/>
              <a:t>  ๑. เกิดจากการเลียนเสียงธรรมชาติ</a:t>
            </a:r>
          </a:p>
          <a:p>
            <a:r>
              <a:rPr lang="th-TH" sz="2000" dirty="0"/>
              <a:t>                ๒. เกิดจากการสร้างคำขึ้นใช้ตามข้อตกลงของกลุ่มผู้ใช้ภาษา</a:t>
            </a:r>
            <a:br>
              <a:rPr lang="th-TH" sz="2000" dirty="0"/>
            </a:br>
            <a:r>
              <a:rPr lang="th-TH" sz="2000" dirty="0"/>
              <a:t/>
            </a:r>
            <a:br>
              <a:rPr lang="th-TH" sz="2000" dirty="0"/>
            </a:br>
            <a:r>
              <a:rPr lang="th-TH" sz="2000" dirty="0"/>
              <a:t>                        </a:t>
            </a:r>
          </a:p>
          <a:p>
            <a:r>
              <a:rPr lang="th-TH" sz="2000" dirty="0"/>
              <a:t/>
            </a:r>
            <a:br>
              <a:rPr lang="th-TH" sz="2000" dirty="0"/>
            </a:br>
            <a:r>
              <a:rPr lang="th-TH" sz="2000" b="1" dirty="0"/>
              <a:t>ภาษาเกิดจากการเลียนเสียงธรรมชาติ</a:t>
            </a:r>
            <a:endParaRPr lang="th-TH" sz="2000" dirty="0"/>
          </a:p>
          <a:p>
            <a:r>
              <a:rPr lang="th-TH" sz="2000" dirty="0"/>
              <a:t>                  -  </a:t>
            </a:r>
            <a:r>
              <a:rPr lang="th-TH" sz="2000" b="1" dirty="0"/>
              <a:t>เสียงสัตว์ร้อง</a:t>
            </a:r>
            <a:r>
              <a:rPr lang="th-TH" sz="2000" dirty="0"/>
              <a:t>   เช่นคำว่า     กา   แมว   อึ่งอ่าง   กบ   กาเหว่า             </a:t>
            </a:r>
          </a:p>
          <a:p>
            <a:r>
              <a:rPr lang="th-TH" sz="2000" dirty="0"/>
              <a:t>                  -  </a:t>
            </a:r>
            <a:r>
              <a:rPr lang="th-TH" sz="2000" b="1" dirty="0"/>
              <a:t>เสียงวัตถุ  </a:t>
            </a:r>
            <a:r>
              <a:rPr lang="th-TH" sz="2000" dirty="0"/>
              <a:t>เช่นคำว่า     ปัง   โครม   หวูด   เพล้ง   ออด   ตุ๊กๆ(รถ)</a:t>
            </a:r>
          </a:p>
          <a:p>
            <a:r>
              <a:rPr lang="th-TH" sz="2000" dirty="0"/>
              <a:t>                  -  </a:t>
            </a:r>
            <a:r>
              <a:rPr lang="th-TH" sz="2000" b="1" dirty="0"/>
              <a:t>เสียงธรรมชาติ</a:t>
            </a:r>
            <a:r>
              <a:rPr lang="th-TH" sz="2000" dirty="0"/>
              <a:t>  เช่นคำว่า     เปรี้ยง   จั้ก   ซู่</a:t>
            </a:r>
            <a:br>
              <a:rPr lang="th-TH" sz="2000" dirty="0"/>
            </a:br>
            <a:endParaRPr lang="th-TH" sz="2000" dirty="0"/>
          </a:p>
        </p:txBody>
      </p:sp>
      <p:pic>
        <p:nvPicPr>
          <p:cNvPr id="2051" name="Picture 3" descr="มิกกี้เมาส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324600" y="533400"/>
            <a:ext cx="28194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th-TH" sz="2000" b="1" dirty="0" smtClean="0"/>
              <a:t>ภาษาเกิดจากการสร้างคำขึ้นใช้</a:t>
            </a:r>
            <a:endParaRPr lang="th-TH" sz="2000" dirty="0" smtClean="0"/>
          </a:p>
          <a:p>
            <a:r>
              <a:rPr lang="th-TH" sz="2000" dirty="0" smtClean="0"/>
              <a:t>                เช่นคำว่า   หนาว   สับปะรด   สูง   บ้าน   อ้วน   โรงเรียน</a:t>
            </a:r>
            <a:r>
              <a:rPr lang="th-TH" sz="2000" b="1" dirty="0" smtClean="0"/>
              <a:t>ภาษา</a:t>
            </a:r>
            <a:r>
              <a:rPr lang="th-TH" sz="2000" b="1" dirty="0"/>
              <a:t>ประกอบด้วยหน่วยเล็ก</a:t>
            </a:r>
            <a:br>
              <a:rPr lang="th-TH" sz="2000" b="1" dirty="0"/>
            </a:br>
            <a:r>
              <a:rPr lang="th-TH" sz="2000" b="1" dirty="0"/>
              <a:t>ประกอบกันเป็นหน่วยใหญ่ขึ้น</a:t>
            </a:r>
            <a:r>
              <a:rPr lang="th-TH" sz="2000" dirty="0"/>
              <a:t/>
            </a:r>
            <a:br>
              <a:rPr lang="th-TH" sz="2000" dirty="0"/>
            </a:br>
            <a:endParaRPr lang="th-TH" sz="2000" dirty="0"/>
          </a:p>
          <a:p>
            <a:r>
              <a:rPr lang="th-TH" sz="2000" b="1" dirty="0"/>
              <a:t>                เสียง   --&gt;    คำกลุ่มคำ    --&gt;   ประโยค     --&gt;   ข้อความ     --&gt;    เรื่องราว</a:t>
            </a:r>
          </a:p>
          <a:p>
            <a:r>
              <a:rPr lang="th-TH" sz="2000" b="1" dirty="0"/>
              <a:t>                เสียง</a:t>
            </a:r>
            <a:r>
              <a:rPr lang="en-US" sz="2000" b="1" dirty="0"/>
              <a:t>   :</a:t>
            </a:r>
            <a:r>
              <a:rPr lang="th-TH" sz="2000" b="1" dirty="0"/>
              <a:t>     เสียงพยัญชนะ     เสียงสระ    และเสียงวรรณยุกต์    </a:t>
            </a:r>
            <a:r>
              <a:rPr lang="en-US" sz="2000" b="1" dirty="0"/>
              <a:t>=</a:t>
            </a:r>
            <a:r>
              <a:rPr lang="th-TH" sz="2000" b="1" dirty="0"/>
              <a:t>     พยางค์</a:t>
            </a:r>
          </a:p>
          <a:p>
            <a:r>
              <a:rPr lang="th-TH" sz="2000" b="1" dirty="0"/>
              <a:t>                 คำ    </a:t>
            </a:r>
            <a:r>
              <a:rPr lang="en-US" sz="2000" b="1" dirty="0"/>
              <a:t>   :</a:t>
            </a:r>
            <a:r>
              <a:rPr lang="th-TH" sz="2000" b="1" dirty="0"/>
              <a:t>      พยางค์ที่มีความหมาย</a:t>
            </a:r>
            <a:r>
              <a:rPr lang="th-TH" b="1" dirty="0"/>
              <a:t/>
            </a:r>
            <a:br>
              <a:rPr lang="th-TH" b="1" dirty="0"/>
            </a:br>
            <a:endParaRPr lang="th-TH" b="1" dirty="0"/>
          </a:p>
          <a:p>
            <a:endParaRPr lang="en-US" dirty="0"/>
          </a:p>
        </p:txBody>
      </p:sp>
      <p:pic>
        <p:nvPicPr>
          <p:cNvPr id="68610" name="Picture 2" descr="http://pirun.ku.ac.th/~b5004356/1035594imsvx70ogi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048000"/>
            <a:ext cx="2971800" cy="3611882"/>
          </a:xfrm>
          <a:prstGeom prst="rect">
            <a:avLst/>
          </a:prstGeom>
          <a:noFill/>
        </p:spPr>
      </p:pic>
      <p:pic>
        <p:nvPicPr>
          <p:cNvPr id="5" name="Picture 2" descr="http://pirun.ku.ac.th/~b5004356/600453gsma86paxm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5714999"/>
            <a:ext cx="1066800" cy="1143001"/>
          </a:xfrm>
          <a:prstGeom prst="rect">
            <a:avLst/>
          </a:prstGeom>
          <a:noFill/>
        </p:spPr>
      </p:pic>
      <p:pic>
        <p:nvPicPr>
          <p:cNvPr id="6" name="Picture 2" descr="http://pirun.ku.ac.th/~b5004356/600453gsma86paxm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5029200"/>
            <a:ext cx="1066800" cy="1143001"/>
          </a:xfrm>
          <a:prstGeom prst="rect">
            <a:avLst/>
          </a:prstGeom>
          <a:noFill/>
        </p:spPr>
      </p:pic>
      <p:pic>
        <p:nvPicPr>
          <p:cNvPr id="7" name="Picture 2" descr="http://pirun.ku.ac.th/~b5004356/600453gsma86paxm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4572000"/>
            <a:ext cx="1066800" cy="1143001"/>
          </a:xfrm>
          <a:prstGeom prst="rect">
            <a:avLst/>
          </a:prstGeom>
          <a:noFill/>
        </p:spPr>
      </p:pic>
      <p:pic>
        <p:nvPicPr>
          <p:cNvPr id="8" name="Picture 2" descr="http://pirun.ku.ac.th/~b5004356/600453gsma86paxm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3810000"/>
            <a:ext cx="1066800" cy="1143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6324600"/>
          </a:xfrm>
        </p:spPr>
        <p:txBody>
          <a:bodyPr>
            <a:normAutofit/>
          </a:bodyPr>
          <a:lstStyle/>
          <a:p>
            <a:r>
              <a:rPr lang="th-TH" b="1" dirty="0" smtClean="0"/>
              <a:t>ธรรมชาติของภาษา</a:t>
            </a:r>
          </a:p>
          <a:p>
            <a:r>
              <a:rPr lang="th-TH" sz="2000" dirty="0" smtClean="0"/>
              <a:t>ภาษาเป็นสิ่งที่สำคัญต่อมนุษย์ เพราะเป็นเครื่องมือในการสื่อสาร เป็นหัวใจของการถ่ายทอดความรู้ ความเชื่อ คติธรรม และวัฒนธรรมของมนุษย์ มีข้อควรสังเกตเกี่ยวกับภาษาดังนี้      1. ภาษาใช้เสียงสื่อความหมาย เป็นการพูดเพื่อสื่อความหมายอย่างมีระเบียบกฎเกณฑ์ที่เข้าใจกันทั้งสองฝ่าย โดยใช้เสียง สัญลักษณ์เป็นสื่อ สำหรับในความหมายแคบ ให้ถือว่าเสียงพูด เป็นสื่อความหมาย ทั้งนี้ เสียงกับความหมาย ต้องขึ้นอยู่กับการตกลงกันของแต่ละกลุ่ม เช่น คนญี่ปุ่น เรียกบ้านว่า คน, คนเขมร เรียก ผะผทะ (เผ-ตี-ยะห์) คนฝรั่งเศสเรียก เมซอง แต่คำกับภาษาก็ยังมีส่วนสัมพันธ์กัน เช่น คำที่เลียนเสียงธรรมชาติ      2. การประกอบกันของหน่วยในภาษา หน่วยภาษาของมนุษย์สามารถเพิ่มจำนวนคำ หรือเปลี่ยนการเรียงคำได้เช่น ใครไปหาให้ หาใครไปให้ ให้ใครไปหา ไปหาให้ใคร ใครหาไปให้ ให้หาใครไป ไปให้ใครหา หาให้ใครไป ไปหาใครให้ ใครให้ไปหา ฯลฯ หรือเพิ่มการรวม ซ้อนกันของประโยค เช่น </a:t>
            </a:r>
            <a:br>
              <a:rPr lang="th-TH" sz="2000" dirty="0" smtClean="0"/>
            </a:br>
            <a:r>
              <a:rPr lang="th-TH" sz="2000" dirty="0" smtClean="0"/>
              <a:t>         - แม่ซื้อแหวน</a:t>
            </a:r>
            <a:br>
              <a:rPr lang="th-TH" sz="2000" dirty="0" smtClean="0"/>
            </a:br>
            <a:r>
              <a:rPr lang="th-TH" sz="2000" dirty="0" smtClean="0"/>
              <a:t>         - แม่ซื้อแหวนอยู่ที่ร้าน</a:t>
            </a:r>
            <a:br>
              <a:rPr lang="th-TH" sz="2000" dirty="0" smtClean="0"/>
            </a:br>
            <a:r>
              <a:rPr lang="th-TH" sz="2000" dirty="0" smtClean="0"/>
              <a:t>         - แม่ซื้อแหวนอยู่ที่ร้านที่ร้านขายเครื่องประดับ </a:t>
            </a:r>
          </a:p>
          <a:p>
            <a:r>
              <a:rPr lang="th-TH" sz="2000" dirty="0" smtClean="0"/>
              <a:t>    3. ภาษามีการเปลี่ยนแปลง อันเนื่องมาจากการเปลี่ยนความหมาย เปลี่ยนคำที่ใช้ร่วมกัน การได้รับอิทธิพลของภาษาอื่น เป็นต้น     </a:t>
            </a:r>
          </a:p>
          <a:p>
            <a:r>
              <a:rPr lang="th-TH" sz="2000" dirty="0" smtClean="0"/>
              <a:t>4. ภาษาทั่วโลก มีลักษณะที่คล้ายคลึง และแตกต่างกัน</a:t>
            </a:r>
            <a:r>
              <a:rPr lang="th-TH" sz="1800" dirty="0" smtClean="0"/>
              <a:t/>
            </a:r>
            <a:br>
              <a:rPr lang="th-TH" sz="1800" dirty="0" smtClean="0"/>
            </a:br>
            <a:endParaRPr lang="th-TH" sz="1800" dirty="0" smtClean="0"/>
          </a:p>
          <a:p>
            <a:endParaRPr lang="en-US" dirty="0"/>
          </a:p>
        </p:txBody>
      </p:sp>
      <p:pic>
        <p:nvPicPr>
          <p:cNvPr id="66562" name="Picture 2" descr="http://pirun.ku.ac.th/~b5004356/890778lexlbvbdb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4724400"/>
            <a:ext cx="952500" cy="1143001"/>
          </a:xfrm>
          <a:prstGeom prst="rect">
            <a:avLst/>
          </a:prstGeom>
          <a:noFill/>
        </p:spPr>
      </p:pic>
      <p:pic>
        <p:nvPicPr>
          <p:cNvPr id="66564" name="Picture 4" descr="http://pirun.ku.ac.th/~b5004356/890778lexlbvbdb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5257800"/>
            <a:ext cx="952500" cy="1143001"/>
          </a:xfrm>
          <a:prstGeom prst="rect">
            <a:avLst/>
          </a:prstGeom>
          <a:noFill/>
        </p:spPr>
      </p:pic>
      <p:pic>
        <p:nvPicPr>
          <p:cNvPr id="66566" name="Picture 6" descr="http://pirun.ku.ac.th/~b5004356/890778lexlbvbdb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486400"/>
            <a:ext cx="952500" cy="1143001"/>
          </a:xfrm>
          <a:prstGeom prst="rect">
            <a:avLst/>
          </a:prstGeom>
          <a:noFill/>
        </p:spPr>
      </p:pic>
      <p:pic>
        <p:nvPicPr>
          <p:cNvPr id="66568" name="Picture 8" descr="http://pirun.ku.ac.th/~b5004356/890778lexlbvbdb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5410200"/>
            <a:ext cx="952500" cy="1143001"/>
          </a:xfrm>
          <a:prstGeom prst="rect">
            <a:avLst/>
          </a:prstGeom>
          <a:noFill/>
        </p:spPr>
      </p:pic>
      <p:pic>
        <p:nvPicPr>
          <p:cNvPr id="66570" name="Picture 10" descr="http://pirun.ku.ac.th/~b5004356/890778lexlbvbdb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5181600"/>
            <a:ext cx="952500" cy="1143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th-TH" b="1" dirty="0" smtClean="0"/>
              <a:t>พลังของภาษา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sz="1800" dirty="0" smtClean="0"/>
              <a:t>เชื่อว่าทุกคนคงจำเรื่องราวของพระพุทธเจ้าได้ เมื่อครั้งที่ท่านพบกับองคุลีมาล ซึ่งพยายามเดินตามท่านเพื่อจะสังหารตามวิสัยโจร แต่ไม่สามารถเดินตามทันพระพุทธเจ้าได้ ในที่สุดองคุลิมาลจึงขอให้ท่านหยุดเดิน พระพุทธองค์จึงกล่าวเป็นปริศนาว่า “เราหยุดแล้ว แต่ท่านสิยังไม่หยุด” เพียงคำกล่าวสั้น ๆ เท่านี้ทำให้องคุลิมาลสำนึกได้ และได้สำเร็จเป็นพระอรหันต์ได้ในที่สุด </a:t>
            </a:r>
            <a:br>
              <a:rPr lang="th-TH" sz="1800" dirty="0" smtClean="0"/>
            </a:br>
            <a:r>
              <a:rPr lang="th-TH" sz="1800" dirty="0" smtClean="0"/>
              <a:t/>
            </a:r>
            <a:br>
              <a:rPr lang="th-TH" sz="1800" dirty="0" smtClean="0"/>
            </a:br>
            <a:r>
              <a:rPr lang="th-TH" sz="1800" dirty="0" smtClean="0"/>
              <a:t>นี่แสดงถึงพลังของภาษา ที่สามารถเปลี่ยนแปลงชีวิตของคนจากโจรใจบาป ให้กลายเป็นพระอรหันต์ผู้ใจบุญได้</a:t>
            </a:r>
            <a:br>
              <a:rPr lang="th-TH" sz="1800" dirty="0" smtClean="0"/>
            </a:br>
            <a:r>
              <a:rPr lang="th-TH" sz="1800" dirty="0" smtClean="0"/>
              <a:t/>
            </a:r>
            <a:br>
              <a:rPr lang="th-TH" sz="1800" dirty="0" smtClean="0"/>
            </a:br>
            <a:r>
              <a:rPr lang="th-TH" sz="1800" dirty="0" smtClean="0"/>
              <a:t>พระบาทสมเด็จพระเจ้าอยู่หัวมีพระราชดำรัสขณะที่จะขึ้นครองราชย์สมบัติเป็นพระเจ้าแผ่นดินว่า “เราจะครองแผ่นดินโดยธรรม เพื่อประโยชน์สุขแห่งมหาชนชาวสยาม” จากพระราชดำรัสของพระองค์ทำให้ประเทศไทยร่มเย็นเป็นสุข และเจริญก้าวหน้าด้วยพระบารมีของพระองค์ตลอดระยะเวลามากกว่าครึ่งศตวรรษ</a:t>
            </a:r>
            <a:br>
              <a:rPr lang="th-TH" sz="1800" dirty="0" smtClean="0"/>
            </a:br>
            <a:r>
              <a:rPr lang="th-TH" sz="1800" dirty="0" smtClean="0"/>
              <a:t/>
            </a:r>
            <a:br>
              <a:rPr lang="th-TH" sz="1800" dirty="0" smtClean="0"/>
            </a:br>
            <a:r>
              <a:rPr lang="th-TH" sz="1800" dirty="0" smtClean="0"/>
              <a:t>นี่แสดงถึงพลังของภาษา ที่สามารถพัฒนาสังคมและประเทศให้เจริญรุ่งเรืองได้ </a:t>
            </a:r>
            <a:br>
              <a:rPr lang="th-TH" sz="1800" dirty="0" smtClean="0"/>
            </a:br>
            <a:endParaRPr lang="en-US" sz="1800" dirty="0"/>
          </a:p>
        </p:txBody>
      </p:sp>
      <p:pic>
        <p:nvPicPr>
          <p:cNvPr id="64514" name="Picture 2" descr="http://pirun.ku.ac.th/~b5004356/1284473lnqcqbhcws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4191000"/>
            <a:ext cx="32004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หน่วยที่ 2 ภูมิปัญญาทางภาษาไทย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ความหมายของภูมิปัญญา</a:t>
            </a:r>
            <a:br>
              <a:rPr lang="th-TH" b="1" dirty="0" smtClean="0"/>
            </a:br>
            <a:r>
              <a:rPr lang="th-TH" sz="2000" b="1" dirty="0" smtClean="0"/>
              <a:t>ภูมิปัญญาไทย</a:t>
            </a:r>
            <a:r>
              <a:rPr lang="th-TH" sz="2000" dirty="0" smtClean="0"/>
              <a:t> ตรงกับศัพท์ภาษาอังกฤษว่า </a:t>
            </a:r>
            <a:r>
              <a:rPr lang="en-US" sz="2000" b="1" dirty="0" smtClean="0"/>
              <a:t>Wisdom</a:t>
            </a:r>
            <a:r>
              <a:rPr lang="en-US" sz="2000" dirty="0" smtClean="0"/>
              <a:t> </a:t>
            </a:r>
            <a:r>
              <a:rPr lang="th-TH" sz="2000" dirty="0" smtClean="0"/>
              <a:t>หมายถึง ความรู้ความสามารถ วิธีการผลงานที่คนไทยได้ค้นคว้า รวบรวม และจัดเป็นความรู้ ถ่ายทอด ปรับปรุง จากคนรุ่นหนึ่งมาสู่คนอีกรุ่นหนึ่ง จนเกิดผลิตผลที่ดี งดงาม มีคุณค่า มีประโยชน์ สามารถนำมาแก้ปัญหาและพัฒนาวิถีชีวิตได้แต่ละหมู่บ้าน แต่ละชุมชนไทย ล้วนมีการทำมาหากินที่สอดคล้องกับภูมิประเทศ มีผู้นำที่มีความรู้ มีฝีมือทางช่าง สามารถคิดประดิษฐ์ ตัดสินใจแก้ปัญหาของชาวบ้านได้ ผู้นำเหล่านี้ เรียกว่า ปราชญ์ชาวบ้าน หรือผู้ทรงภูมิปัญญาไทย </a:t>
            </a:r>
          </a:p>
          <a:p>
            <a:endParaRPr lang="en-US" dirty="0"/>
          </a:p>
        </p:txBody>
      </p:sp>
      <p:pic>
        <p:nvPicPr>
          <p:cNvPr id="63490" name="Picture 2" descr="http://pirun.ku.ac.th/~b5004356/1002629hd3lpfr3p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38600"/>
            <a:ext cx="40386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th-TH" sz="2400" b="1" dirty="0" smtClean="0"/>
              <a:t>   ประเภทของภูมิปัญญา</a:t>
            </a:r>
          </a:p>
          <a:p>
            <a:endParaRPr lang="th-TH" sz="2000" b="1" dirty="0"/>
          </a:p>
          <a:p>
            <a:r>
              <a:rPr lang="th-TH" sz="2000" b="1" dirty="0" smtClean="0"/>
              <a:t>1</a:t>
            </a:r>
            <a:r>
              <a:rPr lang="th-TH" sz="2000" b="1" dirty="0"/>
              <a:t>. ภูมิปัญญาด้านคติธรรม ความคิด ความเชื่อ หลักการที่เป็นพื้นฐานขององค์ความรู้</a:t>
            </a:r>
            <a:br>
              <a:rPr lang="th-TH" sz="2000" b="1" dirty="0"/>
            </a:br>
            <a:r>
              <a:rPr lang="th-TH" sz="2000" b="1" dirty="0"/>
              <a:t>ที่เกิดจากการสั่งถ่ายทอดกันมา</a:t>
            </a:r>
            <a:br>
              <a:rPr lang="th-TH" sz="2000" b="1" dirty="0"/>
            </a:br>
            <a:r>
              <a:rPr lang="th-TH" sz="2000" b="1" dirty="0"/>
              <a:t/>
            </a:r>
            <a:br>
              <a:rPr lang="th-TH" sz="2000" b="1" dirty="0"/>
            </a:br>
            <a:r>
              <a:rPr lang="th-TH" sz="2000" b="1" dirty="0"/>
              <a:t>2. ภูมิปัญญาด้านศิลปวัฒนธรรมและขนบธรรมเนียมประเพณีที่เป็นแบบแผนการ</a:t>
            </a:r>
            <a:br>
              <a:rPr lang="th-TH" sz="2000" b="1" dirty="0"/>
            </a:br>
            <a:r>
              <a:rPr lang="th-TH" sz="2000" b="1" dirty="0"/>
              <a:t>ดำเนินชีวิตที่ปฏิบัติสืบทอดกันมา</a:t>
            </a:r>
            <a:br>
              <a:rPr lang="th-TH" sz="2000" b="1" dirty="0"/>
            </a:br>
            <a:r>
              <a:rPr lang="th-TH" sz="2000" b="1" dirty="0"/>
              <a:t/>
            </a:r>
            <a:br>
              <a:rPr lang="th-TH" sz="2000" b="1" dirty="0"/>
            </a:br>
            <a:r>
              <a:rPr lang="th-TH" sz="2000" b="1" dirty="0"/>
              <a:t>3. ภูมิปัญญาด้านการประกอบอาชีพในท้องถิ่น ที่ยึดหลักการพึ่งตนเองและ</a:t>
            </a:r>
            <a:br>
              <a:rPr lang="th-TH" sz="2000" b="1" dirty="0"/>
            </a:br>
            <a:r>
              <a:rPr lang="th-TH" sz="2000" b="1" dirty="0"/>
              <a:t>ได้รับการพัฒนาให้เหมาะสมกับกาลสมัย</a:t>
            </a:r>
            <a:br>
              <a:rPr lang="th-TH" sz="2000" b="1" dirty="0"/>
            </a:br>
            <a:r>
              <a:rPr lang="th-TH" sz="2000" b="1" dirty="0"/>
              <a:t/>
            </a:r>
            <a:br>
              <a:rPr lang="th-TH" sz="2000" b="1" dirty="0"/>
            </a:br>
            <a:r>
              <a:rPr lang="th-TH" sz="2000" b="1" dirty="0"/>
              <a:t>4. ภูมิปัญญาด้านแนวความคิด หลักปฏิบัติ และเทคโนโลยีสมัยใหม่ </a:t>
            </a:r>
            <a:br>
              <a:rPr lang="th-TH" sz="2000" b="1" dirty="0"/>
            </a:br>
            <a:r>
              <a:rPr lang="th-TH" sz="2000" b="1" dirty="0"/>
              <a:t>ที่ชาวบ้านนำมาดัดแปลงใช้ในชุมชนอย่างเหมาะสมกับสภาพแวดล้อมและความเป็นอยู่</a:t>
            </a:r>
            <a:br>
              <a:rPr lang="th-TH" sz="2000" b="1" dirty="0"/>
            </a:br>
            <a:endParaRPr lang="th-TH" sz="2000" dirty="0"/>
          </a:p>
        </p:txBody>
      </p:sp>
      <p:pic>
        <p:nvPicPr>
          <p:cNvPr id="60418" name="Picture 2" descr="http://pirun.ku.ac.th/~b5004356/1284469uqrbwlhao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1371600"/>
            <a:ext cx="952500" cy="1143001"/>
          </a:xfrm>
          <a:prstGeom prst="rect">
            <a:avLst/>
          </a:prstGeom>
          <a:noFill/>
        </p:spPr>
      </p:pic>
      <p:pic>
        <p:nvPicPr>
          <p:cNvPr id="60420" name="Picture 4" descr="http://pirun.ku.ac.th/~b5004356/1284469uqrbwlhao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2971800"/>
            <a:ext cx="952500" cy="1143001"/>
          </a:xfrm>
          <a:prstGeom prst="rect">
            <a:avLst/>
          </a:prstGeom>
          <a:noFill/>
        </p:spPr>
      </p:pic>
      <p:pic>
        <p:nvPicPr>
          <p:cNvPr id="60422" name="Picture 6" descr="http://pirun.ku.ac.th/~b5004356/1284469uqrbwlhao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4495800"/>
            <a:ext cx="952500" cy="1143001"/>
          </a:xfrm>
          <a:prstGeom prst="rect">
            <a:avLst/>
          </a:prstGeom>
          <a:noFill/>
        </p:spPr>
      </p:pic>
      <p:pic>
        <p:nvPicPr>
          <p:cNvPr id="60424" name="Picture 8" descr="http://pirun.ku.ac.th/~b5004356/1284469uqrbwlhao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5334000"/>
            <a:ext cx="952500" cy="1143001"/>
          </a:xfrm>
          <a:prstGeom prst="rect">
            <a:avLst/>
          </a:prstGeom>
          <a:noFill/>
        </p:spPr>
      </p:pic>
      <p:pic>
        <p:nvPicPr>
          <p:cNvPr id="60426" name="Picture 10" descr="http://pirun.ku.ac.th/~b5004356/1284469uqrbwlhao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5714999"/>
            <a:ext cx="952500" cy="1143001"/>
          </a:xfrm>
          <a:prstGeom prst="rect">
            <a:avLst/>
          </a:prstGeom>
          <a:noFill/>
        </p:spPr>
      </p:pic>
      <p:pic>
        <p:nvPicPr>
          <p:cNvPr id="60428" name="Picture 12" descr="http://pirun.ku.ac.th/~b5004356/1284469uqrbwlhaoz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5714999"/>
            <a:ext cx="952500" cy="1143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827</Words>
  <Application>Microsoft Office PowerPoint</Application>
  <PresentationFormat>On-screen Show (4:3)</PresentationFormat>
  <Paragraphs>120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สื่อการเรียนการสอน</vt:lpstr>
      <vt:lpstr>หน่วยที่1 ธรรมชาติและพลังของภาษาไทย</vt:lpstr>
      <vt:lpstr>Slide 3</vt:lpstr>
      <vt:lpstr>Slide 4</vt:lpstr>
      <vt:lpstr>Slide 5</vt:lpstr>
      <vt:lpstr>Slide 6</vt:lpstr>
      <vt:lpstr>Slide 7</vt:lpstr>
      <vt:lpstr>หน่วยที่ 2 ภูมิปัญญาทางภาษาไทย</vt:lpstr>
      <vt:lpstr>Slide 9</vt:lpstr>
      <vt:lpstr>Slide 10</vt:lpstr>
      <vt:lpstr>Slide 11</vt:lpstr>
      <vt:lpstr>หน่วยที่ 3 กระบวนการการฟัง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หน่วยที่ 4 กระบวนการพูด</vt:lpstr>
      <vt:lpstr>Slide 21</vt:lpstr>
      <vt:lpstr>Slide 22</vt:lpstr>
      <vt:lpstr>Slide 23</vt:lpstr>
      <vt:lpstr>Slide 24</vt:lpstr>
      <vt:lpstr>Slide 25</vt:lpstr>
      <vt:lpstr>Slide 26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สื่อการเรียนการสอน</dc:title>
  <dc:creator>COM</dc:creator>
  <cp:lastModifiedBy>COM</cp:lastModifiedBy>
  <cp:revision>15</cp:revision>
  <dcterms:created xsi:type="dcterms:W3CDTF">2011-08-05T06:33:45Z</dcterms:created>
  <dcterms:modified xsi:type="dcterms:W3CDTF">2011-08-05T08:50:36Z</dcterms:modified>
</cp:coreProperties>
</file>