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7" r:id="rId13"/>
    <p:sldId id="268" r:id="rId14"/>
    <p:sldId id="265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4E442-61D1-4B0F-A857-3F83AA9A4AC9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7916C-F55E-4169-9788-5AC48160F4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916C-F55E-4169-9788-5AC48160F4D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EFC44-E895-4A11-9739-ACBC3AFF6B4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560764-8A19-45E2-A583-92482F0A29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0"/>
            <a:ext cx="6172200" cy="1894362"/>
          </a:xfrm>
        </p:spPr>
        <p:txBody>
          <a:bodyPr>
            <a:noAutofit/>
          </a:bodyPr>
          <a:lstStyle/>
          <a:p>
            <a:r>
              <a:rPr lang="th-TH" sz="8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สื่อการเรียนการสอน						</a:t>
            </a:r>
            <a:endParaRPr lang="en-US" sz="8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629400" cy="1371600"/>
          </a:xfrm>
        </p:spPr>
        <p:txBody>
          <a:bodyPr>
            <a:noAutofit/>
          </a:bodyPr>
          <a:lstStyle/>
          <a:p>
            <a:r>
              <a:rPr lang="th-TH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วิชา การบริหารระบบข้อมูลสำหรับโลจิสติกส์</a:t>
            </a:r>
            <a:endParaRPr lang="en-US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en-US" sz="3200" dirty="0" smtClean="0">
                <a:latin typeface="2005_iannnnnGMO" pitchFamily="2" charset="0"/>
                <a:cs typeface="2005_iannnnnGMO" pitchFamily="2" charset="0"/>
              </a:rPr>
              <a:t>-</a:t>
            </a: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ตัวบ่งชี้  ใช้เฉพาะเลขหมาย</a:t>
            </a:r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2005_iannnnnGMO" pitchFamily="2" charset="0"/>
                <a:cs typeface="2005_iannnnnGMO" pitchFamily="2" charset="0"/>
              </a:rPr>
              <a:t> EAN-14</a:t>
            </a:r>
            <a:r>
              <a:rPr lang="en-US" sz="3200" dirty="0" smtClean="0"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เท่านั้นมีหมาเลข 1-8 ที่เป็นค่าสำหรับบอกจำนวนเฉพาะที่แน่นอนของสินค้า</a:t>
            </a:r>
            <a:endParaRPr lang="en-US" sz="3200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en-US" sz="3200" dirty="0" smtClean="0"/>
              <a:t>GTIN</a:t>
            </a: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   - หมายเลขอ้างอิงประจำตัวสินค้า โดยปกติจะมีตัวเลขจำนวน 1-6 หลักและตัวเลขเหล่านี้จะไม่มีความหมายใดๆหมายความว่า ตัวเลขแต่ละหลัก จะไม้เกี่วยโยงกับการแล่งแยกประเภท หรือนำไปสุ่ความหมาย ที่เป็นข่าวสารข้อมูลเฉพาะเจาะจง </a:t>
            </a:r>
          </a:p>
          <a:p>
            <a:pPr>
              <a:buNone/>
            </a:pP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   - หมายเลขตรวจสอบ คื่อ หมายเลขหลักสุดท้าย ของ </a:t>
            </a:r>
            <a:r>
              <a:rPr lang="en-US" sz="3200" dirty="0" smtClean="0">
                <a:latin typeface="2005_iannnnnGMO" pitchFamily="2" charset="0"/>
                <a:cs typeface="2005_iannnnnGMO" pitchFamily="2" charset="0"/>
              </a:rPr>
              <a:t>GTIN </a:t>
            </a: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หมายเลขนี้ คำนวณได้จากหมายเลขทุกหลัก ก่อนหมายเลขสุดท้าย และถูกใช้เพื่อให้แน่ชัดว่าบาร์โค้ดนี้ เครื่อสแกนเนอร์อ่านได้ถูกต้อง</a:t>
            </a:r>
            <a:endParaRPr lang="en-US" sz="3200" dirty="0" smtClean="0">
              <a:ln>
                <a:solidFill>
                  <a:schemeClr val="accent2">
                    <a:lumMod val="75000"/>
                  </a:schemeClr>
                </a:solidFill>
              </a:ln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2005_iannnnnGMO" pitchFamily="2" charset="0"/>
                <a:cs typeface="2005_iannnnnGMO" pitchFamily="2" charset="0"/>
              </a:rPr>
              <a:t>   </a:t>
            </a:r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2005_iannnnnGMO" pitchFamily="2" charset="0"/>
                <a:cs typeface="2005_iannnnnGMO" pitchFamily="2" charset="0"/>
              </a:rPr>
              <a:t>   </a:t>
            </a:r>
            <a:endParaRPr lang="th-TH" sz="3200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sz="3200" dirty="0" smtClean="0">
                <a:latin typeface="2005_iannnnnGMO" pitchFamily="2" charset="0"/>
                <a:cs typeface="2005_iannnnnGMO" pitchFamily="2" charset="0"/>
              </a:rPr>
              <a:t>              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467600" cy="1143000"/>
          </a:xfrm>
        </p:spPr>
        <p:txBody>
          <a:bodyPr>
            <a:noAutofit/>
          </a:bodyPr>
          <a:lstStyle/>
          <a:p>
            <a:r>
              <a:rPr lang="th-TH" sz="36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2.2 ใครเป็นผู้รับผิดชอบในการกำหนดเลขหมายของรายการสินค้า</a:t>
            </a:r>
            <a:endParaRPr lang="en-US" sz="3600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6670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th-TH" sz="3600" dirty="0" smtClean="0"/>
              <a:t> - กฎหมายทั่วไป</a:t>
            </a:r>
          </a:p>
          <a:p>
            <a:pPr>
              <a:buNone/>
            </a:pPr>
            <a:r>
              <a:rPr lang="th-TH" sz="3600" dirty="0" smtClean="0"/>
              <a:t>      บริษัท ซึ่งเป็ฯเจ้าของที่ซื่อคราสินค้า ไม่ว่าจะผลิตที่ไหนใครเป็นผู้ผลิตจะเป็นผู้รับผิดชอบ ในการกำหนดเลขหมาย</a:t>
            </a:r>
          </a:p>
          <a:p>
            <a:pPr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 - ข้อยกเว้น</a:t>
            </a:r>
          </a:p>
          <a:p>
            <a:pPr>
              <a:buNone/>
            </a:pPr>
            <a:r>
              <a:rPr lang="th-TH" sz="3600" dirty="0" smtClean="0"/>
              <a:t>      สิ่นค้าที่มิได้มีรหัสกำหนดจากแหล่งผิตโดยเจ้าของตราสินค้ารายการใดมิได้มีการกำหนดเลขหมายที่แหล่งผลิต ผู้นำเข้าสามารถระบุเลขหมายใช้ชั่วคราว ตามความต้องการของลูกค้าทางหนึ่ง ผู้ค้าปลีสามารถรระบุภายในเพื่อใช้ภายในหน่วยงานของตน ให้กับสินค้าที่ยังไม่ได้กำหนดเลขหมาย</a:t>
            </a:r>
            <a:r>
              <a:rPr lang="en-US" sz="3600" dirty="0" smtClean="0"/>
              <a:t>GTIN</a:t>
            </a:r>
            <a:endParaRPr lang="th-TH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 - รายการสินค้าที่ไม่มีชื่อคราสินค้าและสินค้าทั่วๆไป</a:t>
            </a:r>
          </a:p>
          <a:p>
            <a:pPr>
              <a:buNone/>
            </a:pPr>
            <a:r>
              <a:rPr lang="th-TH" sz="3600" dirty="0" smtClean="0"/>
              <a:t>       รายการสินค้า ที่ไม่มีชื่อคราสินค้าและสินค้าทั่วๆ ไป ไม่มีป้ายเฉพาะตัว ไม่มีรหัสกำหนดที่แหล่งผลิตอาจมีลักษณะเฉพาะกรณีรายการสินค้าที่เหมือนกันนี้สามารถมีเลยหมาย</a:t>
            </a:r>
            <a:r>
              <a:rPr lang="en-US" sz="3600" dirty="0" smtClean="0"/>
              <a:t> GTIN</a:t>
            </a:r>
            <a:r>
              <a:rPr lang="th-TH" sz="3600" dirty="0" smtClean="0"/>
              <a:t> ต่างกันได้ สิ่งนี้จะมีผลการะทบต่การจัดการแฟ้มข้อมูลของคอม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2.3 มีข้อพิจารณาอะไรบ้าง ในการกำหนดเลขหมายสินค้า</a:t>
            </a:r>
            <a:br>
              <a:rPr lang="th-TH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 กฎทั่วไป คือ มีความ่จำเป็นที่จะต้องมีแลขหมาย</a:t>
            </a:r>
            <a:r>
              <a:rPr lang="en-US" sz="3600" dirty="0" smtClean="0"/>
              <a:t> </a:t>
            </a:r>
            <a:r>
              <a:rPr lang="en-US" sz="3600" dirty="0" smtClean="0"/>
              <a:t>GTIN</a:t>
            </a:r>
            <a:r>
              <a:rPr lang="th-TH" sz="3600" dirty="0" smtClean="0"/>
              <a:t> เฉพาะเจาะจงสำหรับสินค้าแต่ละชนิดจึงมีความหมายว่า ข้อแตกต่างแต่ละอย่าง จะตัองมีการกำหนดเลยหมายที่ด่างกันออกไป ไม่ว่าเมื่อใดที่มีความแคกต่างเกิดขึ้นในทางได้ก็ตาม ที่ปรากฎให้เห็นและมีคามสำคัญต่อคู่ค้าทุกคนในโซ่อูปทาน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หลักเกณฑ์การเปลี่ยเลยหมาย</a:t>
            </a:r>
            <a:r>
              <a:rPr lang="en-US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GTIN</a:t>
            </a:r>
            <a:r>
              <a:rPr lang="th-TH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หรือการใช้เลยหมายเดิม</a:t>
            </a:r>
            <a:endParaRPr lang="en-US" sz="3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</a:t>
            </a:r>
            <a:r>
              <a:rPr lang="th-TH" sz="4000" dirty="0" smtClean="0"/>
              <a:t>3.1 การเ ปี่ยนเลขหมายจะเปลี่ยนเมื่อใด</a:t>
            </a:r>
          </a:p>
          <a:p>
            <a:pPr>
              <a:buNone/>
            </a:pPr>
            <a:r>
              <a:rPr lang="th-TH" sz="4000" dirty="0" smtClean="0"/>
              <a:t> </a:t>
            </a:r>
            <a:r>
              <a:rPr lang="th-TH" sz="4000" dirty="0" smtClean="0"/>
              <a:t>      เมื่อมีการคเปี่ยนแปลงส่วนประกอบพื้นฐานสำคัญ ที่เป็นคุณสักษณะของตัวสินค้า การสร้างสินค้าใหม่ และจะมีผลถึงการกำหนดเลขหมาย </a:t>
            </a:r>
            <a:r>
              <a:rPr lang="en-US" sz="4000" dirty="0" smtClean="0"/>
              <a:t>GTIN</a:t>
            </a:r>
            <a:r>
              <a:rPr lang="th-TH" sz="4000" dirty="0" smtClean="0"/>
              <a:t> ใหม่ แต่ในบางอุตสาหกรรม เช่นด้านสาธารณสุข แม้แต่การเปลี่ยนแปลงเพียงเล็กน้อยในส่วนประ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1. </a:t>
            </a:r>
            <a: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กฎ และพื้นฐานเบื้อนต้นของระบบ 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EAN.UCC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3600" dirty="0" smtClean="0">
                <a:solidFill>
                  <a:srgbClr val="FF0000"/>
                </a:solidFill>
                <a:latin typeface="2005_iannnnnGMO" pitchFamily="2" charset="0"/>
                <a:cs typeface="2005_iannnnnGMO" pitchFamily="2" charset="0"/>
              </a:rPr>
              <a:t>1.1)ขอบเขตครอบคลุมการใช้งานของระบบ</a:t>
            </a:r>
          </a:p>
          <a:p>
            <a:pPr lvl="1">
              <a:buNone/>
            </a:pPr>
            <a:r>
              <a:rPr lang="th-TH" sz="3600" dirty="0" smtClean="0">
                <a:latin typeface="2005_iannnnnGMO" pitchFamily="2" charset="0"/>
                <a:cs typeface="2005_iannnnnGMO" pitchFamily="2" charset="0"/>
              </a:rPr>
              <a:t>  รูปสัญลักษณ์ของรหัสแท่งประเภทนี้มีจุดมุ่งหมาย เพื่อใช้สำหรับการเก็บเงิน (</a:t>
            </a:r>
            <a:r>
              <a:rPr lang="en-US" sz="3600" dirty="0" smtClean="0">
                <a:latin typeface="2005_iannnnnGMO" pitchFamily="2" charset="0"/>
                <a:cs typeface="2005_iannnnnGMO" pitchFamily="2" charset="0"/>
              </a:rPr>
              <a:t>check out) </a:t>
            </a:r>
            <a:r>
              <a:rPr lang="th-TH" sz="3600" dirty="0" smtClean="0">
                <a:latin typeface="2005_iannnnnGMO" pitchFamily="2" charset="0"/>
                <a:cs typeface="2005_iannnnnGMO" pitchFamily="2" charset="0"/>
              </a:rPr>
              <a:t>ยูพีซีเป็นรหัสแท่งที่มีความยาวของรหัสแท่งที่แน่นอน ไม่สามารถเปลี่ยนแปลงได้ และเป็นมาตรฐาน ที่ถูกกำหนดใช้ในธุรกิจขายปลีกและธุรกิจที่เกี่ยวกับอาหารเท่านั้น ยูพีซีถูกพัฒนาขึ้นมาเพื่อให้สามารถนำมาใช้งานกับมาตรฐาน รหัสสินค้าที่เป็นตัวเลข 12 หลักสำหรับธุรกิจด้านนี้</a:t>
            </a:r>
            <a:br>
              <a:rPr lang="th-TH" sz="3600" dirty="0" smtClean="0">
                <a:latin typeface="2005_iannnnnGMO" pitchFamily="2" charset="0"/>
                <a:cs typeface="2005_iannnnnGMO" pitchFamily="2" charset="0"/>
              </a:rPr>
            </a:br>
            <a:endParaRPr lang="th-TH" sz="3600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2005_iannnnnGMO" pitchFamily="2" charset="0"/>
                <a:cs typeface="2005_iannnnnGMO" pitchFamily="2" charset="0"/>
              </a:rPr>
              <a:t/>
            </a:r>
            <a:br>
              <a:rPr lang="en-US" sz="3600" dirty="0" smtClean="0">
                <a:latin typeface="2005_iannnnnGMO" pitchFamily="2" charset="0"/>
                <a:cs typeface="2005_iannnnnGMO" pitchFamily="2" charset="0"/>
              </a:rPr>
            </a:br>
            <a:endParaRPr lang="en-US" sz="3600" dirty="0" smtClean="0"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endParaRPr lang="en-US" sz="3600" dirty="0"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7467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>
                <a:latin typeface="2005_iannnnnGMO" pitchFamily="2" charset="0"/>
                <a:cs typeface="2005_iannnnnGMO" pitchFamily="2" charset="0"/>
              </a:rPr>
              <a:t>        </a:t>
            </a:r>
            <a:r>
              <a:rPr lang="en-US" b="1" dirty="0" smtClean="0">
                <a:latin typeface="2005_iannnnnGMO" pitchFamily="2" charset="0"/>
                <a:cs typeface="2005_iannnnnGMO" pitchFamily="2" charset="0"/>
              </a:rPr>
              <a:t>EAN-13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(European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Article Numbering international retail product code)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เป็นแบบบาร์โค้ดที่ได้รับการยอมรับมากที่สุดในโลก โดยบาร์โค้ดประเภทนี้จะมีลักษณะเฉพาะของชุดตัวเลขจำนวน 13 หลัก ซึ่งมีความหมายดังนี้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3 หลักแรก  คือ รหัสของประเทศที่กำหนดขึ้นมาเพื่อให้ผู้ผลิตได้ทำการลงทะเบียนได้ทำการผลิตจากประเทศไหน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4 หลักถัดมา คือ รหัสโรงงานที่ผลิต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5 หลักถัดมา คือ รหัสของสินค้า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และ ตัวเลขในหลักสุดท้าย จะเป็นตัวเลขตรวจสอบความถูกต้องของบาร์โค้ด (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Check digit)</a:t>
            </a:r>
            <a:br>
              <a:rPr lang="en-US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แม้ ว่าบาร์โค้ดแบบ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EAN-13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จะได้รับการยอมรับไปทั่วโลก แต่ในสหรัฐอเมริกาและแคนนาที่เป็นต้นกำเนิดบาร์โค้ดแบบ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UPC-A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ยังคงมีการใช้บาร์โค้ดแบบเดิม จนวันที่ 1 มกราคม ค.ศ. 2005 หน่วยงาน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Uniform Code Council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ได้ประกาศให้ใช้บาร์โค้ดแบบ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EAN-13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ไปพร้อมๆ กับ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UPC-A 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ที่ใช้อยู่เดิม การออกประกาศในครั้งนี้ทำให้ผู้ผลิตที่ต้องการส่งออกสินค้าไปยังสหรัฐ อเมริกาและแคนาดาต้องใช้บาร์โค้ดทั้ง 2 แบบบนผลิตภัณฑ์</a:t>
            </a:r>
            <a:br>
              <a:rPr lang="th-TH" dirty="0" smtClean="0">
                <a:latin typeface="2005_iannnnnGMO" pitchFamily="2" charset="0"/>
                <a:cs typeface="2005_iannnnnGMO" pitchFamily="2" charset="0"/>
              </a:rPr>
            </a:b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การคำนวนตัวเลขตรวจสอบความถูกต้องของบาร์โค้ดแบบ 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EAN-13 (Check digit Calculation</a:t>
            </a:r>
            <a:r>
              <a:rPr lang="en-US" dirty="0" smtClean="0">
                <a:latin typeface="2005_iannnnnGMO" pitchFamily="2" charset="0"/>
                <a:cs typeface="2005_iannnnnGMO" pitchFamily="2" charset="0"/>
              </a:rPr>
              <a:t>)</a:t>
            </a:r>
            <a:r>
              <a:rPr lang="th-TH" dirty="0" smtClean="0">
                <a:latin typeface="2005_iannnnnGMO" pitchFamily="2" charset="0"/>
                <a:cs typeface="2005_iannnnnGMO" pitchFamily="2" charset="0"/>
              </a:rPr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1.2) ระบบหมายเลข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เลข</a:t>
            </a: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หมายประจำตัวสินค้า (</a:t>
            </a:r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Global Trade Item Number: GTIN)           </a:t>
            </a:r>
            <a:endParaRPr lang="en-US" sz="2800" dirty="0" smtClean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>
              <a:buNone/>
            </a:pPr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     </a:t>
            </a: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การ</a:t>
            </a: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ระบุตัวตนของสินค้า (</a:t>
            </a:r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Identification of Trade Items) </a:t>
            </a: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อาศัยเลขหมายประจำตัวสินค้าสากล (</a:t>
            </a:r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GTIN : Global Trade Item Number) </a:t>
            </a: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โดยเลขหมายดังกล่าวใช้บ่งชี้เฉพาะรายการสินค้า ที่ใช้ในการทำธุรกรรมธุรกิจทั่วโลก ซึ่งหมายถึงรายการใดๆ ก็ตามไม่ว่าจะเป็นตัวสินค้าหรือบริการ ที่สามารถใช้ในการอ้างอิงเพื่อจัดเก็บและค้นหาข้อมูลในระบบฐานข้อมูลระหว่างคู่ค้า อาทิเช่น ชนิดสินค้า, การกำหนดราคา, การสั่งซื้อ, หรือการจัดส่งสินค้า เป็นต้น โดยเลขหมายประจำตัวสินค้าจะประกอบด้วย รหัสประเทศ, เลขหมายประจำตัวสมาชิกหรือรหัสประจำตัวบริษัท, รหัสประจำตัวสินค้าที่ผู้ใช้งานเป็นผู้กำหนดเอง และตัวเลขตรวจสอบที่ได้จากการคำนวณ</a:t>
            </a:r>
          </a:p>
          <a:p>
            <a:pPr>
              <a:buNone/>
            </a:pPr>
            <a:r>
              <a:rPr lang="th-TH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 </a:t>
            </a:r>
          </a:p>
          <a:p>
            <a:pPr lvl="1">
              <a:buNone/>
            </a:pP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200" dirty="0" smtClean="0">
                <a:ln>
                  <a:solidFill>
                    <a:srgbClr val="FF0000"/>
                  </a:solidFill>
                </a:ln>
              </a:rPr>
              <a:t>     เลขหมายเรียงลำดับบนบรรจุภัณฑ์เพื่อการขนส่ง (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serial shipping container code: sscc)</a:t>
            </a:r>
            <a:endParaRPr lang="th-TH" sz="3200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th-TH" dirty="0" smtClean="0"/>
              <a:t>        </a:t>
            </a: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เป็นหมายบ่งชี้มาตรฐาน ใช้สำหรับบ่งชี้เฉพาะเจาะจง หน่วยบรรจุภัณฑ์เพื่อการส่ง และ/หรือ</a:t>
            </a:r>
          </a:p>
          <a:p>
            <a:pPr>
              <a:buNone/>
            </a:pP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การจัดเก้บ ที่เรียกว่า </a:t>
            </a:r>
            <a:r>
              <a:rPr 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“Logistics”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หน่วยบรรจุภัณฑ์เพื่อการขนส่ง หรือการจัดเก็บ เป็นหน่วยหนึ่ง ที่จะรวมส่วนประกอบอื่นๆ</a:t>
            </a:r>
          </a:p>
          <a:p>
            <a:pPr>
              <a:buNone/>
            </a:pP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เข้ากัน สำหรับการขนส่ง และ/หรือ การจัดเก็บ ซึ่งมีความจำเห็นสำหับการบริหารสายการจัดจำหน่าย หรือใช่อุปทาน</a:t>
            </a:r>
          </a:p>
          <a:p>
            <a:pPr>
              <a:buNone/>
            </a:pP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   การแปลงข้อมูล ดัวยเครื่องอ่านสัญสักษณ์สแกนเนอร์ บนป้ายที่มีบาร์โค่ </a:t>
            </a:r>
            <a:r>
              <a:rPr 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sscc </a:t>
            </a: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ติดอยู่บนหน่วย</a:t>
            </a: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บรรจุภัณฑ์เพื่อการขนส่ง </a:t>
            </a:r>
            <a:r>
              <a:rPr lang="th-TH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ช่วยให้การบรรทุเคลื่อนย้ายทางกายภาพของหน่วยบรรจุภัณฑ์ทำได้ และสืบค้นได้ เป็นหน่วยเฉพาะตัวโดยที่เชื่อมข้อมูลที่ติมมาตับหน่วยบรรจุภัณฑ์ ทำให้ข่าวสารไหลติดไปกับการเคลื่อนย้ายทางกายภาพ นอกจากนี้ ยังเปิดโอกาสให้ใช้งานได้อย่างกว้างขวางขึ้น เช่น การขนส่งผ่านดาวเทียบเรือต่างๆ เส้นทางเดินเรือ การรับสินค้าอย่างอัตโนมัติ เป็นต้น</a:t>
            </a:r>
            <a:endParaRPr lang="en-US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dirty="0" smtClean="0">
                <a:solidFill>
                  <a:srgbClr val="0070C0"/>
                </a:solidFill>
              </a:rPr>
              <a:t>      เลขหมายประจ่ำตัวตำแหน่งที่ตั้งที่ใช้ทั่วโลก </a:t>
            </a:r>
            <a:r>
              <a:rPr lang="en-US" sz="3200" dirty="0" smtClean="0">
                <a:solidFill>
                  <a:srgbClr val="0070C0"/>
                </a:solidFill>
              </a:rPr>
              <a:t>( Global  Location Number : GLN )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เลขหมาย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GLN 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ถูกนำมาใช้เพื่อบ่งชี้ การเป็นหน่วยงานที่ถูกต้องทางกฏหมายของการเป็นองกรหนึ่ง หรือบริษัทใดบริษัทหนึ่ง เลขหมาย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GLN 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นี้ยังถูกนำมาใช้บ่งชี้สถานที่ตั้งทางกายภาพ หรือหน้าที่ของหน่วยงาน และแผนกงานในองค์กร</a:t>
            </a:r>
            <a:b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เลขหมายประจำตำแหน่งที่ตั้งสากล หรือ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GLN 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ป็นเลขหมายบ่งชี้ที่ใช้แทนหน่วยที่ตั้งองค์กรทางกายภาพหรือหน่วยทางหน้าที่หรือหน่วยงานที่ถูกต้องทางกฏหมาย การใช้เลขหมายประจำตำแหน่งเหล่านี้ เป็นข้อกำหนดบังคับเบื่องต้น สำหรับการใช้แลกเปลี่ยนข้อมูลทางอิเล็กทรอนิกส์ที่มีประสิทธิภาพ</a:t>
            </a:r>
            <a:b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1.3) สัญสักษณ์รหัสแท่งหรือบาร์โค้ด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บาร์ โค้ด (</a:t>
            </a:r>
            <a:r>
              <a:rPr lang="en-US" b="1" dirty="0" smtClean="0"/>
              <a:t>barcode) </a:t>
            </a:r>
            <a:r>
              <a:rPr lang="th-TH" b="1" dirty="0" smtClean="0"/>
              <a:t>หรือรหัสแท่ง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 หมายถึง แท่งขนานดำและขาวที่อ่านได้ด้วยเครื่องอ่านรหัสแท่ง (</a:t>
            </a:r>
            <a:r>
              <a:rPr lang="en-US" dirty="0" smtClean="0"/>
              <a:t>barcode scanner) </a:t>
            </a:r>
            <a:r>
              <a:rPr lang="th-TH" dirty="0" smtClean="0"/>
              <a:t>มีความกว้างของแท่งแตกต่างกันออกไป โดยทั่วไปแล้ว สัญลักษณ์รหัสแท่ง หมายถึงเครื่องหมายที่พิมพ์หรือแสดงบนวัตถุใดๆ ประกอบด้วยรหัสแท่ง ขอบเผื่อ และตัวเลข เพื่อใช้เป็นสัญลักษณ์แทนเลขหมายประจำตัวที่ใช้แทนวัตถุ</a:t>
            </a:r>
            <a:r>
              <a:rPr lang="th-TH" dirty="0" smtClean="0"/>
              <a:t>นั้นๆ</a:t>
            </a:r>
            <a:r>
              <a:rPr lang="en-US" dirty="0" smtClean="0"/>
              <a:t>                                 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</a:t>
            </a:r>
            <a:r>
              <a:rPr lang="th-TH" b="1" dirty="0" smtClean="0"/>
              <a:t>สัญลักษณ์</a:t>
            </a:r>
            <a:r>
              <a:rPr lang="th-TH" b="1" dirty="0" smtClean="0"/>
              <a:t>รหัสแท่ง</a:t>
            </a:r>
            <a:r>
              <a:rPr lang="th-TH" dirty="0" smtClean="0"/>
              <a:t>ที่ใช้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ages[2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10000"/>
            <a:ext cx="2819400" cy="20695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3">
                    <a:lumMod val="50000"/>
                  </a:schemeClr>
                </a:solidFill>
              </a:rPr>
              <a:t>2. การบ่งชี้เลขหมายบนหีบสินค้าเพื่อการรับส่งสินค้า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      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รายการเพื่อการค้ารายการหนึ่ง มีคำจำกัดความ หมายถึงรายการใดๆ ก็ตามซึ่งมีความหมายจำเป็นในการเรียาข่าวสารข้อมูล ที่ได้มูลที่ได้ถูกกำหนดไว้ล่วงหน้าแล้ว และรายการนั้น อาจจะมีการกำหนดราคา หรือได้สั่งซื้อไว้แล้ว</a:t>
            </a:r>
          </a:p>
          <a:p>
            <a:pPr>
              <a:buNone/>
            </a:pP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  หากมีการรวมอยู่ในฐานขัอมูล รายการเพื่อการค้าเล่านี้จะถูกกำหนดเลยหมายด้วย </a:t>
            </a:r>
            <a:r>
              <a:rPr 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GTIN 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ซึ่งมีโครงสร้างเลยหมาย 4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แบบ ได้แก่.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1</a:t>
            </a:r>
            <a:endParaRPr lang="en-US" dirty="0" smtClean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  <a:p>
            <a:pPr lvl="1">
              <a:buNone/>
            </a:pPr>
            <a:r>
              <a:rPr 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-EAN-8 ,EAN-12,EAN-13, EAN-14</a:t>
            </a: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/>
            </a:r>
            <a:b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</a:br>
            <a: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/>
            </a:r>
            <a:br>
              <a:rPr lang="th-TH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</a:br>
            <a:endParaRPr lang="en-US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en-US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2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.1 </a:t>
            </a:r>
            <a:r>
              <a:rPr lang="th-TH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องค์ประกอบของเลขหมาย</a:t>
            </a:r>
          </a:p>
          <a:p>
            <a:pPr>
              <a:buNone/>
            </a:pPr>
            <a:r>
              <a:rPr lang="th-TH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 </a:t>
            </a:r>
            <a:r>
              <a:rPr lang="th-TH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         โครงสร้างเลขหมายทั้ง 4 แบบเมื่อใดที่เลือกใช้โครงสร้างได้โครงสร้างหนึ่งสำหรับสินค้ารายการหนึ่ง และได้มีการกำหนดเลขหมายไว้แล้ว</a:t>
            </a:r>
          </a:p>
          <a:p>
            <a:pPr>
              <a:buNone/>
            </a:pPr>
            <a:endParaRPr lang="th-TH" sz="3200" b="1" dirty="0" smtClean="0">
              <a:ln/>
              <a:solidFill>
                <a:schemeClr val="accent3"/>
              </a:solidFill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   </a:t>
            </a:r>
            <a:endParaRPr lang="th-TH" sz="3200" b="1" dirty="0" smtClean="0">
              <a:ln/>
              <a:solidFill>
                <a:schemeClr val="accent3"/>
              </a:solidFill>
              <a:latin typeface="2005_iannnnnGMO" pitchFamily="2" charset="0"/>
              <a:cs typeface="2005_iannnnnGMO" pitchFamily="2" charset="0"/>
            </a:endParaRPr>
          </a:p>
          <a:p>
            <a:pPr>
              <a:buNone/>
            </a:pPr>
            <a:r>
              <a:rPr lang="th-TH" sz="3200" b="1" dirty="0" smtClean="0">
                <a:ln/>
                <a:solidFill>
                  <a:schemeClr val="accent3"/>
                </a:solidFill>
                <a:latin typeface="2005_iannnnnGMO" pitchFamily="2" charset="0"/>
                <a:cs typeface="2005_iannnnnGMO" pitchFamily="2" charset="0"/>
              </a:rPr>
              <a:t> </a:t>
            </a:r>
            <a:endParaRPr lang="en-US" sz="3200" b="1" dirty="0">
              <a:ln/>
              <a:solidFill>
                <a:schemeClr val="accent3"/>
              </a:solidFill>
              <a:latin typeface="2005_iannnnnGMO" pitchFamily="2" charset="0"/>
              <a:cs typeface="2005_iannnnnGMO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783</Words>
  <Application>Microsoft Office PowerPoint</Application>
  <PresentationFormat>On-screen Show (4:3)</PresentationFormat>
  <Paragraphs>66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สื่อการเรียนการสอน      </vt:lpstr>
      <vt:lpstr>1. กฎ และพื้นฐานเบื้อนต้นของระบบ EAN.UCC</vt:lpstr>
      <vt:lpstr>Slide 3</vt:lpstr>
      <vt:lpstr>1.2) ระบบหมายเลข</vt:lpstr>
      <vt:lpstr>Slide 5</vt:lpstr>
      <vt:lpstr>Slide 6</vt:lpstr>
      <vt:lpstr>1.3) สัญสักษณ์รหัสแท่งหรือบาร์โค้ด</vt:lpstr>
      <vt:lpstr>2. การบ่งชี้เลขหมายบนหีบสินค้าเพื่อการรับส่งสินค้า</vt:lpstr>
      <vt:lpstr>Slide 9</vt:lpstr>
      <vt:lpstr>Slide 10</vt:lpstr>
      <vt:lpstr>2.2 ใครเป็นผู้รับผิดชอบในการกำหนดเลขหมายของรายการสินค้า</vt:lpstr>
      <vt:lpstr>Slide 12</vt:lpstr>
      <vt:lpstr>Slide 13</vt:lpstr>
      <vt:lpstr>2.3 มีข้อพิจารณาอะไรบ้าง ในการกำหนดเลขหมายสินค้า </vt:lpstr>
      <vt:lpstr>3. หลักเกณฑ์การเปลี่ยเลยหมายGTINหรือการใช้เลยหมายเดิม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      </dc:title>
  <dc:creator>COM</dc:creator>
  <cp:lastModifiedBy>COM</cp:lastModifiedBy>
  <cp:revision>18</cp:revision>
  <dcterms:created xsi:type="dcterms:W3CDTF">2011-08-05T06:09:40Z</dcterms:created>
  <dcterms:modified xsi:type="dcterms:W3CDTF">2011-08-05T08:56:05Z</dcterms:modified>
</cp:coreProperties>
</file>