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handoutMasterIdLst>
    <p:handoutMasterId r:id="rId87"/>
  </p:handout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257" r:id="rId13"/>
    <p:sldId id="258" r:id="rId14"/>
    <p:sldId id="259" r:id="rId15"/>
    <p:sldId id="260" r:id="rId16"/>
    <p:sldId id="269" r:id="rId17"/>
    <p:sldId id="262" r:id="rId18"/>
    <p:sldId id="264" r:id="rId19"/>
    <p:sldId id="265" r:id="rId20"/>
    <p:sldId id="266" r:id="rId21"/>
    <p:sldId id="267" r:id="rId22"/>
    <p:sldId id="268" r:id="rId23"/>
    <p:sldId id="261" r:id="rId24"/>
    <p:sldId id="270" r:id="rId25"/>
    <p:sldId id="271" r:id="rId26"/>
    <p:sldId id="313" r:id="rId27"/>
    <p:sldId id="273" r:id="rId28"/>
    <p:sldId id="317" r:id="rId29"/>
    <p:sldId id="274" r:id="rId30"/>
    <p:sldId id="315" r:id="rId31"/>
    <p:sldId id="316" r:id="rId32"/>
    <p:sldId id="276" r:id="rId33"/>
    <p:sldId id="318" r:id="rId34"/>
    <p:sldId id="277" r:id="rId35"/>
    <p:sldId id="319" r:id="rId36"/>
    <p:sldId id="278" r:id="rId37"/>
    <p:sldId id="320" r:id="rId38"/>
    <p:sldId id="291" r:id="rId39"/>
    <p:sldId id="280" r:id="rId40"/>
    <p:sldId id="281" r:id="rId41"/>
    <p:sldId id="282" r:id="rId42"/>
    <p:sldId id="323" r:id="rId43"/>
    <p:sldId id="32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79" r:id="rId52"/>
    <p:sldId id="292" r:id="rId53"/>
    <p:sldId id="290" r:id="rId54"/>
    <p:sldId id="293" r:id="rId55"/>
    <p:sldId id="294" r:id="rId56"/>
    <p:sldId id="275" r:id="rId57"/>
    <p:sldId id="295" r:id="rId58"/>
    <p:sldId id="296" r:id="rId59"/>
    <p:sldId id="297" r:id="rId60"/>
    <p:sldId id="298" r:id="rId61"/>
    <p:sldId id="299" r:id="rId62"/>
    <p:sldId id="300" r:id="rId63"/>
    <p:sldId id="301" r:id="rId64"/>
    <p:sldId id="302" r:id="rId65"/>
    <p:sldId id="303" r:id="rId66"/>
    <p:sldId id="304" r:id="rId67"/>
    <p:sldId id="306" r:id="rId68"/>
    <p:sldId id="307" r:id="rId69"/>
    <p:sldId id="308" r:id="rId70"/>
    <p:sldId id="309" r:id="rId71"/>
    <p:sldId id="310" r:id="rId72"/>
    <p:sldId id="311" r:id="rId73"/>
    <p:sldId id="312" r:id="rId74"/>
    <p:sldId id="272" r:id="rId75"/>
    <p:sldId id="334" r:id="rId76"/>
    <p:sldId id="336" r:id="rId77"/>
    <p:sldId id="337" r:id="rId78"/>
    <p:sldId id="338" r:id="rId79"/>
    <p:sldId id="339" r:id="rId80"/>
    <p:sldId id="340" r:id="rId81"/>
    <p:sldId id="341" r:id="rId82"/>
    <p:sldId id="343" r:id="rId83"/>
    <p:sldId id="344" r:id="rId84"/>
    <p:sldId id="346" r:id="rId85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B8F14B-921E-4F81-ABBA-6463249C5C41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th-TH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th-TH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F256FE-482D-43C9-96F5-0CEBC368F9DE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32</a:t>
            </a:fld>
            <a:endParaRPr lang="th-TH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99F19-4C65-4026-9E7C-9C32E1F201AE}" type="slidenum">
              <a:rPr lang="en-US"/>
              <a:pPr/>
              <a:t>33</a:t>
            </a:fld>
            <a:endParaRPr lang="th-TH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34</a:t>
            </a:fld>
            <a:endParaRPr lang="th-TH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35</a:t>
            </a:fld>
            <a:endParaRPr lang="th-TH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36</a:t>
            </a:fld>
            <a:endParaRPr lang="th-T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37</a:t>
            </a:fld>
            <a:endParaRPr lang="th-T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38</a:t>
            </a:fld>
            <a:endParaRPr lang="th-T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39</a:t>
            </a:fld>
            <a:endParaRPr lang="th-T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40</a:t>
            </a:fld>
            <a:endParaRPr lang="th-T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41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42</a:t>
            </a:fld>
            <a:endParaRPr lang="th-T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43</a:t>
            </a:fld>
            <a:endParaRPr lang="th-T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44</a:t>
            </a:fld>
            <a:endParaRPr lang="th-T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45</a:t>
            </a:fld>
            <a:endParaRPr lang="th-TH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46</a:t>
            </a:fld>
            <a:endParaRPr lang="th-TH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47</a:t>
            </a:fld>
            <a:endParaRPr lang="th-TH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48</a:t>
            </a:fld>
            <a:endParaRPr lang="th-TH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49</a:t>
            </a:fld>
            <a:endParaRPr lang="th-TH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50</a:t>
            </a:fld>
            <a:endParaRPr lang="th-TH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51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52</a:t>
            </a:fld>
            <a:endParaRPr lang="th-TH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53</a:t>
            </a:fld>
            <a:endParaRPr lang="th-TH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54</a:t>
            </a:fld>
            <a:endParaRPr lang="th-TH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55</a:t>
            </a:fld>
            <a:endParaRPr lang="th-TH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56</a:t>
            </a:fld>
            <a:endParaRPr lang="th-TH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57</a:t>
            </a:fld>
            <a:endParaRPr lang="th-TH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58</a:t>
            </a:fld>
            <a:endParaRPr lang="th-TH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59</a:t>
            </a:fld>
            <a:endParaRPr lang="th-TH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60</a:t>
            </a:fld>
            <a:endParaRPr lang="th-TH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61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62</a:t>
            </a:fld>
            <a:endParaRPr lang="th-TH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63</a:t>
            </a:fld>
            <a:endParaRPr lang="th-TH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64</a:t>
            </a:fld>
            <a:endParaRPr lang="th-TH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65</a:t>
            </a:fld>
            <a:endParaRPr lang="th-TH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66</a:t>
            </a:fld>
            <a:endParaRPr lang="th-TH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67</a:t>
            </a:fld>
            <a:endParaRPr lang="th-TH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68</a:t>
            </a:fld>
            <a:endParaRPr lang="th-TH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69</a:t>
            </a:fld>
            <a:endParaRPr lang="th-TH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70</a:t>
            </a:fld>
            <a:endParaRPr lang="th-TH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71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72</a:t>
            </a:fld>
            <a:endParaRPr lang="th-TH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73</a:t>
            </a:fld>
            <a:endParaRPr lang="th-TH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74</a:t>
            </a:fld>
            <a:endParaRPr lang="th-TH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75</a:t>
            </a:fld>
            <a:endParaRPr lang="th-TH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76</a:t>
            </a:fld>
            <a:endParaRPr lang="th-TH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77</a:t>
            </a:fld>
            <a:endParaRPr lang="th-TH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78</a:t>
            </a:fld>
            <a:endParaRPr lang="th-TH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79</a:t>
            </a:fld>
            <a:endParaRPr lang="th-TH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80</a:t>
            </a:fld>
            <a:endParaRPr lang="th-TH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81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82</a:t>
            </a:fld>
            <a:endParaRPr lang="th-TH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83</a:t>
            </a:fld>
            <a:endParaRPr lang="th-TH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84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F256FE-482D-43C9-96F5-0CEBC368F9DE}" type="slidenum">
              <a:rPr lang="en-US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6F7B3-8B86-40D8-BC2D-61404BB5ADC5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09AAA-6389-4BF9-AAAA-8870272354E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32B67-90EE-43CB-B857-CD4E0F72DD36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D4918-33E9-416D-8FAE-6A76925F1B0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F9402-B744-43C1-86B7-A126B26CC0C8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2FA72-B5E3-49F6-A198-39A1A0A1DEDE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48AF5-4102-49F2-AC22-C5595D9BA40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7EE2A-1570-4493-8638-4DE9A5953E9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9C6EF-A267-4A4B-A451-ED5FB2155EC0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37F36-07D7-44A8-810B-8015F940B302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4DE88-2F1A-409E-A203-5AEA682622F4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Click to edit Master text styles</a:t>
            </a:r>
          </a:p>
          <a:p>
            <a:pPr lvl="1"/>
            <a:r>
              <a:rPr lang="th-TH" smtClean="0"/>
              <a:t>Second level</a:t>
            </a:r>
          </a:p>
          <a:p>
            <a:pPr lvl="2"/>
            <a:r>
              <a:rPr lang="th-TH" smtClean="0"/>
              <a:t>Third level</a:t>
            </a:r>
          </a:p>
          <a:p>
            <a:pPr lvl="3"/>
            <a:r>
              <a:rPr lang="th-TH" smtClean="0"/>
              <a:t>Fourth level</a:t>
            </a:r>
          </a:p>
          <a:p>
            <a:pPr lvl="4"/>
            <a:r>
              <a:rPr lang="th-TH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DE26F2-C7AE-4D8B-8D92-291E48DADFAA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 dir="in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ngsana New" pitchFamily="18" charset="-34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C4457-47B3-422E-8741-FD79F6183FCF}" type="slidenum">
              <a:rPr lang="en-US"/>
              <a:pPr/>
              <a:t>1</a:t>
            </a:fld>
            <a:endParaRPr lang="th-TH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57338"/>
            <a:ext cx="7019925" cy="2303462"/>
          </a:xfrm>
          <a:solidFill>
            <a:srgbClr val="FF9933"/>
          </a:solidFill>
        </p:spPr>
        <p:txBody>
          <a:bodyPr/>
          <a:lstStyle/>
          <a:p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การจัดการคลังสินค้า</a:t>
            </a:r>
            <a:b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th-TH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และสินค้าคงคลัง</a:t>
            </a:r>
          </a:p>
        </p:txBody>
      </p:sp>
      <p:pic>
        <p:nvPicPr>
          <p:cNvPr id="2052" name="Picture 4" descr="DSC011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566863"/>
            <a:ext cx="1979613" cy="229393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000DF-A865-4039-9467-5A195ED9FD2E}" type="slidenum">
              <a:rPr lang="en-US"/>
              <a:pPr/>
              <a:t>10</a:t>
            </a:fld>
            <a:endParaRPr lang="th-TH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23962"/>
          </a:xfrm>
          <a:solidFill>
            <a:srgbClr val="FF9933"/>
          </a:solidFill>
        </p:spPr>
        <p:txBody>
          <a:bodyPr/>
          <a:lstStyle/>
          <a:p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09 Role of Truck Transport </a:t>
            </a:r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การขนส่งกับกิจกรรมคลังสินค้า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4656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บทบาทของการขนส่งกับการกระจายสินค้า. 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การขนส่งสินค้า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การขนส่งทางถนนกับการบริหารคลังสินค้า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ผู้ให้บริการด้านการขนส่งสินค้า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ลักษณะของผู้ให้บริการขนส่งสินค้า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ปัจจัยที่มีผลต่อการกำหนดราคาค่าขนส่ง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ความรับผิดชอบต่อสินค้าที่รับขนของผู้ให้บริการขนส่ง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การเลือกประเภทของรถบรรทุกให้เหมาะสมกับสินค้า</a:t>
            </a:r>
          </a:p>
          <a:p>
            <a:pPr>
              <a:lnSpc>
                <a:spcPct val="8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รายละเอียดของรถบรรทุกในประเทศไทย</a:t>
            </a:r>
          </a:p>
        </p:txBody>
      </p:sp>
    </p:spTree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97F8-8595-4751-8065-D9D38CEC59A7}" type="slidenum">
              <a:rPr lang="en-US"/>
              <a:pPr/>
              <a:t>11</a:t>
            </a:fld>
            <a:endParaRPr lang="th-TH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23962"/>
          </a:xfrm>
          <a:solidFill>
            <a:srgbClr val="FF9933"/>
          </a:solidFill>
        </p:spPr>
        <p:txBody>
          <a:bodyPr/>
          <a:lstStyle/>
          <a:p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10 Warehouse Distribution</a:t>
            </a:r>
            <a:br>
              <a:rPr lang="en-US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คลังสินค้าเพื่อการกระจายสินค้า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3384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ตู้คอนเทนเนอร์สำหรับการขนส่งสินค้า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ขนาดของตู้คอนเทนเนอร์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รถกึ่งพ่วงหรือหางลากสำหรับตู้คอนเทนเนอร์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ตัวอย่างการบรรจุตู้สินค้า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การกระจายสินค้า ภารกิจสุดท้ายของคลังสินค้า</a:t>
            </a:r>
          </a:p>
          <a:p>
            <a:pPr>
              <a:lnSpc>
                <a:spcPct val="80000"/>
              </a:lnSpc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ความพึงพอใจของลูกค้ากับการร้องเรียน</a:t>
            </a:r>
          </a:p>
        </p:txBody>
      </p:sp>
    </p:spTree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C24E2-D522-4590-ADFA-F6BA9FD20755}" type="slidenum">
              <a:rPr lang="en-US"/>
              <a:pPr/>
              <a:t>12</a:t>
            </a:fld>
            <a:endParaRPr lang="th-TH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600450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Tx/>
              <a:buNone/>
            </a:pPr>
            <a:r>
              <a:rPr lang="th-TH" sz="8000" i="1">
                <a:solidFill>
                  <a:srgbClr val="FF6600"/>
                </a:solidFill>
              </a:rPr>
              <a:t>ก</a:t>
            </a:r>
            <a:r>
              <a:rPr lang="th-TH" sz="4400" i="1"/>
              <a:t>ารจัดการคลังสินค้าเกี่ยวข้องกับประสิทธิภาพและประสิทธิผลของการจัดการความสัมพันธ์ของต้นทุนที่เพิ่มขึ้นหรือลดลงกับปริมาณสินค้าที่จะเก็บในคลัง เพื่อสนองตอบต่อความพึงพอใจของลูกค้า</a:t>
            </a:r>
            <a:endParaRPr lang="th-TH" sz="440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763713" y="765175"/>
            <a:ext cx="6192837" cy="528638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Warehouse &amp; Inventory Management</a:t>
            </a:r>
            <a:endParaRPr lang="th-TH">
              <a:solidFill>
                <a:schemeClr val="bg1"/>
              </a:solidFill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63713" y="1268413"/>
            <a:ext cx="6192837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6600"/>
                </a:solidFill>
              </a:rPr>
              <a:t>การจัดการคลังสินค้าและสินค้าคงคลัง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95288" y="-315913"/>
            <a:ext cx="976312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1</a:t>
            </a:r>
          </a:p>
        </p:txBody>
      </p:sp>
    </p:spTree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3A4A8-15F9-41A8-AC04-1EEB02F10286}" type="slidenum">
              <a:rPr lang="en-US"/>
              <a:pPr/>
              <a:t>13</a:t>
            </a:fld>
            <a:endParaRPr lang="th-TH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800" b="1">
                <a:latin typeface="Cordia New" pitchFamily="34" charset="-34"/>
                <a:cs typeface="Cordia New" pitchFamily="34" charset="-34"/>
              </a:rPr>
              <a:t>W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arehouse ตามความหมายของโลจิสติกส์ </a:t>
            </a:r>
            <a:endParaRPr lang="th-TH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>
                <a:latin typeface="Cordia New" pitchFamily="34" charset="-34"/>
                <a:cs typeface="Cordia New" pitchFamily="34" charset="-34"/>
              </a:rPr>
              <a:t>สถานที่ใช้ในการเก็บรักษาสินค้าให้อยู่ในสภาพที่ดี และคุณสมบัติที่พร้อมจะส่งมอบให้กับบุคคล องค์กร หรือหน่วยงานที่เกี่ยวข้อง โดยบรรลุเป้าหมายแบบ Right Time , Right Quality , Right Quantities , Right Place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>
                <a:latin typeface="Cordia New" pitchFamily="34" charset="-34"/>
                <a:cs typeface="Cordia New" pitchFamily="34" charset="-34"/>
              </a:rPr>
              <a:t>ภาระกิจที่สำคัญคลังสินค้าจึงทำหน้าที่เป็น “ที่พักและเก็บสินค้าหรือวัตถุดิบหรือวัสดุสิ่งของต่างๆ โดยเป็นสถานที่ซึ่งใช้ในการพักสินค้าชั่วคราวจนกว่าจะมีการเคลื่อนย้ายไปสู่ผู้ที่มีความต้องการไม่ว่าจะเพื่อการผลิตหรือเพื่อจำหน่ายจ่ายแจก หรือขาย หรือส่งมอบ”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68313" y="620713"/>
            <a:ext cx="7488237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th-TH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บทบาทหน้าที่ของการจัดการคลังสินค้า</a:t>
            </a:r>
          </a:p>
          <a:p>
            <a:pPr algn="ctr">
              <a:lnSpc>
                <a:spcPct val="70000"/>
              </a:lnSpc>
            </a:pPr>
            <a:r>
              <a:rPr lang="th-TH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The Role of Warehouse Management</a:t>
            </a:r>
          </a:p>
        </p:txBody>
      </p:sp>
    </p:spTree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70CA5-D224-4ECC-8326-06A539039C4D}" type="slidenum">
              <a:rPr lang="en-US"/>
              <a:pPr/>
              <a:t>14</a:t>
            </a:fld>
            <a:endParaRPr lang="th-T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276475"/>
            <a:ext cx="7272338" cy="3168650"/>
          </a:xfrm>
          <a:solidFill>
            <a:srgbClr val="FF9933"/>
          </a:solidFill>
        </p:spPr>
        <p:txBody>
          <a:bodyPr/>
          <a:lstStyle/>
          <a:p>
            <a:r>
              <a:rPr lang="th-TH" sz="3600"/>
              <a:t>กิจกรรมที่สำคัญของการจัดการโลจิสติกส์ ซึ่งต้องสอดคล้องกับการประชาสัมพันธ์สินค้า </a:t>
            </a:r>
          </a:p>
          <a:p>
            <a:r>
              <a:rPr lang="th-TH" sz="3600"/>
              <a:t>การกระจายสินค้าไปสู่ลูกค้า ตรงตามแผนการผลิตของลูกค้า เพื่อให้ได้เปรียบคู่แข่งขัน</a:t>
            </a:r>
          </a:p>
          <a:p>
            <a:r>
              <a:rPr lang="th-TH" sz="3600"/>
              <a:t>เกิดความคล่องตัวในการจัดส่งสินค้าเข้าไปสู่ตลาด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042988" y="1052513"/>
            <a:ext cx="7042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5400" b="1"/>
              <a:t>การกระจายสินค้าเป็นศาสตร์และศิลป์</a:t>
            </a:r>
          </a:p>
        </p:txBody>
      </p:sp>
    </p:spTree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F30E5-4EF6-4ABD-B1D5-FF030E98B6BD}" type="slidenum">
              <a:rPr lang="en-US"/>
              <a:pPr/>
              <a:t>15</a:t>
            </a:fld>
            <a:endParaRPr lang="th-TH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488237" cy="38163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5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</a:t>
            </a: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ารจัดการสินค้าคงคลัง (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Inventory Management</a:t>
            </a: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เกี่ยวข้องกับการควบคุมวัสดุ สิ่งของ สินค้าและวัตถุดิบให้มีการไหลลื่น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การรับ การเก็บรักษา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การส่งมอบ ทั้งภายในองค์กรและระหว่างองค์กรในโซ่อุปทานโลจิสติกส์</a:t>
            </a: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การจัดการสินค้าคงคลัง</a:t>
            </a:r>
          </a:p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Managing Inventory</a:t>
            </a:r>
            <a:endParaRPr lang="th-TH" sz="4400" b="1">
              <a:solidFill>
                <a:srgbClr val="FF6600"/>
              </a:solidFill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CB51-EB7F-4085-B782-A9709160B4B6}" type="slidenum">
              <a:rPr lang="en-US"/>
              <a:pPr/>
              <a:t>16</a:t>
            </a:fld>
            <a:endParaRPr lang="th-TH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0527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การบริหารสินค้าคงคลัง (Inventory Management)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เป็นกิจกรรมที่เกี่ยวข้องกับการวางแผนและการปฏิบัติการด้านการรับ-จัดเก็บ และการส่งมอบสินค้า ซึ่งเกี่ยวข้องกับงานควบคุมและดำเนินการต่างๆ เช่น งานด้านเอกสาร , การควบคุมสินค้าที่จัดเก็บ , การจัดสรรพื้นที่ (Space Utilize) ในคลังสินค้าให้มีประสิทธิภาพสูงสุด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การบริหารต้นทุนสินค้าคงคลัง (Inventory Carrying Cost)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เป็นการบริหารจัดการ เพื่อให้มีการถือครองสินค้าคงคลังน้อยที่สุด ซึ่งเกี่ยวข้องกับการจัดการโลจิสติกส์และโซ่อุปทาน เพื่อประสิทธิภาพของการบริหารสินค้าคงคลังให้ตํ่าสุด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กิจกรรมหลักของการจัดการสินค้าคงคลัง</a:t>
            </a:r>
          </a:p>
        </p:txBody>
      </p:sp>
    </p:spTree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2F4B-8602-4671-A267-DD22F74CA7C3}" type="slidenum">
              <a:rPr lang="en-US"/>
              <a:pPr/>
              <a:t>17</a:t>
            </a:fld>
            <a:endParaRPr lang="th-TH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105275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การประหยัดจากขนาด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Achieving Economies of Scale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 การประหยัดจากขนาด 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Achieving Economies of Scale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 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การจัดการความสมดุลของซัพพลายเออร์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Suppliers Balancing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สินค้าตามฤดูกาล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Seasonal Stock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สินค้าที่เก็บเพื่อการเก็งกำไร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Speculative Stock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สินค้าส่วนเกินเผื่อขาด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Buffer Stock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lnSpc>
                <a:spcPct val="110000"/>
              </a:lnSpc>
              <a:buFont typeface="Wingdings" pitchFamily="2" charset="2"/>
              <a:buChar char="§"/>
            </a:pPr>
            <a:r>
              <a:rPr lang="th-TH" sz="2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การเก็บสินค้าเพื่อให้การผลิตไม่หยุดชะงัก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2800">
                <a:latin typeface="Cordia New" pitchFamily="34" charset="-34"/>
                <a:cs typeface="Cordia New" pitchFamily="34" charset="-34"/>
              </a:rPr>
              <a:t>Stock for Stable  Production</a:t>
            </a:r>
            <a:r>
              <a:rPr lang="th-TH" sz="2800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0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ปัจจัยที่ทำให้มีความจำเป็นต้องมีสินค้าคงคลัง</a:t>
            </a:r>
          </a:p>
        </p:txBody>
      </p:sp>
    </p:spTree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B1AE-070C-4A25-B185-907A87D86D04}" type="slidenum">
              <a:rPr lang="en-US"/>
              <a:pPr/>
              <a:t>18</a:t>
            </a:fld>
            <a:endParaRPr lang="th-TH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600450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8800" i="1">
                <a:solidFill>
                  <a:srgbClr val="FF6600"/>
                </a:solidFill>
              </a:rPr>
              <a:t>ก</a:t>
            </a:r>
            <a:r>
              <a:rPr lang="th-TH" sz="4800" i="1"/>
              <a:t>ารประยุกต์ใช้โซ่อุปทานในธุรกิจที่เป็นจริงจำเป็นจะต้องกำหนดระดับสินค้าคงคลังที่เหมาะสม ประเด็นสำคัญก็คือ จำนวนเท่าใดจึงจะเหมาะสม</a:t>
            </a:r>
            <a:endParaRPr lang="th-TH" sz="660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528638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Managing Inventory Downsizing</a:t>
            </a:r>
            <a:endParaRPr lang="th-TH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sz="3200" b="1">
                <a:solidFill>
                  <a:srgbClr val="FF6600"/>
                </a:solidFill>
              </a:rPr>
              <a:t>การจัดการเพื่อลดปริมาณสินค้าคงคลัง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2</a:t>
            </a:r>
          </a:p>
        </p:txBody>
      </p:sp>
    </p:spTree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5531F-2F4D-46EB-AC71-7C1BC1C7FC61}" type="slidenum">
              <a:rPr lang="en-US"/>
              <a:pPr/>
              <a:t>19</a:t>
            </a:fld>
            <a:endParaRPr lang="th-TH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850900"/>
          </a:xfrm>
        </p:spPr>
        <p:txBody>
          <a:bodyPr/>
          <a:lstStyle/>
          <a:p>
            <a:r>
              <a:rPr lang="th-TH" sz="4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ลักษณะสินค้าที่เป็น Dead Stock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700213"/>
            <a:ext cx="8229600" cy="4238625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th-TH" sz="2800"/>
              <a:t>Reject cargoes สินค้าคืนจากลูกค้าและขายไม่ได้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Damage cargoes สินค้าเสียหาย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Out of date goods สินค้าล้าสมัยขายไม่ได้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Slow move cargoes สินค้าซื้อมากแต่ใช้น้อย (จนไม่ใช้)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Sleepy cargoes สินค้าไม่เคลื่อนไหว (ตลอดกาล)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Scrap &amp; waste cargoes เศษซาก/ของเสีย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Cargoes on paper สินค้ามีแต่ในบัญชีแต่สินค้าจริงไม่มี</a:t>
            </a:r>
          </a:p>
          <a:p>
            <a:pPr>
              <a:buFont typeface="Wingdings" pitchFamily="2" charset="2"/>
              <a:buChar char="§"/>
            </a:pPr>
            <a:r>
              <a:rPr lang="th-TH" sz="2800"/>
              <a:t>Non value cargoes สินค้าไม่มีราคา (แต่ทางบัญชียังคงมีมูลค่า)</a:t>
            </a:r>
          </a:p>
          <a:p>
            <a:pPr>
              <a:buFont typeface="Wingdings" pitchFamily="2" charset="2"/>
              <a:buChar char="§"/>
            </a:pPr>
            <a:endParaRPr lang="th-TH" sz="2800"/>
          </a:p>
        </p:txBody>
      </p:sp>
    </p:spTree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8EC-D53F-4C5B-8076-71131A3C611A}" type="slidenum">
              <a:rPr lang="en-US"/>
              <a:pPr/>
              <a:t>2</a:t>
            </a:fld>
            <a:endParaRPr lang="th-TH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01 Warehouse &amp; Inventory Management </a:t>
            </a:r>
            <a:r>
              <a:rPr lang="th-TH" sz="400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th-TH" sz="4000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การจัดการคลังสินค้าและสินค้าคงคลัง</a:t>
            </a:r>
            <a:endParaRPr lang="th-TH" sz="4000">
              <a:solidFill>
                <a:schemeClr val="tx1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/>
              <a:t>บทบาทหน้าที่ของการจัดการคลังสินค้า. </a:t>
            </a:r>
          </a:p>
          <a:p>
            <a:pPr>
              <a:lnSpc>
                <a:spcPct val="90000"/>
              </a:lnSpc>
            </a:pPr>
            <a:r>
              <a:rPr lang="th-TH"/>
              <a:t>ประเภทของคลังสินค้า</a:t>
            </a:r>
          </a:p>
          <a:p>
            <a:pPr>
              <a:lnSpc>
                <a:spcPct val="90000"/>
              </a:lnSpc>
            </a:pPr>
            <a:r>
              <a:rPr lang="th-TH"/>
              <a:t>การจัดการสินค้าคงคลัง</a:t>
            </a:r>
            <a:endParaRPr lang="en-US"/>
          </a:p>
          <a:p>
            <a:pPr>
              <a:lnSpc>
                <a:spcPct val="90000"/>
              </a:lnSpc>
            </a:pPr>
            <a:r>
              <a:rPr lang="th-TH"/>
              <a:t>ประสิทธิภาพของการจัดการสินค้าคงคลัง</a:t>
            </a:r>
          </a:p>
          <a:p>
            <a:pPr>
              <a:lnSpc>
                <a:spcPct val="90000"/>
              </a:lnSpc>
            </a:pPr>
            <a:r>
              <a:rPr lang="th-TH"/>
              <a:t>ความจำเป็นของการมีสินค้าคงคลัง</a:t>
            </a:r>
          </a:p>
          <a:p>
            <a:pPr>
              <a:lnSpc>
                <a:spcPct val="90000"/>
              </a:lnSpc>
            </a:pPr>
            <a:r>
              <a:rPr lang="th-TH"/>
              <a:t>ปัจจัยที่ทำให้มีความจำเป็นต้องมีสินค้าคงคลัง</a:t>
            </a:r>
          </a:p>
          <a:p>
            <a:pPr>
              <a:lnSpc>
                <a:spcPct val="90000"/>
              </a:lnSpc>
            </a:pPr>
            <a:r>
              <a:rPr lang="th-TH"/>
              <a:t>สินค้าคงคลังในโซ่อุปทานที่ไม่เท่าเทียมกัน</a:t>
            </a: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8525B-1D2D-4120-8D22-366C35DD2E8C}" type="slidenum">
              <a:rPr lang="en-US"/>
              <a:pPr/>
              <a:t>20</a:t>
            </a:fld>
            <a:endParaRPr lang="th-TH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496300" cy="3960813"/>
          </a:xfrm>
        </p:spPr>
        <p:txBody>
          <a:bodyPr/>
          <a:lstStyle/>
          <a:p>
            <a:pPr>
              <a:buFontTx/>
              <a:buNone/>
            </a:pPr>
            <a:r>
              <a:rPr lang="th-TH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เป้าหมายของ Just in Time ประกอบด้วย</a:t>
            </a:r>
          </a:p>
          <a:p>
            <a:pPr>
              <a:buFontTx/>
              <a:buNone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 </a:t>
            </a:r>
            <a:r>
              <a:rPr lang="th-TH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Economies of Speed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 เป็นการประหยัดด้วยการ JIT Value</a:t>
            </a:r>
          </a:p>
          <a:p>
            <a:pPr>
              <a:buFontTx/>
              <a:buNone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 </a:t>
            </a:r>
            <a:r>
              <a:rPr lang="th-TH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Information Integration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 เพื่อให้ข้อมูลข่าวสารมีความเป็นบูรณาการ</a:t>
            </a:r>
          </a:p>
          <a:p>
            <a:pPr>
              <a:buFontTx/>
              <a:buNone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 </a:t>
            </a:r>
            <a:r>
              <a:rPr lang="th-TH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Productive Utility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 อรรถประโยชน์ของการเพิ่มผลผลิต</a:t>
            </a:r>
          </a:p>
          <a:p>
            <a:pPr>
              <a:buFontTx/>
              <a:buNone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 </a:t>
            </a:r>
            <a:r>
              <a:rPr lang="th-TH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Customs Efficient Response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 เป้าหมายเพื่อให้ลูกค้ามีความตอบสนองที่ดีต่อธุรกิจ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การลดสินค้าคงคลังด้วยการส่งมอบแบบทันเวลา</a:t>
            </a:r>
          </a:p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JIT Inventory Cost Saving</a:t>
            </a:r>
            <a:r>
              <a:rPr lang="th-TH" sz="36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8AC89-FE54-4C3F-BFD1-B5E95B19AA0C}" type="slidenum">
              <a:rPr lang="en-US"/>
              <a:pPr/>
              <a:t>21</a:t>
            </a:fld>
            <a:endParaRPr lang="th-TH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9600" cy="1143000"/>
          </a:xfrm>
        </p:spPr>
        <p:txBody>
          <a:bodyPr/>
          <a:lstStyle/>
          <a:p>
            <a:r>
              <a:rPr lang="en-US"/>
              <a:t>JIT Cost Saving</a:t>
            </a:r>
            <a:endParaRPr lang="th-TH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28775"/>
            <a:ext cx="7650162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E1033-7B07-45F5-B1CF-DC10BC754DFB}" type="slidenum">
              <a:rPr lang="en-US"/>
              <a:pPr/>
              <a:t>22</a:t>
            </a:fld>
            <a:endParaRPr lang="th-TH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229600" cy="850900"/>
          </a:xfrm>
        </p:spPr>
        <p:txBody>
          <a:bodyPr/>
          <a:lstStyle/>
          <a:p>
            <a:r>
              <a:rPr lang="th-TH" sz="3200"/>
              <a:t>การลดสต๊อกส่วนเกินด้วยการจัดการความร่วมมือในโซ่อุปทาน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268413"/>
            <a:ext cx="7481887" cy="465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867400" y="6092825"/>
            <a:ext cx="2189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2400"/>
              <a:t>ที่มา </a:t>
            </a:r>
            <a:r>
              <a:rPr lang="en-US" sz="2400"/>
              <a:t>: </a:t>
            </a:r>
            <a:r>
              <a:rPr lang="th-TH" sz="2400"/>
              <a:t>ดร.ธนิต  โสรัตน์</a:t>
            </a:r>
          </a:p>
        </p:txBody>
      </p:sp>
    </p:spTree>
  </p:cSld>
  <p:clrMapOvr>
    <a:masterClrMapping/>
  </p:clrMapOvr>
  <p:transition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D7061-56BF-4419-AB33-2F68465FB81C}" type="slidenum">
              <a:rPr lang="en-US"/>
              <a:pPr/>
              <a:t>23</a:t>
            </a:fld>
            <a:endParaRPr lang="th-TH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3240087"/>
          </a:xfrm>
        </p:spPr>
        <p:txBody>
          <a:bodyPr/>
          <a:lstStyle/>
          <a:p>
            <a:pPr>
              <a:buFontTx/>
              <a:buNone/>
            </a:pPr>
            <a:r>
              <a:rPr lang="th-TH" sz="5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EOQ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 Inventory Downsizing เป็นเรื่องของการจัดการความสมดุลของต้นทุนในการถือครองสินค้าคงคลัง (Holding Cost) ต่อต้นทุนปริมาณสินค้าที่คุ้มค่าและประหยัดที่สุดในการสั่งซื้อแต่ละออเดอร์ </a:t>
            </a:r>
            <a:r>
              <a:rPr lang="th-TH" sz="3600">
                <a:latin typeface="Cordia New" pitchFamily="34" charset="-34"/>
                <a:cs typeface="Cordia New" pitchFamily="34" charset="-34"/>
              </a:rPr>
              <a:t>(Economies From Order Quantities)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EOQ </a:t>
            </a:r>
            <a:r>
              <a:rPr lang="th-TH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การจัดซื้อปริมาณที่ประหยัดต่อครั้ง</a:t>
            </a:r>
          </a:p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Inventory Downsizing Management</a:t>
            </a:r>
            <a:r>
              <a:rPr lang="th-TH" sz="44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BE33-5461-4DCF-9FBE-93AF5A320069}" type="slidenum">
              <a:rPr lang="en-US"/>
              <a:pPr/>
              <a:t>24</a:t>
            </a:fld>
            <a:endParaRPr lang="th-TH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US" sz="3200"/>
              <a:t>EOQ Safety Stock</a:t>
            </a:r>
            <a:endParaRPr lang="th-TH" sz="320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36650"/>
            <a:ext cx="7129462" cy="49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E58-29AC-4A11-A436-EC84ACD46C2C}" type="slidenum">
              <a:rPr lang="en-US"/>
              <a:pPr/>
              <a:t>25</a:t>
            </a:fld>
            <a:endParaRPr lang="th-TH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3384550"/>
          </a:xfrm>
        </p:spPr>
        <p:txBody>
          <a:bodyPr/>
          <a:lstStyle/>
          <a:p>
            <a:pPr>
              <a:buFontTx/>
              <a:buNone/>
            </a:pPr>
            <a:r>
              <a:rPr lang="th-TH" sz="40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	Kanban Philosophy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 เป็นแนวคิดด้านปรัชญาในการผลิตต่อเมื่อมีคำสั่งซื้อและมีการกำหนดระยะเวลาส่งมอบเข้าไปสายการผลิต โดยตรงโดยไม่ต้องผ่านเข้าไปเก็บในคลังสินค้า ระบบของ Kanban จึงไม่มีทั้งวัตถุดิบคงคลังและสินค้าคงคลัง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การส่งมอบแบบกันบัง (</a:t>
            </a: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Kanban Method</a:t>
            </a: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557C-5D0B-4309-8A4F-DCC504E4EBC0}" type="slidenum">
              <a:rPr lang="en-US"/>
              <a:pPr/>
              <a:t>26</a:t>
            </a:fld>
            <a:endParaRPr lang="th-TH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r>
              <a:rPr lang="th-TH"/>
              <a:t>การลดสินค้าคงคลังด้วยการส่งมอบแบบกันบัง</a:t>
            </a:r>
          </a:p>
        </p:txBody>
      </p:sp>
      <p:pic>
        <p:nvPicPr>
          <p:cNvPr id="64517" name="Picture 5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1773238"/>
            <a:ext cx="7624762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9C19-A50A-4F07-8361-E23623EF0BE4}" type="slidenum">
              <a:rPr lang="en-US"/>
              <a:pPr/>
              <a:t>27</a:t>
            </a:fld>
            <a:endParaRPr lang="th-TH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032250"/>
          </a:xfrm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	แนวคิดด้านการจัดการเกี่ยวกับการลดสินค้าคงคลังแบบลีน ได้ถูกนำมาใช้ในการดำเนินการธุรกิจในปัจจุบัน ซึ่งเน้นการแข่งขันและเพิ่มขีดความสามารถ แนวคิดแบบลีนจะสอดคล้องกับภารกิจของโลจิสติกส์และโซ่อุปทานที่เป็นเลิศ (Logistics &amp; Supply Chain) โดยการผลิตแบบลีน มุ่งที่การลดสต๊อกหรือ Inventory โดยการผลิตต่อเมื่อลูกค้ามีคำสั่งซื้อ</a:t>
            </a:r>
          </a:p>
          <a:p>
            <a:pPr>
              <a:buFontTx/>
              <a:buNone/>
            </a:pPr>
            <a:endParaRPr lang="th-TH" sz="4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การจัดการสินค้าคงคลังด้วยวิธีลีน </a:t>
            </a:r>
          </a:p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Lean pull Method</a:t>
            </a: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FC7FB-CDCA-40E4-BF04-70CF89806166}" type="slidenum">
              <a:rPr lang="en-US"/>
              <a:pPr/>
              <a:t>28</a:t>
            </a:fld>
            <a:endParaRPr lang="th-TH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748712" cy="1143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th-TH" sz="4000" b="1">
                <a:latin typeface="Angsana New" pitchFamily="18" charset="-34"/>
              </a:rPr>
              <a:t>กลยุทธ์การลดต้นทุนโลจิสติกส์ด้วยการส่งมอบแบบลีน</a:t>
            </a:r>
            <a:br>
              <a:rPr lang="th-TH" sz="4000" b="1">
                <a:latin typeface="Angsana New" pitchFamily="18" charset="-34"/>
              </a:rPr>
            </a:br>
            <a:r>
              <a:rPr lang="th-TH" sz="3600" b="1">
                <a:latin typeface="Angsana New" pitchFamily="18" charset="-34"/>
              </a:rPr>
              <a:t>“</a:t>
            </a:r>
            <a:r>
              <a:rPr lang="en-US" sz="3600" b="1">
                <a:latin typeface="Angsana New" pitchFamily="18" charset="-34"/>
              </a:rPr>
              <a:t>Lean Process Work to Manage the Total Flow Most Effectively”</a:t>
            </a:r>
            <a:endParaRPr lang="th-TH" sz="3600" b="1">
              <a:latin typeface="Angsana New" pitchFamily="18" charset="-34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 rot="10800000">
            <a:off x="179388" y="1701800"/>
            <a:ext cx="431800" cy="3814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800"/>
              <a:t>Supplier  Sources</a:t>
            </a:r>
            <a:endParaRPr lang="th-TH" sz="1800"/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684213" y="2205038"/>
            <a:ext cx="2201862" cy="1800225"/>
            <a:chOff x="431" y="1389"/>
            <a:chExt cx="1387" cy="1134"/>
          </a:xfrm>
        </p:grpSpPr>
        <p:sp>
          <p:nvSpPr>
            <p:cNvPr id="68613" name="Rectangle 5"/>
            <p:cNvSpPr>
              <a:spLocks noChangeArrowheads="1"/>
            </p:cNvSpPr>
            <p:nvPr/>
          </p:nvSpPr>
          <p:spPr bwMode="auto">
            <a:xfrm>
              <a:off x="657" y="1389"/>
              <a:ext cx="1089" cy="6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Rectangle 6"/>
            <p:cNvSpPr>
              <a:spLocks noChangeArrowheads="1"/>
            </p:cNvSpPr>
            <p:nvPr/>
          </p:nvSpPr>
          <p:spPr bwMode="auto">
            <a:xfrm>
              <a:off x="689" y="2024"/>
              <a:ext cx="841" cy="35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5" name="Rectangle 7"/>
            <p:cNvSpPr>
              <a:spLocks noChangeArrowheads="1"/>
            </p:cNvSpPr>
            <p:nvPr/>
          </p:nvSpPr>
          <p:spPr bwMode="auto">
            <a:xfrm>
              <a:off x="1431" y="1706"/>
              <a:ext cx="315" cy="673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1464" y="2284"/>
              <a:ext cx="210" cy="23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817" y="2284"/>
              <a:ext cx="210" cy="23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18" name="Text Box 10"/>
            <p:cNvSpPr txBox="1">
              <a:spLocks noChangeArrowheads="1"/>
            </p:cNvSpPr>
            <p:nvPr/>
          </p:nvSpPr>
          <p:spPr bwMode="auto">
            <a:xfrm>
              <a:off x="612" y="1480"/>
              <a:ext cx="115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>
                  <a:solidFill>
                    <a:srgbClr val="FFFFFF"/>
                  </a:solidFill>
                  <a:latin typeface="Angsana New" pitchFamily="18" charset="-34"/>
                </a:rPr>
                <a:t>Raw Material Inflow</a:t>
              </a:r>
              <a:endParaRPr lang="th-TH">
                <a:solidFill>
                  <a:srgbClr val="FFFFFF"/>
                </a:solidFill>
                <a:latin typeface="Angsana New" pitchFamily="18" charset="-34"/>
              </a:endParaRPr>
            </a:p>
          </p:txBody>
        </p:sp>
        <p:sp>
          <p:nvSpPr>
            <p:cNvPr id="68619" name="AutoShape 11"/>
            <p:cNvSpPr>
              <a:spLocks noChangeArrowheads="1"/>
            </p:cNvSpPr>
            <p:nvPr/>
          </p:nvSpPr>
          <p:spPr bwMode="auto">
            <a:xfrm>
              <a:off x="1713" y="2017"/>
              <a:ext cx="105" cy="35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AutoShape 12"/>
            <p:cNvSpPr>
              <a:spLocks noChangeArrowheads="1"/>
            </p:cNvSpPr>
            <p:nvPr/>
          </p:nvSpPr>
          <p:spPr bwMode="auto">
            <a:xfrm>
              <a:off x="431" y="1926"/>
              <a:ext cx="181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622" name="Rectangle 14"/>
          <p:cNvSpPr>
            <a:spLocks noChangeArrowheads="1"/>
          </p:cNvSpPr>
          <p:nvPr/>
        </p:nvSpPr>
        <p:spPr bwMode="auto">
          <a:xfrm rot="10800000">
            <a:off x="3635375" y="1268413"/>
            <a:ext cx="431800" cy="34559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VMI : Vendor Management Inventory</a:t>
            </a:r>
            <a:endParaRPr lang="th-TH" sz="1400" b="1">
              <a:solidFill>
                <a:schemeClr val="bg1"/>
              </a:solidFill>
            </a:endParaRPr>
          </a:p>
        </p:txBody>
      </p:sp>
      <p:grpSp>
        <p:nvGrpSpPr>
          <p:cNvPr id="68623" name="Group 15"/>
          <p:cNvGrpSpPr>
            <a:grpSpLocks/>
          </p:cNvGrpSpPr>
          <p:nvPr/>
        </p:nvGrpSpPr>
        <p:grpSpPr bwMode="auto">
          <a:xfrm>
            <a:off x="4211638" y="1268413"/>
            <a:ext cx="1728787" cy="647700"/>
            <a:chOff x="2653" y="799"/>
            <a:chExt cx="1089" cy="408"/>
          </a:xfrm>
        </p:grpSpPr>
        <p:sp>
          <p:nvSpPr>
            <p:cNvPr id="68624" name="AutoShape 16"/>
            <p:cNvSpPr>
              <a:spLocks noChangeArrowheads="1"/>
            </p:cNvSpPr>
            <p:nvPr/>
          </p:nvSpPr>
          <p:spPr bwMode="auto">
            <a:xfrm>
              <a:off x="2653" y="845"/>
              <a:ext cx="227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Rectangle 17"/>
            <p:cNvSpPr>
              <a:spLocks noChangeArrowheads="1"/>
            </p:cNvSpPr>
            <p:nvPr/>
          </p:nvSpPr>
          <p:spPr bwMode="auto">
            <a:xfrm>
              <a:off x="2880" y="799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Reduced </a:t>
              </a:r>
            </a:p>
            <a:p>
              <a:pPr algn="ctr"/>
              <a:r>
                <a:rPr lang="en-US" sz="1800" b="1"/>
                <a:t>lead time</a:t>
              </a:r>
              <a:endParaRPr lang="th-TH" sz="1800" b="1"/>
            </a:p>
          </p:txBody>
        </p:sp>
      </p:grpSp>
      <p:grpSp>
        <p:nvGrpSpPr>
          <p:cNvPr id="68626" name="Group 18"/>
          <p:cNvGrpSpPr>
            <a:grpSpLocks/>
          </p:cNvGrpSpPr>
          <p:nvPr/>
        </p:nvGrpSpPr>
        <p:grpSpPr bwMode="auto">
          <a:xfrm>
            <a:off x="4211638" y="2205038"/>
            <a:ext cx="1728787" cy="647700"/>
            <a:chOff x="2653" y="1389"/>
            <a:chExt cx="1089" cy="408"/>
          </a:xfrm>
        </p:grpSpPr>
        <p:sp>
          <p:nvSpPr>
            <p:cNvPr id="68627" name="AutoShape 19"/>
            <p:cNvSpPr>
              <a:spLocks noChangeArrowheads="1"/>
            </p:cNvSpPr>
            <p:nvPr/>
          </p:nvSpPr>
          <p:spPr bwMode="auto">
            <a:xfrm>
              <a:off x="2653" y="1435"/>
              <a:ext cx="227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28" name="Rectangle 20"/>
            <p:cNvSpPr>
              <a:spLocks noChangeArrowheads="1"/>
            </p:cNvSpPr>
            <p:nvPr/>
          </p:nvSpPr>
          <p:spPr bwMode="auto">
            <a:xfrm>
              <a:off x="2880" y="1389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Reduced </a:t>
              </a:r>
            </a:p>
            <a:p>
              <a:pPr algn="ctr"/>
              <a:r>
                <a:rPr lang="en-US" sz="1800" b="1"/>
                <a:t>Variability</a:t>
              </a:r>
              <a:endParaRPr lang="th-TH" sz="1800" b="1"/>
            </a:p>
          </p:txBody>
        </p: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>
            <a:off x="4211638" y="3141663"/>
            <a:ext cx="1728787" cy="647700"/>
            <a:chOff x="2653" y="1979"/>
            <a:chExt cx="1089" cy="408"/>
          </a:xfrm>
        </p:grpSpPr>
        <p:sp>
          <p:nvSpPr>
            <p:cNvPr id="68630" name="AutoShape 22"/>
            <p:cNvSpPr>
              <a:spLocks noChangeArrowheads="1"/>
            </p:cNvSpPr>
            <p:nvPr/>
          </p:nvSpPr>
          <p:spPr bwMode="auto">
            <a:xfrm>
              <a:off x="2653" y="2025"/>
              <a:ext cx="227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1" name="Rectangle 23"/>
            <p:cNvSpPr>
              <a:spLocks noChangeArrowheads="1"/>
            </p:cNvSpPr>
            <p:nvPr/>
          </p:nvSpPr>
          <p:spPr bwMode="auto">
            <a:xfrm>
              <a:off x="2880" y="1979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Reduced </a:t>
              </a:r>
            </a:p>
            <a:p>
              <a:pPr algn="ctr"/>
              <a:r>
                <a:rPr lang="en-US" sz="1800" b="1"/>
                <a:t>lot sizes</a:t>
              </a:r>
              <a:endParaRPr lang="th-TH" sz="1800" b="1"/>
            </a:p>
          </p:txBody>
        </p:sp>
      </p:grpSp>
      <p:grpSp>
        <p:nvGrpSpPr>
          <p:cNvPr id="68632" name="Group 24"/>
          <p:cNvGrpSpPr>
            <a:grpSpLocks/>
          </p:cNvGrpSpPr>
          <p:nvPr/>
        </p:nvGrpSpPr>
        <p:grpSpPr bwMode="auto">
          <a:xfrm>
            <a:off x="4211638" y="4076700"/>
            <a:ext cx="1728787" cy="647700"/>
            <a:chOff x="2653" y="2568"/>
            <a:chExt cx="1089" cy="408"/>
          </a:xfrm>
        </p:grpSpPr>
        <p:sp>
          <p:nvSpPr>
            <p:cNvPr id="68633" name="AutoShape 25"/>
            <p:cNvSpPr>
              <a:spLocks noChangeArrowheads="1"/>
            </p:cNvSpPr>
            <p:nvPr/>
          </p:nvSpPr>
          <p:spPr bwMode="auto">
            <a:xfrm>
              <a:off x="2653" y="2614"/>
              <a:ext cx="227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4" name="Rectangle 26"/>
            <p:cNvSpPr>
              <a:spLocks noChangeArrowheads="1"/>
            </p:cNvSpPr>
            <p:nvPr/>
          </p:nvSpPr>
          <p:spPr bwMode="auto">
            <a:xfrm>
              <a:off x="2880" y="2568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Reduced </a:t>
              </a:r>
            </a:p>
            <a:p>
              <a:pPr algn="ctr"/>
              <a:r>
                <a:rPr lang="en-US" sz="1800" b="1"/>
                <a:t>buffer stock</a:t>
              </a:r>
              <a:endParaRPr lang="th-TH" sz="1800" b="1"/>
            </a:p>
          </p:txBody>
        </p:sp>
      </p:grpSp>
      <p:grpSp>
        <p:nvGrpSpPr>
          <p:cNvPr id="68635" name="Group 27"/>
          <p:cNvGrpSpPr>
            <a:grpSpLocks/>
          </p:cNvGrpSpPr>
          <p:nvPr/>
        </p:nvGrpSpPr>
        <p:grpSpPr bwMode="auto">
          <a:xfrm>
            <a:off x="2268538" y="1268413"/>
            <a:ext cx="1368425" cy="4032250"/>
            <a:chOff x="1429" y="799"/>
            <a:chExt cx="862" cy="2540"/>
          </a:xfrm>
        </p:grpSpPr>
        <p:sp>
          <p:nvSpPr>
            <p:cNvPr id="68636" name="AutoShape 28"/>
            <p:cNvSpPr>
              <a:spLocks noChangeArrowheads="1"/>
            </p:cNvSpPr>
            <p:nvPr/>
          </p:nvSpPr>
          <p:spPr bwMode="auto">
            <a:xfrm>
              <a:off x="1882" y="1926"/>
              <a:ext cx="317" cy="234"/>
            </a:xfrm>
            <a:prstGeom prst="rightArrow">
              <a:avLst>
                <a:gd name="adj1" fmla="val 50000"/>
                <a:gd name="adj2" fmla="val 33868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37" name="Rectangle 29"/>
            <p:cNvSpPr>
              <a:spLocks noChangeArrowheads="1"/>
            </p:cNvSpPr>
            <p:nvPr/>
          </p:nvSpPr>
          <p:spPr bwMode="auto">
            <a:xfrm>
              <a:off x="1429" y="799"/>
              <a:ext cx="8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Stockless</a:t>
              </a:r>
              <a:endParaRPr lang="th-TH" sz="1800" b="1"/>
            </a:p>
          </p:txBody>
        </p:sp>
        <p:sp>
          <p:nvSpPr>
            <p:cNvPr id="68638" name="Rectangle 30"/>
            <p:cNvSpPr>
              <a:spLocks noChangeArrowheads="1"/>
            </p:cNvSpPr>
            <p:nvPr/>
          </p:nvSpPr>
          <p:spPr bwMode="auto">
            <a:xfrm>
              <a:off x="1429" y="2931"/>
              <a:ext cx="8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Just in Sequent</a:t>
              </a:r>
            </a:p>
            <a:p>
              <a:pPr algn="ctr"/>
              <a:r>
                <a:rPr lang="en-US" sz="1400" b="1"/>
                <a:t>Time Delivery</a:t>
              </a:r>
              <a:endParaRPr lang="th-TH" sz="1400" b="1"/>
            </a:p>
          </p:txBody>
        </p:sp>
        <p:sp>
          <p:nvSpPr>
            <p:cNvPr id="68639" name="Line 31"/>
            <p:cNvSpPr>
              <a:spLocks noChangeShapeType="1"/>
            </p:cNvSpPr>
            <p:nvPr/>
          </p:nvSpPr>
          <p:spPr bwMode="auto">
            <a:xfrm>
              <a:off x="2018" y="116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0" name="Line 32"/>
            <p:cNvSpPr>
              <a:spLocks noChangeShapeType="1"/>
            </p:cNvSpPr>
            <p:nvPr/>
          </p:nvSpPr>
          <p:spPr bwMode="auto">
            <a:xfrm flipV="1">
              <a:off x="2018" y="2160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41" name="Group 33"/>
          <p:cNvGrpSpPr>
            <a:grpSpLocks/>
          </p:cNvGrpSpPr>
          <p:nvPr/>
        </p:nvGrpSpPr>
        <p:grpSpPr bwMode="auto">
          <a:xfrm>
            <a:off x="7235825" y="1268413"/>
            <a:ext cx="1728788" cy="4895850"/>
            <a:chOff x="4558" y="799"/>
            <a:chExt cx="1089" cy="3084"/>
          </a:xfrm>
        </p:grpSpPr>
        <p:sp>
          <p:nvSpPr>
            <p:cNvPr id="68642" name="Rectangle 34"/>
            <p:cNvSpPr>
              <a:spLocks noChangeArrowheads="1"/>
            </p:cNvSpPr>
            <p:nvPr/>
          </p:nvSpPr>
          <p:spPr bwMode="auto">
            <a:xfrm rot="10800000">
              <a:off x="5329" y="1026"/>
              <a:ext cx="295" cy="24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r>
                <a:rPr lang="en-US" sz="1800"/>
                <a:t>End Customers</a:t>
              </a:r>
              <a:endParaRPr lang="th-TH" sz="1800"/>
            </a:p>
          </p:txBody>
        </p:sp>
        <p:sp>
          <p:nvSpPr>
            <p:cNvPr id="68643" name="AutoShape 35"/>
            <p:cNvSpPr>
              <a:spLocks noChangeArrowheads="1"/>
            </p:cNvSpPr>
            <p:nvPr/>
          </p:nvSpPr>
          <p:spPr bwMode="auto">
            <a:xfrm>
              <a:off x="5103" y="1926"/>
              <a:ext cx="181" cy="23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44" name="Rectangle 36"/>
            <p:cNvSpPr>
              <a:spLocks noChangeArrowheads="1"/>
            </p:cNvSpPr>
            <p:nvPr/>
          </p:nvSpPr>
          <p:spPr bwMode="auto">
            <a:xfrm>
              <a:off x="4558" y="799"/>
              <a:ext cx="8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/>
                <a:t>Stockless</a:t>
              </a:r>
              <a:endParaRPr lang="th-TH" sz="1800" b="1"/>
            </a:p>
          </p:txBody>
        </p:sp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5147" y="1162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46" name="Rectangle 38"/>
            <p:cNvSpPr>
              <a:spLocks noChangeArrowheads="1"/>
            </p:cNvSpPr>
            <p:nvPr/>
          </p:nvSpPr>
          <p:spPr bwMode="auto">
            <a:xfrm>
              <a:off x="4785" y="3475"/>
              <a:ext cx="862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400" b="1"/>
                <a:t>Just in Time </a:t>
              </a:r>
            </a:p>
            <a:p>
              <a:pPr algn="ctr"/>
              <a:r>
                <a:rPr lang="en-US" sz="1400" b="1"/>
                <a:t>Delivery</a:t>
              </a:r>
              <a:endParaRPr lang="th-TH" sz="1400" b="1"/>
            </a:p>
          </p:txBody>
        </p:sp>
        <p:sp>
          <p:nvSpPr>
            <p:cNvPr id="68647" name="Line 39"/>
            <p:cNvSpPr>
              <a:spLocks noChangeShapeType="1"/>
            </p:cNvSpPr>
            <p:nvPr/>
          </p:nvSpPr>
          <p:spPr bwMode="auto">
            <a:xfrm flipV="1">
              <a:off x="5193" y="2296"/>
              <a:ext cx="0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648" name="Group 40"/>
          <p:cNvGrpSpPr>
            <a:grpSpLocks/>
          </p:cNvGrpSpPr>
          <p:nvPr/>
        </p:nvGrpSpPr>
        <p:grpSpPr bwMode="auto">
          <a:xfrm>
            <a:off x="5940425" y="2205038"/>
            <a:ext cx="2058988" cy="2195512"/>
            <a:chOff x="3742" y="1389"/>
            <a:chExt cx="1297" cy="1383"/>
          </a:xfrm>
        </p:grpSpPr>
        <p:sp>
          <p:nvSpPr>
            <p:cNvPr id="68649" name="Rectangle 41"/>
            <p:cNvSpPr>
              <a:spLocks noChangeArrowheads="1"/>
            </p:cNvSpPr>
            <p:nvPr/>
          </p:nvSpPr>
          <p:spPr bwMode="auto">
            <a:xfrm>
              <a:off x="3878" y="1389"/>
              <a:ext cx="1089" cy="63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50" name="Rectangle 42"/>
            <p:cNvSpPr>
              <a:spLocks noChangeArrowheads="1"/>
            </p:cNvSpPr>
            <p:nvPr/>
          </p:nvSpPr>
          <p:spPr bwMode="auto">
            <a:xfrm>
              <a:off x="3910" y="2024"/>
              <a:ext cx="841" cy="355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1" name="Rectangle 43"/>
            <p:cNvSpPr>
              <a:spLocks noChangeArrowheads="1"/>
            </p:cNvSpPr>
            <p:nvPr/>
          </p:nvSpPr>
          <p:spPr bwMode="auto">
            <a:xfrm>
              <a:off x="4652" y="1706"/>
              <a:ext cx="315" cy="673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2" name="Oval 44"/>
            <p:cNvSpPr>
              <a:spLocks noChangeArrowheads="1"/>
            </p:cNvSpPr>
            <p:nvPr/>
          </p:nvSpPr>
          <p:spPr bwMode="auto">
            <a:xfrm>
              <a:off x="4685" y="2284"/>
              <a:ext cx="210" cy="23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3" name="Oval 45"/>
            <p:cNvSpPr>
              <a:spLocks noChangeArrowheads="1"/>
            </p:cNvSpPr>
            <p:nvPr/>
          </p:nvSpPr>
          <p:spPr bwMode="auto">
            <a:xfrm>
              <a:off x="4038" y="2284"/>
              <a:ext cx="210" cy="239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654" name="Text Box 46"/>
            <p:cNvSpPr txBox="1">
              <a:spLocks noChangeArrowheads="1"/>
            </p:cNvSpPr>
            <p:nvPr/>
          </p:nvSpPr>
          <p:spPr bwMode="auto">
            <a:xfrm>
              <a:off x="3833" y="1480"/>
              <a:ext cx="1156" cy="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70000"/>
                </a:lnSpc>
              </a:pPr>
              <a:r>
                <a:rPr lang="en-US">
                  <a:solidFill>
                    <a:srgbClr val="FFFFFF"/>
                  </a:solidFill>
                  <a:latin typeface="Angsana New" pitchFamily="18" charset="-34"/>
                </a:rPr>
                <a:t>Finish Goods Out Flow</a:t>
              </a:r>
              <a:endParaRPr lang="th-TH">
                <a:solidFill>
                  <a:srgbClr val="FFFFFF"/>
                </a:solidFill>
                <a:latin typeface="Angsana New" pitchFamily="18" charset="-34"/>
              </a:endParaRPr>
            </a:p>
          </p:txBody>
        </p:sp>
        <p:sp>
          <p:nvSpPr>
            <p:cNvPr id="68655" name="AutoShape 47"/>
            <p:cNvSpPr>
              <a:spLocks noChangeArrowheads="1"/>
            </p:cNvSpPr>
            <p:nvPr/>
          </p:nvSpPr>
          <p:spPr bwMode="auto">
            <a:xfrm>
              <a:off x="4934" y="2017"/>
              <a:ext cx="105" cy="35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68656" name="AutoShape 48"/>
            <p:cNvCxnSpPr>
              <a:cxnSpLocks noChangeShapeType="1"/>
              <a:stCxn id="68634" idx="3"/>
              <a:endCxn id="68650" idx="2"/>
            </p:cNvCxnSpPr>
            <p:nvPr/>
          </p:nvCxnSpPr>
          <p:spPr bwMode="auto">
            <a:xfrm flipV="1">
              <a:off x="3742" y="2379"/>
              <a:ext cx="589" cy="393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68657" name="Group 49"/>
          <p:cNvGrpSpPr>
            <a:grpSpLocks/>
          </p:cNvGrpSpPr>
          <p:nvPr/>
        </p:nvGrpSpPr>
        <p:grpSpPr bwMode="auto">
          <a:xfrm>
            <a:off x="1762125" y="3776663"/>
            <a:ext cx="5873750" cy="2316162"/>
            <a:chOff x="1110" y="2379"/>
            <a:chExt cx="3700" cy="1459"/>
          </a:xfrm>
        </p:grpSpPr>
        <p:sp>
          <p:nvSpPr>
            <p:cNvPr id="68658" name="Rectangle 50"/>
            <p:cNvSpPr>
              <a:spLocks noChangeArrowheads="1"/>
            </p:cNvSpPr>
            <p:nvPr/>
          </p:nvSpPr>
          <p:spPr bwMode="auto">
            <a:xfrm>
              <a:off x="2245" y="3475"/>
              <a:ext cx="1180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1"/>
                <a:t>Backhaul Transport</a:t>
              </a:r>
              <a:endParaRPr lang="th-TH" sz="1600" b="1"/>
            </a:p>
          </p:txBody>
        </p:sp>
        <p:cxnSp>
          <p:nvCxnSpPr>
            <p:cNvPr id="68659" name="AutoShape 51"/>
            <p:cNvCxnSpPr>
              <a:cxnSpLocks noChangeShapeType="1"/>
              <a:stCxn id="68614" idx="2"/>
              <a:endCxn id="68658" idx="1"/>
            </p:cNvCxnSpPr>
            <p:nvPr/>
          </p:nvCxnSpPr>
          <p:spPr bwMode="auto">
            <a:xfrm rot="16200000" flipH="1">
              <a:off x="1039" y="2450"/>
              <a:ext cx="1278" cy="1135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68660" name="AutoShape 52"/>
            <p:cNvCxnSpPr>
              <a:cxnSpLocks noChangeShapeType="1"/>
              <a:stCxn id="68658" idx="3"/>
              <a:endCxn id="68651" idx="2"/>
            </p:cNvCxnSpPr>
            <p:nvPr/>
          </p:nvCxnSpPr>
          <p:spPr bwMode="auto">
            <a:xfrm flipV="1">
              <a:off x="3425" y="2379"/>
              <a:ext cx="1385" cy="1278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8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2D5-8000-4046-A04D-F7320A89C5D5}" type="slidenum">
              <a:rPr lang="en-US"/>
              <a:pPr/>
              <a:t>29</a:t>
            </a:fld>
            <a:endParaRPr lang="th-TH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2447925"/>
          </a:xfrm>
        </p:spPr>
        <p:txBody>
          <a:bodyPr/>
          <a:lstStyle/>
          <a:p>
            <a:pPr>
              <a:buFontTx/>
              <a:buNone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	ภาระกิจของแผนกจัดซื้อ เป็นกิจกรรมที่จัดการความสมดุลระหว่างซัพพลายเออร์และลูกค้าเป็นหน่วยงานอยู่ตรงรอยต่อของโซ่อุปทานและมีผลโดยตรงกับความล้มเหลวของการจัดการซัพพลายเออร์และโลจิสติกส์</a:t>
            </a:r>
            <a:endParaRPr lang="th-TH" sz="44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468313" y="1125538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บทบาทของการจัดซื้อในการลดสินค้าคงคลัง</a:t>
            </a:r>
          </a:p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Role of Purchasing for Inventory Downsizing</a:t>
            </a:r>
            <a:endParaRPr lang="th-TH" sz="44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8B74-761C-41B0-B7B5-D2292A52C402}" type="slidenum">
              <a:rPr lang="en-US"/>
              <a:pPr/>
              <a:t>3</a:t>
            </a:fld>
            <a:endParaRPr lang="th-TH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02 Management Inventory Downsizing</a:t>
            </a:r>
            <a:br>
              <a:rPr lang="en-US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40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การจัดการเพื่อลดปริมาณสินค้าคงคลัง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การลดสินค้าคงคลังด้วยการส่งมอบแบบทันเวลา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การประยุกต์ใช้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JIT 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ในการลดสต๊อก</a:t>
            </a:r>
          </a:p>
          <a:p>
            <a:pPr>
              <a:lnSpc>
                <a:spcPct val="90000"/>
              </a:lnSpc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EOQ 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การจัดซื้อปริมาณที่ประหยัดต่อครั้ง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การส่งมอบแบบกันบัง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การจัดการสินค้าคงคลังด้วยวิธีลีน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บทบาทของการจัดซื้อในการลดสินค้าคงคลัง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การบริหารจัดการลดระยะเวลาส่งมอบสินค้าของคู่ค้า</a:t>
            </a:r>
          </a:p>
        </p:txBody>
      </p:sp>
    </p:spTree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945A-F5D8-4CC1-89A2-5A0428385706}" type="slidenum">
              <a:rPr lang="en-US"/>
              <a:pPr/>
              <a:t>30</a:t>
            </a:fld>
            <a:endParaRPr lang="th-TH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r>
              <a:rPr lang="en-US" sz="5400" b="1">
                <a:latin typeface="Browallia New" pitchFamily="34" charset="-34"/>
                <a:cs typeface="Browallia New" pitchFamily="34" charset="-34"/>
              </a:rPr>
              <a:t>How to…Inventory Downsizing</a:t>
            </a:r>
            <a:r>
              <a:rPr lang="th-TH" sz="5400" b="1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5400" b="1">
                <a:latin typeface="Browallia New" pitchFamily="34" charset="-34"/>
                <a:cs typeface="Browallia New" pitchFamily="34" charset="-34"/>
              </a:rPr>
            </a:br>
            <a:r>
              <a:rPr lang="th-TH" sz="5400" b="1">
                <a:latin typeface="Browallia New" pitchFamily="34" charset="-34"/>
                <a:cs typeface="Browallia New" pitchFamily="34" charset="-34"/>
              </a:rPr>
              <a:t>วิธีการลดปริมาณสินค้าคงคลัง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05038"/>
            <a:ext cx="5843587" cy="3671887"/>
          </a:xfrm>
        </p:spPr>
        <p:txBody>
          <a:bodyPr/>
          <a:lstStyle/>
          <a:p>
            <a:pPr>
              <a:buFontTx/>
              <a:buNone/>
            </a:pPr>
            <a:r>
              <a:rPr lang="th-TH" sz="4400" b="1">
                <a:latin typeface="Browallia New" pitchFamily="34" charset="-34"/>
                <a:cs typeface="Browallia New" pitchFamily="34" charset="-34"/>
              </a:rPr>
              <a:t>	การประยุกต์ใช้โซ่อุปทานในธุรกิจที่เป็นจริง จำเป็นจะต้องกำหนดระดับสินค้าคงคลังที่เหมาะสม ประเด็นสำคัญก็คือ จำนวนเท่าใดจึงจะเหมาะสม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</a:t>
            </a:r>
            <a:endParaRPr lang="th-TH" sz="440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66564" name="Picture 4" descr="Pack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1628775"/>
            <a:ext cx="2859088" cy="464661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6A654-8393-45CC-A865-3F7E0E7ED17E}" type="slidenum">
              <a:rPr lang="en-US"/>
              <a:pPr/>
              <a:t>31</a:t>
            </a:fld>
            <a:endParaRPr lang="th-TH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04813"/>
            <a:ext cx="7010400" cy="10779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h-TH" sz="3600" b="1">
                <a:latin typeface="Browallia New" pitchFamily="34" charset="-34"/>
                <a:cs typeface="Browallia New" pitchFamily="34" charset="-34"/>
              </a:rPr>
              <a:t>“</a:t>
            </a:r>
            <a:r>
              <a:rPr lang="en-US" sz="3600" b="1">
                <a:latin typeface="Browallia New" pitchFamily="34" charset="-34"/>
                <a:cs typeface="Browallia New" pitchFamily="34" charset="-34"/>
              </a:rPr>
              <a:t>Chain Synergy Model”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/>
            </a:r>
            <a:br>
              <a:rPr lang="th-TH" sz="3600" b="1">
                <a:latin typeface="Browallia New" pitchFamily="34" charset="-34"/>
                <a:cs typeface="Browallia New" pitchFamily="34" charset="-34"/>
              </a:rPr>
            </a:br>
            <a:r>
              <a:rPr lang="th-TH" sz="3600" b="1">
                <a:latin typeface="Browallia New" pitchFamily="34" charset="-34"/>
                <a:cs typeface="Browallia New" pitchFamily="34" charset="-34"/>
              </a:rPr>
              <a:t>กลยุทธ์การบูรณาการความร่วมมือในโซ่อุปทาน</a:t>
            </a:r>
            <a:br>
              <a:rPr lang="th-TH" sz="3600" b="1">
                <a:latin typeface="Browallia New" pitchFamily="34" charset="-34"/>
                <a:cs typeface="Browallia New" pitchFamily="34" charset="-34"/>
              </a:rPr>
            </a:br>
            <a:r>
              <a:rPr lang="th-TH" sz="3600" b="1">
                <a:latin typeface="Browallia New" pitchFamily="34" charset="-34"/>
                <a:cs typeface="Browallia New" pitchFamily="34" charset="-34"/>
              </a:rPr>
              <a:t>เพื่อลดต้นทุนและเพิ่มประสิทธิภาพร่วมกัน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476250" y="1412875"/>
            <a:ext cx="8189913" cy="4764088"/>
            <a:chOff x="300" y="890"/>
            <a:chExt cx="5159" cy="3001"/>
          </a:xfrm>
        </p:grpSpPr>
        <p:sp>
          <p:nvSpPr>
            <p:cNvPr id="67588" name="AutoShape 4"/>
            <p:cNvSpPr>
              <a:spLocks noChangeAspect="1" noChangeArrowheads="1"/>
            </p:cNvSpPr>
            <p:nvPr/>
          </p:nvSpPr>
          <p:spPr bwMode="auto">
            <a:xfrm>
              <a:off x="300" y="890"/>
              <a:ext cx="5159" cy="3001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589" name="Oval 5"/>
            <p:cNvSpPr>
              <a:spLocks noChangeArrowheads="1"/>
            </p:cNvSpPr>
            <p:nvPr/>
          </p:nvSpPr>
          <p:spPr bwMode="auto">
            <a:xfrm>
              <a:off x="300" y="1564"/>
              <a:ext cx="1213" cy="60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4629" tIns="32315" rIns="64629" bIns="32315"/>
            <a:lstStyle/>
            <a:p>
              <a:pPr algn="ctr">
                <a:lnSpc>
                  <a:spcPct val="80000"/>
                </a:lnSpc>
              </a:pPr>
              <a:r>
                <a:rPr lang="en-US" sz="1800" b="1">
                  <a:latin typeface="Angsana New" pitchFamily="18" charset="-34"/>
                </a:rPr>
                <a:t>MRP : Material Requirement Planning</a:t>
              </a:r>
              <a:endParaRPr lang="th-TH" sz="6000" b="1"/>
            </a:p>
          </p:txBody>
        </p:sp>
        <p:sp>
          <p:nvSpPr>
            <p:cNvPr id="67590" name="Oval 6"/>
            <p:cNvSpPr>
              <a:spLocks noChangeArrowheads="1"/>
            </p:cNvSpPr>
            <p:nvPr/>
          </p:nvSpPr>
          <p:spPr bwMode="auto">
            <a:xfrm>
              <a:off x="2380" y="1542"/>
              <a:ext cx="1011" cy="608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4629" tIns="32315" rIns="64629" bIns="32315"/>
            <a:lstStyle/>
            <a:p>
              <a:pPr algn="ctr">
                <a:lnSpc>
                  <a:spcPct val="80000"/>
                </a:lnSpc>
              </a:pPr>
              <a:r>
                <a:rPr lang="en-US" sz="1800" b="1">
                  <a:latin typeface="Angsana New" pitchFamily="18" charset="-34"/>
                </a:rPr>
                <a:t>Make to Order Production</a:t>
              </a:r>
              <a:endParaRPr lang="th-TH" sz="6000" b="1"/>
            </a:p>
          </p:txBody>
        </p: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3537" y="1665"/>
              <a:ext cx="607" cy="4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1800" b="1">
                  <a:latin typeface="Angsana New" pitchFamily="18" charset="-34"/>
                </a:rPr>
                <a:t>JIT Best Practice</a:t>
              </a:r>
              <a:endParaRPr lang="th-TH" sz="6000" b="1"/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1615" y="1665"/>
              <a:ext cx="607" cy="40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1800" b="1">
                  <a:latin typeface="Angsana New" pitchFamily="18" charset="-34"/>
                </a:rPr>
                <a:t>JIT Best Practice</a:t>
              </a:r>
              <a:endParaRPr lang="th-TH" sz="6000" b="1"/>
            </a:p>
          </p:txBody>
        </p:sp>
        <p:sp>
          <p:nvSpPr>
            <p:cNvPr id="67593" name="Oval 9"/>
            <p:cNvSpPr>
              <a:spLocks noChangeArrowheads="1"/>
            </p:cNvSpPr>
            <p:nvPr/>
          </p:nvSpPr>
          <p:spPr bwMode="auto">
            <a:xfrm>
              <a:off x="4373" y="2373"/>
              <a:ext cx="910" cy="30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Customers</a:t>
              </a:r>
              <a:endParaRPr lang="th-TH" sz="6600" b="1"/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4474" y="2980"/>
              <a:ext cx="708" cy="4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Buffer Stock</a:t>
              </a:r>
              <a:endParaRPr lang="th-TH" sz="6600" b="1"/>
            </a:p>
          </p:txBody>
        </p:sp>
        <p:sp>
          <p:nvSpPr>
            <p:cNvPr id="67595" name="Oval 11"/>
            <p:cNvSpPr>
              <a:spLocks noChangeArrowheads="1"/>
            </p:cNvSpPr>
            <p:nvPr/>
          </p:nvSpPr>
          <p:spPr bwMode="auto">
            <a:xfrm>
              <a:off x="436" y="2373"/>
              <a:ext cx="910" cy="304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Suppliers</a:t>
              </a:r>
              <a:endParaRPr lang="th-TH" sz="6600" b="1"/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536" y="2980"/>
              <a:ext cx="709" cy="40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Buffer Stock</a:t>
              </a:r>
              <a:endParaRPr lang="th-TH" sz="6600" b="1"/>
            </a:p>
          </p:txBody>
        </p:sp>
        <p:sp>
          <p:nvSpPr>
            <p:cNvPr id="67597" name="AutoShape 13"/>
            <p:cNvSpPr>
              <a:spLocks noChangeArrowheads="1"/>
            </p:cNvSpPr>
            <p:nvPr/>
          </p:nvSpPr>
          <p:spPr bwMode="auto">
            <a:xfrm>
              <a:off x="1615" y="2171"/>
              <a:ext cx="2487" cy="405"/>
            </a:xfrm>
            <a:prstGeom prst="leftRightArrow">
              <a:avLst>
                <a:gd name="adj1" fmla="val 50000"/>
                <a:gd name="adj2" fmla="val 4372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Service Movement</a:t>
              </a:r>
              <a:endParaRPr lang="th-TH" sz="6000" b="1"/>
            </a:p>
          </p:txBody>
        </p:sp>
        <p:sp>
          <p:nvSpPr>
            <p:cNvPr id="67598" name="AutoShape 14"/>
            <p:cNvSpPr>
              <a:spLocks noChangeArrowheads="1"/>
            </p:cNvSpPr>
            <p:nvPr/>
          </p:nvSpPr>
          <p:spPr bwMode="auto">
            <a:xfrm>
              <a:off x="1615" y="2576"/>
              <a:ext cx="2487" cy="404"/>
            </a:xfrm>
            <a:prstGeom prst="leftRightArrow">
              <a:avLst>
                <a:gd name="adj1" fmla="val 50000"/>
                <a:gd name="adj2" fmla="val 43833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Goods &amp; Material Movement</a:t>
              </a:r>
              <a:endParaRPr lang="th-TH" sz="6000" b="1"/>
            </a:p>
          </p:txBody>
        </p:sp>
        <p:sp>
          <p:nvSpPr>
            <p:cNvPr id="67599" name="AutoShape 15"/>
            <p:cNvSpPr>
              <a:spLocks noChangeArrowheads="1"/>
            </p:cNvSpPr>
            <p:nvPr/>
          </p:nvSpPr>
          <p:spPr bwMode="auto">
            <a:xfrm>
              <a:off x="1615" y="3014"/>
              <a:ext cx="2487" cy="405"/>
            </a:xfrm>
            <a:prstGeom prst="leftRightArrow">
              <a:avLst>
                <a:gd name="adj1" fmla="val 50000"/>
                <a:gd name="adj2" fmla="val 43724"/>
              </a:avLst>
            </a:prstGeom>
            <a:solidFill>
              <a:srgbClr val="FF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Information Movement</a:t>
              </a:r>
              <a:endParaRPr lang="th-TH" sz="6000" b="1"/>
            </a:p>
          </p:txBody>
        </p:sp>
        <p:sp>
          <p:nvSpPr>
            <p:cNvPr id="67600" name="Text Box 16"/>
            <p:cNvSpPr txBox="1">
              <a:spLocks noChangeArrowheads="1"/>
            </p:cNvSpPr>
            <p:nvPr/>
          </p:nvSpPr>
          <p:spPr bwMode="auto">
            <a:xfrm>
              <a:off x="603" y="3553"/>
              <a:ext cx="1619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r>
                <a:rPr lang="th-TH" sz="2400" b="1">
                  <a:latin typeface="Angsana New" pitchFamily="18" charset="-34"/>
                </a:rPr>
                <a:t>ที่มา </a:t>
              </a:r>
              <a:r>
                <a:rPr lang="en-US" sz="2000" b="1">
                  <a:latin typeface="Angsana New" pitchFamily="18" charset="-34"/>
                </a:rPr>
                <a:t>: </a:t>
              </a:r>
              <a:r>
                <a:rPr lang="th-TH" sz="2400" b="1">
                  <a:latin typeface="Angsana New" pitchFamily="18" charset="-34"/>
                </a:rPr>
                <a:t>ธนิต  โสรัตน์ (2007)</a:t>
              </a:r>
              <a:endParaRPr lang="th-TH" sz="6000" b="1"/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1657" y="1026"/>
              <a:ext cx="212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4629" tIns="32315" rIns="64629" bIns="32315"/>
            <a:lstStyle/>
            <a:p>
              <a:pPr algn="ctr"/>
              <a:r>
                <a:rPr lang="en-US" sz="2000" b="1">
                  <a:latin typeface="Angsana New" pitchFamily="18" charset="-34"/>
                </a:rPr>
                <a:t>Chain  Synergy</a:t>
              </a:r>
              <a:endParaRPr lang="th-TH" sz="6000" b="1"/>
            </a:p>
          </p:txBody>
        </p:sp>
        <p:cxnSp>
          <p:nvCxnSpPr>
            <p:cNvPr id="67602" name="AutoShape 18"/>
            <p:cNvCxnSpPr>
              <a:cxnSpLocks noChangeShapeType="1"/>
              <a:stCxn id="67610" idx="0"/>
              <a:endCxn id="67589" idx="0"/>
            </p:cNvCxnSpPr>
            <p:nvPr/>
          </p:nvCxnSpPr>
          <p:spPr bwMode="auto">
            <a:xfrm rot="16200000" flipH="1" flipV="1">
              <a:off x="2854" y="-383"/>
              <a:ext cx="1" cy="3895"/>
            </a:xfrm>
            <a:prstGeom prst="bentConnector3">
              <a:avLst>
                <a:gd name="adj1" fmla="val -2960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</p:cxnSp>
        <p:sp>
          <p:nvSpPr>
            <p:cNvPr id="67603" name="Line 19"/>
            <p:cNvSpPr>
              <a:spLocks noChangeShapeType="1"/>
            </p:cNvSpPr>
            <p:nvPr/>
          </p:nvSpPr>
          <p:spPr bwMode="auto">
            <a:xfrm>
              <a:off x="907" y="2171"/>
              <a:ext cx="0" cy="2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901" y="2653"/>
              <a:ext cx="1" cy="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>
              <a:off x="2217" y="1878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22"/>
            <p:cNvSpPr>
              <a:spLocks noChangeShapeType="1"/>
            </p:cNvSpPr>
            <p:nvPr/>
          </p:nvSpPr>
          <p:spPr bwMode="auto">
            <a:xfrm flipV="1">
              <a:off x="3394" y="1867"/>
              <a:ext cx="143" cy="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Line 23"/>
            <p:cNvSpPr>
              <a:spLocks noChangeShapeType="1"/>
            </p:cNvSpPr>
            <p:nvPr/>
          </p:nvSpPr>
          <p:spPr bwMode="auto">
            <a:xfrm>
              <a:off x="4144" y="1867"/>
              <a:ext cx="10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>
              <a:off x="4780" y="1986"/>
              <a:ext cx="1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>
              <a:off x="4780" y="2677"/>
              <a:ext cx="1" cy="3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Oval 26"/>
            <p:cNvSpPr>
              <a:spLocks noChangeArrowheads="1"/>
            </p:cNvSpPr>
            <p:nvPr/>
          </p:nvSpPr>
          <p:spPr bwMode="auto">
            <a:xfrm>
              <a:off x="4246" y="1564"/>
              <a:ext cx="1112" cy="607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4629" tIns="32315" rIns="64629" bIns="32315"/>
            <a:lstStyle/>
            <a:p>
              <a:pPr algn="ctr">
                <a:lnSpc>
                  <a:spcPct val="80000"/>
                </a:lnSpc>
              </a:pPr>
              <a:r>
                <a:rPr lang="en-US" sz="1600" b="1">
                  <a:latin typeface="Angsana New" pitchFamily="18" charset="-34"/>
                </a:rPr>
                <a:t>DRP : Demand Requirement Planing</a:t>
              </a:r>
              <a:endParaRPr lang="th-TH" sz="6000" b="1"/>
            </a:p>
          </p:txBody>
        </p:sp>
        <p:sp>
          <p:nvSpPr>
            <p:cNvPr id="67611" name="Line 27"/>
            <p:cNvSpPr>
              <a:spLocks noChangeShapeType="1"/>
            </p:cNvSpPr>
            <p:nvPr/>
          </p:nvSpPr>
          <p:spPr bwMode="auto">
            <a:xfrm>
              <a:off x="1529" y="1865"/>
              <a:ext cx="1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CA77-A99C-4C2C-AE68-6348AFF150F6}" type="slidenum">
              <a:rPr lang="en-US"/>
              <a:pPr/>
              <a:t>32</a:t>
            </a:fld>
            <a:endParaRPr lang="th-TH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8175" y="2924175"/>
            <a:ext cx="5329238" cy="2665413"/>
          </a:xfrm>
        </p:spPr>
        <p:txBody>
          <a:bodyPr/>
          <a:lstStyle/>
          <a:p>
            <a:r>
              <a:rPr lang="th-TH" sz="4800" b="1">
                <a:latin typeface="Cordia New" pitchFamily="34" charset="-34"/>
                <a:cs typeface="Cordia New" pitchFamily="34" charset="-34"/>
              </a:rPr>
              <a:t>Chain Collaborate</a:t>
            </a:r>
          </a:p>
          <a:p>
            <a:r>
              <a:rPr lang="th-TH" sz="4800" b="1">
                <a:latin typeface="Cordia New" pitchFamily="34" charset="-34"/>
                <a:cs typeface="Cordia New" pitchFamily="34" charset="-34"/>
              </a:rPr>
              <a:t>Lean System Alliance</a:t>
            </a:r>
            <a:endParaRPr lang="th-TH" sz="4800">
              <a:latin typeface="Cordia New" pitchFamily="34" charset="-34"/>
              <a:cs typeface="Cordia New" pitchFamily="34" charset="-34"/>
            </a:endParaRPr>
          </a:p>
          <a:p>
            <a:r>
              <a:rPr lang="th-TH" sz="4800" b="1">
                <a:latin typeface="Cordia New" pitchFamily="34" charset="-34"/>
                <a:cs typeface="Cordia New" pitchFamily="34" charset="-34"/>
              </a:rPr>
              <a:t>5Rs Delivery</a:t>
            </a:r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8313" y="692150"/>
            <a:ext cx="7488237" cy="18732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กระบวนทัศน์ในการ</a:t>
            </a:r>
          </a:p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จัดการผลิตเพื่อลดสินค้าคงคลัง</a:t>
            </a:r>
          </a:p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ด้วยระบบการจัดการแบบ </a:t>
            </a: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Lean Paradigm</a:t>
            </a:r>
            <a:endParaRPr lang="th-TH" sz="44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E950-9E73-4A2D-B426-611AED3949EB}" type="slidenum">
              <a:rPr lang="en-US"/>
              <a:pPr/>
              <a:t>33</a:t>
            </a:fld>
            <a:endParaRPr lang="th-TH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971550" y="1989138"/>
            <a:ext cx="7272338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>
                <a:latin typeface="Browallia New" pitchFamily="34" charset="-34"/>
                <a:cs typeface="Browallia New" pitchFamily="34" charset="-34"/>
              </a:rPr>
              <a:t>Right Time	</a:t>
            </a:r>
            <a:r>
              <a:rPr lang="th-TH" sz="4400" b="1">
                <a:latin typeface="Browallia New" pitchFamily="34" charset="-34"/>
                <a:cs typeface="Browallia New" pitchFamily="34" charset="-34"/>
              </a:rPr>
              <a:t>	ตรงเวลา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>
                <a:latin typeface="Browallia New" pitchFamily="34" charset="-34"/>
                <a:cs typeface="Browallia New" pitchFamily="34" charset="-34"/>
              </a:rPr>
              <a:t>Right Place	</a:t>
            </a:r>
            <a:r>
              <a:rPr lang="th-TH" sz="4400" b="1">
                <a:latin typeface="Browallia New" pitchFamily="34" charset="-34"/>
                <a:cs typeface="Browallia New" pitchFamily="34" charset="-34"/>
              </a:rPr>
              <a:t>	สถานที่ตามที่ตกลง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>
                <a:latin typeface="Browallia New" pitchFamily="34" charset="-34"/>
                <a:cs typeface="Browallia New" pitchFamily="34" charset="-34"/>
              </a:rPr>
              <a:t>Right Quantity	</a:t>
            </a:r>
            <a:r>
              <a:rPr lang="th-TH" sz="4400" b="1">
                <a:latin typeface="Browallia New" pitchFamily="34" charset="-34"/>
                <a:cs typeface="Browallia New" pitchFamily="34" charset="-34"/>
              </a:rPr>
              <a:t>ปริมาณถูกต้อง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>
                <a:latin typeface="Browallia New" pitchFamily="34" charset="-34"/>
                <a:cs typeface="Browallia New" pitchFamily="34" charset="-34"/>
              </a:rPr>
              <a:t>Right Quality	</a:t>
            </a:r>
            <a:r>
              <a:rPr lang="th-TH" sz="4400" b="1">
                <a:latin typeface="Browallia New" pitchFamily="34" charset="-34"/>
                <a:cs typeface="Browallia New" pitchFamily="34" charset="-34"/>
              </a:rPr>
              <a:t>	คุณภาพตามที่ตกลง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4400" b="1">
                <a:latin typeface="Browallia New" pitchFamily="34" charset="-34"/>
                <a:cs typeface="Browallia New" pitchFamily="34" charset="-34"/>
              </a:rPr>
              <a:t>Right Price	</a:t>
            </a:r>
            <a:r>
              <a:rPr lang="th-TH" sz="4400" b="1">
                <a:latin typeface="Browallia New" pitchFamily="34" charset="-34"/>
                <a:cs typeface="Browallia New" pitchFamily="34" charset="-34"/>
              </a:rPr>
              <a:t>	ราคาเหมาะสม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684213" y="612775"/>
            <a:ext cx="791845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SE NamKang" pitchFamily="2" charset="0"/>
              </a:rPr>
              <a:t>JIT </a:t>
            </a:r>
            <a:r>
              <a:rPr lang="en-US" sz="5800" b="1">
                <a:effectLst>
                  <a:outerShdw blurRad="38100" dist="38100" dir="2700000" algn="tl">
                    <a:srgbClr val="C0C0C0"/>
                  </a:outerShdw>
                </a:effectLst>
                <a:latin typeface="DSE NamKang" pitchFamily="2" charset="0"/>
              </a:rPr>
              <a:t>: 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SE NamKang" pitchFamily="2" charset="0"/>
              </a:rPr>
              <a:t>Just in Time Delivery Management</a:t>
            </a:r>
            <a:endParaRPr lang="th-TH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SE NamKang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06F0C-296E-4481-9CFC-4ECA672038DC}" type="slidenum">
              <a:rPr lang="en-US"/>
              <a:pPr/>
              <a:t>34</a:t>
            </a:fld>
            <a:endParaRPr lang="th-TH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2447925"/>
          </a:xfrm>
        </p:spPr>
        <p:txBody>
          <a:bodyPr/>
          <a:lstStyle/>
          <a:p>
            <a:pPr>
              <a:buFontTx/>
              <a:buNone/>
            </a:pPr>
            <a:r>
              <a:rPr lang="th-TH" sz="4800" b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VMI</a:t>
            </a:r>
            <a:r>
              <a:rPr lang="th-TH" sz="4800" b="1">
                <a:latin typeface="Cordia New" pitchFamily="34" charset="-34"/>
                <a:cs typeface="Cordia New" pitchFamily="34" charset="-34"/>
              </a:rPr>
              <a:t> 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: Vendor Managed Inventory คือ การบริหารจัดการที่มีการปฏิสัมพันธ์เชิงบูรณาการกับคู่ค้าในโซ่อุปทานในลักษณะที่จะให้มีการส่งมอบวัตถุดิบที่เป็น Daily made to order</a:t>
            </a: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468313" y="1125538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การบริหารจัดการลดระยะเวลาส่งมอบสินค้าของคู่ค้า</a:t>
            </a:r>
          </a:p>
          <a:p>
            <a:pPr algn="ctr">
              <a:lnSpc>
                <a:spcPct val="90000"/>
              </a:lnSpc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Vendor Lead Time Management 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VMI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5DF84-705E-479A-9AA3-59C47ED715FA}" type="slidenum">
              <a:rPr lang="en-US"/>
              <a:pPr/>
              <a:t>35</a:t>
            </a:fld>
            <a:endParaRPr lang="th-TH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การลดสินค้าคงคลังด้วย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VMI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916113"/>
            <a:ext cx="741045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A628-93AE-497D-B604-DB8DF034F892}" type="slidenum">
              <a:rPr lang="en-US"/>
              <a:pPr/>
              <a:t>36</a:t>
            </a:fld>
            <a:endParaRPr lang="th-TH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3600450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7200" b="1" i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บ</a:t>
            </a:r>
            <a:r>
              <a:rPr lang="th-TH" sz="4800">
                <a:latin typeface="Cordia New" pitchFamily="34" charset="-34"/>
                <a:cs typeface="Cordia New" pitchFamily="34" charset="-34"/>
              </a:rPr>
              <a:t>ทบาทของอิเล็กทรอนิกส์อินเตอร์เน็ต ได้เข้ามาเป็นองค์ประกอบของการสร้างเครือข่ายในระบบซัพพลายเชนโลจิสติกส์ให้สามารถเชื่อมโยงข้อมูลข่าวสารทำให้โซ่อุปทานกลายเป็น </a:t>
            </a:r>
            <a:r>
              <a:rPr lang="en-US" sz="4800">
                <a:latin typeface="Cordia New" pitchFamily="34" charset="-34"/>
                <a:cs typeface="Cordia New" pitchFamily="34" charset="-34"/>
              </a:rPr>
              <a:t>e</a:t>
            </a:r>
            <a:r>
              <a:rPr lang="th-TH" sz="4800">
                <a:latin typeface="Cordia New" pitchFamily="34" charset="-34"/>
                <a:cs typeface="Cordia New" pitchFamily="34" charset="-34"/>
              </a:rPr>
              <a:t>-</a:t>
            </a:r>
            <a:r>
              <a:rPr lang="en-US" sz="4800">
                <a:latin typeface="Cordia New" pitchFamily="34" charset="-34"/>
                <a:cs typeface="Cordia New" pitchFamily="34" charset="-34"/>
              </a:rPr>
              <a:t>Logistics</a:t>
            </a:r>
            <a:endParaRPr lang="th-TH" sz="480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e-Warehouse Information Management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การจัดการระบบสารสนเทศโลจิสติกส์สำาหรับคลังสินค้า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3</a:t>
            </a:r>
          </a:p>
        </p:txBody>
      </p:sp>
    </p:spTree>
  </p:cSld>
  <p:clrMapOvr>
    <a:masterClrMapping/>
  </p:clrMapOvr>
  <p:transition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EC37E-04AE-4988-95E7-84CAF5358735}" type="slidenum">
              <a:rPr lang="en-US"/>
              <a:pPr/>
              <a:t>37</a:t>
            </a:fld>
            <a:endParaRPr lang="th-TH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57213"/>
            <a:ext cx="8229600" cy="1143000"/>
          </a:xfrm>
        </p:spPr>
        <p:txBody>
          <a:bodyPr/>
          <a:lstStyle/>
          <a:p>
            <a:r>
              <a:rPr lang="th-TH" b="1"/>
              <a:t>ตัวอย่างเทคโนโลยีสารสนเทศโลจิสติกส์</a:t>
            </a:r>
          </a:p>
        </p:txBody>
      </p:sp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724025"/>
            <a:ext cx="4427537" cy="3721100"/>
          </a:xfrm>
          <a:prstGeom prst="rect">
            <a:avLst/>
          </a:prstGeom>
          <a:noFill/>
        </p:spPr>
      </p:pic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51013"/>
            <a:ext cx="2232025" cy="1839912"/>
          </a:xfrm>
          <a:prstGeom prst="rect">
            <a:avLst/>
          </a:prstGeom>
          <a:noFill/>
        </p:spPr>
      </p:pic>
      <p:pic>
        <p:nvPicPr>
          <p:cNvPr id="727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1751013"/>
            <a:ext cx="1598613" cy="1728787"/>
          </a:xfrm>
          <a:prstGeom prst="rect">
            <a:avLst/>
          </a:prstGeom>
          <a:noFill/>
        </p:spPr>
      </p:pic>
      <p:pic>
        <p:nvPicPr>
          <p:cNvPr id="7271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695700"/>
            <a:ext cx="3960812" cy="18208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CE7C-FE9F-4C6D-95BD-15B545A48675}" type="slidenum">
              <a:rPr lang="en-US"/>
              <a:pPr/>
              <a:t>38</a:t>
            </a:fld>
            <a:endParaRPr lang="th-TH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632700" cy="3311525"/>
          </a:xfrm>
          <a:solidFill>
            <a:srgbClr val="FF9933"/>
          </a:solidFill>
        </p:spPr>
        <p:txBody>
          <a:bodyPr/>
          <a:lstStyle/>
          <a:p>
            <a:pPr>
              <a:buFontTx/>
              <a:buNone/>
            </a:pPr>
            <a:r>
              <a:rPr lang="th-TH" sz="4000" b="1">
                <a:latin typeface="Cordia New" pitchFamily="34" charset="-34"/>
                <a:cs typeface="Cordia New" pitchFamily="34" charset="-34"/>
              </a:rPr>
              <a:t>	กุญแจแห่งความสำเร็จในการนำระบบการจัดการโลจิสติกส์ที่ทันสมัย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Modern Logistics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 มาใช้ในองค์กร จะต้องเริ่มต้นด้วยการสถาปนาระบบข้อมูลข่าวสารในองค์กร ที่เรียกว่า เทคโนโลยีสารสนเทศ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Information Technology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C610-59F7-4459-A692-4757A600FA91}" type="slidenum">
              <a:rPr lang="en-US"/>
              <a:pPr/>
              <a:t>39</a:t>
            </a:fld>
            <a:endParaRPr lang="th-TH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38455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“</a:t>
            </a: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ระบบสารสนเทศโลจิสติกส์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”</a:t>
            </a:r>
            <a:r>
              <a:rPr lang="en-US" sz="3600" b="1">
                <a:latin typeface="Cordia New" pitchFamily="34" charset="-34"/>
                <a:cs typeface="Cordia New" pitchFamily="34" charset="-34"/>
              </a:rPr>
              <a:t> </a:t>
            </a:r>
            <a:endParaRPr lang="th-TH" sz="3600" b="1">
              <a:latin typeface="Cordia New" pitchFamily="34" charset="-34"/>
              <a:cs typeface="Cordia New" pitchFamily="34" charset="-34"/>
            </a:endParaRPr>
          </a:p>
          <a:p>
            <a:pPr>
              <a:buFontTx/>
              <a:buNone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	หมายถึง กิจกรรมในการจัดการเคลื่อนย้ายข้อมูลและข่าวสารโดยอาศัยกระบวนการต่างๆทางอิเล็กทรอนิกส์เพื่อใช้เป็นเครื่องมือหรือกลไกในการเคลื่อนย้ายข้อมูลข่าวสารที่เกี่ยวข้องกับธุรกรรมทางโลจิสติกส์เพื่อให้กิจกรรมเหล่านั้นมีการเชื่อมโยงและเป็นบูรณาการ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395288" y="1125538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ความหมายของสารสนเทศโลจิสติกส์</a:t>
            </a:r>
          </a:p>
          <a:p>
            <a:pPr algn="ctr">
              <a:lnSpc>
                <a:spcPct val="90000"/>
              </a:lnSpc>
            </a:pPr>
            <a:r>
              <a:rPr lang="en-US" sz="4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What is Logistics Information System?</a:t>
            </a:r>
            <a:endParaRPr lang="th-TH" sz="44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8834A-0213-4299-B30F-6DDE21E35F1B}" type="slidenum">
              <a:rPr lang="en-US"/>
              <a:pPr/>
              <a:t>4</a:t>
            </a:fld>
            <a:endParaRPr lang="th-TH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03 e</a:t>
            </a: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-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Warehouse Information Management</a:t>
            </a:r>
            <a:b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การจัดการระบบสารสนเทศโลจิสติกส์สำหรับคลังสินค้า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การประยุกต์ใช้ระบบสารสนเทศในโลจิสติกส์ในคลังสินค้า</a:t>
            </a:r>
          </a:p>
          <a:p>
            <a:pPr>
              <a:lnSpc>
                <a:spcPct val="90000"/>
              </a:lnSpc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ระบบการจัดการอิเล็กทรอนิกส์</a:t>
            </a:r>
            <a:endParaRPr lang="en-US" sz="2800" b="1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บาร์โค้ด และ 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RFID 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สำหรับคลังสินค้า</a:t>
            </a:r>
          </a:p>
          <a:p>
            <a:pPr>
              <a:lnSpc>
                <a:spcPct val="90000"/>
              </a:lnSpc>
            </a:pPr>
            <a:r>
              <a:rPr lang="en-US" sz="2800" b="1">
                <a:latin typeface="Cordia New" pitchFamily="34" charset="-34"/>
                <a:cs typeface="Cordia New" pitchFamily="34" charset="-34"/>
              </a:rPr>
              <a:t>RFID 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อนาคตของการจัดการคลังสินค้ายุคใหม่</a:t>
            </a:r>
            <a:endParaRPr lang="en-US" sz="2800" b="1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รหัสสินค้าอิเล็กทรอนิกส์ (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EPC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th-TH" sz="2800" b="1">
                <a:latin typeface="Cordia New" pitchFamily="34" charset="-34"/>
                <a:cs typeface="Cordia New" pitchFamily="34" charset="-34"/>
              </a:rPr>
              <a:t>ประโยชน์ของโลจิสติกส์สารสนเทศในการบริหารคลังสินค้า</a:t>
            </a:r>
            <a:endParaRPr lang="en-US" sz="2800" b="1">
              <a:latin typeface="Cordia New" pitchFamily="34" charset="-34"/>
              <a:cs typeface="Cordia New" pitchFamily="34" charset="-34"/>
            </a:endParaRPr>
          </a:p>
          <a:p>
            <a:pPr>
              <a:lnSpc>
                <a:spcPct val="90000"/>
              </a:lnSpc>
            </a:pPr>
            <a:r>
              <a:rPr lang="en-US" sz="2800" b="1">
                <a:latin typeface="Cordia New" pitchFamily="34" charset="-34"/>
                <a:cs typeface="Cordia New" pitchFamily="34" charset="-34"/>
              </a:rPr>
              <a:t>e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-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Logistics Business Model 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ตัวอย่าง : การใช้โลจิสติกส์สารสนเทศในงานโลจิสติกส์</a:t>
            </a:r>
          </a:p>
        </p:txBody>
      </p:sp>
    </p:spTree>
  </p:cSld>
  <p:clrMapOvr>
    <a:masterClrMapping/>
  </p:clrMapOvr>
  <p:transition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BC6B-7D3E-4D40-ABA8-CCCB64FCB1A7}" type="slidenum">
              <a:rPr lang="en-US"/>
              <a:pPr/>
              <a:t>40</a:t>
            </a:fld>
            <a:endParaRPr lang="th-TH"/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395288" y="1125538"/>
            <a:ext cx="8280400" cy="8636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600" b="1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การประยุกต์ใช้ระบบสารสนเทศในโลจิสติกส์ในคลังสินค้า</a:t>
            </a:r>
          </a:p>
        </p:txBody>
      </p:sp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395288" y="2133600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เทคโนโลยีสารสนเทศด้านการจัดการคลังสินค้า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95288" y="3141663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lnSpc>
                <a:spcPct val="90000"/>
              </a:lnSpc>
              <a:buFontTx/>
              <a:buAutoNum type="arabicPeriod" startAt="2"/>
            </a:pP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บาร์โค้ดและ </a:t>
            </a: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RFID 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สำหรับคลังสินค้า</a:t>
            </a: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395288" y="4222750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lnSpc>
                <a:spcPct val="90000"/>
              </a:lnSpc>
              <a:buFontTx/>
              <a:buAutoNum type="arabicPeriod" startAt="3"/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RFID 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อนาคตของการจัดการคลังสินค้ายุคใหม่</a:t>
            </a:r>
          </a:p>
        </p:txBody>
      </p:sp>
      <p:sp>
        <p:nvSpPr>
          <p:cNvPr id="27656" name="AutoShape 8"/>
          <p:cNvSpPr>
            <a:spLocks noChangeArrowheads="1"/>
          </p:cNvSpPr>
          <p:nvPr/>
        </p:nvSpPr>
        <p:spPr bwMode="auto">
          <a:xfrm>
            <a:off x="395288" y="5230813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33400" indent="-533400">
              <a:lnSpc>
                <a:spcPct val="80000"/>
              </a:lnSpc>
              <a:buFontTx/>
              <a:buAutoNum type="arabicPeriod" startAt="4"/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e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-</a:t>
            </a: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Logistics Business Model </a:t>
            </a:r>
          </a:p>
          <a:p>
            <a:pPr marL="533400" indent="-533400">
              <a:lnSpc>
                <a:spcPct val="80000"/>
              </a:lnSpc>
            </a:pPr>
            <a:r>
              <a:rPr lang="en-US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36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การใช้โลจิสติกส์สารสนเทศในงานโลจิสติกส์</a:t>
            </a:r>
          </a:p>
        </p:txBody>
      </p:sp>
    </p:spTree>
  </p:cSld>
  <p:clrMapOvr>
    <a:masterClrMapping/>
  </p:clrMapOvr>
  <p:transition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D60D9-B91D-4973-BF94-EAF8E7B0149D}" type="slidenum">
              <a:rPr lang="en-US"/>
              <a:pPr/>
              <a:t>41</a:t>
            </a:fld>
            <a:endParaRPr lang="th-TH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7489825" cy="504825"/>
          </a:xfrm>
          <a:solidFill>
            <a:srgbClr val="FF9933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Cordia New" pitchFamily="34" charset="-34"/>
                <a:cs typeface="Cordia New" pitchFamily="34" charset="-34"/>
              </a:rPr>
              <a:t>	E-DOCUMENT FILING SYSTEM</a:t>
            </a:r>
            <a:endParaRPr lang="th-TH" sz="2800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95288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การประยุกต์ใช้ </a:t>
            </a:r>
            <a:r>
              <a:rPr lang="en-US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e-Logistics</a:t>
            </a:r>
            <a:r>
              <a:rPr lang="th-TH" sz="60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5288" y="2708275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E-DATA TRANSFER SYSTEM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95288" y="33575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ERP. INTERGRATED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95288" y="40052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E-CALL CENTER &amp; BACKHAULS SYSTEM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95288" y="46529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GPS. TRUCK TRACKING&amp;FLEET MANAGEMENT SYSTEM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95288" y="53006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E-Delivery System</a:t>
            </a:r>
            <a:endParaRPr lang="th-TH" b="1">
              <a:latin typeface="Cordia New" pitchFamily="34" charset="-34"/>
              <a:cs typeface="Cord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ADB4-E388-4ECC-9D94-08FCD0FB42FC}" type="slidenum">
              <a:rPr lang="en-US"/>
              <a:pPr/>
              <a:t>42</a:t>
            </a:fld>
            <a:endParaRPr lang="th-TH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76250"/>
            <a:ext cx="7380287" cy="863600"/>
          </a:xfrm>
        </p:spPr>
        <p:txBody>
          <a:bodyPr/>
          <a:lstStyle/>
          <a:p>
            <a:r>
              <a:rPr lang="th-TH" sz="3200" b="1">
                <a:solidFill>
                  <a:srgbClr val="00CCFF"/>
                </a:solidFill>
                <a:latin typeface="Angsana New" pitchFamily="18" charset="-34"/>
              </a:rPr>
              <a:t>โปรแกรมการติดตามรถด้วยระบบดาวเทียม (</a:t>
            </a:r>
            <a:r>
              <a:rPr lang="en-US" sz="3200" b="1">
                <a:solidFill>
                  <a:srgbClr val="00CCFF"/>
                </a:solidFill>
                <a:latin typeface="Angsana New" pitchFamily="18" charset="-34"/>
              </a:rPr>
              <a:t>GPS</a:t>
            </a:r>
            <a:r>
              <a:rPr lang="th-TH" sz="3200" b="1">
                <a:solidFill>
                  <a:srgbClr val="00CCFF"/>
                </a:solidFill>
                <a:latin typeface="Angsana New" pitchFamily="18" charset="-34"/>
              </a:rPr>
              <a:t>)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1093788"/>
            <a:ext cx="3816350" cy="2452687"/>
          </a:xfrm>
          <a:noFill/>
          <a:ln/>
        </p:spPr>
      </p:pic>
      <p:sp>
        <p:nvSpPr>
          <p:cNvPr id="75780" name="AutoShape 4"/>
          <p:cNvSpPr>
            <a:spLocks noChangeArrowheads="1"/>
          </p:cNvSpPr>
          <p:nvPr/>
        </p:nvSpPr>
        <p:spPr bwMode="auto">
          <a:xfrm rot="10800000">
            <a:off x="1403350" y="2349500"/>
            <a:ext cx="1155700" cy="257175"/>
          </a:xfrm>
          <a:prstGeom prst="wedgeRoundRectCallout">
            <a:avLst>
              <a:gd name="adj1" fmla="val -22394"/>
              <a:gd name="adj2" fmla="val 2413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/>
            <a:r>
              <a:rPr lang="th-TH" sz="1200" b="1">
                <a:solidFill>
                  <a:srgbClr val="0000FF"/>
                </a:solidFill>
              </a:rPr>
              <a:t>แสดงสถานะของรถ</a:t>
            </a: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auto">
          <a:xfrm>
            <a:off x="3132138" y="1412875"/>
            <a:ext cx="1355725" cy="411163"/>
          </a:xfrm>
          <a:prstGeom prst="wedgeRoundRectCallout">
            <a:avLst>
              <a:gd name="adj1" fmla="val 33255"/>
              <a:gd name="adj2" fmla="val 153088"/>
              <a:gd name="adj3" fmla="val 16667"/>
            </a:avLst>
          </a:prstGeom>
          <a:solidFill>
            <a:srgbClr val="F8E1A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1400" b="1">
                <a:solidFill>
                  <a:srgbClr val="0000FF"/>
                </a:solidFill>
              </a:rPr>
              <a:t>แสดงตำแหน่งของรถ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4067175" y="2420938"/>
            <a:ext cx="1506538" cy="307975"/>
          </a:xfrm>
          <a:prstGeom prst="wedgeRoundRectCallout">
            <a:avLst>
              <a:gd name="adj1" fmla="val -61907"/>
              <a:gd name="adj2" fmla="val 151032"/>
              <a:gd name="adj3" fmla="val 16667"/>
            </a:avLst>
          </a:prstGeom>
          <a:solidFill>
            <a:srgbClr val="B0F5F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1300" b="1">
                <a:solidFill>
                  <a:srgbClr val="FF0000"/>
                </a:solidFill>
              </a:rPr>
              <a:t>กราฟแสดงความเร็วของรถ</a:t>
            </a:r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125538"/>
            <a:ext cx="28416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573463"/>
            <a:ext cx="2881313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5" name="AutoShape 9"/>
          <p:cNvSpPr>
            <a:spLocks noChangeArrowheads="1"/>
          </p:cNvSpPr>
          <p:nvPr/>
        </p:nvSpPr>
        <p:spPr bwMode="auto">
          <a:xfrm>
            <a:off x="5940425" y="1125538"/>
            <a:ext cx="2376488" cy="5699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400" b="1"/>
              <a:t>เส้นทางการวิ่งรถปกติ</a:t>
            </a:r>
          </a:p>
        </p:txBody>
      </p:sp>
      <p:sp>
        <p:nvSpPr>
          <p:cNvPr id="75786" name="AutoShape 10"/>
          <p:cNvSpPr>
            <a:spLocks noChangeArrowheads="1"/>
          </p:cNvSpPr>
          <p:nvPr/>
        </p:nvSpPr>
        <p:spPr bwMode="auto">
          <a:xfrm>
            <a:off x="5867400" y="3644900"/>
            <a:ext cx="2592388" cy="569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h-TH" sz="2000" b="1"/>
              <a:t>เส้นทางการวิ่งรถที่ต้องตรวจสอบ</a:t>
            </a:r>
          </a:p>
        </p:txBody>
      </p:sp>
      <p:pic>
        <p:nvPicPr>
          <p:cNvPr id="7578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250" y="3806825"/>
            <a:ext cx="388937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114425" y="5761038"/>
            <a:ext cx="47529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h-TH" sz="2400" b="1">
                <a:solidFill>
                  <a:srgbClr val="0000FF"/>
                </a:solidFill>
              </a:rPr>
              <a:t>รายละเอียดการแสดงระยะเวลาและความเร็ว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67CA8-3111-4D37-BBB1-8CDF3B3C342E}" type="slidenum">
              <a:rPr lang="en-US"/>
              <a:pPr/>
              <a:t>43</a:t>
            </a:fld>
            <a:endParaRPr lang="th-TH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43000"/>
          </a:xfrm>
        </p:spPr>
        <p:txBody>
          <a:bodyPr/>
          <a:lstStyle/>
          <a:p>
            <a:r>
              <a:rPr lang="en-US" b="1">
                <a:latin typeface="Cordia New" pitchFamily="34" charset="-34"/>
                <a:cs typeface="Cordia New" pitchFamily="34" charset="-34"/>
              </a:rPr>
              <a:t>Back Haulage 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การลดขนส่งเที่ยวเปล่า</a:t>
            </a: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8677275" cy="4262437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6DD78-6C75-4EDE-B9A1-1FD4CA277A9D}" type="slidenum">
              <a:rPr lang="en-US"/>
              <a:pPr/>
              <a:t>44</a:t>
            </a:fld>
            <a:endParaRPr lang="th-TH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781300"/>
            <a:ext cx="8229600" cy="2735263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6600" b="1" i="1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ก</a:t>
            </a:r>
            <a:r>
              <a:rPr lang="th-TH" sz="4400">
                <a:latin typeface="Cordia New" pitchFamily="34" charset="-34"/>
                <a:cs typeface="Cordia New" pitchFamily="34" charset="-34"/>
              </a:rPr>
              <a:t>ารวางผังการใช้เนื้อที่ของคลังสินค้า ซึ่งจะมีความแตกต่างไปตามลักษณะงานและลักษณะสินค้าที่จะจัดเก็บ ต้องเหมาะสมรองรับกับอุปกรณ์และเครื่องจักร เครื่องทุ่นแรงต่างๆ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Warehouse Management Model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แบบจำลองพื้นฐาน (ตัวอย่าง) การบริหารจัดการคลังสินค้า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4</a:t>
            </a:r>
          </a:p>
        </p:txBody>
      </p:sp>
    </p:spTree>
  </p:cSld>
  <p:clrMapOvr>
    <a:masterClrMapping/>
  </p:clrMapOvr>
  <p:transition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E0DA0-E41F-488F-8913-DBE5E8F7BA9C}" type="slidenum">
              <a:rPr lang="en-US"/>
              <a:pPr/>
              <a:t>45</a:t>
            </a:fld>
            <a:endParaRPr lang="th-TH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7489825" cy="504825"/>
          </a:xfrm>
          <a:solidFill>
            <a:srgbClr val="FF9933"/>
          </a:solidFill>
        </p:spPr>
        <p:txBody>
          <a:bodyPr/>
          <a:lstStyle/>
          <a:p>
            <a:pPr>
              <a:buFontTx/>
              <a:buNone/>
            </a:pPr>
            <a:r>
              <a:rPr lang="en-US" sz="2800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ทำเลที่ตั้งของคลังสินค้า (</a:t>
            </a:r>
            <a:r>
              <a:rPr lang="en-US" sz="2800" b="1">
                <a:latin typeface="Cordia New" pitchFamily="34" charset="-34"/>
                <a:cs typeface="Cordia New" pitchFamily="34" charset="-34"/>
              </a:rPr>
              <a:t>Location Design</a:t>
            </a:r>
            <a:r>
              <a:rPr lang="th-TH" sz="28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395288" y="620713"/>
            <a:ext cx="7488237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40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การบริหารจัดการคลัง มีองค์ประกอบที่สำคัญ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95288" y="2708275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การออกแบบโครงสร้างคลังสินค้า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Construction Design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95288" y="33575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การออกแบบการใช้งาน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Utility Design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95288" y="40052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สิ่งจำเป็นและอำนวยความสะดวก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Warehouse Facilities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95288" y="46529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	การเตรียมการเกี่ยวกับบุคลากร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Warehouse Personal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5288" y="5300663"/>
            <a:ext cx="7489825" cy="504825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การวางผังตารางกำหนดพื้นที่ใช้สอยในคลังสินค้า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44D4-F67E-4190-A6D6-342E1DD01243}" type="slidenum">
              <a:rPr lang="en-US"/>
              <a:pPr/>
              <a:t>46</a:t>
            </a:fld>
            <a:endParaRPr lang="th-TH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229600" cy="3240088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th-TH" sz="7200">
                <a:solidFill>
                  <a:srgbClr val="FF6600"/>
                </a:solidFill>
                <a:latin typeface="Cordia New" pitchFamily="34" charset="-34"/>
                <a:cs typeface="Cordia New" pitchFamily="34" charset="-34"/>
              </a:rPr>
              <a:t>ห</a:t>
            </a:r>
            <a:r>
              <a:rPr lang="th-TH" sz="4400">
                <a:latin typeface="Cordia New" pitchFamily="34" charset="-34"/>
                <a:cs typeface="Cordia New" pitchFamily="34" charset="-34"/>
              </a:rPr>
              <a:t>น้าที่ของผู้บริหารคลังสินค้าจะเกี่ยวข้องกับการบริหารปัจจัยเสี่ยงต่างๆที่อาจเกิดขึ้นจากการทำงานและความปลอดภัยของผู้ทำงานในคลังสินค้าและความเสี่ยงจากอัคคีภัยถือเป็นความเสี่ยงสูงสุดที่นักบริหารคลังสินค้า จะต้องให้ความสนใจ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Warehouse Risk Management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การบริหารปัจจัยเสี่ยงด้านความปลอดภัยในคลังสินค้า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5</a:t>
            </a:r>
          </a:p>
        </p:txBody>
      </p:sp>
    </p:spTree>
  </p:cSld>
  <p:clrMapOvr>
    <a:masterClrMapping/>
  </p:clrMapOvr>
  <p:transition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3ECC5-12D0-4731-8C7B-57431DB4D826}" type="slidenum">
              <a:rPr lang="en-US"/>
              <a:pPr/>
              <a:t>47</a:t>
            </a:fld>
            <a:endParaRPr lang="th-TH"/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395288" y="981075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ความเสี่ยงที่เกิดจากอัคคีภัยในคลังสินค้า</a:t>
            </a:r>
          </a:p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Fire Risk Management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95288" y="1989138"/>
            <a:ext cx="8280400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แนววิธีการจัดคลังสินค้าให้มีความปลอดภัยจากอัคคีภัย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95288" y="2781300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สินค้าสูญหายและการลักขโมยสินค้าในคลังสินค้า</a:t>
            </a:r>
          </a:p>
          <a:p>
            <a:pPr>
              <a:lnSpc>
                <a:spcPct val="60000"/>
              </a:lnSpc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Cargoes Lost Safety</a:t>
            </a:r>
            <a:endParaRPr lang="th-TH" sz="32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5288" y="3789363"/>
            <a:ext cx="8280400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การจัดการความเสี่ยงที่เกิดจากการลักขโมยสินค้าในคลัง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5288" y="4581525"/>
            <a:ext cx="8280400" cy="646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ความเสี่ยงภัยจากการเก็บวัตถุอันตราย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Dangerous Goods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5288" y="5373688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การประกันภัยกับการบริหารความเสี่ยงสำหรับคลังสินค้า</a:t>
            </a:r>
          </a:p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Insurance for Warehouse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77AEC-3E73-45C9-B4F5-BBE351800DEE}" type="slidenum">
              <a:rPr lang="en-US"/>
              <a:pPr/>
              <a:t>48</a:t>
            </a:fld>
            <a:endParaRPr lang="th-TH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276475"/>
            <a:ext cx="8229600" cy="2665413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 sz="4400" b="1">
                <a:latin typeface="Cordia New" pitchFamily="34" charset="-34"/>
                <a:cs typeface="Cordia New" pitchFamily="34" charset="-34"/>
              </a:rPr>
              <a:t>	อุปกรณ์ที่จำเป็นในคลังสินค้าแต่ละแห่งจะมีความแตกต่างกันไปตามลักษณะของสินค้าและประเภทธุรกิจ ซึ่งต้องการเครื่องทุ่นแรงและสิ่งอำนวยความสะดวกที่ต่างกัน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Warehouse Equipment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อุปกรณ์ที่จำเป็นในคลังสินค้า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6</a:t>
            </a:r>
          </a:p>
        </p:txBody>
      </p:sp>
    </p:spTree>
  </p:cSld>
  <p:clrMapOvr>
    <a:masterClrMapping/>
  </p:clrMapOvr>
  <p:transition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13584-A8EA-4291-AAEA-20E212A485CA}" type="slidenum">
              <a:rPr lang="en-US"/>
              <a:pPr/>
              <a:t>49</a:t>
            </a:fld>
            <a:endParaRPr lang="th-TH"/>
          </a:p>
        </p:txBody>
      </p:sp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395288" y="981075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ระบบชั้นวางในคลังสินค้า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Racking System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395288" y="1989138"/>
            <a:ext cx="8280400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อุปกรณ์ที่ใช้สำหรับการขนย้ายสินค้า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Moving Equipment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95288" y="2781300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อุปกรณ์เคลื่อนย้ายของเหลว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Liquid Bulk Equipment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395288" y="3789363"/>
            <a:ext cx="8280400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ประตูสำหรับอุตสาหกรรมคลังสินค้า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95288" y="4581525"/>
            <a:ext cx="8280400" cy="646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อุปกรณ์ลำเลียง (</a:t>
            </a: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Conveyor Systems</a:t>
            </a: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395288" y="5373688"/>
            <a:ext cx="8280400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รถยกโฟร์คลิฟท์สำหรับคลังสินค้า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745C-41B4-48D8-9D25-537E2E281B08}" type="slidenum">
              <a:rPr lang="en-US"/>
              <a:pPr/>
              <a:t>5</a:t>
            </a:fld>
            <a:endParaRPr lang="th-TH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04 Warehouse Management Model </a:t>
            </a: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แบบจำลองพื้นฐานการบริหารจัดการคลังสินค้า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2016125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การบริหารจัดการคลังสินค้า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ตัวอย่าง : แบบจำลองการวางผังการจัดพื้นที่ใช้สอย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ตัวอย่าง : แบบจำลองการบริหารงานบุคลากรสำหรับคลังสินค้า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499BC-964C-4111-BED8-09D8DCA4F340}" type="slidenum">
              <a:rPr lang="en-US"/>
              <a:pPr/>
              <a:t>50</a:t>
            </a:fld>
            <a:endParaRPr lang="th-TH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708275"/>
            <a:ext cx="8229600" cy="2665413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Tx/>
              <a:buNone/>
            </a:pPr>
            <a:r>
              <a:rPr lang="th-TH" sz="3600" i="1"/>
              <a:t>	กล่องกระดาษลูกฟูกมีส่วนสำคัญในฐานะเป็นอุปกรณ์ที่จำเป็นต่อการขนย้ายสินค้าจากแหล่งต้นนํ้าไปสู่ปลายนํ้า และเพื่อให้มีการส่งต่อสินค้าผ่านกิจกรรมต่างๆทางโลจิสติกส์จนสินค้าไปสู่ที่หมายปลายทางได้สะดวกและลดความเสียหายจากการขนส่ง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Role of Carton Boxes in Warehouse Activity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บทบาทของกล่องกระดาษลูกฟูก</a:t>
            </a:r>
          </a:p>
          <a:p>
            <a:r>
              <a:rPr lang="th-TH" b="1">
                <a:solidFill>
                  <a:srgbClr val="FF6600"/>
                </a:solidFill>
              </a:rPr>
              <a:t>สำหรับคลังสินค้าและการกระจายสินค้า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7</a:t>
            </a:r>
          </a:p>
        </p:txBody>
      </p:sp>
    </p:spTree>
  </p:cSld>
  <p:clrMapOvr>
    <a:masterClrMapping/>
  </p:clrMapOvr>
  <p:transition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6FF7-C231-4DE7-8FEC-2CBEECE56F2B}" type="slidenum">
              <a:rPr lang="en-US"/>
              <a:pPr/>
              <a:t>51</a:t>
            </a:fld>
            <a:endParaRPr lang="th-TH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7632700" cy="4248150"/>
          </a:xfrm>
          <a:solidFill>
            <a:srgbClr val="FF9933"/>
          </a:solidFill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000" b="1">
                <a:latin typeface="Cordia New" pitchFamily="34" charset="-34"/>
                <a:cs typeface="Cordia New" pitchFamily="34" charset="-34"/>
              </a:rPr>
              <a:t>	กล่องกระดาษลูกฟูกมีความสัมพันธ์และเกี่ยวข้องกับกิจกรรมของคลังสินค้าในฐานะเป็นกลไกทำให้ระบบการจัดเก็บสินค้าวางซ้อนบนพาเลทหรือชั้นเก็บของ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Racking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 โดยสินค้าไม่เสียหาย อีกทั้ง การวางซ้อนกันทำให้ใช้พื้นที่ของคลังสินค้าได้มากขึ้น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Space Utilize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57E0-C208-411E-B686-DBFF519F16FA}" type="slidenum">
              <a:rPr lang="en-US"/>
              <a:pPr/>
              <a:t>52</a:t>
            </a:fld>
            <a:endParaRPr lang="th-TH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5113337" cy="280828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กล่องบรรจุภัณฑ์เพื่อการขายปลีก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กล่องบรรจุภัณฑ์เพื่อการขายส่ง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3600" b="1">
                <a:latin typeface="Cordia New" pitchFamily="34" charset="-34"/>
                <a:cs typeface="Cordia New" pitchFamily="34" charset="-34"/>
              </a:rPr>
              <a:t>กล่องบรรจุภัณฑ์ชั้นนอกหรือบรรจุภัณฑ์เพื่อการขนส่ง</a:t>
            </a: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95288" y="1125538"/>
            <a:ext cx="8424862" cy="1295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th-TH" sz="7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ประเภทของกล่องลูกฟูก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565400"/>
            <a:ext cx="338296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1CE6D-351E-41F9-BBFB-96BEA1B0BCB8}" type="slidenum">
              <a:rPr lang="en-US"/>
              <a:pPr/>
              <a:t>53</a:t>
            </a:fld>
            <a:endParaRPr lang="th-TH"/>
          </a:p>
        </p:txBody>
      </p:sp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755650" y="1123950"/>
            <a:ext cx="72723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คุณสมบัติที่สำคัญที่ทำให้กล่องมีความแข็งแรง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55650" y="2132013"/>
            <a:ext cx="7272338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มาตรฐานชนิดของลอนลูกฟูก (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Corrugations Flute</a:t>
            </a: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755650" y="2924175"/>
            <a:ext cx="72723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วัสดุที่ใช้ในการผลิตกล่องกระดาษลูกฟูก</a:t>
            </a: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076700"/>
            <a:ext cx="25225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4005263"/>
            <a:ext cx="247491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4437063"/>
            <a:ext cx="2378075" cy="17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2EF46-1890-42BB-9220-796914401C9A}" type="slidenum">
              <a:rPr lang="en-US"/>
              <a:pPr/>
              <a:t>54</a:t>
            </a:fld>
            <a:endParaRPr lang="th-TH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708275"/>
            <a:ext cx="8229600" cy="2665413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Tx/>
              <a:buNone/>
            </a:pPr>
            <a:r>
              <a:rPr lang="th-TH" sz="3600" b="1" i="1">
                <a:latin typeface="Cordia New" pitchFamily="34" charset="-34"/>
                <a:cs typeface="Cordia New" pitchFamily="34" charset="-34"/>
              </a:rPr>
              <a:t>	พาเลท (</a:t>
            </a:r>
            <a:r>
              <a:rPr lang="en-US" sz="3600" b="1" i="1">
                <a:latin typeface="Cordia New" pitchFamily="34" charset="-34"/>
                <a:cs typeface="Cordia New" pitchFamily="34" charset="-34"/>
              </a:rPr>
              <a:t>Pallet</a:t>
            </a:r>
            <a:r>
              <a:rPr lang="th-TH" sz="3600" b="1" i="1">
                <a:latin typeface="Cordia New" pitchFamily="34" charset="-34"/>
                <a:cs typeface="Cordia New" pitchFamily="34" charset="-34"/>
              </a:rPr>
              <a:t>) หรือไม้รองรับสินค้า เป็นอุปกรณ์ที่จำเป็นมากที่สุดของคลังสินค้าเพราะเป็นอุปกรณ์ที่ใช้ในการเคลื่อนย้ายสินค้าจากชั้นวางของ หรือเคลื่อนย้ายขึ้น-ลงบนพาหนะขนส่งประเภทต่างๆ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Pallet Supply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พาเลทสำหรับคลังสินค้า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8</a:t>
            </a:r>
          </a:p>
        </p:txBody>
      </p:sp>
    </p:spTree>
  </p:cSld>
  <p:clrMapOvr>
    <a:masterClrMapping/>
  </p:clrMapOvr>
  <p:transition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E4602-676D-4A2B-87D1-C4183BB9E186}" type="slidenum">
              <a:rPr lang="en-US"/>
              <a:pPr/>
              <a:t>55</a:t>
            </a:fld>
            <a:endParaRPr lang="th-TH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632700" cy="3600450"/>
          </a:xfrm>
          <a:solidFill>
            <a:srgbClr val="FF9933"/>
          </a:solidFill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th-TH" sz="4000" b="1">
                <a:latin typeface="Cordia New" pitchFamily="34" charset="-34"/>
                <a:cs typeface="Cordia New" pitchFamily="34" charset="-34"/>
              </a:rPr>
              <a:t>	พาเลท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Pallet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 หรือไม้รองรับสินค้า เป็นอุปกรณ์ที่จำเป็นที่สุดของคลังสินค้า เพราะเป็นอุปกรณ์พื้นฐานที่ใช้ในการเคลื่อนย้ายสินค้าจากชั้นวางของ หรือเคลื่อนย้ายขึ้น-ลงบนพาหนะขนส่งประเภทต่างๆ (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Lift on 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/ </a:t>
            </a:r>
            <a:r>
              <a:rPr lang="en-US" sz="4000" b="1">
                <a:latin typeface="Cordia New" pitchFamily="34" charset="-34"/>
                <a:cs typeface="Cordia New" pitchFamily="34" charset="-34"/>
              </a:rPr>
              <a:t>Lift Off</a:t>
            </a:r>
            <a:r>
              <a:rPr lang="th-TH" sz="40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2157E-56EA-4BD8-B5A4-0F0CD953035F}" type="slidenum">
              <a:rPr lang="en-US"/>
              <a:pPr/>
              <a:t>56</a:t>
            </a:fld>
            <a:endParaRPr lang="th-TH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25621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3789363"/>
            <a:ext cx="525621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8D34-F423-4EEC-9977-501145BF514B}" type="slidenum">
              <a:rPr lang="en-US"/>
              <a:pPr/>
              <a:t>57</a:t>
            </a:fld>
            <a:endParaRPr lang="th-TH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125538"/>
            <a:ext cx="677703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888" y="3716338"/>
            <a:ext cx="6824662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1187450" y="3716338"/>
            <a:ext cx="35290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zoom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F40A0-B556-41AD-B9D3-5E1889D6DECD}" type="slidenum">
              <a:rPr lang="en-US"/>
              <a:pPr/>
              <a:t>58</a:t>
            </a:fld>
            <a:endParaRPr lang="th-TH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052513"/>
            <a:ext cx="6729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9513" y="4005263"/>
            <a:ext cx="670560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3EED-C443-45A2-AA69-7D53973971BB}" type="slidenum">
              <a:rPr lang="en-US"/>
              <a:pPr/>
              <a:t>59</a:t>
            </a:fld>
            <a:endParaRPr lang="th-TH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125538"/>
            <a:ext cx="6872287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644900"/>
            <a:ext cx="701675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8743-3CE2-4445-90C7-D0293D0290F5}" type="slidenum">
              <a:rPr lang="en-US"/>
              <a:pPr/>
              <a:t>6</a:t>
            </a:fld>
            <a:endParaRPr lang="th-TH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05 Warehouse Risk Management </a:t>
            </a: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การบริหารปัจจัยเสี่ยงด้านความปลอดภัยในคลังสินค้า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095625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ความเสี่ยงที่เกิดจากอัคคีภัยในคลังสินค้า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แนววิธีการจัดคลังสินค้าให้มีความปลอดภัยจากอัคคีภัย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สินค้าสูญหายและการลักขโมยสินค้าในคลังสินค้า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ความเสี่ยงภัยจากการเก็บวัตถุอันตราย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การประกันภัยกับการบริหารความเสี่ยงสำหรับคลังสินค้า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64779-DB9E-490A-A096-6133A2FCFFF9}" type="slidenum">
              <a:rPr lang="en-US"/>
              <a:pPr/>
              <a:t>60</a:t>
            </a:fld>
            <a:endParaRPr lang="th-TH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25538"/>
            <a:ext cx="69215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4076700"/>
            <a:ext cx="6840537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8CF4-8D13-4C39-89C9-0DF626016D74}" type="slidenum">
              <a:rPr lang="en-US"/>
              <a:pPr/>
              <a:t>61</a:t>
            </a:fld>
            <a:endParaRPr lang="th-TH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922338"/>
          </a:xfrm>
        </p:spPr>
        <p:txBody>
          <a:bodyPr/>
          <a:lstStyle/>
          <a:p>
            <a:r>
              <a:rPr lang="th-TH" b="1"/>
              <a:t>รูปแบบของไม้พาเลทประเภทต่างๆ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063750"/>
            <a:ext cx="71596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F32B-198A-42CB-80AD-782841CA74A3}" type="slidenum">
              <a:rPr lang="en-US"/>
              <a:pPr/>
              <a:t>62</a:t>
            </a:fld>
            <a:endParaRPr lang="th-TH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92233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แท่นรองรับสินค้าทำจากพลาสติก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Plastic Pallet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2276475"/>
            <a:ext cx="7616825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A9805-2F17-41FC-A104-A528FBFFF728}" type="slidenum">
              <a:rPr lang="en-US"/>
              <a:pPr/>
              <a:t>63</a:t>
            </a:fld>
            <a:endParaRPr lang="th-TH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92233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แท่นรองรับสินค้าทำจากกระดาษ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Paper Pallet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20938"/>
            <a:ext cx="6681788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6BBF7-291B-4560-84BD-C92B168DFA30}" type="slidenum">
              <a:rPr lang="en-US"/>
              <a:pPr/>
              <a:t>64</a:t>
            </a:fld>
            <a:endParaRPr lang="th-TH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92233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แท่นรองรับสินค้าทำจากโลหะ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Steel Pallet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9269413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4BD42-FF5B-4FB2-84D2-E8EBACCBF580}" type="slidenum">
              <a:rPr lang="en-US"/>
              <a:pPr/>
              <a:t>65</a:t>
            </a:fld>
            <a:endParaRPr lang="th-TH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92233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การทำงานของแผ่นรองรับสินค้า (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Slip sheet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73238"/>
            <a:ext cx="46688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1BEDB-91A2-4F28-8B57-2B6834B86156}" type="slidenum">
              <a:rPr lang="en-US"/>
              <a:pPr/>
              <a:t>66</a:t>
            </a:fld>
            <a:endParaRPr lang="th-TH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229600" cy="3024188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Tx/>
              <a:buNone/>
            </a:pPr>
            <a:r>
              <a:rPr lang="th-TH" sz="4800" b="1" i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400" i="1"/>
              <a:t>ภาระกิจสำคัญของกระบวนการขนส่งสินค้าทางถนนจะเกี่ยวข้องกับกิจกรรมของคลังสินค้าโดยตรงทั้งด้านการรับและการส่งมอบสินค้า ก็ล้วนมีจุดหมายปลายทางอยู่ที่คลังสินค้าทั้งสิ้น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Role of Truck Transport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การขนส่งกับกิจกรรมคลังสินค้า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82575" y="-315913"/>
            <a:ext cx="97631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9</a:t>
            </a:r>
          </a:p>
        </p:txBody>
      </p:sp>
    </p:spTree>
  </p:cSld>
  <p:clrMapOvr>
    <a:masterClrMapping/>
  </p:clrMapOvr>
  <p:transition>
    <p:zoom dir="in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B7AB3-57B7-438E-9F28-F2F99C96136E}" type="slidenum">
              <a:rPr lang="en-US"/>
              <a:pPr/>
              <a:t>67</a:t>
            </a:fld>
            <a:endParaRPr lang="th-TH"/>
          </a:p>
        </p:txBody>
      </p:sp>
      <p:sp>
        <p:nvSpPr>
          <p:cNvPr id="53250" name="AutoShape 2"/>
          <p:cNvSpPr>
            <a:spLocks noChangeArrowheads="1"/>
          </p:cNvSpPr>
          <p:nvPr/>
        </p:nvSpPr>
        <p:spPr bwMode="auto">
          <a:xfrm>
            <a:off x="1403350" y="1196975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การขนส่งสินค้า</a:t>
            </a:r>
          </a:p>
          <a:p>
            <a:pPr>
              <a:lnSpc>
                <a:spcPct val="60000"/>
              </a:lnSpc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Meaning of Freight Transport</a:t>
            </a:r>
            <a:endParaRPr lang="th-TH" sz="32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1403350" y="2205038"/>
            <a:ext cx="6624638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กิจกรรมของการขนส่งซึ่งเกี่ยวข้องกับคลังสินค้า</a:t>
            </a:r>
          </a:p>
        </p:txBody>
      </p:sp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403350" y="2997200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ผู้ให้บริการด้านการขนส่งสินค้า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1403350" y="4005263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ประเภทของผู้ให้บริการขนส่ง</a:t>
            </a: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1403350" y="5013325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ลักษณะของผู้ให้บริการขนส่งสินค้า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4A42-2D11-4431-8D59-DCAD4FB6A3AB}" type="slidenum">
              <a:rPr lang="en-US"/>
              <a:pPr/>
              <a:t>68</a:t>
            </a:fld>
            <a:endParaRPr lang="th-TH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229600" cy="92233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สัดส่วนการใช้ประเภทการขนส่งต่างๆ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916113"/>
            <a:ext cx="816610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D9B-4CF8-43C5-8E24-26A691DA63F9}" type="slidenum">
              <a:rPr lang="en-US"/>
              <a:pPr/>
              <a:t>69</a:t>
            </a:fld>
            <a:endParaRPr lang="th-TH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708275"/>
            <a:ext cx="7632700" cy="2592388"/>
          </a:xfrm>
          <a:solidFill>
            <a:srgbClr val="FF9933"/>
          </a:solidFill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ค่าใช้จ่ายที่เกี่ยวข้องโดยตรงกับตัวยานพาหนะ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ค่าใช้จ่ายในการซื้อ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,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ค่าเช่า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ค่าเสื่อมราคา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, 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ค่าซ่อม </a:t>
            </a:r>
            <a:endParaRPr lang="en-US" b="1">
              <a:latin typeface="Cordia New" pitchFamily="34" charset="-34"/>
              <a:cs typeface="Cordia New" pitchFamily="34" charset="-34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ค่าใช้จ่ายจะเป็นค่าใช้จ่ายคงที่ และจำนวนของพาหนะ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th-TH" b="1">
                <a:latin typeface="Cordia New" pitchFamily="34" charset="-34"/>
                <a:cs typeface="Cordia New" pitchFamily="34" charset="-34"/>
              </a:rPr>
              <a:t>ค่าใช้จ่ายที่เกี่ยวข้องกับยานพาหนะ ค่าเสื่อมราคา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258888" y="1844675"/>
            <a:ext cx="671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ค่าใช้จ่ายที่เกี่ยวข้องกับยานพาหนะ (</a:t>
            </a:r>
            <a:r>
              <a:rPr lang="en-US" sz="3600" b="1">
                <a:latin typeface="Cordia New" pitchFamily="34" charset="-34"/>
                <a:cs typeface="Cordia New" pitchFamily="34" charset="-34"/>
              </a:rPr>
              <a:t>Direct Cost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036CA-2DDC-42A0-B7B4-5FA1874F09C2}" type="slidenum">
              <a:rPr lang="en-US"/>
              <a:pPr/>
              <a:t>7</a:t>
            </a:fld>
            <a:endParaRPr lang="th-TH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73113"/>
            <a:ext cx="8229600" cy="1143000"/>
          </a:xfrm>
          <a:solidFill>
            <a:srgbClr val="FF9933"/>
          </a:solidFill>
        </p:spPr>
        <p:txBody>
          <a:bodyPr/>
          <a:lstStyle/>
          <a:p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06 Warehouse Equipment</a:t>
            </a:r>
            <a:b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อุปกรณ์ที่จำเป็นในคลังสินค้า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87788"/>
          </a:xfrm>
        </p:spPr>
        <p:txBody>
          <a:bodyPr/>
          <a:lstStyle/>
          <a:p>
            <a:r>
              <a:rPr lang="th-TH" b="1">
                <a:latin typeface="Cordia New" pitchFamily="34" charset="-34"/>
                <a:cs typeface="Cordia New" pitchFamily="34" charset="-34"/>
              </a:rPr>
              <a:t>อุปกรณ์และเครื่องทุ่นแรงสำหรับคลังสินค้า. 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อุปกรณ์ลำเลียงเฉพาะทาง สำหรับงานคลังสินค้า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รถยกโฟล์คลิฟท์สำหรับคลังสินค้า</a:t>
            </a:r>
            <a:endParaRPr lang="en-US" b="1">
              <a:latin typeface="Cordia New" pitchFamily="34" charset="-34"/>
              <a:cs typeface="Cordia New" pitchFamily="34" charset="-34"/>
            </a:endParaRP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ข้อปฏิบัติและข้อควรระมัดระวังในการควบคุมการขับรถโฟล์คลิฟท์</a:t>
            </a:r>
          </a:p>
          <a:p>
            <a:r>
              <a:rPr lang="th-TH" b="1">
                <a:latin typeface="Cordia New" pitchFamily="34" charset="-34"/>
                <a:cs typeface="Cordia New" pitchFamily="34" charset="-34"/>
              </a:rPr>
              <a:t>บัญญัติ </a:t>
            </a:r>
            <a:r>
              <a:rPr lang="en-US" b="1">
                <a:latin typeface="Cordia New" pitchFamily="34" charset="-34"/>
                <a:cs typeface="Cordia New" pitchFamily="34" charset="-34"/>
              </a:rPr>
              <a:t>10</a:t>
            </a:r>
            <a:r>
              <a:rPr lang="th-TH" b="1">
                <a:latin typeface="Cordia New" pitchFamily="34" charset="-34"/>
                <a:cs typeface="Cordia New" pitchFamily="34" charset="-34"/>
              </a:rPr>
              <a:t> ประการ เพื่อความปลอดภัยที่พนักงานขับรถพึงปฏิบัติ</a:t>
            </a:r>
          </a:p>
        </p:txBody>
      </p:sp>
    </p:spTree>
  </p:cSld>
  <p:clrMapOvr>
    <a:masterClrMapping/>
  </p:clrMapOvr>
  <p:transition>
    <p:zoom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E7745-A5C2-43CC-8020-B3C87244DA25}" type="slidenum">
              <a:rPr lang="en-US"/>
              <a:pPr/>
              <a:t>70</a:t>
            </a:fld>
            <a:endParaRPr lang="th-TH"/>
          </a:p>
        </p:txBody>
      </p:sp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1403350" y="1341438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ความรับผิดชอบต่อสินค้าที่รับขนของผู้ให้บริการขนส่ง</a:t>
            </a:r>
          </a:p>
          <a:p>
            <a:pPr>
              <a:lnSpc>
                <a:spcPct val="60000"/>
              </a:lnSpc>
            </a:pPr>
            <a:r>
              <a:rPr lang="en-US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Transport Laibilities</a:t>
            </a:r>
            <a:endParaRPr lang="th-TH" sz="3200" b="1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1403350" y="2349500"/>
            <a:ext cx="6624638" cy="646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การเลือกประเภทของรถบรรทุกให้เหมาะกับสินค้า</a:t>
            </a: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1403350" y="3141663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รายละเอียดของรถบรรทุกในประเทศไทย</a:t>
            </a:r>
          </a:p>
        </p:txBody>
      </p:sp>
      <p:sp>
        <p:nvSpPr>
          <p:cNvPr id="56325" name="AutoShape 5"/>
          <p:cNvSpPr>
            <a:spLocks noChangeArrowheads="1"/>
          </p:cNvSpPr>
          <p:nvPr/>
        </p:nvSpPr>
        <p:spPr bwMode="auto">
          <a:xfrm>
            <a:off x="1403350" y="4149725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ประเภทของผู้ให้บริการขนส่ง</a:t>
            </a: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1403350" y="5157788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ลักษณะของผู้ให้บริการขนส่งสินค้า</a:t>
            </a: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1403350" y="549275"/>
            <a:ext cx="6624638" cy="579438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th-TH" sz="4000"/>
              <a:t>การเลือกใช้ผู้ประกอบการขนส่ง</a:t>
            </a:r>
          </a:p>
        </p:txBody>
      </p:sp>
    </p:spTree>
  </p:cSld>
  <p:clrMapOvr>
    <a:masterClrMapping/>
  </p:clrMapOvr>
  <p:transition>
    <p:zoom dir="in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B1D9-4207-4A7E-A47D-855AC8F3C73C}" type="slidenum">
              <a:rPr lang="en-US"/>
              <a:pPr/>
              <a:t>71</a:t>
            </a:fld>
            <a:endParaRPr lang="th-TH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349500"/>
            <a:ext cx="8229600" cy="3527425"/>
          </a:xfrm>
          <a:ln cap="flat">
            <a:solidFill>
              <a:srgbClr val="FF6600"/>
            </a:solidFill>
            <a:prstDash val="dashDot"/>
          </a:ln>
        </p:spPr>
        <p:txBody>
          <a:bodyPr/>
          <a:lstStyle/>
          <a:p>
            <a:pPr>
              <a:buFontTx/>
              <a:buNone/>
            </a:pPr>
            <a:r>
              <a:rPr lang="th-TH" sz="4800" b="1" i="1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4400" i="1"/>
              <a:t>กิจกรรมในการดูแลสินค้าแต่ละหน่วยที่เก็บในคลังสินค้าจะมาสิ้นสุดต่อเมื่อสินค้านั้นๆ ได้มีการเบิกหรือจ่ายไปสู่ผู้รับสินค้า หรือการกระจายจัดส่งสินค้าไปสู่ลูกค้าตรงเวลาและตรงกับเงื่อนที่ผู้รับต้องการ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763713" y="765175"/>
            <a:ext cx="6192837" cy="466725"/>
          </a:xfrm>
          <a:prstGeom prst="rect">
            <a:avLst/>
          </a:prstGeom>
          <a:solidFill>
            <a:srgbClr val="FF9933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Warehouse Distribution</a:t>
            </a:r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63713" y="1268413"/>
            <a:ext cx="6192837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h-TH" b="1">
                <a:solidFill>
                  <a:srgbClr val="FF6600"/>
                </a:solidFill>
              </a:rPr>
              <a:t>คลังสินค้าเพื่อการกระจายสินค้า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-36513" y="-315913"/>
            <a:ext cx="1768476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th-TH" sz="18900" b="1" i="1">
                <a:solidFill>
                  <a:srgbClr val="FF6600"/>
                </a:solidFill>
              </a:rPr>
              <a:t>10</a:t>
            </a:r>
          </a:p>
        </p:txBody>
      </p:sp>
    </p:spTree>
  </p:cSld>
  <p:clrMapOvr>
    <a:masterClrMapping/>
  </p:clrMapOvr>
  <p:transition>
    <p:zoom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C8060-143D-43E3-8C8C-D05B2AFEFB08}" type="slidenum">
              <a:rPr lang="en-US"/>
              <a:pPr/>
              <a:t>72</a:t>
            </a:fld>
            <a:endParaRPr lang="th-TH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700213"/>
            <a:ext cx="7632700" cy="4105275"/>
          </a:xfrm>
          <a:solidFill>
            <a:srgbClr val="FF9933"/>
          </a:solidFill>
        </p:spPr>
        <p:txBody>
          <a:bodyPr/>
          <a:lstStyle/>
          <a:p>
            <a:pPr marL="609600" indent="-609600">
              <a:lnSpc>
                <a:spcPct val="110000"/>
              </a:lnSpc>
              <a:buFontTx/>
              <a:buNone/>
            </a:pPr>
            <a:endParaRPr lang="th-TH" sz="2400" b="1">
              <a:latin typeface="Cordia New" pitchFamily="34" charset="-34"/>
              <a:cs typeface="Cordia New" pitchFamily="34" charset="-34"/>
            </a:endParaRP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n-US" sz="2400" b="1">
                <a:latin typeface="Cordia New" pitchFamily="34" charset="-34"/>
                <a:cs typeface="Cordia New" pitchFamily="34" charset="-34"/>
              </a:rPr>
              <a:t>“DC”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จะเป็นตัวกลางในการรวบรวมสินค้าให้สามารถจัดส่งได้เต็มคันรถหรือใช้พื้นที่ในคอนเทนเนอร์ให้ได้เต็มพิกัด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n-US" sz="2400" b="1">
                <a:latin typeface="Cordia New" pitchFamily="34" charset="-34"/>
                <a:cs typeface="Cordia New" pitchFamily="34" charset="-34"/>
              </a:rPr>
              <a:t>“DC”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ส่วนใหญ่แล้วจะกระจายอยู่ตามภาค หรือจังหวัด ซึ่งเป็นศูนย์กลางของการขนส่ง (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Transport HUB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)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th-TH" sz="2400" b="1">
                <a:latin typeface="Cordia New" pitchFamily="34" charset="-34"/>
                <a:cs typeface="Cordia New" pitchFamily="34" charset="-34"/>
              </a:rPr>
              <a:t>แก้ปัญหา รถบรรทุกที่ไม่มีสินค้าในเที่ยวกลับ </a:t>
            </a:r>
          </a:p>
          <a:p>
            <a:pPr marL="609600" indent="-609600">
              <a:lnSpc>
                <a:spcPct val="110000"/>
              </a:lnSpc>
              <a:buFontTx/>
              <a:buAutoNum type="arabicPeriod"/>
            </a:pPr>
            <a:r>
              <a:rPr lang="en-US" sz="2400" b="1">
                <a:latin typeface="Cordia New" pitchFamily="34" charset="-34"/>
                <a:cs typeface="Cordia New" pitchFamily="34" charset="-34"/>
              </a:rPr>
              <a:t>“DC”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อาจจะทำหน้าที่เป็น 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ICD 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(</a:t>
            </a:r>
            <a:r>
              <a:rPr lang="en-US" sz="2400" b="1">
                <a:latin typeface="Cordia New" pitchFamily="34" charset="-34"/>
                <a:cs typeface="Cordia New" pitchFamily="34" charset="-34"/>
              </a:rPr>
              <a:t>Inland Container Depot</a:t>
            </a:r>
            <a:r>
              <a:rPr lang="th-TH" sz="2400" b="1">
                <a:latin typeface="Cordia New" pitchFamily="34" charset="-34"/>
                <a:cs typeface="Cordia New" pitchFamily="34" charset="-34"/>
              </a:rPr>
              <a:t>) โดยสามารถเชื่อมโยงการขนส่งในรูปแบบต่างๆ ไม่ว่าจะเป็นการขนส่งทางรถไฟ ทางรถบรรทุก หรือขนส่งทางน้ำหรือท่าเรือ-สนามบิน</a:t>
            </a:r>
          </a:p>
        </p:txBody>
      </p:sp>
    </p:spTree>
  </p:cSld>
  <p:clrMapOvr>
    <a:masterClrMapping/>
  </p:clrMapOvr>
  <p:transition>
    <p:zoom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E6B2-7E67-48FE-8498-B0A230A48117}" type="slidenum">
              <a:rPr lang="en-US"/>
              <a:pPr/>
              <a:t>73</a:t>
            </a:fld>
            <a:endParaRPr lang="th-TH"/>
          </a:p>
        </p:txBody>
      </p:sp>
      <p:sp>
        <p:nvSpPr>
          <p:cNvPr id="59394" name="AutoShape 2"/>
          <p:cNvSpPr>
            <a:spLocks noChangeArrowheads="1"/>
          </p:cNvSpPr>
          <p:nvPr/>
        </p:nvSpPr>
        <p:spPr bwMode="auto">
          <a:xfrm>
            <a:off x="1403350" y="1196975"/>
            <a:ext cx="6624638" cy="863600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th-TH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ordia New" pitchFamily="34" charset="-34"/>
                <a:cs typeface="Cordia New" pitchFamily="34" charset="-34"/>
              </a:rPr>
              <a:t>คลังสินค้ากับการกระจายสินค้า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1403350" y="3068638"/>
            <a:ext cx="6624638" cy="646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การตรวจสอบสภาพตู้คอนเทนเนอร์ก่อนบรรจุสินค้า</a:t>
            </a:r>
          </a:p>
        </p:txBody>
      </p: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1403350" y="3860800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การกระจายสินค้า ภารกิจสุดท้ายของคลังสินค้า</a:t>
            </a:r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1403350" y="4868863"/>
            <a:ext cx="6624638" cy="863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6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ความพึงพอใจของลูกค้ากับการร้องเรียน</a:t>
            </a:r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1403350" y="2276475"/>
            <a:ext cx="6624638" cy="6461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th-TH"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itchFamily="34" charset="-34"/>
                <a:cs typeface="Cordia New" pitchFamily="34" charset="-34"/>
              </a:rPr>
              <a:t>ความรู้เกี่ยวกับลักษณะและประเภทรถบรรทุก</a:t>
            </a:r>
          </a:p>
        </p:txBody>
      </p:sp>
    </p:spTree>
  </p:cSld>
  <p:clrMapOvr>
    <a:masterClrMapping/>
  </p:clrMapOvr>
  <p:transition>
    <p:zoom dir="in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D08FA-17F9-4CC3-AE0D-9385024BC9E1}" type="slidenum">
              <a:rPr lang="en-US"/>
              <a:pPr/>
              <a:t>74</a:t>
            </a:fld>
            <a:endParaRPr lang="th-TH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81300"/>
            <a:ext cx="8229600" cy="1143000"/>
          </a:xfrm>
        </p:spPr>
        <p:txBody>
          <a:bodyPr/>
          <a:lstStyle/>
          <a:p>
            <a:r>
              <a:rPr lang="en-US" sz="10600">
                <a:solidFill>
                  <a:srgbClr val="FF6600"/>
                </a:solidFill>
              </a:rPr>
              <a:t>END</a:t>
            </a:r>
            <a:endParaRPr lang="th-TH" sz="1060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>
    <p:zoom dir="in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7158E-6ED2-4C91-982C-E17B7F2C94C0}" type="slidenum">
              <a:rPr lang="en-US"/>
              <a:pPr/>
              <a:t>75</a:t>
            </a:fld>
            <a:endParaRPr lang="th-TH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5538"/>
            <a:ext cx="7772400" cy="3959225"/>
          </a:xfrm>
        </p:spPr>
        <p:txBody>
          <a:bodyPr/>
          <a:lstStyle/>
          <a:p>
            <a:endParaRPr lang="th-TH" sz="7200" b="1" dirty="0"/>
          </a:p>
        </p:txBody>
      </p:sp>
    </p:spTree>
  </p:cSld>
  <p:clrMapOvr>
    <a:masterClrMapping/>
  </p:clrMapOvr>
  <p:transition>
    <p:zoom dir="in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3C01B-5D55-4797-BDA7-12AB5B3BCAED}" type="slidenum">
              <a:rPr lang="en-US"/>
              <a:pPr/>
              <a:t>76</a:t>
            </a:fld>
            <a:endParaRPr lang="th-TH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th-TH" sz="7200" b="1">
                <a:latin typeface="Browallia New" pitchFamily="34" charset="-34"/>
                <a:cs typeface="Browallia New" pitchFamily="34" charset="-34"/>
              </a:rPr>
              <a:t>หัวข้อที่ทำ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	ให้นักศึกษาวิชาการจัดการคลังสินค้าและสินค้าคงคลัง ที่บรรยายไปปรับปรุงในการประยุกต์ใช้ในการลดต้นทุนการเก็บสินค้าหรือเพิ่มศักยภาพในการแข่งขันขององค์กรนักศึกษา หน่วยงานหรือสังกัดไม่ว่าเป็นธุรกิจ รัฐวิสาหกิจ และหน่วยราชการ </a:t>
            </a:r>
          </a:p>
          <a:p>
            <a:pPr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หากไม่สามารถกำหนดในเชิงธุรกิจได้ก็ให้เขียนรายงานในลักษณะที่ว่าสามารถนำวิชาการที่ศึกษาไปทำเป็นประโยชน์ในการเพิ่มประสิทธิภาพ และให้เกิดการบูรณาการในองค์กรได้อย่างไร </a:t>
            </a:r>
          </a:p>
          <a:p>
            <a:pPr>
              <a:lnSpc>
                <a:spcPct val="90000"/>
              </a:lnSpc>
            </a:pPr>
            <a:r>
              <a:rPr lang="th-TH" b="1">
                <a:latin typeface="Browallia New" pitchFamily="34" charset="-34"/>
                <a:cs typeface="Browallia New" pitchFamily="34" charset="-34"/>
              </a:rPr>
              <a:t>หากนักศึกษาเป็นข้าราชการหรือยังไม่ได้ทำงานหรือไม่สามารถยกตัวอย่างในธุรกิจของจริงก็สามารถยกเป็นกรณีศึกษาตั้งเป็นโจทย์ตุ๊กตาได้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</a:t>
            </a:r>
          </a:p>
        </p:txBody>
      </p:sp>
    </p:spTree>
  </p:cSld>
  <p:clrMapOvr>
    <a:masterClrMapping/>
  </p:clrMapOvr>
  <p:transition>
    <p:zoom dir="in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4462F-9DFF-47BE-8038-693966C9E192}" type="slidenum">
              <a:rPr lang="en-US"/>
              <a:pPr/>
              <a:t>77</a:t>
            </a:fld>
            <a:endParaRPr lang="th-TH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66"/>
          </a:solidFill>
        </p:spPr>
        <p:txBody>
          <a:bodyPr/>
          <a:lstStyle/>
          <a:p>
            <a:r>
              <a:rPr lang="th-TH" sz="5400" b="1"/>
              <a:t>การทำรายงานจะต้องอยู่ในกรอบ</a:t>
            </a:r>
            <a:r>
              <a:rPr lang="th-TH" sz="5400"/>
              <a:t> ดังนี้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th-TH" sz="3600" b="1">
              <a:latin typeface="Browallia New" pitchFamily="34" charset="-34"/>
              <a:cs typeface="Browallia New" pitchFamily="34" charset="-34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th-TH" sz="4000" b="1">
                <a:latin typeface="Browallia New" pitchFamily="34" charset="-34"/>
                <a:cs typeface="Browallia New" pitchFamily="34" charset="-34"/>
              </a:rPr>
              <a:t>ที่มาและความสำคัญ</a:t>
            </a:r>
            <a:r>
              <a:rPr lang="th-TH" sz="360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(จำนวน 10 หน้า </a:t>
            </a:r>
            <a:r>
              <a:rPr lang="th-TH" sz="36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20 คะแนน</a:t>
            </a:r>
            <a:r>
              <a:rPr lang="th-TH" sz="3600" b="1">
                <a:latin typeface="Browallia New" pitchFamily="34" charset="-34"/>
                <a:cs typeface="Browallia New" pitchFamily="34" charset="-34"/>
              </a:rPr>
              <a:t>)</a:t>
            </a:r>
            <a:endParaRPr lang="en-US" sz="3600" b="1">
              <a:latin typeface="Browallia New" pitchFamily="34" charset="-34"/>
              <a:cs typeface="Browallia New" pitchFamily="34" charset="-34"/>
            </a:endParaRP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en-US" sz="3200">
                <a:latin typeface="Browallia New" pitchFamily="34" charset="-34"/>
                <a:cs typeface="Browallia New" pitchFamily="34" charset="-34"/>
              </a:rPr>
              <a:t>Warehouse </a:t>
            </a:r>
            <a:r>
              <a:rPr lang="th-TH" sz="3200">
                <a:latin typeface="Browallia New" pitchFamily="34" charset="-34"/>
                <a:cs typeface="Browallia New" pitchFamily="34" charset="-34"/>
              </a:rPr>
              <a:t>คืออะไร มีความสำคัญอย่างไรต่อเศรษฐกิจและการเติบโตของประเทศ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th-TH" sz="3200">
                <a:latin typeface="Browallia New" pitchFamily="34" charset="-34"/>
                <a:cs typeface="Browallia New" pitchFamily="34" charset="-34"/>
              </a:rPr>
              <a:t>บทบาทของคลังสินค้าต่อการพัฒนาธุรกิจหรือองค์กรในภาพรวม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th-TH" sz="3200">
                <a:latin typeface="Browallia New" pitchFamily="34" charset="-34"/>
                <a:cs typeface="Browallia New" pitchFamily="34" charset="-34"/>
              </a:rPr>
              <a:t>วิชาการจัดการกับวิชาโลจิสติกส์ มีความเหมือน ความแตกต่างกันอย่างไร</a:t>
            </a:r>
          </a:p>
        </p:txBody>
      </p:sp>
    </p:spTree>
  </p:cSld>
  <p:clrMapOvr>
    <a:masterClrMapping/>
  </p:clrMapOvr>
  <p:transition>
    <p:zoom dir="in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3E85-1D18-425D-BD1C-82E227DAA689}" type="slidenum">
              <a:rPr lang="en-US"/>
              <a:pPr/>
              <a:t>78</a:t>
            </a:fld>
            <a:endParaRPr lang="th-TH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8229600" cy="4525963"/>
          </a:xfrm>
          <a:solidFill>
            <a:srgbClr val="FFFF66"/>
          </a:solidFill>
        </p:spPr>
        <p:txBody>
          <a:bodyPr/>
          <a:lstStyle/>
          <a:p>
            <a:pPr marL="609600" indent="-609600">
              <a:buFontTx/>
              <a:buAutoNum type="arabicPeriod" startAt="2"/>
            </a:pPr>
            <a:r>
              <a:rPr lang="th-TH" sz="4400" b="1">
                <a:latin typeface="Browallia New" pitchFamily="34" charset="-34"/>
                <a:cs typeface="Browallia New" pitchFamily="34" charset="-34"/>
              </a:rPr>
              <a:t>เนื้อหา 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(จำนวน 15 หน้า </a:t>
            </a:r>
            <a:r>
              <a:rPr lang="th-TH" sz="440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50 คะแนน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pPr marL="990600" lvl="1" indent="-533400">
              <a:buFontTx/>
              <a:buAutoNum type="arabicParenR"/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ปัญหาในองค์กรของนักศึกษา ซึ่งเกี่ยวข้องกับปัญหาทั่วไปของนักศึกษา เช่น การขาดการประสานงานปัญหาต้นทุนการผลิตสูงปัญหายอดขายตก ฯลฯ</a:t>
            </a:r>
          </a:p>
          <a:p>
            <a:pPr marL="990600" lvl="1" indent="-533400">
              <a:buFontTx/>
              <a:buAutoNum type="arabicParenR"/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แนะวิธีการในการนำวิชาวิชาการจัดการคลังสินค้าและสินค้าคงคลัง ไปใช้ในการแก้ปัญหา โดยให้มีเนื้อหาครอบคลุมหลักว่าด้วยวิชายุทธศาสตร์การจัดการ ประกอบด้วย แนวนโยบาย (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Policy)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เป้าหมาย (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Goal)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พันธกิจ (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Mission)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ยุทธศาสตร์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(Strategy)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การปฏิบัติการ (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Action Plan)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และตัวชี้วัด (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KPI)</a:t>
            </a:r>
            <a:endParaRPr lang="th-TH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F5BE2-6EA5-4197-85C7-F49FD6B407DC}" type="slidenum">
              <a:rPr lang="en-US"/>
              <a:pPr/>
              <a:t>79</a:t>
            </a:fld>
            <a:endParaRPr lang="th-TH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2232025"/>
          </a:xfrm>
          <a:solidFill>
            <a:srgbClr val="FFFF66"/>
          </a:solidFill>
        </p:spPr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th-TH" sz="4400" b="1">
                <a:latin typeface="Browallia New" pitchFamily="34" charset="-34"/>
                <a:cs typeface="Browallia New" pitchFamily="34" charset="-34"/>
              </a:rPr>
              <a:t>สรุปข้อเสนอแนะอื่นๆ หรือข้อคิดเห็นของนักศึกษา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 ที่เกี่ยวข้องกับการจัดการคลังสินค้าและสินค้าคงคลัง</a:t>
            </a:r>
            <a:r>
              <a:rPr lang="en-US" sz="440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(จำนวน 5 หน้า </a:t>
            </a:r>
            <a:r>
              <a:rPr lang="th-TH" sz="440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10 คะแนน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)</a:t>
            </a:r>
            <a:endParaRPr lang="th-TH" sz="4400" b="1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457200" y="3429000"/>
            <a:ext cx="8229600" cy="2232025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AutoNum type="arabicPeriod" startAt="4"/>
            </a:pPr>
            <a:r>
              <a:rPr lang="th-TH" sz="4400" b="1">
                <a:latin typeface="Browallia New" pitchFamily="34" charset="-34"/>
                <a:cs typeface="Browallia New" pitchFamily="34" charset="-34"/>
              </a:rPr>
              <a:t>คำนำ / บรรณานุกรม อ้างอิง 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/ รายชื่อนักศึกษาและรหัสประจำตัวและหลักสูตร     (อย่างละ 1 หน้า </a:t>
            </a:r>
            <a:r>
              <a:rPr lang="th-TH" sz="440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5 คะแนน</a:t>
            </a:r>
            <a:r>
              <a:rPr lang="th-TH" sz="4400">
                <a:latin typeface="Browallia New" pitchFamily="34" charset="-34"/>
                <a:cs typeface="Browallia New" pitchFamily="34" charset="-34"/>
              </a:rPr>
              <a:t>)</a:t>
            </a:r>
          </a:p>
        </p:txBody>
      </p:sp>
    </p:spTree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A21D-514D-4494-9E43-AACE3A1D1200}" type="slidenum">
              <a:rPr lang="en-US"/>
              <a:pPr/>
              <a:t>8</a:t>
            </a:fld>
            <a:endParaRPr lang="th-TH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584325"/>
          </a:xfrm>
          <a:solidFill>
            <a:srgbClr val="FF9933"/>
          </a:solidFill>
        </p:spPr>
        <p:txBody>
          <a:bodyPr/>
          <a:lstStyle/>
          <a:p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07 Role of Carton Boxes in Warehouse Activity</a:t>
            </a:r>
            <a:b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บทบาทของกล่องกระดาษลูกฟูก</a:t>
            </a:r>
            <a: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/>
            </a:r>
            <a:br>
              <a:rPr lang="en-US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sz="3600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สำหรับคลังสินค้าและการกระจายสินค้า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529013"/>
          </a:xfrm>
        </p:spPr>
        <p:txBody>
          <a:bodyPr/>
          <a:lstStyle/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กล่องลูกฟูกกับกิจกรรมคลังสินค้า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ประเภทของกล่องกระดาษลูกฟูกที่ใช้ในงานคลังสินค้า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คุณสมบัติที่สำคัญที่ทำให้กล่องมีความแข็งแรง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วัตถุดิบที่ใช้ในการผลิตกล่องกระดาษลูกฟูก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การเลือกชนิดกล่องเพื่อการจัดเก็บสินค้า</a:t>
            </a:r>
          </a:p>
        </p:txBody>
      </p:sp>
    </p:spTree>
  </p:cSld>
  <p:clrMapOvr>
    <a:masterClrMapping/>
  </p:clrMapOvr>
  <p:transition>
    <p:zoom dir="in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C0181-53D7-4DBE-A21F-FA4B207B9A76}" type="slidenum">
              <a:rPr lang="en-US"/>
              <a:pPr/>
              <a:t>80</a:t>
            </a:fld>
            <a:endParaRPr lang="th-TH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2087562"/>
          </a:xfrm>
        </p:spPr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th-TH" sz="4000" b="1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การนำเสนอหน้าชั้น</a:t>
            </a:r>
            <a:r>
              <a:rPr lang="th-TH" sz="400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4000" b="1">
                <a:latin typeface="Browallia New" pitchFamily="34" charset="-34"/>
                <a:cs typeface="Browallia New" pitchFamily="34" charset="-34"/>
              </a:rPr>
              <a:t>กลุ่มละประมาณ 15 นาที คะแนน 15 คะแนน โดยให้จัดทำเป็นโครงร่างประมาณ 2-3 แผ่น เพื่อแจกให้กับเพื่อนนักศึกษา</a:t>
            </a:r>
            <a:endParaRPr lang="en-US" sz="4000" b="1">
              <a:latin typeface="Browallia New" pitchFamily="34" charset="-34"/>
              <a:cs typeface="Browallia New" pitchFamily="34" charset="-34"/>
            </a:endParaRPr>
          </a:p>
          <a:p>
            <a:pPr marL="609600" indent="-609600">
              <a:buFontTx/>
              <a:buNone/>
            </a:pPr>
            <a:endParaRPr lang="th-TH" sz="3600" b="1">
              <a:latin typeface="Browallia New" pitchFamily="34" charset="-34"/>
              <a:cs typeface="Browallia New" pitchFamily="34" charset="-34"/>
            </a:endParaRPr>
          </a:p>
        </p:txBody>
      </p:sp>
    </p:spTree>
  </p:cSld>
  <p:clrMapOvr>
    <a:masterClrMapping/>
  </p:clrMapOvr>
  <p:transition>
    <p:zoom dir="in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8D8E5-30DB-4153-B6AB-2F70F9DF679A}" type="slidenum">
              <a:rPr lang="en-US"/>
              <a:pPr/>
              <a:t>81</a:t>
            </a:fld>
            <a:endParaRPr lang="th-TH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329238"/>
          </a:xfrm>
          <a:solidFill>
            <a:srgbClr val="CCFF99"/>
          </a:solidFill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th-TH" b="1">
                <a:latin typeface="Browallia New" pitchFamily="34" charset="-34"/>
                <a:cs typeface="Browallia New" pitchFamily="34" charset="-34"/>
              </a:rPr>
              <a:t>ให้นักศึกษาส่งรายงาน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จำนวน 2 ชุด พร้อมโอนข้อมูลไว้ใน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CD 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จำนวน 1 แผ่น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6"/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ทำปกและใส่สันแฟ้มใสลักษณะของรายงาน ประกอบด้วย </a:t>
            </a: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ตัวอักษร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Angsana New 16 </a:t>
            </a: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ระยะห่างบรรทัด 1 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Enter </a:t>
            </a:r>
            <a:endParaRPr lang="th-TH">
              <a:latin typeface="Browallia New" pitchFamily="34" charset="-34"/>
              <a:cs typeface="Browallia New" pitchFamily="34" charset="-34"/>
            </a:endParaRP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ใน 1 หน้าให้มีย่อหน้าได้ไม่เกิน 3 ย่อหน้า </a:t>
            </a: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1 ย่อหน้าไม่เกิน 1</a:t>
            </a:r>
            <a:r>
              <a:rPr lang="en-US">
                <a:latin typeface="Browallia New" pitchFamily="34" charset="-34"/>
                <a:cs typeface="Browallia New" pitchFamily="34" charset="-34"/>
              </a:rPr>
              <a:t>Tab </a:t>
            </a:r>
            <a:endParaRPr lang="th-TH">
              <a:latin typeface="Browallia New" pitchFamily="34" charset="-34"/>
              <a:cs typeface="Browallia New" pitchFamily="34" charset="-34"/>
            </a:endParaRP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ระยะบน ระยะล่างห่างกัน 1 นิ้ว </a:t>
            </a:r>
          </a:p>
          <a:p>
            <a:pPr marL="990600" lvl="1" indent="-533400">
              <a:lnSpc>
                <a:spcPct val="90000"/>
              </a:lnSpc>
            </a:pPr>
            <a:r>
              <a:rPr lang="th-TH">
                <a:latin typeface="Browallia New" pitchFamily="34" charset="-34"/>
                <a:cs typeface="Browallia New" pitchFamily="34" charset="-34"/>
              </a:rPr>
              <a:t>ในรายงานให้มีรูปภาพและกราฟ รวมเนื้อที่แล้วไม่เกิน 2 หน้ากระดาษ </a:t>
            </a:r>
          </a:p>
          <a:p>
            <a:pPr marL="990600" lvl="1" indent="-533400">
              <a:lnSpc>
                <a:spcPct val="90000"/>
              </a:lnSpc>
            </a:pPr>
            <a:r>
              <a:rPr lang="th-TH" b="1">
                <a:latin typeface="Browallia New" pitchFamily="34" charset="-34"/>
                <a:cs typeface="Browallia New" pitchFamily="34" charset="-34"/>
              </a:rPr>
              <a:t>สำหรับที่มาและความสำคัญ</a:t>
            </a:r>
            <a:r>
              <a:rPr lang="th-TH">
                <a:latin typeface="Browallia New" pitchFamily="34" charset="-34"/>
                <a:cs typeface="Browallia New" pitchFamily="34" charset="-34"/>
              </a:rPr>
              <a:t> หากจะใช้ข้อความเหมือนในชีทที่แจก จะต้องมีการเรียบเรียงเป็นถ้อยคำของนักศึกษา</a:t>
            </a:r>
          </a:p>
        </p:txBody>
      </p:sp>
    </p:spTree>
  </p:cSld>
  <p:clrMapOvr>
    <a:masterClrMapping/>
  </p:clrMapOvr>
  <p:transition>
    <p:zoom dir="in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A9F8C-E584-4E47-B0FC-653FCBFE6F0B}" type="slidenum">
              <a:rPr lang="en-US"/>
              <a:pPr/>
              <a:t>82</a:t>
            </a:fld>
            <a:endParaRPr lang="th-TH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8309" name="Oval 5"/>
          <p:cNvSpPr>
            <a:spLocks noChangeArrowheads="1"/>
          </p:cNvSpPr>
          <p:nvPr/>
        </p:nvSpPr>
        <p:spPr bwMode="auto">
          <a:xfrm>
            <a:off x="1476375" y="4652963"/>
            <a:ext cx="3095625" cy="8651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179388" y="3860800"/>
            <a:ext cx="2232025" cy="504825"/>
          </a:xfrm>
          <a:prstGeom prst="wedgeRectCallout">
            <a:avLst>
              <a:gd name="adj1" fmla="val 31722"/>
              <a:gd name="adj2" fmla="val 1531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/>
              <a:t>2.สำหรับนักศึกษา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4067175" y="4076700"/>
            <a:ext cx="2232025" cy="504825"/>
          </a:xfrm>
          <a:prstGeom prst="wedgeRectCallout">
            <a:avLst>
              <a:gd name="adj1" fmla="val -56829"/>
              <a:gd name="adj2" fmla="val 17641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/>
              <a:t>3.ตัวอย่างรายงาน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2051050" y="1341438"/>
            <a:ext cx="4392613" cy="504825"/>
          </a:xfrm>
          <a:prstGeom prst="wedgeRectCallout">
            <a:avLst>
              <a:gd name="adj1" fmla="val -66912"/>
              <a:gd name="adj2" fmla="val -12735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/>
              <a:t>1.www.tanitsorat.com</a:t>
            </a:r>
            <a:endParaRPr lang="th-TH"/>
          </a:p>
        </p:txBody>
      </p:sp>
    </p:spTree>
  </p:cSld>
  <p:clrMapOvr>
    <a:masterClrMapping/>
  </p:clrMapOvr>
  <p:transition>
    <p:zoom dir="in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12EEF-5450-4F7C-B8E9-864EE38CF441}" type="slidenum">
              <a:rPr lang="en-US"/>
              <a:pPr/>
              <a:t>83</a:t>
            </a:fld>
            <a:endParaRPr lang="th-TH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9333" name="AutoShape 5"/>
          <p:cNvSpPr>
            <a:spLocks noChangeArrowheads="1"/>
          </p:cNvSpPr>
          <p:nvPr/>
        </p:nvSpPr>
        <p:spPr bwMode="auto">
          <a:xfrm>
            <a:off x="5076825" y="2565400"/>
            <a:ext cx="3598863" cy="863600"/>
          </a:xfrm>
          <a:prstGeom prst="wedgeRectCallout">
            <a:avLst>
              <a:gd name="adj1" fmla="val -66014"/>
              <a:gd name="adj2" fmla="val 164889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h-TH" sz="2400"/>
              <a:t>ใส่ </a:t>
            </a:r>
            <a:r>
              <a:rPr lang="en-US" sz="2400"/>
              <a:t>password : supplychain</a:t>
            </a:r>
            <a:endParaRPr lang="th-TH" sz="2400"/>
          </a:p>
        </p:txBody>
      </p:sp>
    </p:spTree>
  </p:cSld>
  <p:clrMapOvr>
    <a:masterClrMapping/>
  </p:clrMapOvr>
  <p:transition>
    <p:zoom dir="in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6992-6F74-4E6D-B0A5-F17C946E3F85}" type="slidenum">
              <a:rPr lang="en-US"/>
              <a:pPr/>
              <a:t>84</a:t>
            </a:fld>
            <a:endParaRPr lang="th-TH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9600">
                <a:solidFill>
                  <a:srgbClr val="FF0000"/>
                </a:solidFill>
              </a:rPr>
              <a:t>E</a:t>
            </a:r>
            <a:r>
              <a:rPr lang="en-US" sz="9600"/>
              <a:t>ND</a:t>
            </a:r>
            <a:endParaRPr lang="th-TH" sz="9600"/>
          </a:p>
        </p:txBody>
      </p:sp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968B3-1B77-406B-B32B-EE53ABC04B88}" type="slidenum">
              <a:rPr lang="en-US"/>
              <a:pPr/>
              <a:t>9</a:t>
            </a:fld>
            <a:endParaRPr lang="th-TH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223962"/>
          </a:xfrm>
          <a:solidFill>
            <a:srgbClr val="FF9933"/>
          </a:solidFill>
        </p:spPr>
        <p:txBody>
          <a:bodyPr/>
          <a:lstStyle/>
          <a:p>
            <a:r>
              <a:rPr lang="th-TH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บทที่ </a:t>
            </a:r>
            <a:r>
              <a:rPr lang="en-US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08 Pallet Supply</a:t>
            </a:r>
            <a:br>
              <a:rPr lang="en-US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</a:br>
            <a:r>
              <a:rPr lang="th-TH" b="1">
                <a:solidFill>
                  <a:schemeClr val="tx1"/>
                </a:solidFill>
                <a:latin typeface="Cordia New" pitchFamily="34" charset="-34"/>
                <a:cs typeface="Cordia New" pitchFamily="34" charset="-34"/>
              </a:rPr>
              <a:t>พาเลทสำหรับคลังสินค้า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3529013"/>
          </a:xfrm>
        </p:spPr>
        <p:txBody>
          <a:bodyPr/>
          <a:lstStyle/>
          <a:p>
            <a:r>
              <a:rPr lang="en-US" sz="3600" b="1">
                <a:latin typeface="Cordia New" pitchFamily="34" charset="-34"/>
                <a:cs typeface="Cordia New" pitchFamily="34" charset="-34"/>
              </a:rPr>
              <a:t>Pallet </a:t>
            </a:r>
            <a:r>
              <a:rPr lang="th-TH" sz="3600" b="1">
                <a:latin typeface="Cordia New" pitchFamily="34" charset="-34"/>
                <a:cs typeface="Cordia New" pitchFamily="34" charset="-34"/>
              </a:rPr>
              <a:t>หรือแท่นรองรับสินค้าสำหรับคลังสินค้า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มาตรฐานขนาดของแท่นรองรับสินค้า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พาเลทที่ทำจากไม้รองรับสินค้า</a:t>
            </a:r>
          </a:p>
          <a:p>
            <a:r>
              <a:rPr lang="th-TH" sz="3600" b="1">
                <a:latin typeface="Cordia New" pitchFamily="34" charset="-34"/>
                <a:cs typeface="Cordia New" pitchFamily="34" charset="-34"/>
              </a:rPr>
              <a:t>แท่นรองรับสินค้าที่ทำจากวัสดุอื่นๆ. </a:t>
            </a:r>
          </a:p>
        </p:txBody>
      </p:sp>
    </p:spTree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2863</Words>
  <Application>Microsoft Office PowerPoint</Application>
  <PresentationFormat>On-screen Show (4:3)</PresentationFormat>
  <Paragraphs>515</Paragraphs>
  <Slides>84</Slides>
  <Notes>82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Default Design</vt:lpstr>
      <vt:lpstr>การจัดการคลังสินค้า และสินค้าคงคลัง</vt:lpstr>
      <vt:lpstr>บทที่ 01 Warehouse &amp; Inventory Management  การจัดการคลังสินค้าและสินค้าคงคลัง</vt:lpstr>
      <vt:lpstr>บทที่ 02 Management Inventory Downsizing การจัดการเพื่อลดปริมาณสินค้าคงคลัง</vt:lpstr>
      <vt:lpstr>บทที่ 03 e-Warehouse Information Management การจัดการระบบสารสนเทศโลจิสติกส์สำหรับคลังสินค้า</vt:lpstr>
      <vt:lpstr>บทที่ 04 Warehouse Management Model แบบจำลองพื้นฐานการบริหารจัดการคลังสินค้า</vt:lpstr>
      <vt:lpstr>บทที่ 05 Warehouse Risk Management การบริหารปัจจัยเสี่ยงด้านความปลอดภัยในคลังสินค้า</vt:lpstr>
      <vt:lpstr>บทที่ 06 Warehouse Equipment อุปกรณ์ที่จำเป็นในคลังสินค้า</vt:lpstr>
      <vt:lpstr>บทที่ 07 Role of Carton Boxes in Warehouse Activity บทบาทของกล่องกระดาษลูกฟูก สำหรับคลังสินค้าและการกระจายสินค้า</vt:lpstr>
      <vt:lpstr>บทที่ 08 Pallet Supply พาเลทสำหรับคลังสินค้า</vt:lpstr>
      <vt:lpstr>บทที่ 09 Role of Truck Transport  การขนส่งกับกิจกรรมคลังสินค้า</vt:lpstr>
      <vt:lpstr>บทที่ 10 Warehouse Distribution คลังสินค้าเพื่อการกระจายสินค้า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ลักษณะสินค้าที่เป็น Dead Stock</vt:lpstr>
      <vt:lpstr>Slide 20</vt:lpstr>
      <vt:lpstr>JIT Cost Saving</vt:lpstr>
      <vt:lpstr>การลดสต๊อกส่วนเกินด้วยการจัดการความร่วมมือในโซ่อุปทาน</vt:lpstr>
      <vt:lpstr>Slide 23</vt:lpstr>
      <vt:lpstr>EOQ Safety Stock</vt:lpstr>
      <vt:lpstr>Slide 25</vt:lpstr>
      <vt:lpstr>การลดสินค้าคงคลังด้วยการส่งมอบแบบกันบัง</vt:lpstr>
      <vt:lpstr>Slide 27</vt:lpstr>
      <vt:lpstr>กลยุทธ์การลดต้นทุนโลจิสติกส์ด้วยการส่งมอบแบบลีน “Lean Process Work to Manage the Total Flow Most Effectively”</vt:lpstr>
      <vt:lpstr>Slide 29</vt:lpstr>
      <vt:lpstr>How to…Inventory Downsizing วิธีการลดปริมาณสินค้าคงคลัง</vt:lpstr>
      <vt:lpstr>“Chain Synergy Model” กลยุทธ์การบูรณาการความร่วมมือในโซ่อุปทาน เพื่อลดต้นทุนและเพิ่มประสิทธิภาพร่วมกัน</vt:lpstr>
      <vt:lpstr>Slide 32</vt:lpstr>
      <vt:lpstr>Slide 33</vt:lpstr>
      <vt:lpstr>Slide 34</vt:lpstr>
      <vt:lpstr>การลดสินค้าคงคลังด้วย VMI</vt:lpstr>
      <vt:lpstr>Slide 36</vt:lpstr>
      <vt:lpstr>ตัวอย่างเทคโนโลยีสารสนเทศโลจิสติกส์</vt:lpstr>
      <vt:lpstr>Slide 38</vt:lpstr>
      <vt:lpstr>Slide 39</vt:lpstr>
      <vt:lpstr>Slide 40</vt:lpstr>
      <vt:lpstr>Slide 41</vt:lpstr>
      <vt:lpstr>โปรแกรมการติดตามรถด้วยระบบดาวเทียม (GPS)</vt:lpstr>
      <vt:lpstr>Back Haulage การลดขนส่งเที่ยวเปล่า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รูปแบบของไม้พาเลทประเภทต่างๆ</vt:lpstr>
      <vt:lpstr>รูปแบบของไม้พาเลทประเภทต่างๆ</vt:lpstr>
      <vt:lpstr>รูปแบบของไม้พาเลทประเภทต่างๆ</vt:lpstr>
      <vt:lpstr>รูปแบบของไม้พาเลทประเภทต่างๆ</vt:lpstr>
      <vt:lpstr>รูปแบบของไม้พาเลทประเภทต่างๆ</vt:lpstr>
      <vt:lpstr>รูปแบบของไม้พาเลทประเภทต่างๆ</vt:lpstr>
      <vt:lpstr>แท่นรองรับสินค้าทำจากพลาสติก (Plastic Pallet)</vt:lpstr>
      <vt:lpstr>แท่นรองรับสินค้าทำจากกระดาษ (Paper Pallet)</vt:lpstr>
      <vt:lpstr>แท่นรองรับสินค้าทำจากโลหะ (Steel Pallet)</vt:lpstr>
      <vt:lpstr>การทำงานของแผ่นรองรับสินค้า (Slip sheet)</vt:lpstr>
      <vt:lpstr>Slide 66</vt:lpstr>
      <vt:lpstr>Slide 67</vt:lpstr>
      <vt:lpstr>สัดส่วนการใช้ประเภทการขนส่งต่างๆ</vt:lpstr>
      <vt:lpstr>Slide 69</vt:lpstr>
      <vt:lpstr>Slide 70</vt:lpstr>
      <vt:lpstr>Slide 71</vt:lpstr>
      <vt:lpstr>Slide 72</vt:lpstr>
      <vt:lpstr>Slide 73</vt:lpstr>
      <vt:lpstr>END</vt:lpstr>
      <vt:lpstr>Slide 75</vt:lpstr>
      <vt:lpstr>หัวข้อที่ทำ</vt:lpstr>
      <vt:lpstr>การทำรายงานจะต้องอยู่ในกรอบ ดังนี้</vt:lpstr>
      <vt:lpstr>Slide 78</vt:lpstr>
      <vt:lpstr>Slide 79</vt:lpstr>
      <vt:lpstr>Slide 80</vt:lpstr>
      <vt:lpstr>Slide 81</vt:lpstr>
      <vt:lpstr>Slide 82</vt:lpstr>
      <vt:lpstr>Slide 83</vt:lpstr>
      <vt:lpstr>END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การจัดการคลังสินค้า และสินค้าคงคลัง</dc:title>
  <dc:creator>iLLuSioN</dc:creator>
  <cp:lastModifiedBy>COM</cp:lastModifiedBy>
  <cp:revision>12</cp:revision>
  <dcterms:created xsi:type="dcterms:W3CDTF">2010-01-06T10:10:27Z</dcterms:created>
  <dcterms:modified xsi:type="dcterms:W3CDTF">2011-08-05T07:11:53Z</dcterms:modified>
</cp:coreProperties>
</file>