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4AFFB-14BE-48FA-B0EA-9CB34E05B4FE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03B4C-DFCB-4ADF-A87B-B3AA848DA5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03B4C-DFCB-4ADF-A87B-B3AA848DA5E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165546-5AD9-4755-ADFD-392A18F8E72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40C598-BFE5-4970-B8AD-46C9E4B0A9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5546-5AD9-4755-ADFD-392A18F8E72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C598-BFE5-4970-B8AD-46C9E4B0A9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5546-5AD9-4755-ADFD-392A18F8E72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C598-BFE5-4970-B8AD-46C9E4B0A9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165546-5AD9-4755-ADFD-392A18F8E72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40C598-BFE5-4970-B8AD-46C9E4B0A9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165546-5AD9-4755-ADFD-392A18F8E72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40C598-BFE5-4970-B8AD-46C9E4B0A9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5546-5AD9-4755-ADFD-392A18F8E72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C598-BFE5-4970-B8AD-46C9E4B0A9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5546-5AD9-4755-ADFD-392A18F8E72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C598-BFE5-4970-B8AD-46C9E4B0A9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165546-5AD9-4755-ADFD-392A18F8E72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40C598-BFE5-4970-B8AD-46C9E4B0A9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5546-5AD9-4755-ADFD-392A18F8E72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C598-BFE5-4970-B8AD-46C9E4B0A9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165546-5AD9-4755-ADFD-392A18F8E72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40C598-BFE5-4970-B8AD-46C9E4B0A93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165546-5AD9-4755-ADFD-392A18F8E72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40C598-BFE5-4970-B8AD-46C9E4B0A93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165546-5AD9-4755-ADFD-392A18F8E72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40C598-BFE5-4970-B8AD-46C9E4B0A9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229600" cy="1524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9600" u="sng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สื่อการเรียนการสอบ</a:t>
            </a:r>
            <a:endParaRPr lang="en-US" sz="9600" u="sng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848600" cy="1600200"/>
          </a:xfrm>
        </p:spPr>
        <p:txBody>
          <a:bodyPr>
            <a:noAutofit/>
          </a:bodyPr>
          <a:lstStyle/>
          <a:p>
            <a:pPr algn="ctr"/>
            <a:r>
              <a:rPr lang="th-TH" sz="7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วิชา  การจัดการต้นทุนโลจิสติกส์</a:t>
            </a:r>
            <a:endParaRPr lang="en-US" sz="72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321552"/>
          </a:xfrm>
        </p:spPr>
        <p:txBody>
          <a:bodyPr>
            <a:normAutofit fontScale="70000" lnSpcReduction="20000"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100" dirty="0" smtClean="0">
                <a:solidFill>
                  <a:srgbClr val="00B050"/>
                </a:solidFill>
              </a:rPr>
              <a:t>1</a:t>
            </a:r>
            <a:r>
              <a:rPr lang="th-TH" sz="3100" dirty="0" smtClean="0">
                <a:solidFill>
                  <a:srgbClr val="00B050"/>
                </a:solidFill>
              </a:rPr>
              <a:t>) การกำหนดกิจกรรม ในสถานปฏิบัติงานเป้าหมาย ซึ่งต้องพิจารณาในรายละเอียดให้ครบถ้วน</a:t>
            </a:r>
          </a:p>
          <a:p>
            <a:pPr algn="thaiDist">
              <a:buNone/>
            </a:pPr>
            <a:r>
              <a:rPr lang="th-TH" sz="3100" dirty="0" smtClean="0">
                <a:solidFill>
                  <a:srgbClr val="00B050"/>
                </a:solidFill>
              </a:rPr>
              <a:t>           </a:t>
            </a:r>
            <a:r>
              <a:rPr lang="th-TH" sz="3100" dirty="0" smtClean="0">
                <a:solidFill>
                  <a:srgbClr val="00B050"/>
                </a:solidFill>
              </a:rPr>
              <a:t> 2</a:t>
            </a:r>
            <a:r>
              <a:rPr lang="th-TH" sz="3100" dirty="0" smtClean="0">
                <a:solidFill>
                  <a:srgbClr val="00B050"/>
                </a:solidFill>
              </a:rPr>
              <a:t>) คำนวณหาต้นทุนของปัจจัยหรือทรัพยากร (</a:t>
            </a:r>
            <a:r>
              <a:rPr lang="en-US" sz="3100" dirty="0" smtClean="0">
                <a:solidFill>
                  <a:srgbClr val="00B050"/>
                </a:solidFill>
              </a:rPr>
              <a:t>Input) </a:t>
            </a:r>
            <a:r>
              <a:rPr lang="th-TH" sz="3100" dirty="0" smtClean="0">
                <a:solidFill>
                  <a:srgbClr val="00B050"/>
                </a:solidFill>
              </a:rPr>
              <a:t>ที่ใช้ในกิจกรรมโลจิสติกส์ทั้งหมด โดยใช้เอกสารทางบัญชีต่าง ๆ คำนวณแยกตามแต่ละปัจจัยเพื่อหาต้นทุนว่าแต่ละส่วนมีค่าใช้จ่ายเท่าใด ทั้งนี้ข้อมูลเหล่านี้จะต้องปรากฎในเอกสารจึงควรขอความร่วมมือจากแผนกบัญชี และแผนกอื่น ๆ ที่เกี่ยวข้องในการเก็บข้อมูล</a:t>
            </a:r>
          </a:p>
          <a:p>
            <a:pPr algn="thaiDist">
              <a:buNone/>
            </a:pPr>
            <a:r>
              <a:rPr lang="th-TH" sz="3100" dirty="0" smtClean="0">
                <a:solidFill>
                  <a:srgbClr val="00B050"/>
                </a:solidFill>
              </a:rPr>
              <a:t>          </a:t>
            </a:r>
            <a:r>
              <a:rPr lang="th-TH" sz="3100" dirty="0" smtClean="0">
                <a:solidFill>
                  <a:srgbClr val="00B050"/>
                </a:solidFill>
              </a:rPr>
              <a:t>  3</a:t>
            </a:r>
            <a:r>
              <a:rPr lang="th-TH" sz="3100" dirty="0" smtClean="0">
                <a:solidFill>
                  <a:srgbClr val="00B050"/>
                </a:solidFill>
              </a:rPr>
              <a:t>) นำต้นทุนของทรัพยากรที่ใช้ในแต่ละด้านที่คำนวณได้ในขั้นตอนที่ 2 มากระจายตามแต่ละกิจกรรมตามจำนวนครั้งที่ปฏิบัติงานจริง โดยไม่มีข้อกำหนดตายตัวว่าควรกระจายต้นทุนทรัพยากรไปในกิจกรรมใด เป็นจำนวนเท่าใด จำแนกเป็นกิจกรรมย่อยหรือมองเป็นกิจกรรมใหญ่ และจะต้องมีความเหมาะสมตามสภาพการณ์จริงขององค์กร เมื่อเสร็จสิ้นขั้นตอนนี้ ผู้วิเคราะห์ก็จะได้ข้อมูลต้นทุนของกิจกรรมทั้งหมด</a:t>
            </a:r>
          </a:p>
          <a:p>
            <a:pPr algn="thaiDist">
              <a:buNone/>
            </a:pPr>
            <a:r>
              <a:rPr lang="th-TH" sz="3100" dirty="0" smtClean="0">
                <a:solidFill>
                  <a:srgbClr val="00B050"/>
                </a:solidFill>
              </a:rPr>
              <a:t>          </a:t>
            </a:r>
            <a:r>
              <a:rPr lang="th-TH" sz="3100" dirty="0" smtClean="0">
                <a:solidFill>
                  <a:srgbClr val="00B050"/>
                </a:solidFill>
              </a:rPr>
              <a:t> 4</a:t>
            </a:r>
            <a:r>
              <a:rPr lang="th-TH" sz="3100" dirty="0" smtClean="0">
                <a:solidFill>
                  <a:srgbClr val="00B050"/>
                </a:solidFill>
              </a:rPr>
              <a:t>) การนำข้อมูลที่ได้มาคำนวณต้นทุนรายกิจกรรม</a:t>
            </a:r>
          </a:p>
          <a:p>
            <a:pPr algn="thaiDist">
              <a:buNone/>
            </a:pPr>
            <a:r>
              <a:rPr lang="th-TH" sz="3100" dirty="0" smtClean="0">
                <a:solidFill>
                  <a:srgbClr val="00B050"/>
                </a:solidFill>
              </a:rPr>
              <a:t>           5) เก็บรวบรวมข้อมูล ปริมาณงานของแต่ละกิจกรรม ซึ่งหมายถึงจำนวนครั้งของการปฏิบัติกิจกรรมนั้น ๆ สิ่งที่ควรสังเกตคือ หน่วยของแต่ละกิจกรรมที่จะแตกต่างกัน โดยปกติหน่วยงานที่มีการบันทึกข้อมูลในลักษณะนี้มีน้อยมาก ส่วนใหญ่ผู้วิเคราะห์จะต้องเข้าไปเก็บข้อมูลปริมาณการปฏิบัติงานจริงในสถาน ปฏิบัติงาน ซึ่งแม้จะค่อนข้างลำบากแต่ผลที่ได้นับว่าคุ้มค่าเพราะทำให้ได้ข้อมูลที่จำ เป็นต่อการวิเคราะห์ เพื่อนำมาสู่การจัดการโลจิสติกส์ที่มีประสิทธิภาพ โดยเฉพาะอย่างยิ่งการปรับปรุงระบบการควบคุมและจัดการการกระจายสินค้าให้ก้าว หน้าพร้อมกับมีประสิทธิภาพที่สูงขึ้น</a:t>
            </a:r>
          </a:p>
          <a:p>
            <a:pPr algn="thaiDist">
              <a:buNone/>
            </a:pPr>
            <a:r>
              <a:rPr lang="th-TH" sz="3100" dirty="0" smtClean="0">
                <a:solidFill>
                  <a:srgbClr val="00B050"/>
                </a:solidFill>
              </a:rPr>
              <a:t>            6) คำนวณต้นทุนต่อหน่วยของกิจกรรม โดยนำต้นทุนรวมของแต่ละกิจกรรมมาหารด้วย ปริมาณการปฏิบัติงาน </a:t>
            </a:r>
          </a:p>
          <a:p>
            <a:pPr algn="thaiDist">
              <a:buNone/>
            </a:pPr>
            <a:r>
              <a:rPr lang="th-TH" sz="3100" dirty="0" smtClean="0">
                <a:solidFill>
                  <a:srgbClr val="00B050"/>
                </a:solidFill>
              </a:rPr>
              <a:t> 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305800" cy="6321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4800" dirty="0" smtClean="0">
                <a:solidFill>
                  <a:srgbClr val="CC0099"/>
                </a:solidFill>
              </a:rPr>
              <a:t>ขั้นตอนที่ 1 การกำหนดกิจกร</a:t>
            </a:r>
          </a:p>
          <a:p>
            <a:pPr algn="thaiDist">
              <a:buNone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สำนักงาน</a:t>
            </a: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กองทุนสนับสนุนการสร้างเสริมสุขภาพ (สสส.) โดยแผนงานทุนอุปถัมภ์เพื่อสนับสนุนกิจกรรมปลอดเครื่องดื่มแอลกอฮอล์ในสถานศึกษา เปิดรับโครงการรณรงค์สนับสนุนการดำเนินการจัดกิจกรรมโครงการ “กิจกรรมปลอดเครื่องดื่มแอลกอฮอล์ในสถานศึกษา” ปีการศึกษา 2554 เพื่อเป็นการรณรงค์ให้สถานศึกษา ระดับอุดมศึกษาร่วมรณรงค์จัดกิจกรรมปลอดเครื่องดื่มแอลกอฮอล์ในสถานศึกษาทั้งปี โดยเริ่มจากกิจกรรมรับน้องใหม่อย่างสร้างสรรค์ ซึ่งโครงการกิจกรรมที่จะจัดขึ้น ต้องเป็นกิจกรรมรณรงค์เพื่อลดปัจจัยเสี่ยงเรื่องการปลอดเครื่องดื่มแอลกอฮอล์ และบุหรี่ รวมถึงพฤติกรรมที่ไม่เหมาะสมในกิจกรรมดังกล่าวและเป็นการรณรงค์ การสื่อสาร และการจัดกิจกรรมกับกลุ่มเป้าหมาย คือ นิสิตนักศึกษาของสถาบันการศึกษา อย่างเหมาะสม</a:t>
            </a: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รม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305800" cy="624535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None/>
            </a:pPr>
            <a:r>
              <a:rPr lang="th-TH" sz="5400" dirty="0" smtClean="0">
                <a:solidFill>
                  <a:schemeClr val="accent3">
                    <a:lumMod val="75000"/>
                  </a:schemeClr>
                </a:solidFill>
              </a:rPr>
              <a:t>ขั้นตอนที่ 2 การศึกษาต้นทุนของทรัพยากรที่ใช้</a:t>
            </a:r>
          </a:p>
          <a:p>
            <a:pPr algn="thaiDist">
              <a:buNone/>
            </a:pPr>
            <a:r>
              <a:rPr lang="th-TH" sz="4000" b="1" dirty="0" smtClean="0">
                <a:solidFill>
                  <a:srgbClr val="002060"/>
                </a:solidFill>
              </a:rPr>
              <a:t>		</a:t>
            </a:r>
            <a:r>
              <a:rPr lang="th-TH" sz="4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4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ประมาณ</a:t>
            </a:r>
            <a:r>
              <a:rPr lang="th-TH" sz="4000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หมายถึง การวิเคราะห์ การให้ความเห็น การพยากรณ์ หรือการคาดหมายล่วงหน้า ดังนั้นการประมาณต้นทุนจึงเป็นการวิเคราะห์ หรือการให้ความเห็นเกี่ยวกับค่าใช้จ่ายที่คาดว่าจะเกิดขึ้นในกระบวนการทำงานหรือกระบวนการผลิต ซึ่งอาจเป็นการทำผลิตภัณฑ์ การจัดทำโครงการ หรือการผลิตงานบริการ</a:t>
            </a:r>
          </a:p>
          <a:p>
            <a:pPr algn="thaiDist">
              <a:buNone/>
            </a:pP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305800" cy="6169152"/>
          </a:xfrm>
          <a:ln>
            <a:solidFill>
              <a:srgbClr val="7030A0"/>
            </a:solidFill>
          </a:ln>
        </p:spPr>
        <p:txBody>
          <a:bodyPr/>
          <a:lstStyle/>
          <a:p>
            <a:pPr>
              <a:buNone/>
            </a:pPr>
            <a:r>
              <a:rPr lang="th-TH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ขั้นตอนที่ 3 การกำหนดเกณฑ์การกระจายต้นทุน</a:t>
            </a:r>
          </a:p>
          <a:p>
            <a:pPr algn="thaiDist">
              <a:buNone/>
            </a:pPr>
            <a:r>
              <a:rPr lang="th-TH" dirty="0" smtClean="0"/>
              <a:t>		</a:t>
            </a: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</a:t>
            </a: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วิเคราะห์ต้นทุนในปีงบประมาณ พ.ศ.2540 ได้เริ่มทำกันในสถานบริการในระดับต่างๆ ตั้งแต่โรงพยาบาลศูนย์ โรงพยาบาลทั่วไป โรงพยาบาลชุมชน และสถานีอนามัย ใน 5 จังหวัด ซึ่งเป็นจังหวัดภายใต้โครงการปฏิรูประบบสาธารณสุข กระทรวงสาธารณสุข ในการวิเคราะห์ข้อมูลทั้งหมดใช้วิธีการแบบเดียวกันกล่าวคือ ถ้าเป็นการวิเคราะห์ต้นทุนโรงพยาบาลจะใช้วิธีการกระจายต้นทุนแบบ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Simultaneous equation method </a:t>
            </a: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ในสถานีอนามัยใช้วิธีการกระจายโดยตรง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Direct method </a:t>
            </a:r>
          </a:p>
          <a:p>
            <a:pPr algn="thaiDist">
              <a:buNone/>
            </a:pP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	ผล</a:t>
            </a: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การวิเคราะห์ข้อมูลมีรายละเอียดนำเสนอโดยละเอียด โดยมีวัตถุประสงค์สำคัญคือ นำข้อมูลไปใช้ในการจัดสรรทรัพยากร อย่างเป็นธรรม ภายในจังหวัด และ ภายในประเทศ จะมีการวิเคราะห์ต้นทุนอีกครั้งเมื่อโครงการปฏิรูประบบสาธารณสุขสิ้นสุดลง หรือ หากสถานบริการเห็นความสำคัญจะนำวิธีการวิเคราะห์ต้นทุนเพื่อนำไปควบคุมต้นทุนเพื่อให้เกิดประสิทธิภาพสูงสุดในการใช้ทรัพยากร หรือ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Good Health at Low Cost </a:t>
            </a: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ก็สามารถกระทำได้</a:t>
            </a:r>
          </a:p>
          <a:p>
            <a:pPr algn="thaiDi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245352"/>
          </a:xfrm>
        </p:spPr>
        <p:txBody>
          <a:bodyPr/>
          <a:lstStyle/>
          <a:p>
            <a:pPr>
              <a:buNone/>
            </a:pPr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ขั้นตอนที่ </a:t>
            </a:r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4 การคำนวณต้นทุนทั้งหมดของแต่ละกิจกรรม</a:t>
            </a:r>
            <a:endParaRPr lang="th-TH" sz="4800" dirty="0" smtClean="0">
              <a:solidFill>
                <a:srgbClr val="00B050"/>
              </a:solidFill>
            </a:endParaRPr>
          </a:p>
          <a:p>
            <a:pPr algn="thaiDist">
              <a:buNone/>
            </a:pPr>
            <a:r>
              <a:rPr lang="th-TH" dirty="0" smtClean="0"/>
              <a:t>    </a:t>
            </a:r>
            <a:r>
              <a:rPr lang="th-TH" sz="3200" dirty="0" smtClean="0">
                <a:solidFill>
                  <a:srgbClr val="7030A0"/>
                </a:solidFill>
              </a:rPr>
              <a:t> ต้นทุน (</a:t>
            </a:r>
            <a:r>
              <a:rPr lang="en-US" sz="3200" dirty="0" smtClean="0">
                <a:solidFill>
                  <a:srgbClr val="7030A0"/>
                </a:solidFill>
              </a:rPr>
              <a:t>Cost) </a:t>
            </a:r>
            <a:r>
              <a:rPr lang="th-TH" sz="3200" dirty="0" smtClean="0">
                <a:solidFill>
                  <a:srgbClr val="7030A0"/>
                </a:solidFill>
              </a:rPr>
              <a:t>หมายถึง มูลค่าของทรัพยากรที่สูญเสียไปเพื่อให้ได้สินค้าหรือบริการ โดยมูลค่านั้นจะต้องสามารถวัดได้เป็นหน่วยเงินตรา ซึ่งเป็นลักษณะของการลดลงในสินทรัพย์หรือเพิ่มขึ้นในหนี้สิน ต้นทุนที่เกิดขึ้นอาจจะให้ประโยชน์ในปัจจุบันหรือในอนาคตก็ได้ เมื่อต้นทุนใดที่เกิดขึ้นแล้วและกิจการได้ใช้ประโยชน์ไปทั้งสิ้นแล้ว ต้นทุนนั้นก็จะถือเป็น “ค่าใช้จ่าย” (</a:t>
            </a:r>
            <a:r>
              <a:rPr lang="en-US" sz="3200" dirty="0" smtClean="0">
                <a:solidFill>
                  <a:srgbClr val="7030A0"/>
                </a:solidFill>
              </a:rPr>
              <a:t>Expenses) </a:t>
            </a:r>
            <a:r>
              <a:rPr lang="th-TH" sz="3200" dirty="0" smtClean="0">
                <a:solidFill>
                  <a:srgbClr val="7030A0"/>
                </a:solidFill>
              </a:rPr>
              <a:t>ดังนั้น ค่าใช้จ่ายจึงหมายถึงต้นทุนที่ได้ให้ประโยชน์และกิจการได้ใช้ประโยชน์ทั้งหมดไปแล้วในขณะนั้นและสำหรับต้นทุนที่กิจการสูญเสียไป แต่จะให้ประโยชน์แก่กิจการในอนาคตเรียกว่า “สินทรัพย์ (</a:t>
            </a:r>
            <a:r>
              <a:rPr lang="en-US" sz="3200" dirty="0" smtClean="0">
                <a:solidFill>
                  <a:srgbClr val="7030A0"/>
                </a:solidFill>
              </a:rPr>
              <a:t>Assets)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305800" cy="61691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ขั้นตอนที่ </a:t>
            </a:r>
            <a:r>
              <a:rPr lang="th-TH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 การศึกษาปริมาณงานของแต่ละกิจกรรม</a:t>
            </a:r>
          </a:p>
          <a:p>
            <a:pPr>
              <a:buNone/>
            </a:pPr>
            <a:r>
              <a:rPr lang="th-TH" dirty="0" smtClean="0"/>
              <a:t>		</a:t>
            </a:r>
            <a:r>
              <a:rPr lang="th-TH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มื่อ</a:t>
            </a:r>
            <a:r>
              <a:rPr lang="th-TH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มีการมอบหมายงานเพิ่ม หรือมีการโยกย้ายงานจากหน่วยงานหนึ่งไปยังอีกหน่วยงานหนึ่ง หน่วยงานที่ได้รับเงินเพิ่มมักจะขอคนเพิ่มเสมอ แต่...หน่วยงานที่เอางานออกไปมักจะไม่ได้ลดคนตามไปด้วย บางครั้งงานๆเดียว ถูกย้ายไป 3-4 หน่วยงาน อัตรากำลังคนรวมขององค์กรเพิ่มขึ้น 3-4 คน ปริมาณงานหรือความรับผิดชอบโดยรวมขององค์กรยังมีอยู่เท่าเดิม ปัญหาการเพิ่มกำลังคนจะค่อยๆก่อตัวสะสมมากขึ้นไปเรื่อยๆ พอถึงระดับหนึ่งผู้บริหารรู้สึกว่าจำนวนพนักงานมากเกินไปแล้ว แต่บอกไม่ได้หรอกครับว่ามากตรงไหน มากเพราะอะไร ผู้บริหารก็มักจะมอบหมายให้ฝ่ายบริหารทรัพยากรมนุษย์ไปศึกษาดูว่าทำไมหน่วยงานนั้นจึงใช้คนมาก และให้ไปศึกษาดูว่าจริงๆแล้วหน่วยงานนั้นๆควรจะใช้คนเท่าไหร่จึงจะเหมาะสม ปัญหาที่ตามมาของฝ่ายบริหารทรัพยากรมนุษย์คือ ไม่รู้ว่าจะเข้าไปวิเคราะห์ได้อย่างไร จะเริ่มต้นตรงไหน จะวิเคราะห์</a:t>
            </a:r>
            <a:r>
              <a:rPr lang="th-TH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อะไรบ้าง</a:t>
            </a:r>
          </a:p>
          <a:p>
            <a:pPr>
              <a:buNone/>
            </a:pPr>
            <a:r>
              <a:rPr lang="th-TH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	ถ้า</a:t>
            </a:r>
            <a:r>
              <a:rPr lang="th-TH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องค์กรขาดการวิเคราะห์กำลังคนที่มีประสิทธิภาพแล้ว ปัญหาที่เกิดขึ้นไม่เพียงแต่จำนวนกำลังคนจะเพิ่มขึ้นอย่างไม่เหมาะสมกับปริมาณงานแล้ว ยังมีปัญหาต่างๆติดตามมาอีกมากมาย เช่น ขาดประสิทธิภาพในการจัดโครงสร้างองค์กร ต้นทุนการบริหารจัดการสูงเกินความเป็นจริง เสี่ยงต่อการเกิดปัญหาทุจริตคอรัปชั่นสูง ใช้คนผิดประเภท ใช้ทรัพยากรไม่คุ้มค่า  ดังนั้น เพื่อให้องค์กรต่างๆมีแนวทางในการวิเคราะห์งานอย่างมีประสิทธิภาพ จึงขอนำเสนอวิธีการวิเคราะห์งาน 10 ขั้นตอน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169152"/>
          </a:xfrm>
        </p:spPr>
        <p:txBody>
          <a:bodyPr/>
          <a:lstStyle/>
          <a:p>
            <a:pPr>
              <a:buNone/>
            </a:pPr>
            <a:r>
              <a:rPr lang="th-TH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ขั้นตอนที่  6 การคำนวณต้นทุนต่อหน่วย</a:t>
            </a:r>
          </a:p>
          <a:p>
            <a:pPr algn="thaiDist">
              <a:buNone/>
            </a:pPr>
            <a:r>
              <a:rPr lang="th-TH" sz="3200" dirty="0" smtClean="0">
                <a:solidFill>
                  <a:srgbClr val="00B050"/>
                </a:solidFill>
              </a:rPr>
              <a:t>ในการผลิตผลิตภัณฑ์ของกิจการอุตสาหกรรมบางประเภท จะได้ผลิตภัณฑ์หลายชนิดออกมาพร้อมกันจากขบวนการผลิตหนึ่ง กิจการอาจปรับปรุงวิธีการผลิตให้ได้ผลิตภัณฑ์แต่ละชนิดจำนวนแตกต่างกัน แต่ไม่สามารถผลิตผลิตภัณฑ์หนึ่งผลิตภัณฑ์ใดเพียงชนิดเดียวออกมาโดยไม่มีผลิตภัณฑ์อื่น ๆ ออกมาด้วยได้ เช่น อุตสาหกรรมน้ำมัน การกลั่นน้ำมันดิบย่อมจะได้น้ำมันชนิดต่าง ๆ ออกมาพร้อมกัน การจัดผลิตภัณฑ์ที่ได้เหล่านั้นว่าเป็นผลิตภัณฑ์ร่วม หรือผลิตภัณฑ์พลอยได้ จะขึ้นอยู่กับความสำคัญของผลิตภัณฑ์แต่ละชนิด กิจการอื่น ๆ ที่มีลักษณะเดียวกับกิจการอุตสาหกรรมน้ำมัน ได้แก่ อุตสาหกรรมการสีข้าว อุตสาหกรรมป่าไม้ อุตสาหกรรมเคมี และอุตสาหกรรมชำแหละเนื้อสัตว์ เป็นต้น  </a:t>
            </a:r>
            <a:r>
              <a:rPr lang="th-TH" sz="3200" dirty="0" smtClean="0">
                <a:solidFill>
                  <a:srgbClr val="00B050"/>
                </a:solidFill>
              </a:rPr>
              <a:t>นทุนต่อหน่วย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16915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None/>
            </a:pPr>
            <a:r>
              <a:rPr lang="th-TH" sz="4400" dirty="0" smtClean="0">
                <a:solidFill>
                  <a:srgbClr val="00B050"/>
                </a:solidFill>
              </a:rPr>
              <a:t>บทที่ 3 การวางแผนการคำนสว</a:t>
            </a:r>
            <a:r>
              <a:rPr lang="en-US" sz="4400" dirty="0" smtClean="0">
                <a:solidFill>
                  <a:srgbClr val="00B050"/>
                </a:solidFill>
              </a:rPr>
              <a:t>(ABC)</a:t>
            </a:r>
          </a:p>
          <a:p>
            <a:pPr algn="thaiDist">
              <a:buNone/>
            </a:pPr>
            <a:r>
              <a:rPr lang="en-US" dirty="0" smtClean="0"/>
              <a:t>		</a:t>
            </a:r>
            <a:r>
              <a:rPr lang="th-TH" sz="3200" dirty="0" smtClean="0">
                <a:solidFill>
                  <a:srgbClr val="7030A0"/>
                </a:solidFill>
              </a:rPr>
              <a:t>การ</a:t>
            </a:r>
            <a:r>
              <a:rPr lang="th-TH" sz="3200" dirty="0" smtClean="0">
                <a:solidFill>
                  <a:srgbClr val="7030A0"/>
                </a:solidFill>
              </a:rPr>
              <a:t>บัญชีต้นทุนฐานกิจกรรม (</a:t>
            </a:r>
            <a:r>
              <a:rPr lang="en-US" sz="3200" dirty="0" smtClean="0">
                <a:solidFill>
                  <a:srgbClr val="7030A0"/>
                </a:solidFill>
              </a:rPr>
              <a:t>Activity based costing : ABC) </a:t>
            </a:r>
            <a:r>
              <a:rPr lang="th-TH" sz="3200" dirty="0" smtClean="0">
                <a:solidFill>
                  <a:srgbClr val="7030A0"/>
                </a:solidFill>
              </a:rPr>
              <a:t>เป็นแนวคิดของระบบการบริหารต้นทุนแบบใหม่ซึ่งมีจุดมุ่งหมายให้ผู้บริหารหันมาให้ความสนใจกับการบริหารกิจกรรมและต้นทุนที่เกี่ยวข้อง ดังนั้นจึงมีการบริหารโดยแบ่งออกเป็นกิจกรรมต่าง ๆ และถือว่ากิจกรรมเป็นสิ่งที่ทำให้เกิดต้นทุน ส่วนผลิตภัณฑ์นั้นเป็นสิ่งที่ใช้กิจกรรมต่าง ๆ อีกทีหนึ่ง กิจกรรม คือ การกระทำที่เปลี่ยนทรัพยากรของกิจการออกมาเป็นผลผลิตได้ ดังนั้น การบัญชีต้นทุนกิจกรรมนอกจากเน้นการระบุกิจกรรมของกิจการแล้ว ยังพยายามระบุต้นทุนของกิจกรรม เพื่อใช้ในการคำนวณต้นทุนผลิตภัณฑ์ และเพื่อเป็นแนวทางในการพัฒนาประสิทธิภาพในการดำเนินงาน</a:t>
            </a:r>
          </a:p>
          <a:p>
            <a:pPr algn="thaiDist">
              <a:buNone/>
            </a:pPr>
            <a:endParaRPr lang="th-TH" sz="3200" dirty="0" smtClean="0">
              <a:solidFill>
                <a:srgbClr val="7030A0"/>
              </a:solidFill>
            </a:endParaRPr>
          </a:p>
          <a:p>
            <a:pPr algn="thaiDist">
              <a:buNone/>
            </a:pP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305800" cy="624535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None/>
            </a:pPr>
            <a:r>
              <a:rPr lang="th-TH" sz="6000" dirty="0" smtClean="0">
                <a:latin typeface="2005_iannnnnMTV" pitchFamily="2" charset="0"/>
                <a:cs typeface="2005_iannnnnMTV" pitchFamily="2" charset="0"/>
              </a:rPr>
              <a:t>การวางแผนการกำหนดกิจกรรม</a:t>
            </a:r>
          </a:p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36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วางแผนการสอนเป็นการจัดวางโปรแกรมการสอนทั้งหมดในวิชาใดวิชาหนึ่งไว้ล่วงหน้า เพื่อช่วยให้ครูผู้สอนได้จัดดำเนินกระบวนการเรียนการสอนให้เป็นไปตามจุดมุ่งหมายของหลักสูตรที่วางไว้ ดังนั้นในแผนการสอนจะต้องประกอบไปด้วยรายละเอียดตามที่หลักสูตรกำหนดไว้ เช่น มีจุดประสงค์ความคิดรวบยอด/หลักการ เนื้อหา กิจกรรมการเรียนการสอน สื่อการเรียนการสอน การวัดผล/ประเมินผล และจำนวนคาบเวลาที่ใช้สอน ทุกสิ่งทุกอย่างจะต้องจัดรวมไว้อย่างมีระบบระเบียบในแผนการสอน</a:t>
            </a:r>
            <a:endParaRPr lang="en-US" sz="3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382000" cy="609295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4400" b="1" dirty="0" smtClean="0">
                <a:solidFill>
                  <a:srgbClr val="FF0000"/>
                </a:solidFill>
              </a:rPr>
              <a:t>การเก็บข้อมูลและคำนวณต้นทุนแต่ละกิจกรรม</a:t>
            </a:r>
          </a:p>
          <a:p>
            <a:pPr>
              <a:buNone/>
            </a:pPr>
            <a:r>
              <a:rPr lang="th-TH" b="1" dirty="0" smtClean="0"/>
              <a:t>		</a:t>
            </a:r>
            <a:r>
              <a:rPr lang="th-TH" sz="3200" b="1" dirty="0" smtClean="0">
                <a:solidFill>
                  <a:srgbClr val="CC0099"/>
                </a:solidFill>
              </a:rPr>
              <a:t>การ</a:t>
            </a:r>
            <a:r>
              <a:rPr lang="th-TH" sz="3200" b="1" dirty="0" smtClean="0">
                <a:solidFill>
                  <a:srgbClr val="CC0099"/>
                </a:solidFill>
              </a:rPr>
              <a:t>กำหนดกลุ่มต้นทุนในรูปของกิจกรรม และใช้ตัวผลักดันกิจกรรมที่ะสท้อนถึงความสัมพันธ์ระหว่างกิจกรรมต่างๆ ที่ก่อให้เกิดค่าใช้จ่ายการผลิตกับตัวผลิตภัณฑ์ นอกจากจะช่วยให้การคิดต้นทุนผลิตภัณฑ์มีความถูกต้องใกล้เคียงกับความเป็นจริงมากขึ้นแล้ว ยังให้ข้อมูลที่เป็นประโยชน์แก้ผู้บริหารในการตัดสินใจเกี่ยวกับเรื่องต่าง ๆ ได้ถูกต้องมากยิ่งขึ้น ไม่ว่าจะเป็นการตัดสินใจเกี่ยวกับการตั้งราคาผลิตภัณฑ์ การแนะนำผลิตภัณฑ์ใหม่ การยกเลิกผลิตภัณฑ์ การกำหนดปริมาณการผลิต การจัดจำหน่ายและการตลาด วิธีการเพิ่มประสิทธิภาพในการดำเนินงาน การตัดทอนกิจกรรมบางประเภทที่มีต้นทุนสูงและทดแทนด้วยกิจกรรมที่มีต้นทุนต่ำกว่า การปรับเปลี่ยนกระบวนการทางธุรกิจใหม่เพื่อลดความสูญเปล่าหรือกิจกรรมที่ไม่เพิ่มค่าให้เหลือน้อยที่สุด หรือหมดไป ตลอดจนการออกแบบผลิตภัณฑ์ใหม่เพื่อลดกิจกรรมบางประเภทลง</a:t>
            </a:r>
          </a:p>
          <a:p>
            <a:pPr>
              <a:buNone/>
            </a:pPr>
            <a:endParaRPr lang="en-US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4800" b="1" u="sng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บทที่ 1</a:t>
            </a:r>
          </a:p>
          <a:p>
            <a:pPr algn="thaiDist">
              <a:buNone/>
            </a:pPr>
            <a:r>
              <a:rPr lang="th-TH" dirty="0" smtClean="0"/>
              <a:t>  </a:t>
            </a:r>
            <a:r>
              <a:rPr lang="th-TH" dirty="0" smtClean="0"/>
              <a:t>		</a:t>
            </a:r>
            <a:r>
              <a:rPr lang="th-TH" sz="3200" dirty="0" smtClean="0">
                <a:solidFill>
                  <a:srgbClr val="002060"/>
                </a:solidFill>
                <a:latin typeface="2005_iannnnnMTV" pitchFamily="2" charset="0"/>
                <a:cs typeface="2005_iannnnnMTV" pitchFamily="2" charset="0"/>
              </a:rPr>
              <a:t>ต้นทุนโล</a:t>
            </a:r>
            <a:r>
              <a:rPr lang="th-TH" sz="3200" dirty="0" smtClean="0">
                <a:solidFill>
                  <a:srgbClr val="002060"/>
                </a:solidFill>
                <a:latin typeface="2005_iannnnnMTV" pitchFamily="2" charset="0"/>
                <a:cs typeface="2005_iannnnnMTV" pitchFamily="2" charset="0"/>
              </a:rPr>
              <a:t>จิสติกส์เป็นปัจจัยหลักสำคัญที่แฝงอยู่ในทุกกิจกรรมทางธุรกิจและอุตสาหกรรม เช่น การจัดซื้อ การจัดการคลังสินค้า การจัดเก็บ การขนย้าย การขนส่ง และการกระจายสินค้า ดังนั้นการเพิ่มประสิทธิภาพและลดต้นทุนการผลิต โดยเฉพาะการลดต้นทุนทางด้านโลจิสติกส์จึงต้องอาศัยการกำหนดกลยุทธ์ และเทคนิคในการจัดการกระบวนการจัดการโลจิสติกส์ ซึ่งต้องอาศัยความร่วมมือของทุกฝ่ายภายในองค์กรเพื่อให้การดำเนินการเป็นไปในทิศทางเดียวกัน ทั้งนี้องค์กรจำเป็นต้องมีบุคลากรที่มีความรู้ความเข้าใจ สามารถนำความรู้สู่การปฏิบัติเพื่อลดต้นทุนที่ไม่ก่อให้เกิดมูลค่าเพิ่ม โดยไม่ลดคุณภาพของสินค้าและบริการลง เพื่อเป็นการสร้างความได้เปรียบในการแข่งขันและเพิ่มผลกำไรให้กับองค์กรอย่างชัดเจน</a:t>
            </a:r>
            <a:endParaRPr lang="en-US" sz="3200" dirty="0">
              <a:solidFill>
                <a:srgbClr val="002060"/>
              </a:solidFill>
              <a:latin typeface="2005_iannnnnMTV" pitchFamily="2" charset="0"/>
              <a:cs typeface="2005_iannnnnMTV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245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ต้นทุนกิจกรรมจำแนกตามประเภทของทรัพยากร</a:t>
            </a:r>
          </a:p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2800" dirty="0" smtClean="0">
                <a:solidFill>
                  <a:srgbClr val="00B050"/>
                </a:solidFill>
              </a:rPr>
              <a:t>การ</a:t>
            </a:r>
            <a:r>
              <a:rPr lang="th-TH" sz="2800" dirty="0" smtClean="0">
                <a:solidFill>
                  <a:srgbClr val="00B050"/>
                </a:solidFill>
              </a:rPr>
              <a:t>กำหนดกลุ่มต้นทุนในรูปของกิจกรรม และใช้ตัวผลักดันกิจกรรมที่ะสท้อนถึงความสัมพันธ์ระหว่างกิจกรรมต่างๆ ที่ก่อให้เกิดค่าใช้จ่ายการผลิตกับตัวผลิตภัณฑ์ นอกจากจะช่วยให้การคิดต้นทุนผลิตภัณฑ์มีความถูกต้องใกล้เคียงกับความเป็นจริงมากขึ้นแล้ว ยังให้ข้อมูลที่เป็นประโยชน์แก้ผู้บริหารในการตัดสินใจเกี่ยวกับเรื่องต่าง ๆ ได้ถูกต้องมากยิ่งขึ้น ไม่ว่าจะเป็นการตัดสินใจเกี่ยวกับการตั้งราคาผลิตภัณฑ์ การแนะนำผลิตภัณฑ์ใหม่ การยกเลิกผลิตภัณฑ์ การกำหนดปริมาณการผลิต การจัดจำหน่ายและการตลาด วิธีการเพิ่มประสิทธิภาพในการดำเนินงาน การตัดทอนกิจกรรมบางประเภทที่มีต้นทุนสูงและทดแทนด้วยกิจกรรมที่มีต้นทุนต่ำกว่า การปรับเปลี่ยนกระบวนการทางธุรกิจใหม่เพื่อลดความสูญเปล่าหรือกิจกรรมที่ไม่เพิ่มค่าให้เหลือน้อยที่สุด หรือหมดไป ตลอดจนการออกแบบผลิตภัณฑ์ใหม่เพื่อลดกิจกรรมบางประเภทลง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1691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5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เวลาที่ใช้ในการปฏิบัติงานของพนักงาน</a:t>
            </a:r>
          </a:p>
          <a:p>
            <a:pP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000" b="1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กฎหมาย</a:t>
            </a:r>
            <a:r>
              <a:rPr lang="th-TH" sz="3000" b="1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ว่าด้วยการคุ้มครองแรงงาน หมายถึง กฎหมายที่บัญญัติถึงสิทธิและหน้าที่ระหว่างนายจ้างและลูกจ้าง โดยกำหนดมาตรฐานขั้นต่ำในการใช้แรงงานและการจ่ายค่าตอบแทนในการทำงาน ทั้งนี้ เพื่อให้ลูกจ้างทำงานด้านความปลอดภัย มีสุขภาพอนามัยดี ได้รับค่าตอบแทนและสวัสดิการตามสมควร </a:t>
            </a:r>
            <a:br>
              <a:rPr lang="th-TH" sz="3000" b="1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b="1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000" b="1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b="1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กฎหมายว่าด้วยแรงงานสัมพันธ์ เป็นกฎหมายที่กำหนดแนวทางปฏิบัติต่อกันระหว่างบุคคลสองฝ่าย คือ ฝ่ายนายจ้างและฝ่ายลูกจ้าง เพื่อให้บุคคลทั้งสองฝ่ายได้มีความเข้าใจอันดีต่อกัน สามารถตกลงในเรื่องสิทธิหน้าที่ และผลประโยชน์ในการทำงานร่วมกันได้รวมทั้งกำหนดวิธีการระงับข้อขัดแย้งหรือข้อพิพาทแรงงานที่เกิดขึ้น</a:t>
            </a:r>
            <a:br>
              <a:rPr lang="th-TH" sz="3000" b="1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b="1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ให้ยุติลงโดยรวดเร็ว ทั้งนี้เพื่อให้เกิดความสงบสุข ในสถานประกอบกิจการ ซึ่งจะส่งผลถึงเศรษฐกิจและความมั่นคง</a:t>
            </a:r>
            <a:br>
              <a:rPr lang="th-TH" sz="3000" b="1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b="1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ของประเทศ </a:t>
            </a:r>
            <a:br>
              <a:rPr lang="th-TH" sz="3000" b="1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</a:br>
            <a:endParaRPr lang="en-US" b="1" dirty="0">
              <a:solidFill>
                <a:srgbClr val="7030A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305800" cy="6321552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85000" lnSpcReduction="20000"/>
            <a:sp3d extrusionH="57150">
              <a:bevelT w="38100" h="38100" prst="relaxedInset"/>
            </a:sp3d>
          </a:bodyPr>
          <a:lstStyle/>
          <a:p>
            <a:pPr>
              <a:buNone/>
            </a:pPr>
            <a:r>
              <a:rPr lang="th-TH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เกณ์การกระจายต้นทุนไปยังกิจกรรมต่าง ๆ</a:t>
            </a:r>
          </a:p>
          <a:p>
            <a:r>
              <a:rPr lang="th-TH" sz="3000" b="1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ปัจจัยด้านวัสดุใช้งานหรือวัสดุสิ้นเปลือง</a:t>
            </a:r>
            <a: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วัสดุใช้งานและวัสดุสิ้นเปลืองสามารถจำแนกออกเป็นสองประเภทคือ</a:t>
            </a:r>
            <a:b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· วัสดุใช้งาน เป็นวัสดุที่สามารถใช้งานได้ในระยะเวลาหนึ่ง แล้วสามารถซื้อมาเปลี่ยนใหม่ได้ เช่น แท่นวาง</a:t>
            </a:r>
            <a:b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สินค้า</a:t>
            </a:r>
            <a:b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· วัสดุสิ้นเปลืองเป็นวัสดุที่จัดซื้อมาตามปริมาณที่จำเป็นต้องใช้ในแต่ละครั้ง เมื่อใช้แล้วจะไม่สามารถนำ</a:t>
            </a:r>
            <a:b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กลับมาใช้ใหม่ได้ เช่นกระดาษ กล่องกระดาษลูกฟูก วัสดุกันกระแทก</a:t>
            </a:r>
            <a:b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ทั้งนี้ไม่ว่าจะเป็นวัสดุใช้งานหรือวัสดุสิ้นเปลืองก็ตาม ต้นทุนที่ใช้ในการคำนวณนี้จะเป็นค่าใช้จ่ายที่</a:t>
            </a:r>
            <a:b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เกิดขึ้นจากการซื้อ หรือเช่าวัสดุนั้น ๆ ตามที่เกิดขึ้นจริง ในบางกรณีหากลูกค้าเป็นผู้จัดหาหรือให้ยืมโดยไม่มี</a:t>
            </a:r>
            <a:b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ค่าใช้จ่ายก็ไม่ต้องนำมาคำนวณเป็นต้นทุน ตัวอย่างรายการวัสดุใช้งานและวัสดุสิ้นเปลืองตามตาราง</a:t>
            </a:r>
            <a:br>
              <a:rPr lang="th-TH" sz="30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</a:br>
            <a:endParaRPr lang="en-US" i="1" dirty="0">
              <a:solidFill>
                <a:srgbClr val="7030A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0929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4300" b="1" u="sng" dirty="0" smtClean="0">
                <a:solidFill>
                  <a:srgbClr val="7030A0"/>
                </a:solidFill>
              </a:rPr>
              <a:t>บทที่ 4 </a:t>
            </a:r>
          </a:p>
          <a:p>
            <a:pPr>
              <a:buNone/>
            </a:pPr>
            <a:r>
              <a:rPr lang="th-TH" sz="3000" dirty="0" smtClean="0">
                <a:solidFill>
                  <a:srgbClr val="7030A0"/>
                </a:solidFill>
              </a:rPr>
              <a:t>การวิเคราะห์คุณค่าของกิจกรรมโลจิสติกส์จำแนกตามหมวดหมู่</a:t>
            </a:r>
          </a:p>
          <a:p>
            <a:pPr lvl="1">
              <a:buNone/>
            </a:pPr>
            <a:r>
              <a:rPr lang="th-TH" dirty="0" smtClean="0"/>
              <a:t>	</a:t>
            </a:r>
            <a:r>
              <a:rPr lang="th-TH" dirty="0" smtClean="0">
                <a:solidFill>
                  <a:srgbClr val="00B050"/>
                </a:solidFill>
              </a:rPr>
              <a:t>	</a:t>
            </a:r>
            <a:r>
              <a:rPr lang="th-TH" sz="2200" dirty="0" smtClean="0">
                <a:solidFill>
                  <a:srgbClr val="00B050"/>
                </a:solidFill>
              </a:rPr>
              <a:t>การศึกษา</a:t>
            </a:r>
            <a:r>
              <a:rPr lang="th-TH" sz="2200" dirty="0" smtClean="0">
                <a:solidFill>
                  <a:srgbClr val="00B050"/>
                </a:solidFill>
              </a:rPr>
              <a:t>ครั้งนี้ ศึกษาว่าหลักสูตรโลจิสติกส์ในประเทศไทยในปัจจุบันแต่ละหลักสูตรให้ความสำคัญ</a:t>
            </a:r>
            <a:br>
              <a:rPr lang="th-TH" sz="2200" dirty="0" smtClean="0">
                <a:solidFill>
                  <a:srgbClr val="00B050"/>
                </a:solidFill>
              </a:rPr>
            </a:br>
            <a:r>
              <a:rPr lang="th-TH" sz="2200" dirty="0" smtClean="0">
                <a:solidFill>
                  <a:srgbClr val="00B050"/>
                </a:solidFill>
              </a:rPr>
              <a:t>กับโลจิสติกส์ในด้านต่างๆ อย่างไร หากแบ่งหมวดหมู่ของงานด้านโลจิสติกส์ออกเป็น 7 หมวด คือ 1) การ</a:t>
            </a:r>
            <a:br>
              <a:rPr lang="th-TH" sz="2200" dirty="0" smtClean="0">
                <a:solidFill>
                  <a:srgbClr val="00B050"/>
                </a:solidFill>
              </a:rPr>
            </a:br>
            <a:r>
              <a:rPr lang="th-TH" sz="2200" dirty="0" smtClean="0">
                <a:solidFill>
                  <a:srgbClr val="00B050"/>
                </a:solidFill>
              </a:rPr>
              <a:t>จัดการด้านการขนส่ง 2) การจัดการโซ่อุปทาน 3) การจัดการโลจิสติกส์ภายในโรงงาน 4) การนำเทคโนโลยี</a:t>
            </a:r>
            <a:br>
              <a:rPr lang="th-TH" sz="2200" dirty="0" smtClean="0">
                <a:solidFill>
                  <a:srgbClr val="00B050"/>
                </a:solidFill>
              </a:rPr>
            </a:br>
            <a:r>
              <a:rPr lang="th-TH" sz="2200" dirty="0" smtClean="0">
                <a:solidFill>
                  <a:srgbClr val="00B050"/>
                </a:solidFill>
              </a:rPr>
              <a:t>ต่างๆ มาใช้ในงานด้านโลจิสติกส์ 5) การจัดการกลยุทธ์ด้านโลจิสติกส์ขององค์กร 6) การตัดสินใจในงาน</a:t>
            </a:r>
            <a:br>
              <a:rPr lang="th-TH" sz="2200" dirty="0" smtClean="0">
                <a:solidFill>
                  <a:srgbClr val="00B050"/>
                </a:solidFill>
              </a:rPr>
            </a:br>
            <a:r>
              <a:rPr lang="th-TH" sz="2200" dirty="0" smtClean="0">
                <a:solidFill>
                  <a:srgbClr val="00B050"/>
                </a:solidFill>
              </a:rPr>
              <a:t>ด้านโลจิสติกส์ 7) การจัดการและการพัฒนาองค์กร โดยพิจารณาจากการจัดกลุ่มกิจกรรมด้านโลจิสติกส์ต่างๆ</a:t>
            </a:r>
            <a:br>
              <a:rPr lang="th-TH" sz="2200" dirty="0" smtClean="0">
                <a:solidFill>
                  <a:srgbClr val="00B050"/>
                </a:solidFill>
              </a:rPr>
            </a:br>
            <a:r>
              <a:rPr lang="th-TH" sz="2200" dirty="0" smtClean="0">
                <a:solidFill>
                  <a:srgbClr val="00B050"/>
                </a:solidFill>
              </a:rPr>
              <a:t>และวิชาที่เปิดในหลักสูตรโลจิสติกส์ในประเทศไทย แล้วนำไปให้เจ้าของหลักสูตรแต่ละหลักสูตรได้เปรียบ</a:t>
            </a:r>
            <a:br>
              <a:rPr lang="th-TH" sz="2200" dirty="0" smtClean="0">
                <a:solidFill>
                  <a:srgbClr val="00B050"/>
                </a:solidFill>
              </a:rPr>
            </a:br>
            <a:r>
              <a:rPr lang="th-TH" sz="2200" dirty="0" smtClean="0">
                <a:solidFill>
                  <a:srgbClr val="00B050"/>
                </a:solidFill>
              </a:rPr>
              <a:t>เทียบหลักสูตรตนเองกับหมวดหมู่ต่างๆ เป็นคู่ๆ ตามแนวทางของกระบวนการลำดับชั้นเชิงวิเคราะห์</a:t>
            </a:r>
            <a:br>
              <a:rPr lang="th-TH" sz="2200" dirty="0" smtClean="0">
                <a:solidFill>
                  <a:srgbClr val="00B050"/>
                </a:solidFill>
              </a:rPr>
            </a:br>
            <a:r>
              <a:rPr lang="th-TH" sz="2200" dirty="0" smtClean="0">
                <a:solidFill>
                  <a:srgbClr val="00B050"/>
                </a:solidFill>
              </a:rPr>
              <a:t>(</a:t>
            </a:r>
            <a:r>
              <a:rPr lang="en-US" sz="2200" dirty="0" smtClean="0">
                <a:solidFill>
                  <a:srgbClr val="00B050"/>
                </a:solidFill>
              </a:rPr>
              <a:t>Analytic Hierarchy Process, AHP) </a:t>
            </a:r>
            <a:r>
              <a:rPr lang="th-TH" sz="2200" dirty="0" smtClean="0">
                <a:solidFill>
                  <a:srgbClr val="00B050"/>
                </a:solidFill>
              </a:rPr>
              <a:t>จากข้อมูลที่ได้จากการสัมภาษณ์ แสดงให้เห็นว่าหลักสูตรโลจิสติกส์ใน</a:t>
            </a:r>
            <a:br>
              <a:rPr lang="th-TH" sz="2200" dirty="0" smtClean="0">
                <a:solidFill>
                  <a:srgbClr val="00B050"/>
                </a:solidFill>
              </a:rPr>
            </a:br>
            <a:r>
              <a:rPr lang="th-TH" sz="2200" dirty="0" smtClean="0">
                <a:solidFill>
                  <a:srgbClr val="00B050"/>
                </a:solidFill>
              </a:rPr>
              <a:t>ประเทศไทยในปัจจุบันนั้น ส่วนใหญ่ให้ความสำคัญในหมวดหมู่ด้านการจัดการด้านการขนส่ง ซึ่งประกอบด้วย</a:t>
            </a:r>
            <a:br>
              <a:rPr lang="th-TH" sz="2200" dirty="0" smtClean="0">
                <a:solidFill>
                  <a:srgbClr val="00B050"/>
                </a:solidFill>
              </a:rPr>
            </a:br>
            <a:r>
              <a:rPr lang="th-TH" sz="2200" dirty="0" smtClean="0">
                <a:solidFill>
                  <a:srgbClr val="00B050"/>
                </a:solidFill>
              </a:rPr>
              <a:t>การขนส่งสินค้า การกระจายสินค้าทั้งภายในประเทศและต่างประเทศ การออกแบบบรรจุภัณฑ์ การขนถ่าย</a:t>
            </a:r>
            <a:br>
              <a:rPr lang="th-TH" sz="2200" dirty="0" smtClean="0">
                <a:solidFill>
                  <a:srgbClr val="00B050"/>
                </a:solidFill>
              </a:rPr>
            </a:br>
            <a:r>
              <a:rPr lang="th-TH" sz="2200" dirty="0" smtClean="0">
                <a:solidFill>
                  <a:srgbClr val="00B050"/>
                </a:solidFill>
              </a:rPr>
              <a:t>และการบริการลูกค้าต่าง ๆ เช่น การส่งมอบสินค้า หรือการบริการหลังการขายรวมถึงการ </a:t>
            </a:r>
            <a:r>
              <a:rPr lang="en-US" sz="2200" dirty="0" smtClean="0">
                <a:solidFill>
                  <a:srgbClr val="00B050"/>
                </a:solidFill>
              </a:rPr>
              <a:t>Reverse Logistics</a:t>
            </a:r>
            <a:br>
              <a:rPr lang="en-US" sz="2200" dirty="0" smtClean="0">
                <a:solidFill>
                  <a:srgbClr val="00B050"/>
                </a:solidFill>
              </a:rPr>
            </a:br>
            <a:r>
              <a:rPr lang="th-TH" sz="2200" dirty="0" smtClean="0">
                <a:solidFill>
                  <a:srgbClr val="00B050"/>
                </a:solidFill>
              </a:rPr>
              <a:t>ส่วนหมวดหมู่ที่หลักสูตรในประเทศไทยให้ความสำคัญน้อยที่สุด คือ หมวดหมู่ด้านประกอบด้วยการพัฒนา</a:t>
            </a:r>
            <a:br>
              <a:rPr lang="th-TH" sz="2200" dirty="0" smtClean="0">
                <a:solidFill>
                  <a:srgbClr val="00B050"/>
                </a:solidFill>
              </a:rPr>
            </a:br>
            <a:r>
              <a:rPr lang="th-TH" sz="2200" dirty="0" smtClean="0">
                <a:solidFill>
                  <a:srgbClr val="00B050"/>
                </a:solidFill>
              </a:rPr>
              <a:t>บุคลากรโลจิสติกส์ ด้านการบัญชีด้านการเงิน ด้านเศรษฐศาสตร์ ด้านการจัดการและการพัฒนาองค์กร ซึ่ง</a:t>
            </a:r>
            <a:br>
              <a:rPr lang="th-TH" sz="2200" dirty="0" smtClean="0">
                <a:solidFill>
                  <a:srgbClr val="00B050"/>
                </a:solidFill>
              </a:rPr>
            </a:br>
            <a:r>
              <a:rPr lang="th-TH" sz="2200" dirty="0" smtClean="0">
                <a:solidFill>
                  <a:srgbClr val="00B050"/>
                </a:solidFill>
              </a:rPr>
              <a:t>ประกอบด้วย เรื่องเกี่ยวกับภาษีอากร และด้านพฤติกรรมองค์กรที่ เกี่ยวข้องกับงานด้านโลจิสติกส์ตลอดจน</a:t>
            </a:r>
            <a:br>
              <a:rPr lang="th-TH" sz="2200" dirty="0" smtClean="0">
                <a:solidFill>
                  <a:srgbClr val="00B050"/>
                </a:solidFill>
              </a:rPr>
            </a:br>
            <a:r>
              <a:rPr lang="th-TH" sz="2200" dirty="0" smtClean="0">
                <a:solidFill>
                  <a:srgbClr val="00B050"/>
                </a:solidFill>
              </a:rPr>
              <a:t>ด้านการตลาด และงานด้านพาณิชย์อิเล็กทรอนิกส์</a:t>
            </a:r>
            <a:endParaRPr lang="th-TH" sz="2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169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400" b="1" dirty="0" smtClean="0">
                <a:solidFill>
                  <a:srgbClr val="0070C0"/>
                </a:solidFill>
              </a:rPr>
              <a:t>ประโยชน์ของการคำนวณต้นทุนกิจกรรม</a:t>
            </a:r>
          </a:p>
          <a:p>
            <a:pPr>
              <a:buNone/>
            </a:pPr>
            <a:r>
              <a:rPr lang="th-TH" dirty="0" smtClean="0"/>
              <a:t>		</a:t>
            </a:r>
            <a:r>
              <a:rPr lang="th-TH" sz="3200" dirty="0" smtClean="0">
                <a:solidFill>
                  <a:srgbClr val="002060"/>
                </a:solidFill>
              </a:rPr>
              <a:t>ด้วยแนวคิดนี้ กลยุทธ์ของกิจการจึงมีความสัมพันธ์โดยตรงกับกิจกรรม และข้อมูลอันเกี่ยวข้องกับกิจกรรมจึงมีความสำคัญยิ่งต่อผู้บริหาร เพราะข้อมูลเหล่านี้นอกจากแสดงถึงความคืบหน้าของการดำเนินการขององค์กร ยังสามารถสะท้อนถึงต้นทุนของการดำเนินการเหล่านั้นอีกด้วย 		แนวคิดสำคัญประการหนึ่งของ </a:t>
            </a:r>
            <a:r>
              <a:rPr lang="en-US" sz="3200" dirty="0" smtClean="0">
                <a:solidFill>
                  <a:srgbClr val="002060"/>
                </a:solidFill>
              </a:rPr>
              <a:t>ABC </a:t>
            </a:r>
            <a:r>
              <a:rPr lang="th-TH" sz="3200" dirty="0" smtClean="0">
                <a:solidFill>
                  <a:srgbClr val="002060"/>
                </a:solidFill>
              </a:rPr>
              <a:t>ที่ว่า </a:t>
            </a:r>
            <a:r>
              <a:rPr lang="th-TH" sz="3200" b="1" dirty="0" smtClean="0">
                <a:solidFill>
                  <a:srgbClr val="002060"/>
                </a:solidFill>
              </a:rPr>
              <a:t>"กิจกรรมเป็นต้นเหตุของการทำให้เกิดต้นทุน"</a:t>
            </a:r>
            <a:r>
              <a:rPr lang="th-TH" sz="3200" dirty="0" smtClean="0">
                <a:solidFill>
                  <a:srgbClr val="002060"/>
                </a:solidFill>
              </a:rPr>
              <a:t> นั้นดูจะไม่ใช่แนวคิดอะไรใหม่ แต่เนื่องจากต้นทุนที่มีการคำนวณในปัจจุบัน ส่วนใหญ่เป็นการคำนวณต้นทุนจากโครงสร้างทางบัญชี ที่คำนวณหาโดยพิจารณาจากวัตถุประสงค์ หน้าที่ และวิธีการใช้เงิน ซึ่งจะพบว่ามักมีต้นทุนจำนวนหนึ่งนั้นหายไปจากการคำนวณต้นทุนผลผลิตขององค์กร เพราะถูกลักษณะการคำนวณนั้นปิดบังไว้โดยไม่รู้ตัว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1691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4800" b="1" dirty="0" smtClean="0">
                <a:solidFill>
                  <a:srgbClr val="7030A0"/>
                </a:solidFill>
              </a:rPr>
              <a:t>การวิเคราะหฺคุณค่าของแต่ละกิจกรรม</a:t>
            </a:r>
          </a:p>
          <a:p>
            <a:pPr>
              <a:buNone/>
            </a:pPr>
            <a:r>
              <a:rPr lang="th-TH" dirty="0" smtClean="0"/>
              <a:t>		</a:t>
            </a:r>
            <a:r>
              <a:rPr lang="th-TH" sz="3200" dirty="0" smtClean="0">
                <a:solidFill>
                  <a:srgbClr val="00B0F0"/>
                </a:solidFill>
              </a:rPr>
              <a:t>ปัจจุบัน</a:t>
            </a:r>
            <a:r>
              <a:rPr lang="th-TH" sz="3200" dirty="0" smtClean="0">
                <a:solidFill>
                  <a:srgbClr val="00B0F0"/>
                </a:solidFill>
              </a:rPr>
              <a:t>การจัดการด้านทรัพยากรมนุษย์ได้รับการยอมรับว่าเป็นงานหรือหน้าที่ทางธุรกิจที่มีความสำคัญต่อการดำเนินงานขององค์การ เนื่องจากงานทรัพยากรมนุษย์จะช่วยเสริมสร้างความมั่นคงด้นกำลังและคุณภาพของบุคลากร ซึ่งนับเป็นหัวใจในการดำเนินงานของทุกองค์การ โดยบุคลากรที่มีประสิทธิภาพจะช่วยเสริมสร้างศักยภาพในการแข่งขันและพัฒนาการขององค์การ งานทรัพยากรมนุษย์จะมีหน้าที่ครอบคลุมเกี่ยวกับการปฏิบัติงานของสมาชิกแต่ละคนในองค์การ ตั้งแต่ก่อนที่เขาจะเริ่มงาน ขณะปฏิบัติงาน จนกระทั่งบุคลากรต้องเกษียณอายุออกจากองค์การไป ดังนั้นผู้บริหารทรัพยากรมนุษย์สมควรต้องมีความรู้และความเข้าใจเกี่ยวกับงานและธรรมชาติของงานภายในแต่ละองค์การ ในระดับที่สามารถนำมาประยุกต์ใช้ให้การปฏิบัติงานบริหารทรัพยากรมนุษย์ของเขาเกิดประสิทธิภาพและประสิทธิผลสูงสุด ซึ่งจะส่งผลโดยตรงต่อศักยภาพในการแข่งขันขององค์การ</a:t>
            </a:r>
            <a:endParaRPr lang="en-US" sz="32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8305800" cy="62453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2005_iannnnnMTV" pitchFamily="2" charset="0"/>
                <a:cs typeface="2005_iannnnnMTV" pitchFamily="2" charset="0"/>
              </a:rPr>
              <a:t>การวิเคราะห์ความน่าจะเป็ฯในการปรับลดต้นทุนกิจ</a:t>
            </a:r>
          </a:p>
          <a:p>
            <a:pPr algn="thaiDist">
              <a:buNone/>
            </a:pPr>
            <a:r>
              <a:rPr lang="th-TH" dirty="0" smtClean="0"/>
              <a:t>	</a:t>
            </a:r>
            <a:r>
              <a:rPr lang="th-TH" dirty="0" smtClean="0">
                <a:latin typeface="2005_iannnnnMTV" pitchFamily="2" charset="0"/>
                <a:cs typeface="2005_iannnnnMTV" pitchFamily="2" charset="0"/>
              </a:rPr>
              <a:t>	</a:t>
            </a:r>
            <a:r>
              <a:rPr lang="th-TH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2005_iannnnnMTV" pitchFamily="2" charset="0"/>
                <a:cs typeface="2005_iannnnnMTV" pitchFamily="2" charset="0"/>
              </a:rPr>
              <a:t>ภายใต้</a:t>
            </a:r>
            <a:r>
              <a:rPr lang="th-TH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2005_iannnnnMTV" pitchFamily="2" charset="0"/>
                <a:cs typeface="2005_iannnnnMTV" pitchFamily="2" charset="0"/>
              </a:rPr>
              <a:t>ภาวะวิกฤติการณ์ทางด้านราคาพลังงาน ที่ปัจจุบันมีความผันผวน ประกอบกับสภาพเศรษฐกิจชะลอตัวทั่วโลก ประเทศไทยซึ่งมีฐานะเป็นผู้นำเข้าพลังงานกว่าร้อยละ 60 ของการใช้พลังงานทั้งประเทศนั้น ได้รับผลกระทบอย่างยิ่งในด้านต้นทุนการผลิตที่ผันผวนตามสภาวะปัจจุบัน โดยเฉพาะอย่างยิ่งภาคการขนส่ง ที่มีสัดส่วนการใช้พลังงานสูงถึงร้อยละ 36 ของการใช้พลังงานขั้นสุดท้ายทั้งประเทศ โดยเป็นการใช้พลังงานในการคมนาคมขนส่งทางบกกว่าร้อยละ 79 ส่งผลให้ผู้ที่ได้รับผลกระทบอย่างมากคือ ผู้ประกอบการขนส่ง ซึ่งได้รับผลกระทบจากปัญหาเรื่องต้นทุนการดำเนินงานที่สูงขึ้น ความสามารถทางการแข่งขันทางธุรกิจลดลง กรรม</a:t>
            </a:r>
            <a:endParaRPr lang="en-US" sz="3600" dirty="0">
              <a:latin typeface="2005_iannnnnMTV" pitchFamily="2" charset="0"/>
              <a:cs typeface="2005_iannnnnMTV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305800" cy="62453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None/>
            </a:pPr>
            <a:r>
              <a:rPr lang="th-TH" sz="4000" b="1" dirty="0" smtClean="0">
                <a:solidFill>
                  <a:srgbClr val="00B050"/>
                </a:solidFill>
              </a:rPr>
              <a:t>การวิเคราะห์ตันทุนกิจกรรม</a:t>
            </a:r>
          </a:p>
          <a:p>
            <a:pPr algn="thaiDist">
              <a:buNone/>
            </a:pPr>
            <a:r>
              <a:rPr lang="th-TH" dirty="0" smtClean="0"/>
              <a:t>		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รุธิร์ 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พนมยงค์ และคณะ (2548) กล่าวว่าระบบต้นทุนฐานกิจกรรม (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Activity-Based Costing) 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หรือระบบ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ABC 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เป็นเครื่องมือในการบริหารงานในลักษณะการบริหารงานฐานคุณค่า (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Value-Based Management) 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ซึ่งเชื่อมโยงการบริหารระดับองค์กรลงสู่ระบบการปฏิบัติงานประจำวัน โดยพิจารณาหน้าที่ความรับผิดชอบของแต่ละหน่วยงานตลอดทั้งกิจการ (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Cross-Functional) 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ในลักษณะที่มองกิจกรรมต่าง ๆ ขององค์กรเป็นภาพรวม (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Integrated View) 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จุดประสงค์สำคัญของ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ABC 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คือการให้ข้อมูลที่เป็นประโยชน์ต่อผู้บริหารในการเข้าใจพฤติกรรมต้นทุน (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Cost Behavior) 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ทั้งหมดที่เกิดขึ้นภายในองค์กร ทำให้ทราบว่าอะไรเป็นปัจจัยที่ทำให้ต้นทุนกิจกรรมต่าง ๆ เพิ่มขึ้นหรือลดลง โดยการระบุกิจกรรมขององค์กร ต้นทุนกิจกรรม และตัวผลักดันต้นทุน (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Cost Driver) 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อันจะเป็นประโยชน์ต่อการคำนวณต้นทุนการผลิตหรือบริการและใช้เป็นแนวทางในการพัฒนาประสิทธิภาพทางด้านต้นทุนและการพัฒนากิจกรรมต่าง ๆ อย่างต่อเนื่อง เพื่อลดความสูญเปล่าหรือกิจกรรมที่ไม่เพิ่มค่า ทั้งนี้ขั้นตอนการคำนวณต้นทุนกิจกรรม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ABC  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305800" cy="62453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None/>
            </a:pPr>
            <a:r>
              <a:rPr lang="th-TH" sz="4800" b="1" u="sng" dirty="0" smtClean="0">
                <a:solidFill>
                  <a:srgbClr val="00B050"/>
                </a:solidFill>
              </a:rPr>
              <a:t>บทที่ 5</a:t>
            </a:r>
          </a:p>
          <a:p>
            <a:pPr>
              <a:buNone/>
            </a:pPr>
            <a:r>
              <a:rPr lang="th-TH" sz="4000" dirty="0" smtClean="0">
                <a:solidFill>
                  <a:srgbClr val="FF0000"/>
                </a:solidFill>
              </a:rPr>
              <a:t>การปรับปรุงกิจกรรมโลจิสติกส์ให้เกิดประสิทธิภาพสูงสุด</a:t>
            </a:r>
          </a:p>
          <a:p>
            <a:pPr>
              <a:buNone/>
            </a:pPr>
            <a:r>
              <a:rPr lang="th-TH" sz="3200" dirty="0" smtClean="0">
                <a:solidFill>
                  <a:srgbClr val="CC0099"/>
                </a:solidFill>
              </a:rPr>
              <a:t>หน้าที่ความรับผิดชอบเกี่ยวกับ การวางแผนกลยุทธ์ การบริหารความเสี่ยง และการควบคุมภายในของส่วนงาน ปรับปรุง พัฒนา สร้างเครือข่าย และจัดหาพันธมิตรเพื่อให้บริการโลจิสติกส์ ขององค์การคลังสินค้าเป็นไปอย่างเหมาะสม มีประสิทธิภาพและครบวงจร การวางแผนเชิงกลยุทธ์ การบริหารความเสี่ยง การควบคุมภายในของหน่วยงาน  </a:t>
            </a:r>
            <a:br>
              <a:rPr lang="th-TH" sz="3200" dirty="0" smtClean="0">
                <a:solidFill>
                  <a:srgbClr val="CC0099"/>
                </a:solidFill>
              </a:rPr>
            </a:br>
            <a:r>
              <a:rPr lang="th-TH" sz="3200" dirty="0" smtClean="0">
                <a:solidFill>
                  <a:srgbClr val="CC0099"/>
                </a:solidFill>
              </a:rPr>
              <a:t>ส่วนงานโลจิสติกส์ แบ่ง</a:t>
            </a:r>
            <a:r>
              <a:rPr lang="th-TH" sz="3200" dirty="0" smtClean="0">
                <a:solidFill>
                  <a:srgbClr val="CC0099"/>
                </a:solidFill>
              </a:rPr>
              <a:t>ออกเป็น </a:t>
            </a:r>
            <a:r>
              <a:rPr lang="th-TH" sz="3200" dirty="0" smtClean="0">
                <a:solidFill>
                  <a:srgbClr val="CC0099"/>
                </a:solidFill>
              </a:rPr>
              <a:t>2 งาน </a:t>
            </a:r>
            <a:endParaRPr lang="th-TH" sz="3200" dirty="0" smtClean="0">
              <a:solidFill>
                <a:srgbClr val="CC0099"/>
              </a:solidFill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CC0099"/>
                </a:solidFill>
              </a:rPr>
              <a:t>	1.1 </a:t>
            </a:r>
            <a:r>
              <a:rPr lang="th-TH" sz="3200" dirty="0" smtClean="0">
                <a:solidFill>
                  <a:srgbClr val="CC0099"/>
                </a:solidFill>
              </a:rPr>
              <a:t>งานพัฒนาธุรกิจโลจิสติกส์  มีหน้าที่ความรับผิดชอบ</a:t>
            </a:r>
            <a:r>
              <a:rPr lang="th-TH" sz="3200" dirty="0" smtClean="0">
                <a:solidFill>
                  <a:srgbClr val="CC0099"/>
                </a:solidFill>
              </a:rPr>
              <a:t>เกี่ยวกับ</a:t>
            </a:r>
          </a:p>
          <a:p>
            <a:pPr>
              <a:buNone/>
            </a:pPr>
            <a:r>
              <a:rPr lang="th-TH" sz="3200" dirty="0" smtClean="0">
                <a:solidFill>
                  <a:srgbClr val="CC0099"/>
                </a:solidFill>
              </a:rPr>
              <a:t>   1.2  งานบริหารโลจิสติกส์  มีหน้าที่ความรับผิดชอบเกี่ยวกับ</a:t>
            </a:r>
            <a:endParaRPr lang="en-US" sz="32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183880" cy="6172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h-TH" sz="5800" b="1" u="sng" dirty="0" smtClean="0">
                <a:solidFill>
                  <a:srgbClr val="FF0000"/>
                </a:solidFill>
              </a:rPr>
              <a:t>ขอบเขตโลจิสติกส์ในองค์กร</a:t>
            </a:r>
          </a:p>
          <a:p>
            <a:pPr algn="thaiDist">
              <a:buNone/>
            </a:pPr>
            <a:r>
              <a:rPr lang="th-TH" sz="4400" b="1" dirty="0" smtClean="0">
                <a:solidFill>
                  <a:srgbClr val="FF0000"/>
                </a:solidFill>
              </a:rPr>
              <a:t>	</a:t>
            </a:r>
            <a:r>
              <a:rPr lang="th-TH" sz="4400" b="1" dirty="0" smtClean="0">
                <a:solidFill>
                  <a:srgbClr val="FF0000"/>
                </a:solidFill>
              </a:rPr>
              <a:t>	</a:t>
            </a:r>
            <a:r>
              <a:rPr lang="th-TH" sz="4400" dirty="0" smtClean="0">
                <a:solidFill>
                  <a:schemeClr val="accent5">
                    <a:lumMod val="50000"/>
                  </a:schemeClr>
                </a:solidFill>
                <a:latin typeface="2005_iannnnnMTV" pitchFamily="2" charset="0"/>
                <a:cs typeface="2005_iannnnnMTV" pitchFamily="2" charset="0"/>
              </a:rPr>
              <a:t>ปัจจุบันประเทศไทยเป็นผู้ส่งออกน้ำตาลทรายรายใหญ่เป็นอันดับต้นๆ ของโลก โดยมีบราซิลและออสเตรเลียเป็นคู่แข่งสำคัญ ทั้งนี้เนื่องจากทั้งสองประเทศมีระดับเทคโนโลยีการผลิตและความก้าวหน้าในด้านการวิจัยและการพัฒนาด้านอ้อยและน้ำตาลทรายอยู่ในระดับสูงมาก เมื่อเปรียบเทียบกับประเทศไทยและประเทศคู่แข่งอื่นๆ ขณะที่ประเทศผู้ส่งออกน้ำตาลทราย   รายใหญ่อีกหลายประเทศ เช่น กลุ่มประเทศสหภาพยุโรป ต่างได้รับการสนับสนุนการส่งออกจากรัฐบาล จนสามารถส่งน้ำตาลทรายออกขายในตลาดโลกได้ในราคาต่ำ ทำให้อุตสาหกรรมอ้อยและน้ำตาลทรายของไทยที่เคยมีความได้เปรียบในด้านต้นทุนการผลิตที่ต่ำกว่า กำลังสูญเสียความได้เปรียบในการแข่งขันในตลาดโลกไปทุกขณะอย่างต่อเนื่อง ดังนั้นเพื่อให้อุตสาหกรรมอ้อยและน้ำตาลทรายของไทยสามารถยืนหยัดและแข่งขันในตลาดโลกได้ จึงจำเป็นต้องมุ่งเน้นการพัฒนาตลอดกระบวนการ ทั้งทางด้านอ้อยและน้ำตาลทราย ทั้งนี้กระบวนการพัฒนาระบบโลจิสติกส์สำหรับอุตสาหกรรมอ้อยและน้ำตาลทราย ก็เป็นส่วนสำคัญยิ่งส่วนหนึ่งที่จำเป็นต้องได้รับการพัฒนาอย่างเร่งด่วน เพื่อให้มีการวางกลยุทธ์การดำเนินงาน และการควบคุมกระบวนการ  การขนส่งอย่างมีประสิทธิภาพ ด้วยต้นทุนที่ประหยัด และการป้องกันการขาดวัตถุดิบระหว่าง  การผลิต โดยคำนึงถึงประสิทธิภาพด้านการจัดการทุกด้านระหว่างการจัดคิวอ้อยเข้าโรงงาน ตลอดจนกระบวนการจัดการสินค้าระหว่างการผลิต </a:t>
            </a:r>
            <a:endParaRPr lang="en-US" sz="4400" b="1" dirty="0">
              <a:solidFill>
                <a:schemeClr val="accent5">
                  <a:lumMod val="50000"/>
                </a:schemeClr>
              </a:solidFill>
              <a:latin typeface="2005_iannnnnMTV" pitchFamily="2" charset="0"/>
              <a:cs typeface="2005_iannnnnMTV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077200" cy="62453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h-TH" sz="216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หลักปฏิบัติในการลดต้นทุนโลจิสติกส์</a:t>
            </a:r>
          </a:p>
          <a:p>
            <a:pP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112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คุณอนงค์ ไพจิตรประภาภรณ์ ผู้อำนวยการสำนักโลจิสติกส์ กรมอุตสาหกรรมพื้นฐานและการเหมืองแร่ 1กระทรวงอุตสาหกรรม เปิดเผยถึงบทบาทด้านโลจิสติกส์ของกระทรวงอุตสาหกรรม ภายใต้กรอบยุทธศาสตร์การพัฒนาระบบโลจิสติกส์แห่งชาติ จะมีการดำเนินการเพิ่มประสิทธิภาพการจัดการโลจิสติกส์และโซ่อุปทานของภาคการผลิต ภายใต้กรอบดำเนินงาน 4 ด้าน คือ 1. </a:t>
            </a:r>
            <a:r>
              <a:rPr lang="en-US" sz="112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Supply Chain Optimization </a:t>
            </a:r>
            <a:r>
              <a:rPr lang="th-TH" sz="112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การเชื่อมโยงระหว่างองค์กรตลอดโซ่อุปทาน ซึ่งเน้นเรื่องของการสร้างมาตราฐานสินค้าส่งออกโดยเฉพาะอาหาร 2. </a:t>
            </a:r>
            <a:r>
              <a:rPr lang="en-US" sz="112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Internal Process Improvement </a:t>
            </a:r>
            <a:r>
              <a:rPr lang="th-TH" sz="112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การพัฒนาประสิทธิภาพโลจิสติกส์ภายในองค์กร เป็นเรื่องของหลักการปฏิบัติและโลจิสติกส์คลีนิค ให้คำแนะนำและให้ความรู้ความเข้าใจโลจิสติกส์ในองค์กร 3. </a:t>
            </a:r>
            <a:r>
              <a:rPr lang="en-US" sz="112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Logistics Capacity Building </a:t>
            </a:r>
            <a:r>
              <a:rPr lang="th-TH" sz="112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การพัฒนาขีดความสามาถด้านโลจิสติกส์ เปิดการอบรมด้านโลจิสติกส์ และ 4. </a:t>
            </a:r>
            <a:r>
              <a:rPr lang="en-US" sz="112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Industrial Trade Facilitation </a:t>
            </a:r>
            <a:r>
              <a:rPr lang="th-TH" sz="11200" dirty="0" smtClean="0">
                <a:solidFill>
                  <a:srgbClr val="7030A0"/>
                </a:solidFill>
                <a:latin typeface="Angsana New" pitchFamily="18" charset="-34"/>
                <a:cs typeface="Angsana New" pitchFamily="18" charset="-34"/>
              </a:rPr>
              <a:t>การสร้างปัจจัยเอื้อเพื่อสนับสนุนการประกอบการของภาคอุตสาหกรรม ซึ่งเน้นในส่วนนิคมอุตสาหกรรมว่าควรมีหลักปฏิบัติอย่างไรบ้าง </a:t>
            </a:r>
            <a:r>
              <a:rPr lang="th-TH" sz="112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112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112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11200" dirty="0" smtClean="0">
                <a:latin typeface="Angsana New" pitchFamily="18" charset="-34"/>
                <a:cs typeface="Angsana New" pitchFamily="18" charset="-34"/>
              </a:rPr>
            </a:br>
            <a:endParaRPr lang="en-US" sz="96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382000" cy="6245352"/>
          </a:xfrm>
        </p:spPr>
        <p:txBody>
          <a:bodyPr/>
          <a:lstStyle/>
          <a:p>
            <a:pPr>
              <a:buNone/>
            </a:pPr>
            <a: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แนวคิดในการวิเคราะห์ต้นทุนกิจกรรมเพื่อลดด้านทึนโลจิสติกส์ในองค์กร</a:t>
            </a:r>
          </a:p>
          <a:p>
            <a:pPr algn="thaiDist">
              <a:buNone/>
            </a:pPr>
            <a:r>
              <a:rPr lang="th-TH" sz="3600" dirty="0" smtClean="0"/>
              <a:t>		</a:t>
            </a: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หลักการ</a:t>
            </a: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ทั่วไปของการแก้ไขปัญหา หรือการทำอะไรให้ดีขึ้นมีแนวคิดไม่ต่างจากหลักคำสอนของพุทธศาสนา "อริยสัจ 4" ที่ประกอบด้วย ทุกข์ คือ ความไม่สบายอกไม่สบายใจ สมุทัย คือ สาเหตุแห่งทุกข์ นิโรธ คือ ความดับทุกข์ และมัคค์ คือ การปฎิบัติเพื่อให้ถึงความดับทุกข์ ซึ่งถ้าเป็นในเรื่องของโลจิสติกส์ คงต้องเริ่มจากการรู้ตัวเองเสียก่อนว่าธุรกิจของตนมีจุดอ่อน หรือปัญหาตรงไหนที่ต้องแก้ไข ที่เรียกว่า "การวิเคราะห์ต้นทุนโลจิสติกส์" นั่นเอง</a:t>
            </a:r>
            <a:b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3964"/>
            <a:ext cx="8382000" cy="6279988"/>
          </a:xfrm>
          <a:effectLst>
            <a:reflection blurRad="6350" stA="50000" endA="300" endPos="90000" dir="5400000" sy="-100000" algn="bl" rotWithShape="0"/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4800" b="1" u="sng" dirty="0" smtClean="0">
                <a:solidFill>
                  <a:srgbClr val="00B050"/>
                </a:solidFill>
              </a:rPr>
              <a:t>การนำการวิเคราะห์ต้นทุนกิจกรรมมาให้ในการลดต้นทุนโลจิสติกส์</a:t>
            </a:r>
          </a:p>
          <a:p>
            <a:pPr>
              <a:buNone/>
            </a:pPr>
            <a:r>
              <a:rPr lang="th-TH" dirty="0" smtClean="0">
                <a:solidFill>
                  <a:srgbClr val="7030A0"/>
                </a:solidFill>
                <a:latin typeface="2005_iannnnnMTV" pitchFamily="2" charset="0"/>
                <a:cs typeface="2005_iannnnnMTV" pitchFamily="2" charset="0"/>
              </a:rPr>
              <a:t>        คำ</a:t>
            </a:r>
            <a:r>
              <a:rPr lang="th-TH" dirty="0" smtClean="0">
                <a:solidFill>
                  <a:srgbClr val="7030A0"/>
                </a:solidFill>
                <a:latin typeface="2005_iannnnnMTV" pitchFamily="2" charset="0"/>
                <a:cs typeface="2005_iannnnnMTV" pitchFamily="2" charset="0"/>
              </a:rPr>
              <a:t>ว่า "โลจิสติกส์" คือ กิจกรรมการเก็บรักษาสินค้าคงคลังและการเคลื่อนย้ายสินค้าคงคลัง นิยามนี้ชี้ให้เห็นว่า การลดต้นทุนโลจิสติกส์ต้องเน้นไปที่งานหลักสองอย่าง คือ การจัดเก็บสินค้าคงคลัง และการเคลื่อนย้ายสินค้าจากที่หนึ่งไปอีกที่หนึ่ง </a:t>
            </a:r>
            <a:br>
              <a:rPr lang="th-TH" dirty="0" smtClean="0">
                <a:solidFill>
                  <a:srgbClr val="7030A0"/>
                </a:solidFill>
                <a:latin typeface="2005_iannnnnMTV" pitchFamily="2" charset="0"/>
                <a:cs typeface="2005_iannnnnMTV" pitchFamily="2" charset="0"/>
              </a:rPr>
            </a:br>
            <a:r>
              <a:rPr lang="th-TH" dirty="0" smtClean="0">
                <a:solidFill>
                  <a:srgbClr val="7030A0"/>
                </a:solidFill>
                <a:latin typeface="2005_iannnnnMTV" pitchFamily="2" charset="0"/>
                <a:cs typeface="2005_iannnnnMTV" pitchFamily="2" charset="0"/>
              </a:rPr>
              <a:t>การ</a:t>
            </a:r>
            <a:r>
              <a:rPr lang="th-TH" dirty="0" smtClean="0">
                <a:solidFill>
                  <a:srgbClr val="7030A0"/>
                </a:solidFill>
                <a:latin typeface="2005_iannnnnMTV" pitchFamily="2" charset="0"/>
                <a:cs typeface="2005_iannnnnMTV" pitchFamily="2" charset="0"/>
              </a:rPr>
              <a:t>ลดต้นทุน คือการหามาตรการที่จะทำให้การปฏิบัติกิจกรรมนั้นๆ มีประสิทธิภาพสูงสุด วิธีหนึ่งที่ทำได้ คือ การยึดหลักแนวคิดสำคัญสองประการ คือ 1)กิจกรรมที่ทำต้องมีค่าใช้จ่ายน้อยที่สุดเท่าที่จะทำได้แม้ในรายละเอียดปลีกย่อย 2)หากปริมาณสินค้าลดลงกิจกรรม ที่เกี่ยวข้องกับการจัดเก็บและเคลื่อนย้ายสินค้าจะลดลง รวมถึงค่าใช้จ่าย จะลดลงด้วย </a:t>
            </a:r>
            <a:br>
              <a:rPr lang="th-TH" dirty="0" smtClean="0">
                <a:solidFill>
                  <a:srgbClr val="7030A0"/>
                </a:solidFill>
                <a:latin typeface="2005_iannnnnMTV" pitchFamily="2" charset="0"/>
                <a:cs typeface="2005_iannnnnMTV" pitchFamily="2" charset="0"/>
              </a:rPr>
            </a:br>
            <a:r>
              <a:rPr lang="th-TH" dirty="0" smtClean="0">
                <a:solidFill>
                  <a:srgbClr val="7030A0"/>
                </a:solidFill>
                <a:latin typeface="2005_iannnnnMTV" pitchFamily="2" charset="0"/>
                <a:cs typeface="2005_iannnnnMTV" pitchFamily="2" charset="0"/>
              </a:rPr>
              <a:t>การ</a:t>
            </a:r>
            <a:r>
              <a:rPr lang="th-TH" dirty="0" smtClean="0">
                <a:solidFill>
                  <a:srgbClr val="7030A0"/>
                </a:solidFill>
                <a:latin typeface="2005_iannnnnMTV" pitchFamily="2" charset="0"/>
                <a:cs typeface="2005_iannnnnMTV" pitchFamily="2" charset="0"/>
              </a:rPr>
              <a:t>ลดปริมาณสินค้าคงคลังจะทำให้ต้นทุนโลจิสติกส์ลดลง หากองค์กรมีสินค้าคงคลังในปริมาณที่เกินความต้องการของตลาดอยู่หรือ จัดเก็บวัตถุดิบมากเกินความต้องการผลิต ในขณะนั้น นอกจากจะเปลืองพื้นที่ในการจัดเก็บ ยังก่อให้เกิดต้นทุนจม (</a:t>
            </a:r>
            <a:r>
              <a:rPr lang="en-US" dirty="0" smtClean="0">
                <a:solidFill>
                  <a:srgbClr val="7030A0"/>
                </a:solidFill>
                <a:latin typeface="2005_iannnnnMTV" pitchFamily="2" charset="0"/>
                <a:cs typeface="2005_iannnnnMTV" pitchFamily="2" charset="0"/>
              </a:rPr>
              <a:t>sunk cost) </a:t>
            </a:r>
            <a:r>
              <a:rPr lang="th-TH" dirty="0" smtClean="0">
                <a:solidFill>
                  <a:srgbClr val="7030A0"/>
                </a:solidFill>
                <a:latin typeface="2005_iannnnnMTV" pitchFamily="2" charset="0"/>
                <a:cs typeface="2005_iannnnnMTV" pitchFamily="2" charset="0"/>
              </a:rPr>
              <a:t>จากมูลค่าของตัวสินค้าที่ขายไม่ได้ รวมทั้งปริมาณสินค้าคงคลังที่มากเกินไปทำให้เกิด ค่าใช้จ่ายจำนวนมากที่ไม่ก่อให้เกิดรายได้จัดเป็นความสิ้นเปลืองที่ต้องกำจัดออกไป </a:t>
            </a:r>
            <a:br>
              <a:rPr lang="th-TH" dirty="0" smtClean="0">
                <a:solidFill>
                  <a:srgbClr val="7030A0"/>
                </a:solidFill>
                <a:latin typeface="2005_iannnnnMTV" pitchFamily="2" charset="0"/>
                <a:cs typeface="2005_iannnnnMTV" pitchFamily="2" charset="0"/>
              </a:rPr>
            </a:br>
            <a:r>
              <a:rPr lang="th-TH" dirty="0" smtClean="0">
                <a:solidFill>
                  <a:srgbClr val="7030A0"/>
                </a:solidFill>
                <a:latin typeface="2005_iannnnnMTV" pitchFamily="2" charset="0"/>
                <a:cs typeface="2005_iannnnnMTV" pitchFamily="2" charset="0"/>
              </a:rPr>
              <a:t/>
            </a:r>
            <a:br>
              <a:rPr lang="th-TH" dirty="0" smtClean="0">
                <a:solidFill>
                  <a:srgbClr val="7030A0"/>
                </a:solidFill>
                <a:latin typeface="2005_iannnnnMTV" pitchFamily="2" charset="0"/>
                <a:cs typeface="2005_iannnnnMTV" pitchFamily="2" charset="0"/>
              </a:rPr>
            </a:br>
            <a:endParaRPr lang="en-US" dirty="0">
              <a:solidFill>
                <a:srgbClr val="7030A0"/>
              </a:solidFill>
              <a:latin typeface="2005_iannnnnMTV" pitchFamily="2" charset="0"/>
              <a:cs typeface="2005_iannnnnMTV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82000" cy="6169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5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บทที่2</a:t>
            </a:r>
          </a:p>
          <a:p>
            <a:pPr>
              <a:buNone/>
            </a:pPr>
            <a:r>
              <a:rPr lang="th-TH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ความเข้าใจพื้นฐานเกี่ยวกันการคำนวณต้นทุนโลจิสติกส์กิจกรรม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ปัจจุบัน ต้นทุนโลจิสติกส์เป็นปัจจัยหลักที่สำคัญซึ่งได้แฝงอยู่ทุกกิจกรรมในการ ดำเนินงานทางธุรกิจและอุตสาหกรรม อาทิ การจัดซื้อ การจัดการคงคลัง การขน และการกระจายส่งสินค้า เป็นต้น เพื่อให้การบริหารจัดการงานโลจิสติกส์เป็นไปอย่างมีประสิทธิภาพนั้น ผู้ประกอบ การควรจำเป็นที่จะต้องมีความรู้ความสามารถนำความรู้การบริหารจัดการ การคำนวณต้นทุนด้านโลจิสติกส์ ไปเป็นแนวทางและประยุกต์ใช้กับการดำเนินธุรกิจของตนเองเพื่อปรับปรุงและ พัฒนาประสิทธิภาพ เพิ่มขีดความสามารถในการแข่งขันในมูลค่าสินค้าและบริการของตนและเพิ่มความ สามารถในการลดต้นทุนโลจิสติกส์ภายในองค์กรได้ซึ่งเป็นการเพิ่มกำไรให้กับ ธุรกิจเพื่อสร้างความได้เปรียบในการแข่งขันและเพิ่มผลกำไรสูงสุดแก่องค์กร</a:t>
            </a:r>
            <a:r>
              <a:rPr lang="th-TH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</a:br>
            <a:endParaRPr lang="th-TH" dirty="0" smtClean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153400" cy="62453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sz="4000" b="1" u="sng" dirty="0" smtClean="0">
                <a:solidFill>
                  <a:srgbClr val="CC0099"/>
                </a:solidFill>
              </a:rPr>
              <a:t>ปัจจัยที่ควรคำนึงถึงในการคำนวณต้นทุนโลจิสติกส์กิจกรรม</a:t>
            </a:r>
            <a:endParaRPr lang="th-TH" sz="4000" b="1" u="sng" dirty="0" smtClean="0">
              <a:solidFill>
                <a:srgbClr val="CC0099"/>
              </a:solidFill>
            </a:endParaRPr>
          </a:p>
          <a:p>
            <a:pPr>
              <a:buNone/>
            </a:pPr>
            <a:endParaRPr lang="th-TH" dirty="0" smtClean="0"/>
          </a:p>
          <a:p>
            <a:pPr algn="thaiDist">
              <a:buNone/>
            </a:pPr>
            <a:r>
              <a:rPr lang="th-TH" dirty="0" smtClean="0"/>
              <a:t>	</a:t>
            </a:r>
            <a:r>
              <a:rPr lang="th-TH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	ระบบ</a:t>
            </a:r>
            <a:r>
              <a:rPr lang="th-TH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ต้นทุนฐานกิจกรรม (</a:t>
            </a:r>
            <a:r>
              <a:rPr lang="en-US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Activity-Based Costing) </a:t>
            </a:r>
            <a:r>
              <a:rPr lang="th-TH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หรือระบบ </a:t>
            </a:r>
            <a:r>
              <a:rPr lang="en-US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ABC </a:t>
            </a:r>
            <a:r>
              <a:rPr lang="th-TH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เป็นเครื่องมือในการบริหารงานในลักษณะการบริหารงานฐานคุณค่า (</a:t>
            </a:r>
            <a:r>
              <a:rPr lang="en-US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Value-Based Management) </a:t>
            </a:r>
            <a:r>
              <a:rPr lang="th-TH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ซึ่งเชื่อมโยงการบริหารระดับองค์กรลงสู่ระบบการปฏิบัติงานประจำวัน โดยพิจารณาหน้าที่ความรับผิดชอบของแต่ละหน่วยงานตลอดทั้งกิจการ (</a:t>
            </a:r>
            <a:r>
              <a:rPr lang="en-US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Cross-Functional) </a:t>
            </a:r>
            <a:r>
              <a:rPr lang="th-TH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ในลักษณะที่มองกิจกรรมต่าง ๆ ขององค์กรเป็นภาพรวม (</a:t>
            </a:r>
            <a:r>
              <a:rPr lang="en-US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Integrated View) </a:t>
            </a:r>
            <a:r>
              <a:rPr lang="th-TH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จุดประสงค์สำคัญของ </a:t>
            </a:r>
            <a:r>
              <a:rPr lang="en-US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ABC </a:t>
            </a:r>
            <a:r>
              <a:rPr lang="th-TH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คือการให้ข้อมูลที่เป็นประโยชน์ต่อผู้บริหารในการเข้าใจพฤติกรรมต้นทุน (</a:t>
            </a:r>
            <a:r>
              <a:rPr lang="en-US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Cost Behavior) </a:t>
            </a:r>
            <a:r>
              <a:rPr lang="th-TH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ทั้งหมดที่เกิดขึ้นภายในองค์กร ทำให้ทราบว่าอะไรเป็นปัจจัยที่ทำให้ต้นทุนกิจกรรมต่าง ๆ เพิ่มขึ้นหรือลดลง โดยการระบุกิจกรรมขององค์กร ต้นทุนกิจกรรม และตัวผลักดันต้นทุน (</a:t>
            </a:r>
            <a:r>
              <a:rPr lang="en-US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Cost Driver) </a:t>
            </a:r>
            <a:r>
              <a:rPr lang="th-TH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อันจะเป็นประโยชน์ต่อการคำนวณต้นทุนการผลิตหรือบริการและใช้เป็นแนวทางในการ พัฒนาประสิทธิภาพทางด้านต้นทุนและการพัฒนากิจกรรมต่าง ๆ อย่างต่อเนื่อง เพื่อลดความสูญเปล่าหรือกิจกรรมที่ไม่เพิ่มค่า ทั้งนี้ขั้นตอนการคำนวณต้นทุนกิจกรรม </a:t>
            </a:r>
            <a:r>
              <a:rPr lang="en-US" sz="32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ABC  </a:t>
            </a:r>
            <a:endParaRPr lang="en-US" sz="3200" dirty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8153400" cy="6321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ขั้นตอนในการคำนวณ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ต้นทุนโลจิระบบต้นทุนฐาน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กิจกรรม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ABC</a:t>
            </a:r>
          </a:p>
          <a:p>
            <a:pPr algn="thaiDist">
              <a:buNone/>
            </a:pPr>
            <a:r>
              <a:rPr lang="en-US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Activity-Based Costing) </a:t>
            </a:r>
            <a:r>
              <a:rPr lang="th-TH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หรือระบบ </a:t>
            </a:r>
            <a:r>
              <a:rPr lang="en-US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ABC </a:t>
            </a:r>
            <a:r>
              <a:rPr lang="th-TH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เป็นเครื่องมือในการบริหารงานในลักษณะการบริหารงานฐานคุณค่า (</a:t>
            </a:r>
            <a:r>
              <a:rPr lang="en-US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Value-Based Management) </a:t>
            </a:r>
            <a:r>
              <a:rPr lang="th-TH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ซึ่งเชื่อมโยงการบริหารระดับองค์กรลงสู่ระบบการปฏิบัติงานประจำวัน โดยพิจารณาหน้าที่ความรับผิดชอบของแต่ละหน่วยงานตลอดทั้งกิจการ (</a:t>
            </a:r>
            <a:r>
              <a:rPr lang="en-US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Cross-Functional) </a:t>
            </a:r>
            <a:r>
              <a:rPr lang="th-TH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ในลักษณะที่มองกิจกรรมต่าง ๆ ขององค์กรเป็นภาพรวม (</a:t>
            </a:r>
            <a:r>
              <a:rPr lang="en-US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Integrated View) </a:t>
            </a:r>
            <a:r>
              <a:rPr lang="th-TH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จุดประสงค์สำคัญของ </a:t>
            </a:r>
            <a:r>
              <a:rPr lang="en-US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ABC </a:t>
            </a:r>
            <a:r>
              <a:rPr lang="th-TH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คือการให้ข้อมูลที่เป็นประโยชน์ต่อผู้บริหารในการเข้าใจพฤติกรรมต้นทุน (</a:t>
            </a:r>
            <a:r>
              <a:rPr lang="en-US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Cost Behavior) </a:t>
            </a:r>
            <a:r>
              <a:rPr lang="th-TH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ทั้งหมดที่เกิดขึ้นภายในองค์กร ทำให้ทราบว่าอะไรเป็นปัจจัยที่ทำให้ต้นทุนกิจกรรมต่าง ๆ เพิ่มขึ้นหรือลดลง โดยการระบุกิจกรรมขององค์กร ต้นทุนกิจกรรม และตัวผลักดันต้นทุน (</a:t>
            </a:r>
            <a:r>
              <a:rPr lang="en-US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Cost Driver) </a:t>
            </a:r>
            <a:r>
              <a:rPr lang="th-TH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อันจะเป็นประโยชน์ต่อการคำนวณต้นทุนการผลิตหรือบริการและใช้เป็นแนวทางในการ พัฒนาประสิทธิภาพทางด้านต้นทุนและการพัฒนากิจกรรมต่าง ๆ อย่างต่อเนื่อง เพื่อลดความสูญเปล่าหรือกิจกรรมที่ไม่เพิ่มค่า ทั้งนี้ขั้นตอนการคำนวณต้นทุนกิจกรรม </a:t>
            </a:r>
            <a:r>
              <a:rPr lang="en-US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ABC  </a:t>
            </a:r>
            <a:r>
              <a:rPr lang="th-TH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แบ่งเป็น 6 ขั้นตอน ดังนี้</a:t>
            </a:r>
          </a:p>
          <a:p>
            <a:pPr algn="thaiDist">
              <a:buNone/>
            </a:pPr>
            <a:r>
              <a:rPr lang="th-TH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สติกส์กิจกรรม(</a:t>
            </a:r>
            <a:r>
              <a:rPr lang="en-US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ABC</a:t>
            </a:r>
            <a:r>
              <a:rPr lang="th-TH" sz="28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sz="2800" dirty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</TotalTime>
  <Words>597</Words>
  <Application>Microsoft Office PowerPoint</Application>
  <PresentationFormat>On-screen Show (4:3)</PresentationFormat>
  <Paragraphs>98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Oriel</vt:lpstr>
      <vt:lpstr>สื่อการเรียนการสอบ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สื่อการเรียนการสอบ</dc:title>
  <dc:creator>COM</dc:creator>
  <cp:lastModifiedBy>COM</cp:lastModifiedBy>
  <cp:revision>19</cp:revision>
  <dcterms:created xsi:type="dcterms:W3CDTF">2011-08-05T06:09:43Z</dcterms:created>
  <dcterms:modified xsi:type="dcterms:W3CDTF">2011-08-05T08:48:27Z</dcterms:modified>
</cp:coreProperties>
</file>