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5"/>
  </p:notesMasterIdLst>
  <p:handoutMasterIdLst>
    <p:handoutMasterId r:id="rId76"/>
  </p:handoutMasterIdLst>
  <p:sldIdLst>
    <p:sldId id="341" r:id="rId2"/>
    <p:sldId id="256" r:id="rId3"/>
    <p:sldId id="272" r:id="rId4"/>
    <p:sldId id="295" r:id="rId5"/>
    <p:sldId id="316" r:id="rId6"/>
    <p:sldId id="340" r:id="rId7"/>
    <p:sldId id="329" r:id="rId8"/>
    <p:sldId id="314" r:id="rId9"/>
    <p:sldId id="315" r:id="rId10"/>
    <p:sldId id="299" r:id="rId11"/>
    <p:sldId id="338" r:id="rId12"/>
    <p:sldId id="300" r:id="rId13"/>
    <p:sldId id="296" r:id="rId14"/>
    <p:sldId id="301" r:id="rId15"/>
    <p:sldId id="302" r:id="rId16"/>
    <p:sldId id="303" r:id="rId17"/>
    <p:sldId id="304" r:id="rId18"/>
    <p:sldId id="305" r:id="rId19"/>
    <p:sldId id="307" r:id="rId20"/>
    <p:sldId id="308" r:id="rId21"/>
    <p:sldId id="309" r:id="rId22"/>
    <p:sldId id="310" r:id="rId23"/>
    <p:sldId id="306" r:id="rId24"/>
    <p:sldId id="311" r:id="rId25"/>
    <p:sldId id="312" r:id="rId26"/>
    <p:sldId id="330" r:id="rId27"/>
    <p:sldId id="337" r:id="rId28"/>
    <p:sldId id="269" r:id="rId29"/>
    <p:sldId id="323" r:id="rId30"/>
    <p:sldId id="324" r:id="rId31"/>
    <p:sldId id="325" r:id="rId32"/>
    <p:sldId id="318" r:id="rId33"/>
    <p:sldId id="326" r:id="rId34"/>
    <p:sldId id="275" r:id="rId35"/>
    <p:sldId id="264" r:id="rId36"/>
    <p:sldId id="276" r:id="rId37"/>
    <p:sldId id="319" r:id="rId38"/>
    <p:sldId id="328" r:id="rId39"/>
    <p:sldId id="258" r:id="rId40"/>
    <p:sldId id="266" r:id="rId41"/>
    <p:sldId id="261" r:id="rId42"/>
    <p:sldId id="262" r:id="rId43"/>
    <p:sldId id="263" r:id="rId44"/>
    <p:sldId id="265" r:id="rId45"/>
    <p:sldId id="260" r:id="rId46"/>
    <p:sldId id="320" r:id="rId47"/>
    <p:sldId id="331" r:id="rId48"/>
    <p:sldId id="327" r:id="rId49"/>
    <p:sldId id="277" r:id="rId50"/>
    <p:sldId id="278" r:id="rId51"/>
    <p:sldId id="279" r:id="rId52"/>
    <p:sldId id="280" r:id="rId53"/>
    <p:sldId id="281" r:id="rId54"/>
    <p:sldId id="282" r:id="rId55"/>
    <p:sldId id="332" r:id="rId56"/>
    <p:sldId id="283" r:id="rId57"/>
    <p:sldId id="284" r:id="rId58"/>
    <p:sldId id="339" r:id="rId59"/>
    <p:sldId id="321" r:id="rId60"/>
    <p:sldId id="287" r:id="rId61"/>
    <p:sldId id="288" r:id="rId62"/>
    <p:sldId id="322" r:id="rId63"/>
    <p:sldId id="289" r:id="rId64"/>
    <p:sldId id="290" r:id="rId65"/>
    <p:sldId id="291" r:id="rId66"/>
    <p:sldId id="292" r:id="rId67"/>
    <p:sldId id="293" r:id="rId68"/>
    <p:sldId id="294" r:id="rId69"/>
    <p:sldId id="333" r:id="rId70"/>
    <p:sldId id="335" r:id="rId71"/>
    <p:sldId id="334" r:id="rId72"/>
    <p:sldId id="336" r:id="rId73"/>
    <p:sldId id="317" r:id="rId74"/>
  </p:sldIdLst>
  <p:sldSz cx="9144000" cy="6858000" type="screen4x3"/>
  <p:notesSz cx="6808788" cy="9823450"/>
  <p:defaultTextStyle>
    <a:defPPr>
      <a:defRPr lang="th-TH"/>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h-TH"/>
          </a:p>
        </p:txBody>
      </p:sp>
      <p:sp>
        <p:nvSpPr>
          <p:cNvPr id="67587" name="Rectangle 3"/>
          <p:cNvSpPr>
            <a:spLocks noGrp="1" noChangeArrowheads="1"/>
          </p:cNvSpPr>
          <p:nvPr>
            <p:ph type="dt" sz="quarter" idx="1"/>
          </p:nvPr>
        </p:nvSpPr>
        <p:spPr bwMode="auto">
          <a:xfrm>
            <a:off x="3856038" y="0"/>
            <a:ext cx="295116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67588" name="Rectangle 4"/>
          <p:cNvSpPr>
            <a:spLocks noGrp="1" noChangeArrowheads="1"/>
          </p:cNvSpPr>
          <p:nvPr>
            <p:ph type="ftr" sz="quarter" idx="2"/>
          </p:nvPr>
        </p:nvSpPr>
        <p:spPr bwMode="auto">
          <a:xfrm>
            <a:off x="0" y="9331325"/>
            <a:ext cx="295116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h-TH"/>
          </a:p>
        </p:txBody>
      </p:sp>
      <p:sp>
        <p:nvSpPr>
          <p:cNvPr id="67589" name="Rectangle 5"/>
          <p:cNvSpPr>
            <a:spLocks noGrp="1" noChangeArrowheads="1"/>
          </p:cNvSpPr>
          <p:nvPr>
            <p:ph type="sldNum" sz="quarter" idx="3"/>
          </p:nvPr>
        </p:nvSpPr>
        <p:spPr bwMode="auto">
          <a:xfrm>
            <a:off x="3856038" y="9331325"/>
            <a:ext cx="2951162"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A1DE02-9C99-427E-AC6A-A9363E7F777A}" type="slidenum">
              <a:rPr lang="en-US"/>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h-TH"/>
          </a:p>
        </p:txBody>
      </p:sp>
      <p:sp>
        <p:nvSpPr>
          <p:cNvPr id="39939" name="Rectangle 3"/>
          <p:cNvSpPr>
            <a:spLocks noGrp="1" noChangeArrowheads="1"/>
          </p:cNvSpPr>
          <p:nvPr>
            <p:ph type="dt" idx="1"/>
          </p:nvPr>
        </p:nvSpPr>
        <p:spPr bwMode="auto">
          <a:xfrm>
            <a:off x="3856038" y="0"/>
            <a:ext cx="295116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39940" name="Rectangle 4"/>
          <p:cNvSpPr>
            <a:spLocks noRot="1" noChangeArrowheads="1" noTextEdit="1"/>
          </p:cNvSpPr>
          <p:nvPr>
            <p:ph type="sldImg" idx="2"/>
          </p:nvPr>
        </p:nvSpPr>
        <p:spPr bwMode="auto">
          <a:xfrm>
            <a:off x="947738" y="736600"/>
            <a:ext cx="4913312" cy="3684588"/>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1038" y="4665663"/>
            <a:ext cx="5446712" cy="4421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endParaRPr lang="en-US" smtClean="0"/>
          </a:p>
        </p:txBody>
      </p:sp>
      <p:sp>
        <p:nvSpPr>
          <p:cNvPr id="39942" name="Rectangle 6"/>
          <p:cNvSpPr>
            <a:spLocks noGrp="1" noChangeArrowheads="1"/>
          </p:cNvSpPr>
          <p:nvPr>
            <p:ph type="ftr" sz="quarter" idx="4"/>
          </p:nvPr>
        </p:nvSpPr>
        <p:spPr bwMode="auto">
          <a:xfrm>
            <a:off x="0" y="9331325"/>
            <a:ext cx="295116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h-TH"/>
          </a:p>
        </p:txBody>
      </p:sp>
      <p:sp>
        <p:nvSpPr>
          <p:cNvPr id="39943" name="Rectangle 7"/>
          <p:cNvSpPr>
            <a:spLocks noGrp="1" noChangeArrowheads="1"/>
          </p:cNvSpPr>
          <p:nvPr>
            <p:ph type="sldNum" sz="quarter" idx="5"/>
          </p:nvPr>
        </p:nvSpPr>
        <p:spPr bwMode="auto">
          <a:xfrm>
            <a:off x="3856038" y="9331325"/>
            <a:ext cx="2951162"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C4240F-3786-4FD1-99CD-BFF48DEC28AF}" type="slidenum">
              <a:rPr lang="en-US"/>
              <a:pPr/>
              <a:t>‹#›</a:t>
            </a:fld>
            <a:endParaRPr lang="th-T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Tahoma" pitchFamily="34" charset="0"/>
      </a:defRPr>
    </a:lvl1pPr>
    <a:lvl2pPr marL="457200" algn="l" rtl="0" fontAlgn="base">
      <a:spcBef>
        <a:spcPct val="30000"/>
      </a:spcBef>
      <a:spcAft>
        <a:spcPct val="0"/>
      </a:spcAft>
      <a:defRPr kern="1200">
        <a:solidFill>
          <a:schemeClr val="tx1"/>
        </a:solidFill>
        <a:latin typeface="Arial" charset="0"/>
        <a:ea typeface="+mn-ea"/>
        <a:cs typeface="Tahoma" pitchFamily="34" charset="0"/>
      </a:defRPr>
    </a:lvl2pPr>
    <a:lvl3pPr marL="914400" algn="l" rtl="0" fontAlgn="base">
      <a:spcBef>
        <a:spcPct val="30000"/>
      </a:spcBef>
      <a:spcAft>
        <a:spcPct val="0"/>
      </a:spcAft>
      <a:defRPr kern="1200">
        <a:solidFill>
          <a:schemeClr val="tx1"/>
        </a:solidFill>
        <a:latin typeface="Arial" charset="0"/>
        <a:ea typeface="+mn-ea"/>
        <a:cs typeface="Tahoma" pitchFamily="34" charset="0"/>
      </a:defRPr>
    </a:lvl3pPr>
    <a:lvl4pPr marL="1371600" algn="l" rtl="0" fontAlgn="base">
      <a:spcBef>
        <a:spcPct val="30000"/>
      </a:spcBef>
      <a:spcAft>
        <a:spcPct val="0"/>
      </a:spcAft>
      <a:defRPr kern="1200">
        <a:solidFill>
          <a:schemeClr val="tx1"/>
        </a:solidFill>
        <a:latin typeface="Arial" charset="0"/>
        <a:ea typeface="+mn-ea"/>
        <a:cs typeface="Tahoma" pitchFamily="34" charset="0"/>
      </a:defRPr>
    </a:lvl4pPr>
    <a:lvl5pPr marL="1828800" algn="l" rtl="0" fontAlgn="base">
      <a:spcBef>
        <a:spcPct val="30000"/>
      </a:spcBef>
      <a:spcAft>
        <a:spcPct val="0"/>
      </a:spcAft>
      <a:defRPr kern="1200">
        <a:solidFill>
          <a:schemeClr val="tx1"/>
        </a:solidFill>
        <a:latin typeface="Arial"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E9E04-F772-4DF4-BF03-C49EDC7ED8A7}" type="slidenum">
              <a:rPr lang="en-US"/>
              <a:pPr/>
              <a:t>10</a:t>
            </a:fld>
            <a:endParaRPr lang="th-TH"/>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xfrm>
            <a:off x="908050" y="4665663"/>
            <a:ext cx="4992688" cy="4421187"/>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9E208-2A32-4045-9335-749F74175A3D}" type="slidenum">
              <a:rPr lang="en-US"/>
              <a:pPr/>
              <a:t>11</a:t>
            </a:fld>
            <a:endParaRPr lang="th-TH"/>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a:xfrm>
            <a:off x="908050" y="4665663"/>
            <a:ext cx="4992688" cy="4421187"/>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7759B-0778-4792-9F21-F474A3C203C9}" type="slidenum">
              <a:rPr lang="en-US"/>
              <a:pPr/>
              <a:t>12</a:t>
            </a:fld>
            <a:endParaRPr lang="th-TH"/>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xfrm>
            <a:off x="908050" y="4665663"/>
            <a:ext cx="4992688" cy="4421187"/>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13</a:t>
            </a:fld>
            <a:endParaRPr lang="th-T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14</a:t>
            </a:fld>
            <a:endParaRPr lang="th-T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15</a:t>
            </a:fld>
            <a:endParaRPr 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16</a:t>
            </a:fld>
            <a:endParaRPr 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17</a:t>
            </a:fld>
            <a:endParaRPr lang="th-T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18</a:t>
            </a:fld>
            <a:endParaRPr lang="th-T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19</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a:t>
            </a:fld>
            <a:endParaRPr 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20</a:t>
            </a:fld>
            <a:endParaRPr lang="th-T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21</a:t>
            </a:fld>
            <a:endParaRPr lang="th-T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22</a:t>
            </a:fld>
            <a:endParaRPr lang="th-T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23</a:t>
            </a:fld>
            <a:endParaRPr lang="th-T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24</a:t>
            </a:fld>
            <a:endParaRPr lang="th-T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25</a:t>
            </a:fld>
            <a:endParaRPr lang="th-T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26</a:t>
            </a:fld>
            <a:endParaRPr lang="th-T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27</a:t>
            </a:fld>
            <a:endParaRPr lang="th-T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28</a:t>
            </a:fld>
            <a:endParaRPr lang="th-T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29</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a:t>
            </a:fld>
            <a:endParaRPr lang="th-T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30</a:t>
            </a:fld>
            <a:endParaRPr lang="th-T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31</a:t>
            </a:fld>
            <a:endParaRPr lang="th-T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7481516-F270-4A93-B2A7-5384492AA42D}" type="slidenum">
              <a:rPr lang="en-US"/>
              <a:pPr/>
              <a:t>32</a:t>
            </a:fld>
            <a:endParaRPr lang="th-TH"/>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xfrm>
            <a:off x="908050" y="4665663"/>
            <a:ext cx="4992688" cy="4421187"/>
          </a:xfrm>
        </p:spPr>
        <p:txBody>
          <a:bodyPr/>
          <a:lstStyle/>
          <a:p>
            <a:pPr>
              <a:spcBef>
                <a:spcPct val="0"/>
              </a:spcBef>
              <a:buFontTx/>
              <a:buChar char="•"/>
            </a:pPr>
            <a:r>
              <a:rPr lang="th-TH" sz="1400"/>
              <a:t>จากแนวคิดความที่ได้นำเสนอมาสำหรับตัวโมเดลของโซ่อุปทานจะมีลักษณะในเชิงระบบ  รูป</a:t>
            </a:r>
          </a:p>
          <a:p>
            <a:pPr>
              <a:spcBef>
                <a:spcPct val="0"/>
              </a:spcBef>
            </a:pPr>
            <a:r>
              <a:rPr lang="th-TH" sz="1400"/>
              <a:t>โดยทั่วไปจะอยู่ในรูปแบบที่  3  คือ เมื่อมีการพูดถึงโซ่อุปทาน (Supply Chain Management) เราจะหมาย</a:t>
            </a:r>
          </a:p>
          <a:p>
            <a:pPr>
              <a:spcBef>
                <a:spcPct val="0"/>
              </a:spcBef>
            </a:pPr>
            <a:r>
              <a:rPr lang="th-TH" sz="1400"/>
              <a:t>ถึงความสัมพันธ์ระหว่างองค์กร  เช่น  จาก Suppliers ไปสู่ Manufacturing , Company ไปสู่ลูกค้า       ด้วยความสัมพันธ์ ในระยะยาวและข้อตกลงระหว่างองค์กรในการจัดการไหลอย่างเพิ่มคุณค่า   จากแนวความคิดเดียวกันนี้เราสามารถที่ประยุกต์แนวคิดเดียวกันในองค์กรที่เล็กลงไปอีกองค์กรหนึ่งที่มีหลายหลายหน่วยงานแต่ยังขาดการประสานงานและข้อตกลงในการทำงานร่วมกัน   แผนกหรือหน่วยงานเหล่านี้สามารถที่จะถูกมองเป็นบริษัทเล็ก ๆ ในโซ่อุปทาน  (Supply Chain) ของบริษัทความสัมพันธ์ระยะยาวและข้อตกลงในการทำงานจะทำให้การไหลของวัตถุดิบและผลิตภัณฑ์เหล่านี้มีประสิทธิภาพ   ดูในรูปแบบที่ 2 แม้แต่ภายในแผนกย่อยแผนกหนึ่ง  ซึ่งมีการทำงานเป็นกระบวนการที่มีการไหลของวัตถุดิบและข้อมูล   แนวคิดของโซ่อุปทานในเชิงระบบก็สามารถประยุกต์ใช้ได้เช่นกัน   การเกิดองค์กรย่อย ๆ ภายในองค์กรที่สร้างปัญหาที่เกิดขึ้นภายในองค์กรอาจจะเป็นเพราะไม่มีกฏเกณฑ์และข้อตกลงที่แน่ชัดในการดำเนินงานในแผนกหรือภายในองค์กรใหม่   ถ้าพิจารณาแล้วโมเดล ที่  1 และโมเดลที่ 2 ก็คือ ลอจิสติกส์ในองค์กรดีๆ  นี่เองและโมเดลที่ 3 ก็คือ โซ่อุปทาน (Supply Chain) ขององค์กรที่แตกต่างกันทำให้เรา สามารถมองได้ว่า  โซ่อุปทานของกลุ่มองค์กรก็คือ การพัฒนาลอจิสติกส์ระหว่างองค์กรนั่นเอง   ส่วนโมเดลที่ 4, 5 ก็ถูกพัฒนาออกมาในลักษณะใหญ่และซับซ้อนเพิ่มมากขึ้นตามจำนวนสมาชิกและขอบเขตของสมาชิกในโซ่อุปทาน</a:t>
            </a:r>
          </a:p>
        </p:txBody>
      </p:sp>
      <p:sp>
        <p:nvSpPr>
          <p:cNvPr id="97284" name="Text Box 4"/>
          <p:cNvSpPr txBox="1">
            <a:spLocks noChangeArrowheads="1"/>
          </p:cNvSpPr>
          <p:nvPr/>
        </p:nvSpPr>
        <p:spPr bwMode="auto">
          <a:xfrm>
            <a:off x="831850" y="327025"/>
            <a:ext cx="5068888" cy="295275"/>
          </a:xfrm>
          <a:prstGeom prst="rect">
            <a:avLst/>
          </a:prstGeom>
          <a:solidFill>
            <a:srgbClr val="00FF00"/>
          </a:solidFill>
          <a:ln w="9525">
            <a:noFill/>
            <a:miter lim="800000"/>
            <a:headEnd/>
            <a:tailEnd/>
          </a:ln>
          <a:effectLst/>
        </p:spPr>
        <p:txBody>
          <a:bodyPr>
            <a:spAutoFit/>
          </a:bodyPr>
          <a:lstStyle/>
          <a:p>
            <a:pPr eaLnBrk="0" hangingPunct="0">
              <a:spcBef>
                <a:spcPct val="50000"/>
              </a:spcBef>
            </a:pPr>
            <a:r>
              <a:rPr lang="en-US" sz="1200" b="1">
                <a:latin typeface="Times New Roman" pitchFamily="18" charset="0"/>
                <a:cs typeface="Times New Roman" pitchFamily="18" charset="0"/>
              </a:rPr>
              <a:t>Logistics and Supply Chain Management: New Business Strategy for 2000s</a:t>
            </a:r>
          </a:p>
        </p:txBody>
      </p:sp>
      <p:sp>
        <p:nvSpPr>
          <p:cNvPr id="97285" name="Text Box 5"/>
          <p:cNvSpPr txBox="1">
            <a:spLocks noChangeArrowheads="1"/>
          </p:cNvSpPr>
          <p:nvPr/>
        </p:nvSpPr>
        <p:spPr bwMode="auto">
          <a:xfrm>
            <a:off x="757238" y="9413875"/>
            <a:ext cx="5597525" cy="295275"/>
          </a:xfrm>
          <a:prstGeom prst="rect">
            <a:avLst/>
          </a:prstGeom>
          <a:solidFill>
            <a:srgbClr val="00FF00"/>
          </a:solidFill>
          <a:ln w="9525">
            <a:noFill/>
            <a:miter lim="800000"/>
            <a:headEnd/>
            <a:tailEnd/>
          </a:ln>
          <a:effectLst/>
        </p:spPr>
        <p:txBody>
          <a:bodyPr>
            <a:spAutoFit/>
          </a:bodyPr>
          <a:lstStyle/>
          <a:p>
            <a:pPr eaLnBrk="0" hangingPunct="0">
              <a:spcBef>
                <a:spcPct val="50000"/>
              </a:spcBef>
            </a:pPr>
            <a:r>
              <a:rPr lang="th-TH" sz="1200" b="1" i="1">
                <a:latin typeface="Times New Roman" pitchFamily="18" charset="0"/>
                <a:cs typeface="Times New Roman" pitchFamily="18" charset="0"/>
              </a:rPr>
              <a:t>Vithaya Suharitdamrong’ s Seminar Series                                                     ie@kmitnb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35</a:t>
            </a:fld>
            <a:endParaRPr lang="th-T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36</a:t>
            </a:fld>
            <a:endParaRPr lang="th-T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38</a:t>
            </a:fld>
            <a:endParaRPr lang="th-T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39</a:t>
            </a:fld>
            <a:endParaRPr lang="th-T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40</a:t>
            </a:fld>
            <a:endParaRPr lang="th-T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44</a:t>
            </a:fld>
            <a:endParaRPr lang="th-T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45</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a:t>
            </a:fld>
            <a:endParaRPr lang="th-T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D9725-253E-40C0-99E5-CE53C13F0500}" type="slidenum">
              <a:rPr lang="en-US"/>
              <a:pPr/>
              <a:t>46</a:t>
            </a:fld>
            <a:endParaRPr lang="th-TH"/>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47</a:t>
            </a:fld>
            <a:endParaRPr lang="th-T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E1DF4-C48C-426C-890A-403D2049C2B9}" type="slidenum">
              <a:rPr lang="en-US"/>
              <a:pPr/>
              <a:t>48</a:t>
            </a:fld>
            <a:endParaRPr lang="th-TH"/>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a:xfrm>
            <a:off x="908050" y="4665663"/>
            <a:ext cx="4992688" cy="4421187"/>
          </a:xfrm>
        </p:spPr>
        <p:txBody>
          <a:bodyPr/>
          <a:lstStyle/>
          <a:p>
            <a:pPr>
              <a:spcBef>
                <a:spcPct val="0"/>
              </a:spcBef>
              <a:buFontTx/>
              <a:buChar char="•"/>
            </a:pPr>
            <a:r>
              <a:rPr lang="th-TH" sz="3600">
                <a:latin typeface="Browallia New" pitchFamily="34" charset="-34"/>
                <a:cs typeface="Browallia New" pitchFamily="34" charset="-34"/>
              </a:rPr>
              <a:t>เช่นเดียวกับ </a:t>
            </a:r>
            <a:r>
              <a:rPr lang="en-US" sz="3600">
                <a:latin typeface="Browallia New" pitchFamily="34" charset="-34"/>
                <a:cs typeface="Browallia New" pitchFamily="34" charset="-34"/>
              </a:rPr>
              <a:t>marketing </a:t>
            </a:r>
            <a:r>
              <a:rPr lang="th-TH" sz="3600">
                <a:latin typeface="Browallia New" pitchFamily="34" charset="-34"/>
                <a:cs typeface="Browallia New" pitchFamily="34" charset="-34"/>
              </a:rPr>
              <a:t>วัตถุประสงค์หลักของ </a:t>
            </a:r>
            <a:r>
              <a:rPr lang="en-US" sz="3600">
                <a:latin typeface="Browallia New" pitchFamily="34" charset="-34"/>
                <a:cs typeface="Browallia New" pitchFamily="34" charset="-34"/>
              </a:rPr>
              <a:t>SCM </a:t>
            </a:r>
            <a:r>
              <a:rPr lang="th-TH" sz="3600">
                <a:latin typeface="Browallia New" pitchFamily="34" charset="-34"/>
                <a:cs typeface="Browallia New" pitchFamily="34" charset="-34"/>
              </a:rPr>
              <a:t>ก็เพิ่มยกระดับการให้บริการลูกค้าด้วยต้นุทนที่เหมาะสม ซึ่งคำว่า การให้บริการลูกค้า หรือ </a:t>
            </a:r>
            <a:r>
              <a:rPr lang="en-US" sz="3600">
                <a:latin typeface="Browallia New" pitchFamily="34" charset="-34"/>
                <a:cs typeface="Browallia New" pitchFamily="34" charset="-34"/>
              </a:rPr>
              <a:t>Customer service </a:t>
            </a:r>
            <a:r>
              <a:rPr lang="th-TH" sz="3600">
                <a:latin typeface="Browallia New" pitchFamily="34" charset="-34"/>
                <a:cs typeface="Browallia New" pitchFamily="34" charset="-34"/>
              </a:rPr>
              <a:t>นั้น ถ้าจะพูดจากันให้ชัดเจนก็อาจแสดงออกได้ในรูปของ </a:t>
            </a:r>
            <a:r>
              <a:rPr lang="en-US" sz="3600">
                <a:latin typeface="Browallia New" pitchFamily="34" charset="-34"/>
                <a:cs typeface="Browallia New" pitchFamily="34" charset="-34"/>
              </a:rPr>
              <a:t>On-time delivery, no stockouts, low loss and damage. </a:t>
            </a:r>
            <a:r>
              <a:rPr lang="th-TH" sz="3600">
                <a:latin typeface="Browallia New" pitchFamily="34" charset="-34"/>
                <a:cs typeface="Browallia New" pitchFamily="34" charset="-34"/>
              </a:rPr>
              <a:t>ดังนั้น </a:t>
            </a:r>
            <a:r>
              <a:rPr lang="en-US" sz="3600">
                <a:latin typeface="Browallia New" pitchFamily="34" charset="-34"/>
                <a:cs typeface="Browallia New" pitchFamily="34" charset="-34"/>
              </a:rPr>
              <a:t>SCM </a:t>
            </a:r>
            <a:r>
              <a:rPr lang="th-TH" sz="3600">
                <a:latin typeface="Browallia New" pitchFamily="34" charset="-34"/>
                <a:cs typeface="Browallia New" pitchFamily="34" charset="-34"/>
              </a:rPr>
              <a:t>จะต้องเป็นมีการออกแบบระบบกระจายสินค้าที่มีประสิทธิผล</a:t>
            </a:r>
          </a:p>
          <a:p>
            <a:pPr>
              <a:spcBef>
                <a:spcPct val="0"/>
              </a:spcBef>
              <a:buFontTx/>
              <a:buChar char="•"/>
            </a:pPr>
            <a:r>
              <a:rPr lang="th-TH" sz="3600">
                <a:latin typeface="Browallia New" pitchFamily="34" charset="-34"/>
                <a:cs typeface="Browallia New" pitchFamily="34" charset="-34"/>
              </a:rPr>
              <a:t>หรืออาจกล่าวง่าย ๆ ว่า ระบบ </a:t>
            </a:r>
            <a:r>
              <a:rPr lang="en-US" sz="3600">
                <a:latin typeface="Browallia New" pitchFamily="34" charset="-34"/>
                <a:cs typeface="Browallia New" pitchFamily="34" charset="-34"/>
              </a:rPr>
              <a:t>SCM </a:t>
            </a:r>
            <a:r>
              <a:rPr lang="th-TH" sz="3600">
                <a:latin typeface="Browallia New" pitchFamily="34" charset="-34"/>
                <a:cs typeface="Browallia New" pitchFamily="34" charset="-34"/>
              </a:rPr>
              <a:t>ที่ดี จะต้องมี </a:t>
            </a:r>
            <a:r>
              <a:rPr lang="en-US" sz="3600">
                <a:latin typeface="Browallia New" pitchFamily="34" charset="-34"/>
                <a:cs typeface="Browallia New" pitchFamily="34" charset="-34"/>
              </a:rPr>
              <a:t>7Rs </a:t>
            </a:r>
            <a:r>
              <a:rPr lang="th-TH" sz="3600">
                <a:latin typeface="Browallia New" pitchFamily="34" charset="-34"/>
                <a:cs typeface="Browallia New" pitchFamily="34" charset="-34"/>
              </a:rPr>
              <a:t>คือ</a:t>
            </a:r>
          </a:p>
          <a:p>
            <a:pPr>
              <a:spcBef>
                <a:spcPct val="0"/>
              </a:spcBef>
              <a:buFontTx/>
              <a:buChar char="•"/>
            </a:pPr>
            <a:r>
              <a:rPr lang="en-US" sz="3600">
                <a:latin typeface="Browallia New" pitchFamily="34" charset="-34"/>
                <a:cs typeface="Browallia New" pitchFamily="34" charset="-34"/>
              </a:rPr>
              <a:t>right materials, </a:t>
            </a:r>
            <a:r>
              <a:rPr lang="th-TH" sz="3600">
                <a:latin typeface="Browallia New" pitchFamily="34" charset="-34"/>
                <a:cs typeface="Browallia New" pitchFamily="34" charset="-34"/>
              </a:rPr>
              <a:t>คุณภาพสินค้าที่ถูกต้อง โดยจะต้องเหมือนกับที่ลูกค้าคาดหมาย หรือโฆษณาไว้ หรือทำข้อตกลงการขายไว้  ไม่ต่ำกว่ามาตรฐานเหมือนกับรายการ </a:t>
            </a:r>
            <a:r>
              <a:rPr lang="en-US" sz="3600">
                <a:latin typeface="Browallia New" pitchFamily="34" charset="-34"/>
                <a:cs typeface="Browallia New" pitchFamily="34" charset="-34"/>
              </a:rPr>
              <a:t>TV- on sale  ยกตัวอย่างข้าวส่งออก (หัก)  ยกตัวอย่าง TV Sales  </a:t>
            </a:r>
            <a:r>
              <a:rPr lang="th-TH" sz="3600">
                <a:latin typeface="Browallia New" pitchFamily="34" charset="-34"/>
                <a:cs typeface="Browallia New" pitchFamily="34" charset="-34"/>
              </a:rPr>
              <a:t>ยกตัวอย่างการทำธุรกิจ </a:t>
            </a:r>
            <a:r>
              <a:rPr lang="en-US" sz="3600">
                <a:latin typeface="Browallia New" pitchFamily="34" charset="-34"/>
                <a:cs typeface="Browallia New" pitchFamily="34" charset="-34"/>
              </a:rPr>
              <a:t>E-Commerce </a:t>
            </a:r>
            <a:r>
              <a:rPr lang="th-TH" sz="3600">
                <a:latin typeface="Browallia New" pitchFamily="34" charset="-34"/>
                <a:cs typeface="Browallia New" pitchFamily="34" charset="-34"/>
              </a:rPr>
              <a:t>ทำธุรกิจของไทย ต้องเร่งสร้าง </a:t>
            </a:r>
            <a:r>
              <a:rPr lang="en-US" sz="3600">
                <a:latin typeface="Browallia New" pitchFamily="34" charset="-34"/>
                <a:cs typeface="Browallia New" pitchFamily="34" charset="-34"/>
              </a:rPr>
              <a:t>Brand </a:t>
            </a:r>
            <a:r>
              <a:rPr lang="th-TH" sz="3600">
                <a:latin typeface="Browallia New" pitchFamily="34" charset="-34"/>
                <a:cs typeface="Browallia New" pitchFamily="34" charset="-34"/>
              </a:rPr>
              <a:t>ให้เป็นมาตรฐาน</a:t>
            </a:r>
            <a:endParaRPr lang="en-US" sz="3600">
              <a:latin typeface="Browallia New" pitchFamily="34" charset="-34"/>
              <a:cs typeface="Browallia New" pitchFamily="34" charset="-34"/>
            </a:endParaRPr>
          </a:p>
          <a:p>
            <a:pPr>
              <a:spcBef>
                <a:spcPct val="0"/>
              </a:spcBef>
              <a:buFontTx/>
              <a:buChar char="•"/>
            </a:pPr>
            <a:r>
              <a:rPr lang="en-US" sz="3600">
                <a:latin typeface="Browallia New" pitchFamily="34" charset="-34"/>
                <a:cs typeface="Browallia New" pitchFamily="34" charset="-34"/>
              </a:rPr>
              <a:t>right quantity </a:t>
            </a:r>
            <a:r>
              <a:rPr lang="th-TH" sz="3600">
                <a:latin typeface="Browallia New" pitchFamily="34" charset="-34"/>
                <a:cs typeface="Browallia New" pitchFamily="34" charset="-34"/>
              </a:rPr>
              <a:t>ปริมาณที่ถูกต้อง ไม่ใช่ว่าสั่ง 10 ได้แค่ 8 ซึ่งลูกค้าออกบอกว่าไม่ตรง แล้วก็ปฏิเสธการรับสินค้าทั้ง </a:t>
            </a:r>
            <a:r>
              <a:rPr lang="en-US" sz="3600">
                <a:latin typeface="Browallia New" pitchFamily="34" charset="-34"/>
                <a:cs typeface="Browallia New" pitchFamily="34" charset="-34"/>
              </a:rPr>
              <a:t>Lot </a:t>
            </a:r>
            <a:r>
              <a:rPr lang="th-TH" sz="3600">
                <a:latin typeface="Browallia New" pitchFamily="34" charset="-34"/>
                <a:cs typeface="Browallia New" pitchFamily="34" charset="-34"/>
              </a:rPr>
              <a:t>เช่น การส่งออก </a:t>
            </a:r>
            <a:r>
              <a:rPr lang="en-US" sz="3600">
                <a:latin typeface="Browallia New" pitchFamily="34" charset="-34"/>
                <a:cs typeface="Browallia New" pitchFamily="34" charset="-34"/>
              </a:rPr>
              <a:t>raw material </a:t>
            </a:r>
            <a:r>
              <a:rPr lang="th-TH" sz="3600">
                <a:latin typeface="Browallia New" pitchFamily="34" charset="-34"/>
                <a:cs typeface="Browallia New" pitchFamily="34" charset="-34"/>
              </a:rPr>
              <a:t>เพื่อใช้ในการผลิตในอุตสาหกรรม สมมุติเป็นเคมี หรือ ไวน์ ถ้าส่วนผสมไม่ตรงก็ผลิตไม่ได้</a:t>
            </a:r>
            <a:endParaRPr lang="en-US" sz="3600">
              <a:latin typeface="Browallia New" pitchFamily="34" charset="-34"/>
              <a:cs typeface="Browallia New" pitchFamily="34" charset="-34"/>
            </a:endParaRPr>
          </a:p>
          <a:p>
            <a:pPr>
              <a:spcBef>
                <a:spcPct val="0"/>
              </a:spcBef>
              <a:buFontTx/>
              <a:buChar char="•"/>
            </a:pPr>
            <a:r>
              <a:rPr lang="en-US" sz="3600">
                <a:latin typeface="Browallia New" pitchFamily="34" charset="-34"/>
                <a:cs typeface="Browallia New" pitchFamily="34" charset="-34"/>
              </a:rPr>
              <a:t>right time นอกจากสินค้าที่ถูกต้องแล้ว ปริมาณที่ถูกต้องแล้ว ต้องส่งในเวลาที่คาดหมายด้วย โดยเฉพาะตรงนี้ จะสอดคล้องกับ Just in time process </a:t>
            </a:r>
            <a:r>
              <a:rPr lang="th-TH" sz="3600">
                <a:latin typeface="Browallia New" pitchFamily="34" charset="-34"/>
                <a:cs typeface="Browallia New" pitchFamily="34" charset="-34"/>
              </a:rPr>
              <a:t>และที่ยิ่งกว่านั้น คือ </a:t>
            </a:r>
            <a:r>
              <a:rPr lang="en-US" sz="3600">
                <a:latin typeface="Browallia New" pitchFamily="34" charset="-34"/>
                <a:cs typeface="Browallia New" pitchFamily="34" charset="-34"/>
              </a:rPr>
              <a:t>just on time </a:t>
            </a:r>
            <a:r>
              <a:rPr lang="th-TH" sz="3600">
                <a:latin typeface="Browallia New" pitchFamily="34" charset="-34"/>
                <a:cs typeface="Browallia New" pitchFamily="34" charset="-34"/>
              </a:rPr>
              <a:t>เพื่อ </a:t>
            </a:r>
            <a:r>
              <a:rPr lang="en-US" sz="3600">
                <a:latin typeface="Browallia New" pitchFamily="34" charset="-34"/>
                <a:cs typeface="Browallia New" pitchFamily="34" charset="-34"/>
              </a:rPr>
              <a:t>reduce stock </a:t>
            </a:r>
            <a:r>
              <a:rPr lang="th-TH" sz="3600">
                <a:latin typeface="Browallia New" pitchFamily="34" charset="-34"/>
                <a:cs typeface="Browallia New" pitchFamily="34" charset="-34"/>
              </a:rPr>
              <a:t>รวมทั้งเพื่อลดการสูญเสียโอกาสในการขาย</a:t>
            </a:r>
            <a:endParaRPr lang="en-US" sz="3600">
              <a:latin typeface="Browallia New" pitchFamily="34" charset="-34"/>
              <a:cs typeface="Browallia New" pitchFamily="34" charset="-34"/>
            </a:endParaRPr>
          </a:p>
          <a:p>
            <a:pPr>
              <a:spcBef>
                <a:spcPct val="0"/>
              </a:spcBef>
              <a:buFontTx/>
              <a:buChar char="•"/>
            </a:pPr>
            <a:r>
              <a:rPr lang="en-US" sz="3600">
                <a:latin typeface="Browallia New" pitchFamily="34" charset="-34"/>
                <a:cs typeface="Browallia New" pitchFamily="34" charset="-34"/>
              </a:rPr>
              <a:t>right place</a:t>
            </a:r>
          </a:p>
          <a:p>
            <a:pPr>
              <a:spcBef>
                <a:spcPct val="0"/>
              </a:spcBef>
              <a:buFontTx/>
              <a:buChar char="•"/>
            </a:pPr>
            <a:r>
              <a:rPr lang="en-US" sz="3600">
                <a:latin typeface="Browallia New" pitchFamily="34" charset="-34"/>
                <a:cs typeface="Browallia New" pitchFamily="34" charset="-34"/>
              </a:rPr>
              <a:t>right source</a:t>
            </a:r>
          </a:p>
          <a:p>
            <a:pPr>
              <a:spcBef>
                <a:spcPct val="0"/>
              </a:spcBef>
              <a:buFontTx/>
              <a:buChar char="•"/>
            </a:pPr>
            <a:r>
              <a:rPr lang="en-US" sz="3600">
                <a:latin typeface="Browallia New" pitchFamily="34" charset="-34"/>
                <a:cs typeface="Browallia New" pitchFamily="34" charset="-34"/>
              </a:rPr>
              <a:t>right service</a:t>
            </a:r>
          </a:p>
          <a:p>
            <a:pPr>
              <a:spcBef>
                <a:spcPct val="0"/>
              </a:spcBef>
              <a:buFontTx/>
              <a:buChar char="•"/>
            </a:pPr>
            <a:r>
              <a:rPr lang="en-US" sz="3600">
                <a:latin typeface="Browallia New" pitchFamily="34" charset="-34"/>
                <a:cs typeface="Browallia New" pitchFamily="34" charset="-34"/>
              </a:rPr>
              <a:t>right price</a:t>
            </a:r>
          </a:p>
          <a:p>
            <a:pPr>
              <a:spcBef>
                <a:spcPct val="0"/>
              </a:spcBef>
              <a:buFontTx/>
              <a:buChar char="•"/>
            </a:pPr>
            <a:endParaRPr lang="en-US" sz="3600">
              <a:latin typeface="Browallia New" pitchFamily="34" charset="-34"/>
              <a:cs typeface="Browallia New" pitchFamily="34" charset="-34"/>
            </a:endParaRPr>
          </a:p>
          <a:p>
            <a:pPr>
              <a:spcBef>
                <a:spcPct val="0"/>
              </a:spcBef>
              <a:buFontTx/>
              <a:buChar char="•"/>
            </a:pPr>
            <a:endParaRPr lang="th-TH" sz="3600">
              <a:latin typeface="Browallia New" pitchFamily="34" charset="-34"/>
              <a:cs typeface="Browallia New" pitchFamily="34" charset="-3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49</a:t>
            </a:fld>
            <a:endParaRPr lang="th-T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51</a:t>
            </a:fld>
            <a:endParaRPr lang="th-T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799C4-EBC4-465E-8BB1-B9F025A0BD36}" type="slidenum">
              <a:rPr lang="en-US"/>
              <a:pPr/>
              <a:t>52</a:t>
            </a:fld>
            <a:endParaRPr lang="th-TH"/>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53</a:t>
            </a:fld>
            <a:endParaRPr lang="th-T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54</a:t>
            </a:fld>
            <a:endParaRPr lang="th-T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A1609-BE59-4FA6-8CC8-6A7AFE83E543}" type="slidenum">
              <a:rPr lang="en-US"/>
              <a:pPr/>
              <a:t>55</a:t>
            </a:fld>
            <a:endParaRPr lang="th-TH"/>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4EEFE-C927-48FF-9591-E1CADF8D4669}" type="slidenum">
              <a:rPr lang="en-US"/>
              <a:pPr/>
              <a:t>56</a:t>
            </a:fld>
            <a:endParaRPr lang="th-TH"/>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5</a:t>
            </a:fld>
            <a:endParaRPr lang="th-T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9E4B1-C25A-41F0-80DD-13B711ABDA6B}" type="slidenum">
              <a:rPr lang="en-US"/>
              <a:pPr/>
              <a:t>57</a:t>
            </a:fld>
            <a:endParaRPr lang="th-TH"/>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D979A-C56D-4EAA-B735-11E7484378FB}" type="slidenum">
              <a:rPr lang="en-US"/>
              <a:pPr/>
              <a:t>58</a:t>
            </a:fld>
            <a:endParaRPr lang="th-TH"/>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B8DA6-749C-4267-B233-9E9A454BDAC7}" type="slidenum">
              <a:rPr lang="en-US"/>
              <a:pPr/>
              <a:t>60</a:t>
            </a:fld>
            <a:endParaRPr lang="th-TH"/>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73C62-CD78-4F01-B2AC-94AED043C369}" type="slidenum">
              <a:rPr lang="en-US"/>
              <a:pPr/>
              <a:t>61</a:t>
            </a:fld>
            <a:endParaRPr lang="th-TH"/>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62</a:t>
            </a:fld>
            <a:endParaRPr lang="th-TH"/>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F3C1E-3C63-449C-90E7-3022C43455D8}" type="slidenum">
              <a:rPr lang="en-US"/>
              <a:pPr/>
              <a:t>63</a:t>
            </a:fld>
            <a:endParaRPr lang="th-TH"/>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D3491-D78C-4F39-A142-974E3924092F}" type="slidenum">
              <a:rPr lang="en-US"/>
              <a:pPr/>
              <a:t>64</a:t>
            </a:fld>
            <a:endParaRPr lang="th-TH"/>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90969-323B-4046-BAFD-FDC7239664B4}" type="slidenum">
              <a:rPr lang="en-US"/>
              <a:pPr/>
              <a:t>65</a:t>
            </a:fld>
            <a:endParaRPr lang="th-TH"/>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66B0F-0118-4E7C-BBFA-1F5B5D323511}" type="slidenum">
              <a:rPr lang="en-US"/>
              <a:pPr/>
              <a:t>66</a:t>
            </a:fld>
            <a:endParaRPr lang="th-TH"/>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BE355-B775-478E-99F5-21CF38D1BF85}" type="slidenum">
              <a:rPr lang="en-US"/>
              <a:pPr/>
              <a:t>67</a:t>
            </a:fld>
            <a:endParaRPr lang="th-TH"/>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8A584-FF2D-4BF4-B648-872B14252A27}" type="slidenum">
              <a:rPr lang="en-US"/>
              <a:pPr/>
              <a:t>6</a:t>
            </a:fld>
            <a:endParaRPr lang="th-TH"/>
          </a:p>
        </p:txBody>
      </p:sp>
      <p:sp>
        <p:nvSpPr>
          <p:cNvPr id="139266" name="Rectangle 2"/>
          <p:cNvSpPr>
            <a:spLocks noGrp="1" noChangeArrowheads="1"/>
          </p:cNvSpPr>
          <p:nvPr>
            <p:ph type="body" idx="1"/>
          </p:nvPr>
        </p:nvSpPr>
        <p:spPr>
          <a:xfrm>
            <a:off x="150813" y="2771775"/>
            <a:ext cx="6619875" cy="6553200"/>
          </a:xfrm>
          <a:noFill/>
          <a:ln/>
        </p:spPr>
        <p:txBody>
          <a:bodyPr lIns="90488" tIns="44450" rIns="90488" bIns="44450"/>
          <a:lstStyle/>
          <a:p>
            <a:r>
              <a:rPr lang="en-US" b="1"/>
              <a:t>The Rate of Change</a:t>
            </a:r>
            <a:endParaRPr lang="en-US"/>
          </a:p>
          <a:p>
            <a:r>
              <a:rPr lang="en-US"/>
              <a:t>Over the past 30 years, the rate of change has increased over the years. For example, Fast food delivered in 20 seconds, 1 hour film development, $100M electronic components can be engineered for less than $10,000 on a personal computer, and advances in bio-medical products have transformed our personal lives.</a:t>
            </a:r>
          </a:p>
          <a:p>
            <a:r>
              <a:rPr lang="en-US"/>
              <a:t>              How has management acted in the past?  They were innovative at every opportunity, they solved various symptoms but seldom the core problems.  They focused on departmental problems:  single plants, single customers, single competitor.  They provide fixes that became exceptions in existing operational and management processes.  The problems weren't seen as fundamental.   Security in their markets was morecertain.  Markets didn't expect quick response.  </a:t>
            </a:r>
          </a:p>
          <a:p>
            <a:r>
              <a:rPr lang="en-US"/>
              <a:t>             Today, the strategies are global, they insist on implicit enterprise integration, looking for streamlined processes across traditional departmental boundaries, in short, re-engineering the sacred cows.  Today's culture is active, dynamic, and intrinsically quality and improvement oriented.</a:t>
            </a:r>
          </a:p>
          <a:p>
            <a:r>
              <a:rPr lang="en-US"/>
              <a:t>            Change is normal, it's the acceleration that is unreasonable.  Companies today are acting more pro-actively than ever.  If you're not moving ahead, you are falling behind.</a:t>
            </a:r>
          </a:p>
          <a:p>
            <a:endParaRPr lang="en-US"/>
          </a:p>
          <a:p>
            <a:r>
              <a:rPr lang="en-US" b="1"/>
              <a:t>Re-Engineering</a:t>
            </a:r>
            <a:r>
              <a:rPr lang="en-US"/>
              <a:t>:</a:t>
            </a:r>
          </a:p>
          <a:p>
            <a:r>
              <a:rPr lang="en-US"/>
              <a:t>"Business re-engineering is a relatively new concept these days.  However I am not sure it will fix everything.  It's about putting aside the wisdom of 200 years of industrial management.  The old rules are based on assumptions about technology, people, and organizational goals that no longer hold. "</a:t>
            </a:r>
          </a:p>
          <a:p>
            <a:r>
              <a:rPr lang="en-US"/>
              <a:t>The old questions ask:</a:t>
            </a:r>
          </a:p>
          <a:p>
            <a:pPr lvl="1"/>
            <a:r>
              <a:rPr lang="en-US"/>
              <a:t>How can we do that faster?</a:t>
            </a:r>
          </a:p>
          <a:p>
            <a:pPr lvl="1"/>
            <a:r>
              <a:rPr lang="en-US"/>
              <a:t>How can we do it at a lower cost?</a:t>
            </a:r>
          </a:p>
          <a:p>
            <a:pPr lvl="1"/>
            <a:r>
              <a:rPr lang="en-US"/>
              <a:t>How can we do it better?</a:t>
            </a:r>
          </a:p>
          <a:p>
            <a:r>
              <a:rPr lang="en-US"/>
              <a:t>The new question is:</a:t>
            </a:r>
          </a:p>
          <a:p>
            <a:pPr lvl="1"/>
            <a:r>
              <a:rPr lang="en-US"/>
              <a:t>Why do we do what we do at all?</a:t>
            </a:r>
          </a:p>
          <a:p>
            <a:endParaRPr lang="en-US"/>
          </a:p>
          <a:p>
            <a:r>
              <a:rPr lang="en-US"/>
              <a:t> </a:t>
            </a:r>
            <a:r>
              <a:rPr lang="en-US" b="1"/>
              <a:t>Technology Makes A Difference</a:t>
            </a:r>
            <a:r>
              <a:rPr lang="en-US"/>
              <a:t>	</a:t>
            </a:r>
          </a:p>
          <a:p>
            <a:r>
              <a:rPr lang="en-US"/>
              <a:t>Technologies raise the bar </a:t>
            </a:r>
            <a:r>
              <a:rPr lang="en-US">
                <a:latin typeface="Times New Roman"/>
              </a:rPr>
              <a:t>–</a:t>
            </a:r>
            <a:r>
              <a:rPr lang="en-US"/>
              <a:t> if you do not have them you cannot compete.  Internal productivity and service levels throughout the enterprise are impossible without the right technology strategies.  Technologies are the key to providing products and services at lower costs.  Companies use technology as a competitive weapon.</a:t>
            </a:r>
          </a:p>
          <a:p>
            <a:r>
              <a:rPr lang="en-US"/>
              <a:t>          If we can do it here, we can do it there.  If they can do it there, they can do it here.  Technology  united the world.</a:t>
            </a:r>
          </a:p>
          <a:p>
            <a:r>
              <a:rPr lang="en-US"/>
              <a:t>Multi-national companies have long capitalized on emerging markets in distant countries.  Profitability was easy, whatever inefficiencies existed were hidden due to the benefit of extreme low costs.  Now, competitive foreign companies have the </a:t>
            </a:r>
          </a:p>
          <a:p>
            <a:r>
              <a:rPr lang="en-US"/>
              <a:t>vision and technology to compete on a world class scale.  They  created their worldwide operations and acting globally.    </a:t>
            </a:r>
          </a:p>
          <a:p>
            <a:r>
              <a:rPr lang="en-US"/>
              <a:t>         Can your company today react to this competitive threat?  Do you have the productivity and cost structures to beat        your competition?  Can you think globally and act globally?</a:t>
            </a:r>
          </a:p>
          <a:p>
            <a:r>
              <a:rPr lang="en-US"/>
              <a:t>         The leading companies remain competitive and profitable because they are relying on technology for their productivity and efficiency.</a:t>
            </a:r>
          </a:p>
          <a:p>
            <a:endParaRPr lang="en-US"/>
          </a:p>
          <a:p>
            <a:r>
              <a:rPr lang="en-US" b="1"/>
              <a:t>Intro</a:t>
            </a:r>
            <a:endParaRPr lang="en-US"/>
          </a:p>
          <a:p>
            <a:r>
              <a:rPr lang="en-US"/>
              <a:t>This slide simply explains the magnitude of changes over the past decades and the implication to business.  First, we have gradual acceptance of changes starting from the 70</a:t>
            </a:r>
            <a:r>
              <a:rPr lang="en-US">
                <a:latin typeface="Times New Roman"/>
              </a:rPr>
              <a:t>’</a:t>
            </a:r>
            <a:r>
              <a:rPr lang="en-US"/>
              <a:t>s with organisations focused on economy of scale and vertical integration.  Then there is a change of focus into quality, so concept like TQM, zero defects wre introduced.  Computer integrated manufacturing CIM also recieved a flair amount of attention to bring about automation in the factory.  Then comes an era of unprocedented change in  the 90</a:t>
            </a:r>
            <a:r>
              <a:rPr lang="en-US">
                <a:latin typeface="Times New Roman"/>
              </a:rPr>
              <a:t>’</a:t>
            </a:r>
            <a:r>
              <a:rPr lang="en-US"/>
              <a:t>s.  With globalization, right sizing and the employment of advanced technology to achieve high availability and data transparancy.</a:t>
            </a:r>
          </a:p>
        </p:txBody>
      </p:sp>
      <p:sp>
        <p:nvSpPr>
          <p:cNvPr id="139267" name="Rectangle 3"/>
          <p:cNvSpPr>
            <a:spLocks noRot="1" noChangeArrowheads="1" noTextEdit="1"/>
          </p:cNvSpPr>
          <p:nvPr>
            <p:ph type="sldImg"/>
          </p:nvPr>
        </p:nvSpPr>
        <p:spPr>
          <a:xfrm>
            <a:off x="950913" y="738188"/>
            <a:ext cx="4908550" cy="3681412"/>
          </a:xfrm>
          <a:ln w="12700"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536B9-DEB7-4A17-BCCA-0858DEF7616E}" type="slidenum">
              <a:rPr lang="en-US"/>
              <a:pPr/>
              <a:t>68</a:t>
            </a:fld>
            <a:endParaRPr lang="th-TH"/>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F4537-5F9F-46FA-9AE8-A25CA0315E12}" type="slidenum">
              <a:rPr lang="en-US"/>
              <a:pPr/>
              <a:t>69</a:t>
            </a:fld>
            <a:endParaRPr lang="th-TH"/>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08A25-D3FA-4179-83F8-0D7E164D2B7E}" type="slidenum">
              <a:rPr lang="en-US"/>
              <a:pPr/>
              <a:t>70</a:t>
            </a:fld>
            <a:endParaRPr lang="th-TH"/>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75AEA-133C-49C3-B82A-DA2A792155A5}" type="slidenum">
              <a:rPr lang="en-US"/>
              <a:pPr/>
              <a:t>71</a:t>
            </a:fld>
            <a:endParaRPr lang="th-TH"/>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B13EC-4035-4F2D-8574-917492FCC6E2}" type="slidenum">
              <a:rPr lang="en-US"/>
              <a:pPr/>
              <a:t>72</a:t>
            </a:fld>
            <a:endParaRPr lang="th-TH"/>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0997B-41F4-45B4-B001-814E4509E216}" type="slidenum">
              <a:rPr lang="en-US"/>
              <a:pPr/>
              <a:t>73</a:t>
            </a:fld>
            <a:endParaRPr lang="th-TH"/>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xfrm>
            <a:off x="908050" y="4665663"/>
            <a:ext cx="4992688" cy="442118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7</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8</a:t>
            </a:fld>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4240F-3786-4FD1-99CD-BFF48DEC28AF}" type="slidenum">
              <a:rPr lang="en-US" smtClean="0"/>
              <a:pPr/>
              <a:t>9</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th-TH"/>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h-TH"/>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C5E858-373C-4A8D-B06C-2C1A675BAA6E}" type="slidenum">
              <a:rPr lang="en-US"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89E62506-27F7-41E6-A19C-99B7C03B64AE}" type="slidenum">
              <a:rPr lang="en-US"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03C82142-956F-4B22-BB06-06DCC0D98E7E}" type="slidenum">
              <a:rPr lang="en-US" smtClean="0"/>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th-TH"/>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th-TH"/>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000C518-79A2-4902-B521-90008B4E42E2}"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2F17368C-CAE4-4ED2-9F1E-767DBF5308E7}" type="slidenum">
              <a:rPr lang="en-US" smtClean="0"/>
              <a:pPr/>
              <a:t>‹#›</a:t>
            </a:fld>
            <a:endParaRPr lang="th-TH"/>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71BD7E09-2583-4E1A-ABA2-1FF0A9AADDA8}" type="slidenum">
              <a:rPr lang="en-US" smtClean="0"/>
              <a:pPr/>
              <a:t>‹#›</a:t>
            </a:fld>
            <a:endParaRPr lang="th-TH"/>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th-TH"/>
          </a:p>
        </p:txBody>
      </p:sp>
      <p:sp>
        <p:nvSpPr>
          <p:cNvPr id="6" name="Footer Placeholder 5"/>
          <p:cNvSpPr>
            <a:spLocks noGrp="1"/>
          </p:cNvSpPr>
          <p:nvPr>
            <p:ph type="ftr" sz="quarter" idx="11"/>
          </p:nvPr>
        </p:nvSpPr>
        <p:spPr/>
        <p:txBody>
          <a:bodyPr/>
          <a:lstStyle>
            <a:extLst/>
          </a:lstStyle>
          <a:p>
            <a:endParaRPr lang="th-TH"/>
          </a:p>
        </p:txBody>
      </p:sp>
      <p:sp>
        <p:nvSpPr>
          <p:cNvPr id="7" name="Slide Number Placeholder 6"/>
          <p:cNvSpPr>
            <a:spLocks noGrp="1"/>
          </p:cNvSpPr>
          <p:nvPr>
            <p:ph type="sldNum" sz="quarter" idx="12"/>
          </p:nvPr>
        </p:nvSpPr>
        <p:spPr/>
        <p:txBody>
          <a:bodyPr/>
          <a:lstStyle>
            <a:extLst/>
          </a:lstStyle>
          <a:p>
            <a:fld id="{04F04CB4-59FB-4227-B8B4-EB012360B901}" type="slidenum">
              <a:rPr lang="en-US" smtClean="0"/>
              <a:pPr/>
              <a:t>‹#›</a:t>
            </a:fld>
            <a:endParaRPr lang="th-TH"/>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th-TH"/>
          </a:p>
        </p:txBody>
      </p:sp>
      <p:sp>
        <p:nvSpPr>
          <p:cNvPr id="8" name="Footer Placeholder 7"/>
          <p:cNvSpPr>
            <a:spLocks noGrp="1"/>
          </p:cNvSpPr>
          <p:nvPr>
            <p:ph type="ftr" sz="quarter" idx="11"/>
          </p:nvPr>
        </p:nvSpPr>
        <p:spPr/>
        <p:txBody>
          <a:bodyPr/>
          <a:lstStyle>
            <a:extLst/>
          </a:lstStyle>
          <a:p>
            <a:endParaRPr lang="th-TH"/>
          </a:p>
        </p:txBody>
      </p:sp>
      <p:sp>
        <p:nvSpPr>
          <p:cNvPr id="9" name="Slide Number Placeholder 8"/>
          <p:cNvSpPr>
            <a:spLocks noGrp="1"/>
          </p:cNvSpPr>
          <p:nvPr>
            <p:ph type="sldNum" sz="quarter" idx="12"/>
          </p:nvPr>
        </p:nvSpPr>
        <p:spPr/>
        <p:txBody>
          <a:bodyPr/>
          <a:lstStyle>
            <a:extLst/>
          </a:lstStyle>
          <a:p>
            <a:fld id="{337E4C7E-7E4F-445D-A4C0-AADB45ABFA28}" type="slidenum">
              <a:rPr lang="en-US"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th-TH"/>
          </a:p>
        </p:txBody>
      </p:sp>
      <p:sp>
        <p:nvSpPr>
          <p:cNvPr id="4" name="Footer Placeholder 3"/>
          <p:cNvSpPr>
            <a:spLocks noGrp="1"/>
          </p:cNvSpPr>
          <p:nvPr>
            <p:ph type="ftr" sz="quarter" idx="11"/>
          </p:nvPr>
        </p:nvSpPr>
        <p:spPr/>
        <p:txBody>
          <a:bodyPr/>
          <a:lstStyle>
            <a:extLst/>
          </a:lstStyle>
          <a:p>
            <a:endParaRPr lang="th-TH"/>
          </a:p>
        </p:txBody>
      </p:sp>
      <p:sp>
        <p:nvSpPr>
          <p:cNvPr id="5" name="Slide Number Placeholder 4"/>
          <p:cNvSpPr>
            <a:spLocks noGrp="1"/>
          </p:cNvSpPr>
          <p:nvPr>
            <p:ph type="sldNum" sz="quarter" idx="12"/>
          </p:nvPr>
        </p:nvSpPr>
        <p:spPr/>
        <p:txBody>
          <a:bodyPr/>
          <a:lstStyle>
            <a:extLst/>
          </a:lstStyle>
          <a:p>
            <a:fld id="{CCA392CB-D100-45F5-9DB2-2D98A41B9C74}" type="slidenum">
              <a:rPr lang="en-US" smtClean="0"/>
              <a:pPr/>
              <a:t>‹#›</a:t>
            </a:fld>
            <a:endParaRPr lang="th-TH"/>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th-TH"/>
          </a:p>
        </p:txBody>
      </p:sp>
      <p:sp>
        <p:nvSpPr>
          <p:cNvPr id="3" name="Footer Placeholder 2"/>
          <p:cNvSpPr>
            <a:spLocks noGrp="1"/>
          </p:cNvSpPr>
          <p:nvPr>
            <p:ph type="ftr" sz="quarter" idx="11"/>
          </p:nvPr>
        </p:nvSpPr>
        <p:spPr/>
        <p:txBody>
          <a:bodyPr/>
          <a:lstStyle>
            <a:extLst/>
          </a:lstStyle>
          <a:p>
            <a:endParaRPr lang="th-TH"/>
          </a:p>
        </p:txBody>
      </p:sp>
      <p:sp>
        <p:nvSpPr>
          <p:cNvPr id="4" name="Slide Number Placeholder 3"/>
          <p:cNvSpPr>
            <a:spLocks noGrp="1"/>
          </p:cNvSpPr>
          <p:nvPr>
            <p:ph type="sldNum" sz="quarter" idx="12"/>
          </p:nvPr>
        </p:nvSpPr>
        <p:spPr/>
        <p:txBody>
          <a:bodyPr/>
          <a:lstStyle>
            <a:extLst/>
          </a:lstStyle>
          <a:p>
            <a:fld id="{FACFCA6E-6D1F-4882-8C25-8BBE7F4874AD}" type="slidenum">
              <a:rPr lang="en-US"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th-TH"/>
          </a:p>
        </p:txBody>
      </p:sp>
      <p:sp>
        <p:nvSpPr>
          <p:cNvPr id="6" name="Footer Placeholder 5"/>
          <p:cNvSpPr>
            <a:spLocks noGrp="1"/>
          </p:cNvSpPr>
          <p:nvPr>
            <p:ph type="ftr" sz="quarter" idx="11"/>
          </p:nvPr>
        </p:nvSpPr>
        <p:spPr/>
        <p:txBody>
          <a:bodyPr/>
          <a:lstStyle>
            <a:extLst/>
          </a:lstStyle>
          <a:p>
            <a:endParaRPr lang="th-TH"/>
          </a:p>
        </p:txBody>
      </p:sp>
      <p:sp>
        <p:nvSpPr>
          <p:cNvPr id="7" name="Slide Number Placeholder 6"/>
          <p:cNvSpPr>
            <a:spLocks noGrp="1"/>
          </p:cNvSpPr>
          <p:nvPr>
            <p:ph type="sldNum" sz="quarter" idx="12"/>
          </p:nvPr>
        </p:nvSpPr>
        <p:spPr/>
        <p:txBody>
          <a:bodyPr/>
          <a:lstStyle>
            <a:extLst/>
          </a:lstStyle>
          <a:p>
            <a:fld id="{E53B9528-1B40-43B7-98ED-2D3135CBC1DC}" type="slidenum">
              <a:rPr lang="en-US"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th-TH"/>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h-TH"/>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19876E-C588-4166-B764-23BF33EBA019}" type="slidenum">
              <a:rPr lang="en-US" smtClean="0"/>
              <a:pPr/>
              <a:t>‹#›</a:t>
            </a:fld>
            <a:endParaRPr lang="th-TH"/>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th-TH"/>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h-TH"/>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92E648-036E-4436-AC12-DD6578C2C44F}" type="slidenum">
              <a:rPr lang="en-US" smtClean="0"/>
              <a:pPr/>
              <a:t>‹#›</a:t>
            </a:fld>
            <a:endParaRPr lang="th-TH"/>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wmf"/><Relationship Id="rId3" Type="http://schemas.openxmlformats.org/officeDocument/2006/relationships/image" Target="../media/image28.wmf"/><Relationship Id="rId21" Type="http://schemas.openxmlformats.org/officeDocument/2006/relationships/image" Target="../media/image45.wmf"/><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image" Target="../media/image40.wmf"/><Relationship Id="rId20" Type="http://schemas.openxmlformats.org/officeDocument/2006/relationships/image" Target="../media/image44.wmf"/><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image" Target="../media/image35.wmf"/><Relationship Id="rId5" Type="http://schemas.openxmlformats.org/officeDocument/2006/relationships/image" Target="../media/image30.wmf"/><Relationship Id="rId15" Type="http://schemas.openxmlformats.org/officeDocument/2006/relationships/image" Target="../media/image39.png"/><Relationship Id="rId23" Type="http://schemas.openxmlformats.org/officeDocument/2006/relationships/image" Target="../media/image47.wmf"/><Relationship Id="rId10" Type="http://schemas.openxmlformats.org/officeDocument/2006/relationships/oleObject" Target="../embeddings/oleObject1.bin"/><Relationship Id="rId19" Type="http://schemas.openxmlformats.org/officeDocument/2006/relationships/image" Target="../media/image43.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8.wmf"/><Relationship Id="rId22" Type="http://schemas.openxmlformats.org/officeDocument/2006/relationships/image" Target="../media/image4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0364" y="2571744"/>
            <a:ext cx="3071834" cy="135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400" dirty="0" smtClean="0">
                <a:ln>
                  <a:solidFill>
                    <a:sysClr val="windowText" lastClr="000000"/>
                  </a:solidFill>
                </a:ln>
              </a:rPr>
              <a:t>วิชา  โลจิสติกส์</a:t>
            </a:r>
            <a:endParaRPr lang="en-US" sz="4400" dirty="0">
              <a:ln>
                <a:solidFill>
                  <a:sysClr val="windowText" lastClr="000000"/>
                </a:solidFill>
              </a:ln>
            </a:endParaRPr>
          </a:p>
        </p:txBody>
      </p:sp>
      <p:sp>
        <p:nvSpPr>
          <p:cNvPr id="6" name="Rectangle 5"/>
          <p:cNvSpPr/>
          <p:nvPr/>
        </p:nvSpPr>
        <p:spPr>
          <a:xfrm>
            <a:off x="1000100" y="428604"/>
            <a:ext cx="7072362" cy="150019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6000" dirty="0" smtClean="0">
                <a:ln>
                  <a:solidFill>
                    <a:sysClr val="windowText" lastClr="000000"/>
                  </a:solidFill>
                </a:ln>
              </a:rPr>
              <a:t>สื่อการเรียนการสอน</a:t>
            </a:r>
            <a:endParaRPr lang="en-US" sz="6000" dirty="0">
              <a:ln>
                <a:solidFill>
                  <a:sysClr val="windowText" lastClr="000000"/>
                </a:solidFill>
              </a:l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684213" y="1484313"/>
            <a:ext cx="8064500" cy="5040312"/>
          </a:xfrm>
        </p:spPr>
        <p:txBody>
          <a:bodyPr/>
          <a:lstStyle/>
          <a:p>
            <a:pPr marL="609600" indent="-609600">
              <a:buFontTx/>
              <a:buAutoNum type="arabicPeriod"/>
            </a:pPr>
            <a:r>
              <a:rPr lang="th-TH" sz="2800" b="1">
                <a:latin typeface="Angsana New" pitchFamily="18" charset="-34"/>
              </a:rPr>
              <a:t>การบริการลูกค้า (</a:t>
            </a:r>
            <a:r>
              <a:rPr lang="en-US" sz="2800" b="1">
                <a:latin typeface="Angsana New" pitchFamily="18" charset="-34"/>
              </a:rPr>
              <a:t>Customer Service)</a:t>
            </a:r>
          </a:p>
          <a:p>
            <a:pPr marL="609600" indent="-609600">
              <a:buFontTx/>
              <a:buAutoNum type="arabicPeriod"/>
            </a:pPr>
            <a:r>
              <a:rPr lang="th-TH" sz="2800" b="1">
                <a:latin typeface="Angsana New" pitchFamily="18" charset="-34"/>
              </a:rPr>
              <a:t>กระบวนการสั่งซื้อ (</a:t>
            </a:r>
            <a:r>
              <a:rPr lang="en-US" sz="2800" b="1">
                <a:latin typeface="Angsana New" pitchFamily="18" charset="-34"/>
              </a:rPr>
              <a:t>Order Processing)</a:t>
            </a:r>
          </a:p>
          <a:p>
            <a:pPr marL="609600" indent="-609600">
              <a:buFontTx/>
              <a:buAutoNum type="arabicPeriod"/>
            </a:pPr>
            <a:r>
              <a:rPr lang="th-TH" sz="2800" b="1">
                <a:latin typeface="Angsana New" pitchFamily="18" charset="-34"/>
              </a:rPr>
              <a:t>การสื่อสารระหว่างกันในการส่งผ่านกระจายสินค้า (</a:t>
            </a:r>
            <a:r>
              <a:rPr lang="en-US" sz="2800" b="1">
                <a:latin typeface="Angsana New" pitchFamily="18" charset="-34"/>
              </a:rPr>
              <a:t>Distribution Communication)</a:t>
            </a:r>
          </a:p>
          <a:p>
            <a:pPr marL="609600" indent="-609600">
              <a:buFontTx/>
              <a:buAutoNum type="arabicPeriod"/>
            </a:pPr>
            <a:r>
              <a:rPr lang="th-TH" sz="2800" b="1">
                <a:latin typeface="Angsana New" pitchFamily="18" charset="-34"/>
              </a:rPr>
              <a:t>การควบคุมสินค้าคงคลังในโกดัง </a:t>
            </a:r>
            <a:r>
              <a:rPr lang="en-US" sz="2800" b="1">
                <a:latin typeface="Angsana New" pitchFamily="18" charset="-34"/>
              </a:rPr>
              <a:t>(Inventory Control)</a:t>
            </a:r>
          </a:p>
        </p:txBody>
      </p:sp>
      <p:sp>
        <p:nvSpPr>
          <p:cNvPr id="73730" name="Rectangle 2"/>
          <p:cNvSpPr>
            <a:spLocks noGrp="1" noChangeArrowheads="1"/>
          </p:cNvSpPr>
          <p:nvPr>
            <p:ph type="title"/>
          </p:nvPr>
        </p:nvSpPr>
        <p:spPr/>
        <p:txBody>
          <a:bodyPr/>
          <a:lstStyle/>
          <a:p>
            <a:r>
              <a:rPr lang="th-TH" sz="4000" b="1"/>
              <a:t>ระบบโลจิสติกส์จะครอบคลุมกิจกรรมกิจกรรมดังนี้คือ</a:t>
            </a:r>
            <a:endParaRPr lang="en-US" sz="4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a:xfrm>
            <a:off x="684213" y="1484313"/>
            <a:ext cx="8064500" cy="5040312"/>
          </a:xfrm>
        </p:spPr>
        <p:txBody>
          <a:bodyPr/>
          <a:lstStyle/>
          <a:p>
            <a:pPr marL="609600" indent="-609600">
              <a:buFontTx/>
              <a:buNone/>
            </a:pPr>
            <a:r>
              <a:rPr lang="th-TH" sz="2800" b="1">
                <a:latin typeface="Angsana New" pitchFamily="18" charset="-34"/>
              </a:rPr>
              <a:t>5.	การคาดคะเนความต้องการ </a:t>
            </a:r>
            <a:r>
              <a:rPr lang="en-US" sz="2800" b="1">
                <a:latin typeface="Angsana New" pitchFamily="18" charset="-34"/>
              </a:rPr>
              <a:t>(Demand Forecasting)</a:t>
            </a:r>
          </a:p>
          <a:p>
            <a:pPr marL="609600" indent="-609600">
              <a:buFontTx/>
              <a:buNone/>
            </a:pPr>
            <a:r>
              <a:rPr lang="th-TH" sz="2800" b="1">
                <a:latin typeface="Angsana New" pitchFamily="18" charset="-34"/>
              </a:rPr>
              <a:t>6.	กระบวนการขนส่ง (</a:t>
            </a:r>
            <a:r>
              <a:rPr lang="en-US" sz="2800" b="1">
                <a:latin typeface="Angsana New" pitchFamily="18" charset="-34"/>
              </a:rPr>
              <a:t>Traffic and Transportation)</a:t>
            </a:r>
          </a:p>
          <a:p>
            <a:pPr marL="609600" indent="-609600">
              <a:buFontTx/>
              <a:buAutoNum type="arabicPeriod" startAt="7"/>
            </a:pPr>
            <a:r>
              <a:rPr lang="th-TH" sz="2800" b="1">
                <a:latin typeface="Angsana New" pitchFamily="18" charset="-34"/>
              </a:rPr>
              <a:t>การบริหารคลังสินค้า </a:t>
            </a:r>
            <a:r>
              <a:rPr lang="en-US" sz="2800" b="1">
                <a:latin typeface="Angsana New" pitchFamily="18" charset="-34"/>
              </a:rPr>
              <a:t>(Warehousing and storage)</a:t>
            </a:r>
          </a:p>
          <a:p>
            <a:pPr marL="609600" indent="-609600">
              <a:buFontTx/>
              <a:buAutoNum type="arabicPeriod" startAt="7"/>
            </a:pPr>
            <a:r>
              <a:rPr lang="th-TH" sz="2800" b="1">
                <a:latin typeface="Angsana New" pitchFamily="18" charset="-34"/>
              </a:rPr>
              <a:t>การเลือกแหล่งที่ตั้งของคลังสินค้าและโรงงาน </a:t>
            </a:r>
            <a:r>
              <a:rPr lang="en-US" sz="2800" b="1">
                <a:latin typeface="Angsana New" pitchFamily="18" charset="-34"/>
              </a:rPr>
              <a:t>(Plant and Warehouse Site Selection)</a:t>
            </a:r>
          </a:p>
          <a:p>
            <a:pPr marL="609600" indent="-609600">
              <a:buFontTx/>
              <a:buAutoNum type="arabicPeriod" startAt="7"/>
            </a:pPr>
            <a:endParaRPr lang="en-US" sz="2800" b="1">
              <a:latin typeface="Angsana New" pitchFamily="18" charset="-34"/>
            </a:endParaRPr>
          </a:p>
        </p:txBody>
      </p:sp>
      <p:sp>
        <p:nvSpPr>
          <p:cNvPr id="131074" name="Rectangle 2"/>
          <p:cNvSpPr>
            <a:spLocks noGrp="1" noChangeArrowheads="1"/>
          </p:cNvSpPr>
          <p:nvPr>
            <p:ph type="title"/>
          </p:nvPr>
        </p:nvSpPr>
        <p:spPr/>
        <p:txBody>
          <a:bodyPr/>
          <a:lstStyle/>
          <a:p>
            <a:r>
              <a:rPr lang="th-TH" sz="4000" b="1"/>
              <a:t>ระบบโลจิสติกส์จะครอบคลุมกิจกรรมกิจกรรมดังนี้คือ</a:t>
            </a:r>
            <a:endParaRPr lang="en-US" sz="4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762000" y="1752600"/>
            <a:ext cx="8001000" cy="4648200"/>
          </a:xfrm>
        </p:spPr>
        <p:txBody>
          <a:bodyPr/>
          <a:lstStyle/>
          <a:p>
            <a:pPr marL="609600" indent="-609600">
              <a:buFontTx/>
              <a:buNone/>
            </a:pPr>
            <a:r>
              <a:rPr lang="th-TH" sz="2800" b="1">
                <a:latin typeface="Angsana New" pitchFamily="18" charset="-34"/>
              </a:rPr>
              <a:t>9.	การขนถ่ายวัตถุดิบและการบรรจุภัณฑ์ (</a:t>
            </a:r>
            <a:r>
              <a:rPr lang="en-US" sz="2800" b="1">
                <a:latin typeface="Angsana New" pitchFamily="18" charset="-34"/>
              </a:rPr>
              <a:t>Material Handling &amp; Packaging)</a:t>
            </a:r>
          </a:p>
          <a:p>
            <a:pPr marL="609600" indent="-609600">
              <a:buFontTx/>
              <a:buNone/>
            </a:pPr>
            <a:r>
              <a:rPr lang="th-TH" sz="2800" b="1">
                <a:latin typeface="Angsana New" pitchFamily="18" charset="-34"/>
              </a:rPr>
              <a:t>10.	การจัดหาวัตถุดิบ (</a:t>
            </a:r>
            <a:r>
              <a:rPr lang="en-US" sz="2800" b="1">
                <a:latin typeface="Angsana New" pitchFamily="18" charset="-34"/>
              </a:rPr>
              <a:t>Procurement)</a:t>
            </a:r>
          </a:p>
          <a:p>
            <a:pPr marL="609600" indent="-609600">
              <a:buFontTx/>
              <a:buAutoNum type="arabicPeriod" startAt="11"/>
            </a:pPr>
            <a:r>
              <a:rPr lang="th-TH" sz="2800" b="1">
                <a:latin typeface="Angsana New" pitchFamily="18" charset="-34"/>
              </a:rPr>
              <a:t>การสนับสนุนทางด้านบริการและชิ้นส่วนประกอบ </a:t>
            </a:r>
            <a:r>
              <a:rPr lang="en-US" sz="2800" b="1">
                <a:latin typeface="Angsana New" pitchFamily="18" charset="-34"/>
              </a:rPr>
              <a:t>(Part and Service Support)</a:t>
            </a:r>
          </a:p>
          <a:p>
            <a:pPr marL="609600" indent="-609600">
              <a:buFontTx/>
              <a:buNone/>
            </a:pPr>
            <a:r>
              <a:rPr lang="th-TH" sz="2800" b="1">
                <a:latin typeface="Angsana New" pitchFamily="18" charset="-34"/>
              </a:rPr>
              <a:t>12.	การเคลื่อนย้ายของเสียจากกระบวนการผลิตหรือการนำมันกลับมาใช้ใหม่ </a:t>
            </a:r>
            <a:r>
              <a:rPr lang="en-US" sz="2800" b="1">
                <a:latin typeface="Angsana New" pitchFamily="18" charset="-34"/>
              </a:rPr>
              <a:t>(Salvage and Scrap Disposal)</a:t>
            </a:r>
          </a:p>
          <a:p>
            <a:pPr marL="609600" indent="-609600">
              <a:buFontTx/>
              <a:buNone/>
            </a:pPr>
            <a:r>
              <a:rPr lang="th-TH" sz="2800" b="1">
                <a:latin typeface="Angsana New" pitchFamily="18" charset="-34"/>
              </a:rPr>
              <a:t>13.	การยกขนสินค้าเพื่อส่งคืน </a:t>
            </a:r>
            <a:r>
              <a:rPr lang="en-US" sz="2800" b="1">
                <a:latin typeface="Angsana New" pitchFamily="18" charset="-34"/>
              </a:rPr>
              <a:t>(Return Goods Handling)</a:t>
            </a:r>
          </a:p>
          <a:p>
            <a:pPr marL="609600" indent="-609600">
              <a:buFontTx/>
              <a:buAutoNum type="arabicPeriod" startAt="11"/>
            </a:pPr>
            <a:endParaRPr lang="en-US" sz="2800" b="1">
              <a:latin typeface="Angsana New" pitchFamily="18" charset="-34"/>
            </a:endParaRPr>
          </a:p>
        </p:txBody>
      </p:sp>
      <p:sp>
        <p:nvSpPr>
          <p:cNvPr id="75778" name="Rectangle 2"/>
          <p:cNvSpPr>
            <a:spLocks noGrp="1" noChangeArrowheads="1"/>
          </p:cNvSpPr>
          <p:nvPr>
            <p:ph type="title"/>
          </p:nvPr>
        </p:nvSpPr>
        <p:spPr>
          <a:xfrm>
            <a:off x="990600" y="284163"/>
            <a:ext cx="8001000" cy="1011237"/>
          </a:xfrm>
        </p:spPr>
        <p:txBody>
          <a:bodyPr>
            <a:normAutofit fontScale="90000"/>
          </a:bodyPr>
          <a:lstStyle/>
          <a:p>
            <a:r>
              <a:rPr lang="th-TH" sz="4000" b="1"/>
              <a:t>ระบบโลจิสติกส์จะครอบคลุมกิจกรรมกิจกรรมดังนี้คือ</a:t>
            </a:r>
            <a:endParaRPr lang="en-US" sz="4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p:cNvPicPr>
            <a:picLocks noGrp="1" noChangeAspect="1" noChangeArrowheads="1"/>
          </p:cNvPicPr>
          <p:nvPr>
            <p:ph sz="half" idx="1"/>
          </p:nvPr>
        </p:nvPicPr>
        <p:blipFill>
          <a:blip r:embed="rId3"/>
          <a:srcRect/>
          <a:stretch>
            <a:fillRect/>
          </a:stretch>
        </p:blipFill>
        <p:spPr>
          <a:xfrm>
            <a:off x="1331913" y="1773238"/>
            <a:ext cx="2735262" cy="1958975"/>
          </a:xfrm>
        </p:spPr>
      </p:pic>
      <p:pic>
        <p:nvPicPr>
          <p:cNvPr id="70666" name="Picture 10" descr="customer-service-dyad"/>
          <p:cNvPicPr>
            <a:picLocks noGrp="1" noChangeAspect="1" noChangeArrowheads="1"/>
          </p:cNvPicPr>
          <p:nvPr>
            <p:ph sz="half" idx="2"/>
          </p:nvPr>
        </p:nvPicPr>
        <p:blipFill>
          <a:blip r:embed="rId4"/>
          <a:srcRect/>
          <a:stretch>
            <a:fillRect/>
          </a:stretch>
        </p:blipFill>
        <p:spPr>
          <a:xfrm>
            <a:off x="4826000" y="1844675"/>
            <a:ext cx="3683000" cy="4032250"/>
          </a:xfrm>
        </p:spPr>
      </p:pic>
      <p:sp>
        <p:nvSpPr>
          <p:cNvPr id="70658" name="Rectangle 2"/>
          <p:cNvSpPr>
            <a:spLocks noGrp="1" noChangeArrowheads="1"/>
          </p:cNvSpPr>
          <p:nvPr>
            <p:ph type="title"/>
          </p:nvPr>
        </p:nvSpPr>
        <p:spPr/>
        <p:txBody>
          <a:bodyPr/>
          <a:lstStyle/>
          <a:p>
            <a:pPr algn="l"/>
            <a:r>
              <a:rPr lang="en-US" sz="4000" b="1">
                <a:latin typeface="Angsana New" pitchFamily="18" charset="-34"/>
              </a:rPr>
              <a:t>1. </a:t>
            </a:r>
            <a:r>
              <a:rPr lang="th-TH" sz="4000" b="1">
                <a:latin typeface="Angsana New" pitchFamily="18" charset="-34"/>
              </a:rPr>
              <a:t>การบริการลูกค้า (</a:t>
            </a:r>
            <a:r>
              <a:rPr lang="en-US" sz="4000" b="1">
                <a:latin typeface="Angsana New" pitchFamily="18" charset="-34"/>
              </a:rPr>
              <a:t>Customer Service)</a:t>
            </a:r>
            <a:endParaRPr lang="th-TH" sz="4000" b="1">
              <a:latin typeface="Angsana New" pitchFamily="18" charset="-34"/>
            </a:endParaRPr>
          </a:p>
        </p:txBody>
      </p:sp>
      <p:pic>
        <p:nvPicPr>
          <p:cNvPr id="70667" name="Picture 11" descr="touchpoint2a"/>
          <p:cNvPicPr>
            <a:picLocks noChangeAspect="1" noChangeArrowheads="1"/>
          </p:cNvPicPr>
          <p:nvPr/>
        </p:nvPicPr>
        <p:blipFill>
          <a:blip r:embed="rId5"/>
          <a:srcRect/>
          <a:stretch>
            <a:fillRect/>
          </a:stretch>
        </p:blipFill>
        <p:spPr bwMode="auto">
          <a:xfrm>
            <a:off x="1331913" y="4005263"/>
            <a:ext cx="2736850" cy="21050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a:r>
              <a:rPr lang="en-US" sz="4000" b="1">
                <a:latin typeface="Angsana New" pitchFamily="18" charset="-34"/>
              </a:rPr>
              <a:t>2. </a:t>
            </a:r>
            <a:r>
              <a:rPr lang="th-TH" sz="4000" b="1">
                <a:latin typeface="Angsana New" pitchFamily="18" charset="-34"/>
              </a:rPr>
              <a:t>กระบวนการสั่งซื้อ (</a:t>
            </a:r>
            <a:r>
              <a:rPr lang="en-US" sz="4000" b="1">
                <a:latin typeface="Angsana New" pitchFamily="18" charset="-34"/>
              </a:rPr>
              <a:t>Order Processing)</a:t>
            </a:r>
            <a:endParaRPr lang="th-TH" sz="4000" b="1">
              <a:latin typeface="Angsana New" pitchFamily="18" charset="-34"/>
            </a:endParaRPr>
          </a:p>
        </p:txBody>
      </p:sp>
      <p:pic>
        <p:nvPicPr>
          <p:cNvPr id="77834" name="Picture 10" descr="p1_e"/>
          <p:cNvPicPr>
            <a:picLocks noChangeAspect="1" noChangeArrowheads="1"/>
          </p:cNvPicPr>
          <p:nvPr/>
        </p:nvPicPr>
        <p:blipFill>
          <a:blip r:embed="rId3"/>
          <a:srcRect/>
          <a:stretch>
            <a:fillRect/>
          </a:stretch>
        </p:blipFill>
        <p:spPr bwMode="auto">
          <a:xfrm>
            <a:off x="1476375" y="1412875"/>
            <a:ext cx="6264275" cy="47275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850" y="414338"/>
            <a:ext cx="8640763" cy="1143000"/>
          </a:xfrm>
        </p:spPr>
        <p:txBody>
          <a:bodyPr>
            <a:normAutofit fontScale="90000"/>
          </a:bodyPr>
          <a:lstStyle/>
          <a:p>
            <a:pPr marL="762000" indent="-762000" algn="l"/>
            <a:r>
              <a:rPr lang="en-US" sz="4000" b="1">
                <a:latin typeface="Angsana New" pitchFamily="18" charset="-34"/>
              </a:rPr>
              <a:t>3. </a:t>
            </a:r>
            <a:r>
              <a:rPr lang="th-TH" sz="4000" b="1">
                <a:latin typeface="Angsana New" pitchFamily="18" charset="-34"/>
              </a:rPr>
              <a:t>การสื่อสารระหว่างกันในการส่งผ่านกระจายสินค้า (</a:t>
            </a:r>
            <a:r>
              <a:rPr lang="en-US" sz="4000" b="1">
                <a:latin typeface="Angsana New" pitchFamily="18" charset="-34"/>
              </a:rPr>
              <a:t>Distribution Communication)</a:t>
            </a:r>
            <a:endParaRPr lang="th-TH" sz="4000" b="1">
              <a:latin typeface="Angsana New" pitchFamily="18" charset="-34"/>
            </a:endParaRPr>
          </a:p>
        </p:txBody>
      </p:sp>
      <p:pic>
        <p:nvPicPr>
          <p:cNvPr id="78854" name="Picture 6" descr="wms%20goods%20out"/>
          <p:cNvPicPr>
            <a:picLocks noChangeAspect="1" noChangeArrowheads="1"/>
          </p:cNvPicPr>
          <p:nvPr/>
        </p:nvPicPr>
        <p:blipFill>
          <a:blip r:embed="rId3"/>
          <a:srcRect/>
          <a:stretch>
            <a:fillRect/>
          </a:stretch>
        </p:blipFill>
        <p:spPr bwMode="auto">
          <a:xfrm>
            <a:off x="828675" y="1814513"/>
            <a:ext cx="7559675" cy="42783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3850" y="414338"/>
            <a:ext cx="8640763" cy="1143000"/>
          </a:xfrm>
        </p:spPr>
        <p:txBody>
          <a:bodyPr/>
          <a:lstStyle/>
          <a:p>
            <a:pPr algn="l"/>
            <a:r>
              <a:rPr lang="en-US" sz="4000" b="1">
                <a:latin typeface="Angsana New" pitchFamily="18" charset="-34"/>
              </a:rPr>
              <a:t>4. </a:t>
            </a:r>
            <a:r>
              <a:rPr lang="th-TH" sz="4000" b="1">
                <a:latin typeface="Angsana New" pitchFamily="18" charset="-34"/>
              </a:rPr>
              <a:t>การควบคุมสินค้าคงคลังในโกดัง </a:t>
            </a:r>
            <a:r>
              <a:rPr lang="en-US" sz="4000" b="1">
                <a:latin typeface="Angsana New" pitchFamily="18" charset="-34"/>
              </a:rPr>
              <a:t>(Inventory Control)</a:t>
            </a:r>
            <a:endParaRPr lang="th-TH" sz="4000" b="1">
              <a:latin typeface="Angsana New" pitchFamily="18" charset="-34"/>
            </a:endParaRPr>
          </a:p>
        </p:txBody>
      </p:sp>
      <p:pic>
        <p:nvPicPr>
          <p:cNvPr id="79876" name="Picture 4" descr="mfg-corregated-materials--inventory-control"/>
          <p:cNvPicPr>
            <a:picLocks noChangeAspect="1" noChangeArrowheads="1"/>
          </p:cNvPicPr>
          <p:nvPr/>
        </p:nvPicPr>
        <p:blipFill>
          <a:blip r:embed="rId3"/>
          <a:srcRect/>
          <a:stretch>
            <a:fillRect/>
          </a:stretch>
        </p:blipFill>
        <p:spPr bwMode="auto">
          <a:xfrm>
            <a:off x="1325563" y="1557338"/>
            <a:ext cx="6486525" cy="45529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5. </a:t>
            </a:r>
            <a:r>
              <a:rPr lang="th-TH" sz="4000" b="1">
                <a:latin typeface="Angsana New" pitchFamily="18" charset="-34"/>
              </a:rPr>
              <a:t>การคาดคะเนความต้องการ </a:t>
            </a:r>
            <a:r>
              <a:rPr lang="en-US" sz="4000" b="1">
                <a:latin typeface="Angsana New" pitchFamily="18" charset="-34"/>
              </a:rPr>
              <a:t>(Demand Forecasting)</a:t>
            </a:r>
            <a:endParaRPr lang="th-TH" sz="4000" b="1">
              <a:latin typeface="Angsana New" pitchFamily="18" charset="-34"/>
            </a:endParaRPr>
          </a:p>
        </p:txBody>
      </p:sp>
      <p:pic>
        <p:nvPicPr>
          <p:cNvPr id="80901" name="Picture 5" descr="forepals1"/>
          <p:cNvPicPr>
            <a:picLocks noChangeAspect="1" noChangeArrowheads="1"/>
          </p:cNvPicPr>
          <p:nvPr/>
        </p:nvPicPr>
        <p:blipFill>
          <a:blip r:embed="rId3"/>
          <a:srcRect/>
          <a:stretch>
            <a:fillRect/>
          </a:stretch>
        </p:blipFill>
        <p:spPr bwMode="auto">
          <a:xfrm>
            <a:off x="1331913" y="1628775"/>
            <a:ext cx="6408737" cy="4144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6. </a:t>
            </a:r>
            <a:r>
              <a:rPr lang="th-TH" sz="4000" b="1">
                <a:latin typeface="Angsana New" pitchFamily="18" charset="-34"/>
              </a:rPr>
              <a:t>กระบวนการขนส่ง (</a:t>
            </a:r>
            <a:r>
              <a:rPr lang="en-US" sz="4000" b="1">
                <a:latin typeface="Angsana New" pitchFamily="18" charset="-34"/>
              </a:rPr>
              <a:t>Traffic and Transportation)</a:t>
            </a:r>
            <a:endParaRPr lang="th-TH" sz="4000" b="1">
              <a:latin typeface="Angsana New" pitchFamily="18" charset="-34"/>
            </a:endParaRPr>
          </a:p>
        </p:txBody>
      </p:sp>
      <p:pic>
        <p:nvPicPr>
          <p:cNvPr id="81925" name="Picture 5" descr="toJapan01"/>
          <p:cNvPicPr>
            <a:picLocks noChangeAspect="1" noChangeArrowheads="1"/>
          </p:cNvPicPr>
          <p:nvPr/>
        </p:nvPicPr>
        <p:blipFill>
          <a:blip r:embed="rId3"/>
          <a:srcRect/>
          <a:stretch>
            <a:fillRect/>
          </a:stretch>
        </p:blipFill>
        <p:spPr bwMode="auto">
          <a:xfrm>
            <a:off x="900113" y="1557338"/>
            <a:ext cx="6696075" cy="475138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7. </a:t>
            </a:r>
            <a:r>
              <a:rPr lang="th-TH" sz="4000" b="1">
                <a:latin typeface="Angsana New" pitchFamily="18" charset="-34"/>
              </a:rPr>
              <a:t>การบริหารคลังสินค้า </a:t>
            </a:r>
            <a:r>
              <a:rPr lang="en-US" sz="4000" b="1">
                <a:latin typeface="Angsana New" pitchFamily="18" charset="-34"/>
              </a:rPr>
              <a:t>(Warehousing and storage)</a:t>
            </a:r>
            <a:endParaRPr lang="th-TH" sz="4000" b="1">
              <a:latin typeface="Angsana New" pitchFamily="18" charset="-34"/>
            </a:endParaRPr>
          </a:p>
        </p:txBody>
      </p:sp>
      <p:pic>
        <p:nvPicPr>
          <p:cNvPr id="83974" name="Picture 6" descr="sto_3d_komzone-440"/>
          <p:cNvPicPr>
            <a:picLocks noChangeAspect="1" noChangeArrowheads="1"/>
          </p:cNvPicPr>
          <p:nvPr/>
        </p:nvPicPr>
        <p:blipFill>
          <a:blip r:embed="rId3"/>
          <a:srcRect/>
          <a:stretch>
            <a:fillRect/>
          </a:stretch>
        </p:blipFill>
        <p:spPr bwMode="auto">
          <a:xfrm>
            <a:off x="395288" y="1484313"/>
            <a:ext cx="4162425" cy="3311525"/>
          </a:xfrm>
          <a:prstGeom prst="rect">
            <a:avLst/>
          </a:prstGeom>
          <a:noFill/>
        </p:spPr>
      </p:pic>
      <p:pic>
        <p:nvPicPr>
          <p:cNvPr id="83975" name="Picture 7" descr="fulfillment1"/>
          <p:cNvPicPr>
            <a:picLocks noChangeAspect="1" noChangeArrowheads="1"/>
          </p:cNvPicPr>
          <p:nvPr/>
        </p:nvPicPr>
        <p:blipFill>
          <a:blip r:embed="rId4"/>
          <a:srcRect/>
          <a:stretch>
            <a:fillRect/>
          </a:stretch>
        </p:blipFill>
        <p:spPr bwMode="auto">
          <a:xfrm>
            <a:off x="5076825" y="1557338"/>
            <a:ext cx="2540000" cy="2247900"/>
          </a:xfrm>
          <a:prstGeom prst="rect">
            <a:avLst/>
          </a:prstGeom>
          <a:noFill/>
        </p:spPr>
      </p:pic>
      <p:pic>
        <p:nvPicPr>
          <p:cNvPr id="83976" name="Picture 8" descr="layout_orderpick-02-460"/>
          <p:cNvPicPr>
            <a:picLocks noChangeAspect="1" noChangeArrowheads="1"/>
          </p:cNvPicPr>
          <p:nvPr/>
        </p:nvPicPr>
        <p:blipFill>
          <a:blip r:embed="rId5"/>
          <a:srcRect/>
          <a:stretch>
            <a:fillRect/>
          </a:stretch>
        </p:blipFill>
        <p:spPr bwMode="auto">
          <a:xfrm>
            <a:off x="2195513" y="4076700"/>
            <a:ext cx="3671887" cy="2387600"/>
          </a:xfrm>
          <a:prstGeom prst="rect">
            <a:avLst/>
          </a:prstGeom>
          <a:noFill/>
        </p:spPr>
      </p:pic>
      <p:pic>
        <p:nvPicPr>
          <p:cNvPr id="83977" name="Picture 9" descr="DSC_0007thumb"/>
          <p:cNvPicPr>
            <a:picLocks noChangeAspect="1" noChangeArrowheads="1"/>
          </p:cNvPicPr>
          <p:nvPr/>
        </p:nvPicPr>
        <p:blipFill>
          <a:blip r:embed="rId6"/>
          <a:srcRect/>
          <a:stretch>
            <a:fillRect/>
          </a:stretch>
        </p:blipFill>
        <p:spPr bwMode="auto">
          <a:xfrm>
            <a:off x="6156325" y="4149725"/>
            <a:ext cx="2609850" cy="19573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910" y="857232"/>
            <a:ext cx="8072494" cy="2286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h-TH"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gsana New" pitchFamily="18" charset="-34"/>
              </a:rPr>
              <a:t>บทที่ 1 </a:t>
            </a:r>
            <a:br>
              <a:rPr lang="th-TH"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gsana New" pitchFamily="18" charset="-34"/>
              </a:rPr>
            </a:br>
            <a:r>
              <a:rPr lang="th-TH"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บทบาทของโลจิสติกส์ที่มีต่อการพัฒนาภาคการเกษตรและระบบเศรษฐกิจของประเทศ </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3850" y="414338"/>
            <a:ext cx="8640763" cy="1143000"/>
          </a:xfrm>
        </p:spPr>
        <p:txBody>
          <a:bodyPr/>
          <a:lstStyle/>
          <a:p>
            <a:pPr algn="l"/>
            <a:r>
              <a:rPr lang="en-US" sz="4000" b="1">
                <a:latin typeface="Angsana New" pitchFamily="18" charset="-34"/>
              </a:rPr>
              <a:t>8. </a:t>
            </a:r>
            <a:r>
              <a:rPr lang="th-TH" sz="4000" b="1">
                <a:latin typeface="Angsana New" pitchFamily="18" charset="-34"/>
              </a:rPr>
              <a:t>การเลือกแหล่งที่ตั้งของคลังสินค้าและโรงงาน </a:t>
            </a:r>
            <a:r>
              <a:rPr lang="en-US" sz="4000" b="1">
                <a:latin typeface="Angsana New" pitchFamily="18" charset="-34"/>
              </a:rPr>
              <a:t/>
            </a:r>
            <a:br>
              <a:rPr lang="en-US" sz="4000" b="1">
                <a:latin typeface="Angsana New" pitchFamily="18" charset="-34"/>
              </a:rPr>
            </a:br>
            <a:r>
              <a:rPr lang="en-US" sz="4000" b="1">
                <a:latin typeface="Angsana New" pitchFamily="18" charset="-34"/>
              </a:rPr>
              <a:t>    (Plant and Warehouse Site Selection)</a:t>
            </a:r>
            <a:endParaRPr lang="th-TH" sz="4000" b="1">
              <a:latin typeface="Angsana New" pitchFamily="18" charset="-34"/>
            </a:endParaRPr>
          </a:p>
        </p:txBody>
      </p:sp>
      <p:pic>
        <p:nvPicPr>
          <p:cNvPr id="84997" name="Picture 5" descr="bd010806b"/>
          <p:cNvPicPr>
            <a:picLocks noChangeAspect="1" noChangeArrowheads="1"/>
          </p:cNvPicPr>
          <p:nvPr/>
        </p:nvPicPr>
        <p:blipFill>
          <a:blip r:embed="rId3"/>
          <a:srcRect/>
          <a:stretch>
            <a:fillRect/>
          </a:stretch>
        </p:blipFill>
        <p:spPr bwMode="auto">
          <a:xfrm>
            <a:off x="1619250" y="2060575"/>
            <a:ext cx="5689600" cy="3444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23850" y="414338"/>
            <a:ext cx="8640763" cy="1143000"/>
          </a:xfrm>
        </p:spPr>
        <p:txBody>
          <a:bodyPr/>
          <a:lstStyle/>
          <a:p>
            <a:pPr algn="l"/>
            <a:r>
              <a:rPr lang="en-US" sz="4000" b="1">
                <a:latin typeface="Angsana New" pitchFamily="18" charset="-34"/>
              </a:rPr>
              <a:t>9. </a:t>
            </a:r>
            <a:r>
              <a:rPr lang="th-TH" sz="4000" b="1">
                <a:latin typeface="Angsana New" pitchFamily="18" charset="-34"/>
              </a:rPr>
              <a:t>การขนถ่ายวัตถุดิบและการบรรจุภัณฑ์                              </a:t>
            </a:r>
            <a:br>
              <a:rPr lang="th-TH" sz="4000" b="1">
                <a:latin typeface="Angsana New" pitchFamily="18" charset="-34"/>
              </a:rPr>
            </a:br>
            <a:r>
              <a:rPr lang="th-TH" sz="4000" b="1">
                <a:latin typeface="Angsana New" pitchFamily="18" charset="-34"/>
              </a:rPr>
              <a:t>    (</a:t>
            </a:r>
            <a:r>
              <a:rPr lang="en-US" sz="4000" b="1">
                <a:latin typeface="Angsana New" pitchFamily="18" charset="-34"/>
              </a:rPr>
              <a:t>Material Handling &amp; Packaging)</a:t>
            </a:r>
            <a:endParaRPr lang="th-TH" sz="4000" b="1">
              <a:latin typeface="Angsana New" pitchFamily="18" charset="-34"/>
            </a:endParaRPr>
          </a:p>
        </p:txBody>
      </p:sp>
      <p:pic>
        <p:nvPicPr>
          <p:cNvPr id="86021" name="Picture 5" descr="packaging"/>
          <p:cNvPicPr>
            <a:picLocks noChangeAspect="1" noChangeArrowheads="1"/>
          </p:cNvPicPr>
          <p:nvPr/>
        </p:nvPicPr>
        <p:blipFill>
          <a:blip r:embed="rId3"/>
          <a:srcRect/>
          <a:stretch>
            <a:fillRect/>
          </a:stretch>
        </p:blipFill>
        <p:spPr bwMode="auto">
          <a:xfrm>
            <a:off x="1692275" y="1773238"/>
            <a:ext cx="2592388" cy="1868487"/>
          </a:xfrm>
          <a:prstGeom prst="rect">
            <a:avLst/>
          </a:prstGeom>
          <a:noFill/>
        </p:spPr>
      </p:pic>
      <p:pic>
        <p:nvPicPr>
          <p:cNvPr id="86022" name="Picture 6" descr="vc50-3128-4"/>
          <p:cNvPicPr>
            <a:picLocks noChangeAspect="1" noChangeArrowheads="1"/>
          </p:cNvPicPr>
          <p:nvPr/>
        </p:nvPicPr>
        <p:blipFill>
          <a:blip r:embed="rId4"/>
          <a:srcRect/>
          <a:stretch>
            <a:fillRect/>
          </a:stretch>
        </p:blipFill>
        <p:spPr bwMode="auto">
          <a:xfrm>
            <a:off x="5003800" y="2060575"/>
            <a:ext cx="2743200" cy="3657600"/>
          </a:xfrm>
          <a:prstGeom prst="rect">
            <a:avLst/>
          </a:prstGeom>
          <a:noFill/>
        </p:spPr>
      </p:pic>
      <p:pic>
        <p:nvPicPr>
          <p:cNvPr id="86023" name="Picture 7" descr="23c2"/>
          <p:cNvPicPr>
            <a:picLocks noChangeAspect="1" noChangeArrowheads="1"/>
          </p:cNvPicPr>
          <p:nvPr/>
        </p:nvPicPr>
        <p:blipFill>
          <a:blip r:embed="rId5"/>
          <a:srcRect/>
          <a:stretch>
            <a:fillRect/>
          </a:stretch>
        </p:blipFill>
        <p:spPr bwMode="auto">
          <a:xfrm>
            <a:off x="1908175" y="3860800"/>
            <a:ext cx="2276475" cy="26765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10. </a:t>
            </a:r>
            <a:r>
              <a:rPr lang="th-TH" sz="4000" b="1">
                <a:latin typeface="Angsana New" pitchFamily="18" charset="-34"/>
              </a:rPr>
              <a:t>การจัดซื้อและการจัดหาวัตถุดิบ (</a:t>
            </a:r>
            <a:r>
              <a:rPr lang="en-US" sz="4000" b="1">
                <a:latin typeface="Angsana New" pitchFamily="18" charset="-34"/>
              </a:rPr>
              <a:t>Procurement)</a:t>
            </a:r>
            <a:endParaRPr lang="th-TH" sz="4000" b="1">
              <a:latin typeface="Angsana New" pitchFamily="18" charset="-34"/>
            </a:endParaRPr>
          </a:p>
        </p:txBody>
      </p:sp>
      <p:pic>
        <p:nvPicPr>
          <p:cNvPr id="87045" name="Picture 5" descr="procurement-small"/>
          <p:cNvPicPr>
            <a:picLocks noChangeAspect="1" noChangeArrowheads="1"/>
          </p:cNvPicPr>
          <p:nvPr/>
        </p:nvPicPr>
        <p:blipFill>
          <a:blip r:embed="rId3"/>
          <a:srcRect/>
          <a:stretch>
            <a:fillRect/>
          </a:stretch>
        </p:blipFill>
        <p:spPr bwMode="auto">
          <a:xfrm>
            <a:off x="7164388" y="3716338"/>
            <a:ext cx="1771650" cy="1871662"/>
          </a:xfrm>
          <a:prstGeom prst="rect">
            <a:avLst/>
          </a:prstGeom>
          <a:noFill/>
        </p:spPr>
      </p:pic>
      <p:pic>
        <p:nvPicPr>
          <p:cNvPr id="87046" name="Picture 6" descr="collage_procure"/>
          <p:cNvPicPr>
            <a:picLocks noChangeAspect="1" noChangeArrowheads="1"/>
          </p:cNvPicPr>
          <p:nvPr/>
        </p:nvPicPr>
        <p:blipFill>
          <a:blip r:embed="rId4"/>
          <a:srcRect/>
          <a:stretch>
            <a:fillRect/>
          </a:stretch>
        </p:blipFill>
        <p:spPr bwMode="auto">
          <a:xfrm>
            <a:off x="7235825" y="1916113"/>
            <a:ext cx="1727200" cy="1612900"/>
          </a:xfrm>
          <a:prstGeom prst="rect">
            <a:avLst/>
          </a:prstGeom>
          <a:noFill/>
        </p:spPr>
      </p:pic>
      <p:pic>
        <p:nvPicPr>
          <p:cNvPr id="87047" name="Picture 7" descr="Stratimage"/>
          <p:cNvPicPr>
            <a:picLocks noChangeAspect="1" noChangeArrowheads="1"/>
          </p:cNvPicPr>
          <p:nvPr/>
        </p:nvPicPr>
        <p:blipFill>
          <a:blip r:embed="rId5"/>
          <a:srcRect/>
          <a:stretch>
            <a:fillRect/>
          </a:stretch>
        </p:blipFill>
        <p:spPr bwMode="auto">
          <a:xfrm>
            <a:off x="395288" y="1628775"/>
            <a:ext cx="6697662" cy="4540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11. </a:t>
            </a:r>
            <a:r>
              <a:rPr lang="th-TH" sz="4000" b="1">
                <a:latin typeface="Angsana New" pitchFamily="18" charset="-34"/>
              </a:rPr>
              <a:t>  การสนับสนุนทางด้านบริการและชิ้นส่วนประกอบ</a:t>
            </a:r>
            <a:br>
              <a:rPr lang="th-TH" sz="4000" b="1">
                <a:latin typeface="Angsana New" pitchFamily="18" charset="-34"/>
              </a:rPr>
            </a:br>
            <a:r>
              <a:rPr lang="en-US" sz="4000" b="1">
                <a:latin typeface="Angsana New" pitchFamily="18" charset="-34"/>
              </a:rPr>
              <a:t>(Part and Service Support)</a:t>
            </a:r>
            <a:endParaRPr lang="th-TH" sz="4000" b="1">
              <a:latin typeface="Angsana New" pitchFamily="18" charset="-34"/>
            </a:endParaRPr>
          </a:p>
        </p:txBody>
      </p:sp>
      <p:grpSp>
        <p:nvGrpSpPr>
          <p:cNvPr id="82952" name="Group 8"/>
          <p:cNvGrpSpPr>
            <a:grpSpLocks/>
          </p:cNvGrpSpPr>
          <p:nvPr/>
        </p:nvGrpSpPr>
        <p:grpSpPr bwMode="auto">
          <a:xfrm>
            <a:off x="2195513" y="1557338"/>
            <a:ext cx="4824412" cy="3384550"/>
            <a:chOff x="1213" y="1136"/>
            <a:chExt cx="3119" cy="2793"/>
          </a:xfrm>
        </p:grpSpPr>
        <p:pic>
          <p:nvPicPr>
            <p:cNvPr id="82949" name="Picture 5" descr="uit-ati_8_tm_e"/>
            <p:cNvPicPr>
              <a:picLocks noChangeAspect="1" noChangeArrowheads="1"/>
            </p:cNvPicPr>
            <p:nvPr/>
          </p:nvPicPr>
          <p:blipFill>
            <a:blip r:embed="rId3"/>
            <a:srcRect/>
            <a:stretch>
              <a:fillRect/>
            </a:stretch>
          </p:blipFill>
          <p:spPr bwMode="auto">
            <a:xfrm>
              <a:off x="1213" y="1136"/>
              <a:ext cx="3119" cy="2793"/>
            </a:xfrm>
            <a:prstGeom prst="rect">
              <a:avLst/>
            </a:prstGeom>
            <a:noFill/>
          </p:spPr>
        </p:pic>
        <p:sp>
          <p:nvSpPr>
            <p:cNvPr id="82950" name="Rectangle 6"/>
            <p:cNvSpPr>
              <a:spLocks noChangeArrowheads="1"/>
            </p:cNvSpPr>
            <p:nvPr/>
          </p:nvSpPr>
          <p:spPr bwMode="auto">
            <a:xfrm>
              <a:off x="2245" y="1162"/>
              <a:ext cx="862" cy="182"/>
            </a:xfrm>
            <a:prstGeom prst="rect">
              <a:avLst/>
            </a:prstGeom>
            <a:solidFill>
              <a:schemeClr val="bg1"/>
            </a:solidFill>
            <a:ln w="9525">
              <a:noFill/>
              <a:miter lim="800000"/>
              <a:headEnd/>
              <a:tailEnd/>
            </a:ln>
            <a:effectLst/>
          </p:spPr>
          <p:txBody>
            <a:bodyPr wrap="none" anchor="ctr"/>
            <a:lstStyle/>
            <a:p>
              <a:endParaRPr lang="en-US"/>
            </a:p>
          </p:txBody>
        </p:sp>
        <p:sp>
          <p:nvSpPr>
            <p:cNvPr id="82951" name="Rectangle 7"/>
            <p:cNvSpPr>
              <a:spLocks noChangeArrowheads="1"/>
            </p:cNvSpPr>
            <p:nvPr/>
          </p:nvSpPr>
          <p:spPr bwMode="auto">
            <a:xfrm>
              <a:off x="1292" y="3566"/>
              <a:ext cx="862" cy="182"/>
            </a:xfrm>
            <a:prstGeom prst="rect">
              <a:avLst/>
            </a:prstGeom>
            <a:solidFill>
              <a:schemeClr val="bg1"/>
            </a:solidFill>
            <a:ln w="9525">
              <a:noFill/>
              <a:miter lim="800000"/>
              <a:headEnd/>
              <a:tailEnd/>
            </a:ln>
            <a:effectLst/>
          </p:spPr>
          <p:txBody>
            <a:bodyPr wrap="none" anchor="ctr"/>
            <a:lstStyle/>
            <a:p>
              <a:endParaRPr lang="en-US"/>
            </a:p>
          </p:txBody>
        </p:sp>
      </p:grpSp>
      <p:grpSp>
        <p:nvGrpSpPr>
          <p:cNvPr id="82955" name="Group 11"/>
          <p:cNvGrpSpPr>
            <a:grpSpLocks/>
          </p:cNvGrpSpPr>
          <p:nvPr/>
        </p:nvGrpSpPr>
        <p:grpSpPr bwMode="auto">
          <a:xfrm>
            <a:off x="1476375" y="4692650"/>
            <a:ext cx="6408738" cy="2120900"/>
            <a:chOff x="1701" y="1560"/>
            <a:chExt cx="2358" cy="1200"/>
          </a:xfrm>
        </p:grpSpPr>
        <p:pic>
          <p:nvPicPr>
            <p:cNvPr id="82953" name="Picture 9" descr="mobile_services_banner_en"/>
            <p:cNvPicPr>
              <a:picLocks noChangeAspect="1" noChangeArrowheads="1"/>
            </p:cNvPicPr>
            <p:nvPr/>
          </p:nvPicPr>
          <p:blipFill>
            <a:blip r:embed="rId4"/>
            <a:srcRect/>
            <a:stretch>
              <a:fillRect/>
            </a:stretch>
          </p:blipFill>
          <p:spPr bwMode="auto">
            <a:xfrm>
              <a:off x="1707" y="1560"/>
              <a:ext cx="2346" cy="1200"/>
            </a:xfrm>
            <a:prstGeom prst="rect">
              <a:avLst/>
            </a:prstGeom>
            <a:noFill/>
          </p:spPr>
        </p:pic>
        <p:sp>
          <p:nvSpPr>
            <p:cNvPr id="82954" name="Rectangle 10"/>
            <p:cNvSpPr>
              <a:spLocks noChangeArrowheads="1"/>
            </p:cNvSpPr>
            <p:nvPr/>
          </p:nvSpPr>
          <p:spPr bwMode="auto">
            <a:xfrm>
              <a:off x="1701" y="2478"/>
              <a:ext cx="2358" cy="272"/>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12. </a:t>
            </a:r>
            <a:r>
              <a:rPr lang="th-TH" sz="4000" b="1">
                <a:latin typeface="Angsana New" pitchFamily="18" charset="-34"/>
              </a:rPr>
              <a:t>การเคลื่อนย้ายของเสียจากกระบวนการผลิต</a:t>
            </a:r>
            <a:br>
              <a:rPr lang="th-TH" sz="4000" b="1">
                <a:latin typeface="Angsana New" pitchFamily="18" charset="-34"/>
              </a:rPr>
            </a:br>
            <a:r>
              <a:rPr lang="th-TH" sz="4000" b="1">
                <a:latin typeface="Angsana New" pitchFamily="18" charset="-34"/>
              </a:rPr>
              <a:t>หรือการนำกลับมาใช้ใหม่ </a:t>
            </a:r>
            <a:r>
              <a:rPr lang="en-US" sz="4000" b="1">
                <a:latin typeface="Angsana New" pitchFamily="18" charset="-34"/>
              </a:rPr>
              <a:t>(Salvage and Scrap Disposal)</a:t>
            </a:r>
            <a:endParaRPr lang="th-TH" sz="4000" b="1">
              <a:latin typeface="Angsana New" pitchFamily="18" charset="-34"/>
            </a:endParaRPr>
          </a:p>
        </p:txBody>
      </p:sp>
      <p:grpSp>
        <p:nvGrpSpPr>
          <p:cNvPr id="88072" name="Group 8"/>
          <p:cNvGrpSpPr>
            <a:grpSpLocks/>
          </p:cNvGrpSpPr>
          <p:nvPr/>
        </p:nvGrpSpPr>
        <p:grpSpPr bwMode="auto">
          <a:xfrm>
            <a:off x="3492500" y="2420938"/>
            <a:ext cx="2274888" cy="2754312"/>
            <a:chOff x="703" y="1207"/>
            <a:chExt cx="1433" cy="1735"/>
          </a:xfrm>
        </p:grpSpPr>
        <p:pic>
          <p:nvPicPr>
            <p:cNvPr id="88070" name="Picture 6" descr="ipipe21"/>
            <p:cNvPicPr>
              <a:picLocks noChangeAspect="1" noChangeArrowheads="1"/>
            </p:cNvPicPr>
            <p:nvPr/>
          </p:nvPicPr>
          <p:blipFill>
            <a:blip r:embed="rId3"/>
            <a:srcRect/>
            <a:stretch>
              <a:fillRect/>
            </a:stretch>
          </p:blipFill>
          <p:spPr bwMode="auto">
            <a:xfrm>
              <a:off x="703" y="1207"/>
              <a:ext cx="1433" cy="1735"/>
            </a:xfrm>
            <a:prstGeom prst="rect">
              <a:avLst/>
            </a:prstGeom>
            <a:noFill/>
          </p:spPr>
        </p:pic>
        <p:sp>
          <p:nvSpPr>
            <p:cNvPr id="88071" name="Rectangle 7"/>
            <p:cNvSpPr>
              <a:spLocks noChangeArrowheads="1"/>
            </p:cNvSpPr>
            <p:nvPr/>
          </p:nvSpPr>
          <p:spPr bwMode="auto">
            <a:xfrm>
              <a:off x="748" y="2432"/>
              <a:ext cx="1316" cy="182"/>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23850" y="414338"/>
            <a:ext cx="8640763" cy="1143000"/>
          </a:xfrm>
        </p:spPr>
        <p:txBody>
          <a:bodyPr/>
          <a:lstStyle/>
          <a:p>
            <a:pPr marL="762000" indent="-762000" algn="l"/>
            <a:r>
              <a:rPr lang="en-US" sz="4000" b="1">
                <a:latin typeface="Angsana New" pitchFamily="18" charset="-34"/>
              </a:rPr>
              <a:t>13. </a:t>
            </a:r>
            <a:r>
              <a:rPr lang="th-TH" sz="4000" b="1">
                <a:latin typeface="Angsana New" pitchFamily="18" charset="-34"/>
              </a:rPr>
              <a:t>การยกขนสินค้าเพื่อส่งคืน </a:t>
            </a:r>
            <a:r>
              <a:rPr lang="en-US" sz="4000" b="1">
                <a:latin typeface="Angsana New" pitchFamily="18" charset="-34"/>
              </a:rPr>
              <a:t>(Return Goods Handling)</a:t>
            </a:r>
            <a:endParaRPr lang="th-TH" sz="4000" b="1">
              <a:latin typeface="Angsana New" pitchFamily="18" charset="-34"/>
            </a:endParaRPr>
          </a:p>
        </p:txBody>
      </p:sp>
      <p:pic>
        <p:nvPicPr>
          <p:cNvPr id="89093" name="Picture 5" descr="spiralveyor_mail_order-hand"/>
          <p:cNvPicPr>
            <a:picLocks noChangeAspect="1" noChangeArrowheads="1"/>
          </p:cNvPicPr>
          <p:nvPr/>
        </p:nvPicPr>
        <p:blipFill>
          <a:blip r:embed="rId3"/>
          <a:srcRect/>
          <a:stretch>
            <a:fillRect/>
          </a:stretch>
        </p:blipFill>
        <p:spPr bwMode="auto">
          <a:xfrm>
            <a:off x="1979613" y="1951038"/>
            <a:ext cx="4752975" cy="35655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7772400" cy="1143000"/>
          </a:xfrm>
        </p:spPr>
        <p:txBody>
          <a:bodyPr/>
          <a:lstStyle/>
          <a:p>
            <a:r>
              <a:rPr lang="en-US" sz="4000" b="1">
                <a:latin typeface="Angsana New" pitchFamily="18" charset="-34"/>
              </a:rPr>
              <a:t>Logistics &amp; Supply Chain Management</a:t>
            </a:r>
          </a:p>
        </p:txBody>
      </p:sp>
      <p:sp>
        <p:nvSpPr>
          <p:cNvPr id="111619" name="Rectangle 3"/>
          <p:cNvSpPr>
            <a:spLocks noGrp="1" noChangeArrowheads="1"/>
          </p:cNvSpPr>
          <p:nvPr>
            <p:ph type="subTitle" idx="1"/>
          </p:nvPr>
        </p:nvSpPr>
        <p:spPr>
          <a:xfrm>
            <a:off x="539750" y="1989138"/>
            <a:ext cx="7994650" cy="4387850"/>
          </a:xfrm>
        </p:spPr>
        <p:txBody>
          <a:bodyPr/>
          <a:lstStyle/>
          <a:p>
            <a:pPr algn="l"/>
            <a:r>
              <a:rPr lang="th-TH" b="1">
                <a:latin typeface="Angsana New" pitchFamily="18" charset="-34"/>
              </a:rPr>
              <a:t>โลจิสติกส์หรือระบบขนส่งสินค้า (</a:t>
            </a:r>
            <a:r>
              <a:rPr lang="en-US" b="1">
                <a:latin typeface="Angsana New" pitchFamily="18" charset="-34"/>
              </a:rPr>
              <a:t>Logistics) </a:t>
            </a:r>
            <a:r>
              <a:rPr lang="th-TH" b="1">
                <a:latin typeface="Angsana New" pitchFamily="18" charset="-34"/>
              </a:rPr>
              <a:t>หรือชื่ออื่นๆ เช่น</a:t>
            </a:r>
          </a:p>
          <a:p>
            <a:pPr lvl="1" algn="l">
              <a:buFont typeface="Wingdings" pitchFamily="2" charset="2"/>
              <a:buChar char="q"/>
            </a:pPr>
            <a:r>
              <a:rPr lang="th-TH" b="1">
                <a:latin typeface="Angsana New" pitchFamily="18" charset="-34"/>
              </a:rPr>
              <a:t> โลจิสติกส์ทางธุรกิจ </a:t>
            </a:r>
            <a:r>
              <a:rPr lang="en-US" b="1">
                <a:latin typeface="Angsana New" pitchFamily="18" charset="-34"/>
              </a:rPr>
              <a:t>- Business Logistics</a:t>
            </a:r>
          </a:p>
          <a:p>
            <a:pPr lvl="1" algn="l">
              <a:buFont typeface="Wingdings" pitchFamily="2" charset="2"/>
              <a:buChar char="q"/>
            </a:pPr>
            <a:r>
              <a:rPr lang="en-US" b="1">
                <a:latin typeface="Angsana New" pitchFamily="18" charset="-34"/>
              </a:rPr>
              <a:t> </a:t>
            </a:r>
            <a:r>
              <a:rPr lang="th-TH" b="1">
                <a:latin typeface="Angsana New" pitchFamily="18" charset="-34"/>
              </a:rPr>
              <a:t>การจัดการช่องทาง (การจัดจำหน่าย)</a:t>
            </a:r>
            <a:r>
              <a:rPr lang="en-US" b="1">
                <a:latin typeface="Angsana New" pitchFamily="18" charset="-34"/>
              </a:rPr>
              <a:t> - Channel Management</a:t>
            </a:r>
          </a:p>
          <a:p>
            <a:pPr lvl="1" algn="l">
              <a:buFont typeface="Wingdings" pitchFamily="2" charset="2"/>
              <a:buChar char="q"/>
            </a:pPr>
            <a:r>
              <a:rPr lang="en-US" b="1">
                <a:latin typeface="Angsana New" pitchFamily="18" charset="-34"/>
              </a:rPr>
              <a:t> </a:t>
            </a:r>
            <a:r>
              <a:rPr lang="th-TH" b="1">
                <a:latin typeface="Angsana New" pitchFamily="18" charset="-34"/>
              </a:rPr>
              <a:t>การกระจายสินค้า </a:t>
            </a:r>
            <a:r>
              <a:rPr lang="en-US" b="1">
                <a:latin typeface="Angsana New" pitchFamily="18" charset="-34"/>
              </a:rPr>
              <a:t>- Distribution </a:t>
            </a:r>
          </a:p>
          <a:p>
            <a:pPr lvl="1" algn="l">
              <a:buFont typeface="Wingdings" pitchFamily="2" charset="2"/>
              <a:buChar char="q"/>
            </a:pPr>
            <a:r>
              <a:rPr lang="en-US" b="1">
                <a:latin typeface="Angsana New" pitchFamily="18" charset="-34"/>
              </a:rPr>
              <a:t> </a:t>
            </a:r>
            <a:r>
              <a:rPr lang="th-TH" b="1">
                <a:latin typeface="Angsana New" pitchFamily="18" charset="-34"/>
              </a:rPr>
              <a:t>การกระจายวัสดุ</a:t>
            </a:r>
            <a:r>
              <a:rPr lang="en-US" b="1">
                <a:latin typeface="Angsana New" pitchFamily="18" charset="-34"/>
              </a:rPr>
              <a:t>/</a:t>
            </a:r>
            <a:r>
              <a:rPr lang="th-TH" b="1">
                <a:latin typeface="Angsana New" pitchFamily="18" charset="-34"/>
              </a:rPr>
              <a:t>สินค้า </a:t>
            </a:r>
            <a:r>
              <a:rPr lang="en-US" b="1">
                <a:latin typeface="Angsana New" pitchFamily="18" charset="-34"/>
              </a:rPr>
              <a:t>- Physical Distribution</a:t>
            </a:r>
          </a:p>
          <a:p>
            <a:pPr lvl="1" algn="l">
              <a:buFont typeface="Wingdings" pitchFamily="2" charset="2"/>
              <a:buChar char="q"/>
            </a:pPr>
            <a:r>
              <a:rPr lang="en-US" b="1">
                <a:latin typeface="Angsana New" pitchFamily="18" charset="-34"/>
              </a:rPr>
              <a:t> </a:t>
            </a:r>
            <a:r>
              <a:rPr lang="th-TH" b="1">
                <a:latin typeface="Angsana New" pitchFamily="18" charset="-34"/>
              </a:rPr>
              <a:t>โลจิสติกส์ทางอุตสาหกรรม </a:t>
            </a:r>
            <a:r>
              <a:rPr lang="en-US" b="1">
                <a:latin typeface="Angsana New" pitchFamily="18" charset="-34"/>
              </a:rPr>
              <a:t>- Industrial Logistics</a:t>
            </a:r>
          </a:p>
          <a:p>
            <a:pPr lvl="1" algn="l">
              <a:buFont typeface="Wingdings" pitchFamily="2" charset="2"/>
              <a:buChar char="q"/>
            </a:pPr>
            <a:endParaRPr lang="th-TH" b="1">
              <a:latin typeface="Angsana New" pitchFamily="18" charset="-34"/>
            </a:endParaRPr>
          </a:p>
        </p:txBody>
      </p:sp>
      <p:pic>
        <p:nvPicPr>
          <p:cNvPr id="111620" name="Picture 4" descr="wheel"/>
          <p:cNvPicPr>
            <a:picLocks noChangeAspect="1" noChangeArrowheads="1"/>
          </p:cNvPicPr>
          <p:nvPr/>
        </p:nvPicPr>
        <p:blipFill>
          <a:blip r:embed="rId3"/>
          <a:srcRect/>
          <a:stretch>
            <a:fillRect/>
          </a:stretch>
        </p:blipFill>
        <p:spPr bwMode="auto">
          <a:xfrm>
            <a:off x="6372225" y="3716338"/>
            <a:ext cx="2559050" cy="23098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09600" y="609600"/>
            <a:ext cx="7772400" cy="1143000"/>
          </a:xfrm>
        </p:spPr>
        <p:txBody>
          <a:bodyPr/>
          <a:lstStyle/>
          <a:p>
            <a:r>
              <a:rPr lang="en-US" sz="4000" b="1">
                <a:latin typeface="Angsana New" pitchFamily="18" charset="-34"/>
              </a:rPr>
              <a:t>Logistics &amp; Supply Chain Management</a:t>
            </a:r>
          </a:p>
        </p:txBody>
      </p:sp>
      <p:sp>
        <p:nvSpPr>
          <p:cNvPr id="130051" name="Rectangle 3"/>
          <p:cNvSpPr>
            <a:spLocks noGrp="1" noChangeArrowheads="1"/>
          </p:cNvSpPr>
          <p:nvPr>
            <p:ph type="subTitle" idx="1"/>
          </p:nvPr>
        </p:nvSpPr>
        <p:spPr>
          <a:xfrm>
            <a:off x="539750" y="1989138"/>
            <a:ext cx="7994650" cy="4387850"/>
          </a:xfrm>
        </p:spPr>
        <p:txBody>
          <a:bodyPr/>
          <a:lstStyle/>
          <a:p>
            <a:pPr algn="l"/>
            <a:r>
              <a:rPr lang="th-TH" b="1">
                <a:latin typeface="Angsana New" pitchFamily="18" charset="-34"/>
              </a:rPr>
              <a:t>โลจิสติกส์หรือระบบขนส่งสินค้า (</a:t>
            </a:r>
            <a:r>
              <a:rPr lang="en-US" b="1">
                <a:latin typeface="Angsana New" pitchFamily="18" charset="-34"/>
              </a:rPr>
              <a:t>Logistics) </a:t>
            </a:r>
            <a:r>
              <a:rPr lang="th-TH" b="1">
                <a:latin typeface="Angsana New" pitchFamily="18" charset="-34"/>
              </a:rPr>
              <a:t>หรือชื่ออื่นๆ เช่น</a:t>
            </a:r>
          </a:p>
          <a:p>
            <a:pPr lvl="1" algn="l">
              <a:buFont typeface="Wingdings" pitchFamily="2" charset="2"/>
              <a:buChar char="q"/>
            </a:pPr>
            <a:r>
              <a:rPr lang="en-US" b="1">
                <a:latin typeface="Angsana New" pitchFamily="18" charset="-34"/>
              </a:rPr>
              <a:t> </a:t>
            </a:r>
            <a:r>
              <a:rPr lang="th-TH" b="1">
                <a:latin typeface="Angsana New" pitchFamily="18" charset="-34"/>
              </a:rPr>
              <a:t>การจัดการโลจิสติกส์ </a:t>
            </a:r>
            <a:r>
              <a:rPr lang="en-US" b="1">
                <a:latin typeface="Angsana New" pitchFamily="18" charset="-34"/>
              </a:rPr>
              <a:t>Logistics Management</a:t>
            </a:r>
          </a:p>
          <a:p>
            <a:pPr lvl="1" algn="l">
              <a:buFont typeface="Wingdings" pitchFamily="2" charset="2"/>
              <a:buChar char="q"/>
            </a:pPr>
            <a:r>
              <a:rPr lang="en-US" b="1">
                <a:latin typeface="Angsana New" pitchFamily="18" charset="-34"/>
              </a:rPr>
              <a:t> </a:t>
            </a:r>
            <a:r>
              <a:rPr lang="th-TH" b="1">
                <a:latin typeface="Angsana New" pitchFamily="18" charset="-34"/>
              </a:rPr>
              <a:t>การจัดการวัสดุ </a:t>
            </a:r>
            <a:r>
              <a:rPr lang="en-US" b="1">
                <a:latin typeface="Angsana New" pitchFamily="18" charset="-34"/>
              </a:rPr>
              <a:t> - Material Management</a:t>
            </a:r>
          </a:p>
          <a:p>
            <a:pPr lvl="1" algn="l">
              <a:buFont typeface="Wingdings" pitchFamily="2" charset="2"/>
              <a:buChar char="q"/>
            </a:pPr>
            <a:r>
              <a:rPr lang="en-US" b="1">
                <a:latin typeface="Angsana New" pitchFamily="18" charset="-34"/>
              </a:rPr>
              <a:t> </a:t>
            </a:r>
            <a:r>
              <a:rPr lang="th-TH" b="1">
                <a:latin typeface="Angsana New" pitchFamily="18" charset="-34"/>
              </a:rPr>
              <a:t>ระบบการตอบสนองที่รวดเร็ว </a:t>
            </a:r>
            <a:r>
              <a:rPr lang="en-US" b="1">
                <a:latin typeface="Angsana New" pitchFamily="18" charset="-34"/>
              </a:rPr>
              <a:t>- Quick-Response Systems</a:t>
            </a:r>
          </a:p>
          <a:p>
            <a:pPr lvl="1" algn="l">
              <a:buFont typeface="Wingdings" pitchFamily="2" charset="2"/>
              <a:buChar char="q"/>
            </a:pPr>
            <a:r>
              <a:rPr lang="en-US" b="1">
                <a:latin typeface="Angsana New" pitchFamily="18" charset="-34"/>
              </a:rPr>
              <a:t> </a:t>
            </a:r>
            <a:r>
              <a:rPr lang="th-TH" b="1">
                <a:latin typeface="Angsana New" pitchFamily="18" charset="-34"/>
              </a:rPr>
              <a:t>การจัดการห่วงโซ่อุปทาน </a:t>
            </a:r>
            <a:r>
              <a:rPr lang="en-US" b="1">
                <a:latin typeface="Angsana New" pitchFamily="18" charset="-34"/>
              </a:rPr>
              <a:t>- Supply Chain Management </a:t>
            </a:r>
          </a:p>
          <a:p>
            <a:pPr lvl="1" algn="l">
              <a:buFont typeface="Wingdings" pitchFamily="2" charset="2"/>
              <a:buChar char="q"/>
            </a:pPr>
            <a:r>
              <a:rPr lang="en-US" b="1">
                <a:latin typeface="Angsana New" pitchFamily="18" charset="-34"/>
              </a:rPr>
              <a:t> </a:t>
            </a:r>
            <a:r>
              <a:rPr lang="th-TH" b="1">
                <a:latin typeface="Angsana New" pitchFamily="18" charset="-34"/>
              </a:rPr>
              <a:t>การจัดการอุปทาน </a:t>
            </a:r>
            <a:r>
              <a:rPr lang="en-US" b="1">
                <a:latin typeface="Angsana New" pitchFamily="18" charset="-34"/>
              </a:rPr>
              <a:t>- Supply Management </a:t>
            </a:r>
            <a:r>
              <a:rPr lang="th-TH" b="1">
                <a:latin typeface="Angsana New" pitchFamily="18" charset="-34"/>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357438"/>
            <a:ext cx="8229600" cy="1143000"/>
          </a:xfrm>
        </p:spPr>
        <p:txBody>
          <a:bodyPr/>
          <a:lstStyle/>
          <a:p>
            <a:r>
              <a:rPr lang="th-TH" sz="4000" b="1"/>
              <a:t>ความหมายของโลจิสติกส์และห่วงโซ่อุปทาน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11188" y="557213"/>
            <a:ext cx="7772400" cy="1143000"/>
          </a:xfrm>
        </p:spPr>
        <p:txBody>
          <a:bodyPr/>
          <a:lstStyle/>
          <a:p>
            <a:r>
              <a:rPr lang="en-US" sz="4000" b="1">
                <a:latin typeface="Angsana New" pitchFamily="18" charset="-34"/>
              </a:rPr>
              <a:t>Logistics &amp; Supply Chain Management</a:t>
            </a:r>
          </a:p>
        </p:txBody>
      </p:sp>
      <p:sp>
        <p:nvSpPr>
          <p:cNvPr id="103427" name="Rectangle 3"/>
          <p:cNvSpPr>
            <a:spLocks noGrp="1" noChangeArrowheads="1"/>
          </p:cNvSpPr>
          <p:nvPr>
            <p:ph type="subTitle" idx="1"/>
          </p:nvPr>
        </p:nvSpPr>
        <p:spPr>
          <a:xfrm>
            <a:off x="395288" y="1989138"/>
            <a:ext cx="8640762" cy="3024187"/>
          </a:xfrm>
        </p:spPr>
        <p:txBody>
          <a:bodyPr/>
          <a:lstStyle/>
          <a:p>
            <a:pPr algn="l"/>
            <a:r>
              <a:rPr lang="th-TH" b="1" u="sng">
                <a:solidFill>
                  <a:srgbClr val="FF0000"/>
                </a:solidFill>
                <a:latin typeface="Angsana New" pitchFamily="18" charset="-34"/>
              </a:rPr>
              <a:t>ความหมายของห่วงโซ่อุปทาน </a:t>
            </a:r>
            <a:r>
              <a:rPr lang="en-US" b="1" u="sng">
                <a:solidFill>
                  <a:srgbClr val="FF0000"/>
                </a:solidFill>
                <a:latin typeface="Angsana New" pitchFamily="18" charset="-34"/>
              </a:rPr>
              <a:t>(Supply Chain)</a:t>
            </a:r>
            <a:endParaRPr lang="th-TH" b="1" u="sng">
              <a:solidFill>
                <a:srgbClr val="FF0000"/>
              </a:solidFill>
              <a:latin typeface="Angsana New" pitchFamily="18" charset="-34"/>
            </a:endParaRPr>
          </a:p>
          <a:p>
            <a:pPr algn="l">
              <a:buFontTx/>
              <a:buChar char="•"/>
            </a:pPr>
            <a:r>
              <a:rPr lang="th-TH">
                <a:latin typeface="Angsana New" pitchFamily="18" charset="-34"/>
              </a:rPr>
              <a:t>  </a:t>
            </a:r>
            <a:r>
              <a:rPr lang="th-TH" sz="2800" b="1">
                <a:latin typeface="Angsana New" pitchFamily="18" charset="-34"/>
              </a:rPr>
              <a:t>การประสานกิจกรรมหลักๆของธุรกิจ (ทั้งภายในบริษัทและระหว่างบริษัท) </a:t>
            </a:r>
          </a:p>
          <a:p>
            <a:pPr algn="l"/>
            <a:r>
              <a:rPr lang="th-TH" sz="2800" b="1">
                <a:latin typeface="Angsana New" pitchFamily="18" charset="-34"/>
              </a:rPr>
              <a:t>    ภายในห่วงโซ่อุปทาน โดยมีเป้าหมายเพื่อพัฒนาและปรับปรุงสมรรถนะในระยะยาว</a:t>
            </a:r>
          </a:p>
          <a:p>
            <a:pPr algn="l"/>
            <a:r>
              <a:rPr lang="th-TH" sz="2800" b="1">
                <a:latin typeface="Angsana New" pitchFamily="18" charset="-34"/>
              </a:rPr>
              <a:t>    ของบริษัทและของหุ้นส่วนตลอดห่วงโซ่  (</a:t>
            </a:r>
            <a:r>
              <a:rPr lang="en-US" sz="2800" b="1" i="1">
                <a:solidFill>
                  <a:srgbClr val="FF0000"/>
                </a:solidFill>
                <a:latin typeface="Angsana New" pitchFamily="18" charset="-34"/>
              </a:rPr>
              <a:t>Shapiro, 2001</a:t>
            </a:r>
            <a:r>
              <a:rPr lang="en-US" sz="2800" b="1">
                <a:latin typeface="Angsana New" pitchFamily="18" charset="-34"/>
              </a:rPr>
              <a:t>)</a:t>
            </a:r>
          </a:p>
          <a:p>
            <a:pPr algn="l">
              <a:buFontTx/>
              <a:buChar char="•"/>
            </a:pPr>
            <a:endParaRPr lang="th-TH" sz="2800" b="1">
              <a:latin typeface="Angsana New" pitchFamily="18"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79388" y="1557338"/>
            <a:ext cx="8496300" cy="5040312"/>
          </a:xfrm>
        </p:spPr>
        <p:txBody>
          <a:bodyPr/>
          <a:lstStyle/>
          <a:p>
            <a:pPr marL="990600" lvl="1" indent="-533400">
              <a:buFont typeface="Wingdings" pitchFamily="2" charset="2"/>
              <a:buChar char="q"/>
            </a:pPr>
            <a:r>
              <a:rPr lang="th-TH" b="1">
                <a:latin typeface="Angsana New" pitchFamily="18" charset="-34"/>
              </a:rPr>
              <a:t>เพื่อให้ผู้เรียนมีความเข้าใจบทบาทและความสำคัญของระบบโลจิสติกส์ต่อการพัฒนาระบบเศรษฐกิจของประเทศ </a:t>
            </a:r>
          </a:p>
          <a:p>
            <a:pPr marL="990600" lvl="1" indent="-533400">
              <a:buFont typeface="Wingdings" pitchFamily="2" charset="2"/>
              <a:buChar char="q"/>
            </a:pPr>
            <a:r>
              <a:rPr lang="th-TH" b="1">
                <a:latin typeface="Angsana New" pitchFamily="18" charset="-34"/>
              </a:rPr>
              <a:t>เพื่อให้ผู้เรียนเข้าใจความหมายของโลจิสติกส์และห่วงโซ่อุปทาน</a:t>
            </a:r>
          </a:p>
          <a:p>
            <a:pPr marL="990600" lvl="1" indent="-533400">
              <a:buFont typeface="Wingdings" pitchFamily="2" charset="2"/>
              <a:buChar char="q"/>
            </a:pPr>
            <a:r>
              <a:rPr lang="th-TH" b="1">
                <a:latin typeface="Angsana New" pitchFamily="18" charset="-34"/>
              </a:rPr>
              <a:t>เพื่อทราบถึงปัจจัยที่มีอิทธิพลต่อการประยุกต์ใช้การจัดการโลจิสติกส์ในภาคอุตสาหกรรมและภาคการเกษตร</a:t>
            </a:r>
          </a:p>
          <a:p>
            <a:pPr marL="990600" lvl="1" indent="-533400">
              <a:buFont typeface="Wingdings" pitchFamily="2" charset="2"/>
              <a:buChar char="q"/>
            </a:pPr>
            <a:r>
              <a:rPr lang="th-TH" b="1">
                <a:latin typeface="Angsana New" pitchFamily="18" charset="-34"/>
              </a:rPr>
              <a:t>เพื่อให้ผู้เรียนสามารถประยุกต์ใช้เทคนิคการจัดการโลจิสติกส์เพื่อสร้างขีดความสามารถในการแข่งขันโดยการลดต้นทุนและการเพิ่มระดับคุณภาพการให้บริการ </a:t>
            </a:r>
          </a:p>
        </p:txBody>
      </p:sp>
      <p:sp>
        <p:nvSpPr>
          <p:cNvPr id="27650" name="Rectangle 2"/>
          <p:cNvSpPr>
            <a:spLocks noGrp="1" noChangeArrowheads="1"/>
          </p:cNvSpPr>
          <p:nvPr>
            <p:ph type="title"/>
          </p:nvPr>
        </p:nvSpPr>
        <p:spPr>
          <a:xfrm>
            <a:off x="323850" y="414338"/>
            <a:ext cx="8640763" cy="1143000"/>
          </a:xfrm>
        </p:spPr>
        <p:txBody>
          <a:bodyPr/>
          <a:lstStyle/>
          <a:p>
            <a:pPr algn="l"/>
            <a:r>
              <a:rPr lang="th-TH" sz="4000" b="1">
                <a:solidFill>
                  <a:schemeClr val="tx1"/>
                </a:solidFill>
                <a:latin typeface="Angsana New" pitchFamily="18" charset="-34"/>
              </a:rPr>
              <a:t>วัตถุประสงค์ของบทเรียน</a:t>
            </a:r>
            <a:r>
              <a:rPr lang="en-US" b="1">
                <a:solidFill>
                  <a:schemeClr val="tx1"/>
                </a:solidFill>
                <a:latin typeface="Angsana New" pitchFamily="18" charset="-34"/>
              </a:rPr>
              <a:t> </a:t>
            </a:r>
            <a:endParaRPr lang="th-TH" b="1">
              <a:solidFill>
                <a:schemeClr val="tx1"/>
              </a:solidFill>
              <a:latin typeface="Angsana New" pitchFamily="18"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11188" y="485775"/>
            <a:ext cx="7772400" cy="1143000"/>
          </a:xfrm>
        </p:spPr>
        <p:txBody>
          <a:bodyPr/>
          <a:lstStyle/>
          <a:p>
            <a:r>
              <a:rPr lang="en-US" sz="4000" b="1">
                <a:latin typeface="Angsana New" pitchFamily="18" charset="-34"/>
              </a:rPr>
              <a:t>Logistics &amp; Supply Chain Management</a:t>
            </a:r>
          </a:p>
        </p:txBody>
      </p:sp>
      <p:sp>
        <p:nvSpPr>
          <p:cNvPr id="104451" name="Rectangle 3"/>
          <p:cNvSpPr>
            <a:spLocks noGrp="1" noChangeArrowheads="1"/>
          </p:cNvSpPr>
          <p:nvPr>
            <p:ph type="subTitle" idx="1"/>
          </p:nvPr>
        </p:nvSpPr>
        <p:spPr>
          <a:xfrm>
            <a:off x="323850" y="1989138"/>
            <a:ext cx="8640763" cy="2376487"/>
          </a:xfrm>
        </p:spPr>
        <p:txBody>
          <a:bodyPr/>
          <a:lstStyle/>
          <a:p>
            <a:pPr algn="l"/>
            <a:r>
              <a:rPr lang="th-TH" b="1" u="sng">
                <a:solidFill>
                  <a:srgbClr val="FF0000"/>
                </a:solidFill>
                <a:latin typeface="Angsana New" pitchFamily="18" charset="-34"/>
              </a:rPr>
              <a:t>ความหมายของห่วงโซ่อุปทาน </a:t>
            </a:r>
            <a:r>
              <a:rPr lang="en-US" b="1" u="sng">
                <a:solidFill>
                  <a:srgbClr val="FF0000"/>
                </a:solidFill>
                <a:latin typeface="Angsana New" pitchFamily="18" charset="-34"/>
              </a:rPr>
              <a:t>(Supply Chain)</a:t>
            </a:r>
            <a:endParaRPr lang="th-TH" b="1" u="sng">
              <a:solidFill>
                <a:srgbClr val="FF0000"/>
              </a:solidFill>
              <a:latin typeface="Angsana New" pitchFamily="18" charset="-34"/>
            </a:endParaRPr>
          </a:p>
          <a:p>
            <a:pPr algn="l">
              <a:buFontTx/>
              <a:buChar char="•"/>
            </a:pPr>
            <a:r>
              <a:rPr lang="en-US" sz="2800" b="1">
                <a:latin typeface="Angsana New" pitchFamily="18" charset="-34"/>
              </a:rPr>
              <a:t>The </a:t>
            </a:r>
            <a:r>
              <a:rPr lang="en-US" sz="2800" b="1">
                <a:solidFill>
                  <a:srgbClr val="FF0000"/>
                </a:solidFill>
                <a:latin typeface="Angsana New" pitchFamily="18" charset="-34"/>
              </a:rPr>
              <a:t>management of upstream and downstream relationship</a:t>
            </a:r>
            <a:r>
              <a:rPr lang="en-US" sz="2800" b="1">
                <a:latin typeface="Angsana New" pitchFamily="18" charset="-34"/>
              </a:rPr>
              <a:t> with suppliers and  customers to deliver superior customer </a:t>
            </a:r>
            <a:r>
              <a:rPr lang="en-US" sz="2800" b="1">
                <a:solidFill>
                  <a:srgbClr val="FF0000"/>
                </a:solidFill>
                <a:latin typeface="Angsana New" pitchFamily="18" charset="-34"/>
              </a:rPr>
              <a:t>value at</a:t>
            </a:r>
            <a:r>
              <a:rPr lang="en-US" sz="2800" b="1">
                <a:latin typeface="Angsana New" pitchFamily="18" charset="-34"/>
              </a:rPr>
              <a:t> less cost to the supply chain as  a whole. (</a:t>
            </a:r>
            <a:r>
              <a:rPr lang="en-US" sz="2800" b="1" i="1">
                <a:latin typeface="Angsana New" pitchFamily="18" charset="-34"/>
              </a:rPr>
              <a:t>Christopher M. 1998)</a:t>
            </a:r>
            <a:r>
              <a:rPr lang="en-US" sz="2800" b="1">
                <a:latin typeface="Angsana New" pitchFamily="18" charset="-34"/>
              </a:rPr>
              <a:t> </a:t>
            </a:r>
            <a:endParaRPr lang="th-TH" sz="2800" b="1">
              <a:latin typeface="Angsana New" pitchFamily="18"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11188" y="341313"/>
            <a:ext cx="7772400" cy="1143000"/>
          </a:xfrm>
        </p:spPr>
        <p:txBody>
          <a:bodyPr/>
          <a:lstStyle/>
          <a:p>
            <a:r>
              <a:rPr lang="en-US" sz="4000" b="1">
                <a:latin typeface="Angsana New" pitchFamily="18" charset="-34"/>
              </a:rPr>
              <a:t>Logistics &amp; Supply Chain Management</a:t>
            </a:r>
          </a:p>
        </p:txBody>
      </p:sp>
      <p:sp>
        <p:nvSpPr>
          <p:cNvPr id="105475" name="Rectangle 3"/>
          <p:cNvSpPr>
            <a:spLocks noGrp="1" noChangeArrowheads="1"/>
          </p:cNvSpPr>
          <p:nvPr>
            <p:ph type="subTitle" idx="1"/>
          </p:nvPr>
        </p:nvSpPr>
        <p:spPr>
          <a:xfrm>
            <a:off x="323850" y="2060575"/>
            <a:ext cx="8640763" cy="2881313"/>
          </a:xfrm>
        </p:spPr>
        <p:txBody>
          <a:bodyPr/>
          <a:lstStyle/>
          <a:p>
            <a:pPr algn="l"/>
            <a:r>
              <a:rPr lang="th-TH" b="1" u="sng">
                <a:solidFill>
                  <a:srgbClr val="FF0000"/>
                </a:solidFill>
                <a:latin typeface="Angsana New" pitchFamily="18" charset="-34"/>
              </a:rPr>
              <a:t>ความหมายของห่วงโซ่อุปทาน </a:t>
            </a:r>
            <a:r>
              <a:rPr lang="en-US" b="1" u="sng">
                <a:solidFill>
                  <a:srgbClr val="FF0000"/>
                </a:solidFill>
                <a:latin typeface="Angsana New" pitchFamily="18" charset="-34"/>
              </a:rPr>
              <a:t>(Supply Chain)</a:t>
            </a:r>
            <a:endParaRPr lang="th-TH" b="1" u="sng">
              <a:solidFill>
                <a:srgbClr val="FF0000"/>
              </a:solidFill>
              <a:latin typeface="Angsana New" pitchFamily="18" charset="-34"/>
            </a:endParaRPr>
          </a:p>
          <a:p>
            <a:pPr algn="l">
              <a:buFontTx/>
              <a:buChar char="•"/>
            </a:pPr>
            <a:r>
              <a:rPr lang="en-US" sz="2800" b="1">
                <a:latin typeface="Angsana New" pitchFamily="18" charset="-34"/>
              </a:rPr>
              <a:t>เป็นกระบวนการหรือขั้นตอนที่จะประสานและเชื่อมโยงกิจกรรมต่างๆตลอดห่วงโซ่อุปทาน</a:t>
            </a:r>
            <a:r>
              <a:rPr lang="th-TH" sz="2800" b="1">
                <a:latin typeface="Angsana New" pitchFamily="18" charset="-34"/>
              </a:rPr>
              <a:t>อย่างมีประสิทธิภาพและประสิทธิผล</a:t>
            </a:r>
            <a:r>
              <a:rPr lang="en-US" sz="2800" b="1">
                <a:latin typeface="Angsana New" pitchFamily="18" charset="-34"/>
              </a:rPr>
              <a:t>โดยมีเป้าหมายเพื่อสร้าง</a:t>
            </a:r>
            <a:r>
              <a:rPr lang="th-TH" sz="2800" b="1">
                <a:latin typeface="Angsana New" pitchFamily="18" charset="-34"/>
              </a:rPr>
              <a:t>มูลค่าเพิ่มและ</a:t>
            </a:r>
            <a:r>
              <a:rPr lang="en-US" sz="2800" b="1">
                <a:latin typeface="Angsana New" pitchFamily="18" charset="-34"/>
              </a:rPr>
              <a:t>a Bundle of Benefit </a:t>
            </a:r>
            <a:r>
              <a:rPr lang="th-TH" sz="2800" b="1">
                <a:latin typeface="Angsana New" pitchFamily="18" charset="-34"/>
              </a:rPr>
              <a:t>ให้กับผู้เกี่ยวข้องตลอดห่วงโซ่อุปทาน </a:t>
            </a:r>
            <a:r>
              <a:rPr lang="en-US" sz="2800" b="1">
                <a:latin typeface="Angsana New" pitchFamily="18" charset="-34"/>
              </a:rPr>
              <a:t>(</a:t>
            </a:r>
            <a:r>
              <a:rPr lang="en-US" sz="2800" b="1" i="1">
                <a:solidFill>
                  <a:srgbClr val="FF0000"/>
                </a:solidFill>
                <a:latin typeface="Angsana New" pitchFamily="18" charset="-34"/>
              </a:rPr>
              <a:t>Theppitak, 2003</a:t>
            </a:r>
            <a:r>
              <a:rPr lang="en-US" sz="2800" b="1">
                <a:latin typeface="Angsana New" pitchFamily="18" charset="-34"/>
              </a:rPr>
              <a:t>) </a:t>
            </a:r>
            <a:endParaRPr lang="th-TH" sz="2800" b="1">
              <a:latin typeface="Angsana New" pitchFamily="18" charset="-3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0"/>
            <a:ext cx="7772400" cy="914400"/>
          </a:xfrm>
          <a:prstGeom prst="rect">
            <a:avLst/>
          </a:prstGeom>
          <a:noFill/>
          <a:ln w="9525">
            <a:noFill/>
            <a:miter lim="800000"/>
            <a:headEnd/>
            <a:tailEnd/>
          </a:ln>
          <a:effectLst/>
        </p:spPr>
        <p:txBody>
          <a:bodyPr anchor="ctr"/>
          <a:lstStyle/>
          <a:p>
            <a:pPr algn="ctr" eaLnBrk="0" hangingPunct="0"/>
            <a:r>
              <a:rPr lang="en-US" sz="4000" b="1">
                <a:latin typeface="Angsana New" pitchFamily="18" charset="-34"/>
              </a:rPr>
              <a:t>Characters of supply chain</a:t>
            </a:r>
          </a:p>
        </p:txBody>
      </p:sp>
      <p:sp>
        <p:nvSpPr>
          <p:cNvPr id="96259" name="Text Box 3"/>
          <p:cNvSpPr txBox="1">
            <a:spLocks noChangeArrowheads="1"/>
          </p:cNvSpPr>
          <p:nvPr/>
        </p:nvSpPr>
        <p:spPr bwMode="auto">
          <a:xfrm>
            <a:off x="395288" y="793750"/>
            <a:ext cx="2732087" cy="579438"/>
          </a:xfrm>
          <a:prstGeom prst="rect">
            <a:avLst/>
          </a:prstGeom>
          <a:noFill/>
          <a:ln w="9525">
            <a:noFill/>
            <a:miter lim="800000"/>
            <a:headEnd/>
            <a:tailEnd/>
          </a:ln>
          <a:effectLst/>
        </p:spPr>
        <p:txBody>
          <a:bodyPr wrap="none">
            <a:spAutoFit/>
          </a:bodyPr>
          <a:lstStyle/>
          <a:p>
            <a:pPr eaLnBrk="0" hangingPunct="0"/>
            <a:r>
              <a:rPr lang="en-US" sz="3200" b="1">
                <a:latin typeface="Angsana New" pitchFamily="18" charset="-34"/>
              </a:rPr>
              <a:t>1.  Within department</a:t>
            </a:r>
          </a:p>
        </p:txBody>
      </p:sp>
      <p:sp>
        <p:nvSpPr>
          <p:cNvPr id="96260" name="Text Box 4"/>
          <p:cNvSpPr txBox="1">
            <a:spLocks noChangeArrowheads="1"/>
          </p:cNvSpPr>
          <p:nvPr/>
        </p:nvSpPr>
        <p:spPr bwMode="auto">
          <a:xfrm>
            <a:off x="468313" y="1841500"/>
            <a:ext cx="2895600" cy="579438"/>
          </a:xfrm>
          <a:prstGeom prst="rect">
            <a:avLst/>
          </a:prstGeom>
          <a:noFill/>
          <a:ln w="9525">
            <a:noFill/>
            <a:miter lim="800000"/>
            <a:headEnd/>
            <a:tailEnd/>
          </a:ln>
          <a:effectLst/>
        </p:spPr>
        <p:txBody>
          <a:bodyPr wrap="none">
            <a:spAutoFit/>
          </a:bodyPr>
          <a:lstStyle/>
          <a:p>
            <a:pPr eaLnBrk="0" hangingPunct="0"/>
            <a:r>
              <a:rPr lang="en-US" sz="3200" b="1">
                <a:latin typeface="Angsana New" pitchFamily="18" charset="-34"/>
              </a:rPr>
              <a:t>2.  Between department</a:t>
            </a:r>
          </a:p>
        </p:txBody>
      </p:sp>
      <p:sp>
        <p:nvSpPr>
          <p:cNvPr id="96261" name="Text Box 5"/>
          <p:cNvSpPr txBox="1">
            <a:spLocks noChangeArrowheads="1"/>
          </p:cNvSpPr>
          <p:nvPr/>
        </p:nvSpPr>
        <p:spPr bwMode="auto">
          <a:xfrm>
            <a:off x="457200" y="3065463"/>
            <a:ext cx="3094038" cy="579437"/>
          </a:xfrm>
          <a:prstGeom prst="rect">
            <a:avLst/>
          </a:prstGeom>
          <a:noFill/>
          <a:ln w="9525">
            <a:noFill/>
            <a:miter lim="800000"/>
            <a:headEnd/>
            <a:tailEnd/>
          </a:ln>
          <a:effectLst/>
        </p:spPr>
        <p:txBody>
          <a:bodyPr wrap="none">
            <a:spAutoFit/>
          </a:bodyPr>
          <a:lstStyle/>
          <a:p>
            <a:pPr eaLnBrk="0" hangingPunct="0"/>
            <a:r>
              <a:rPr lang="en-US" sz="3200" b="1">
                <a:latin typeface="Angsana New" pitchFamily="18" charset="-34"/>
              </a:rPr>
              <a:t>3.  Between organisations</a:t>
            </a:r>
          </a:p>
        </p:txBody>
      </p:sp>
      <p:sp>
        <p:nvSpPr>
          <p:cNvPr id="96262" name="Text Box 6"/>
          <p:cNvSpPr txBox="1">
            <a:spLocks noChangeArrowheads="1"/>
          </p:cNvSpPr>
          <p:nvPr/>
        </p:nvSpPr>
        <p:spPr bwMode="auto">
          <a:xfrm>
            <a:off x="533400" y="3933825"/>
            <a:ext cx="2508250" cy="579438"/>
          </a:xfrm>
          <a:prstGeom prst="rect">
            <a:avLst/>
          </a:prstGeom>
          <a:noFill/>
          <a:ln w="9525">
            <a:noFill/>
            <a:miter lim="800000"/>
            <a:headEnd/>
            <a:tailEnd/>
          </a:ln>
          <a:effectLst/>
        </p:spPr>
        <p:txBody>
          <a:bodyPr wrap="none">
            <a:spAutoFit/>
          </a:bodyPr>
          <a:lstStyle/>
          <a:p>
            <a:pPr eaLnBrk="0" hangingPunct="0"/>
            <a:r>
              <a:rPr lang="en-US" sz="3200" b="1">
                <a:latin typeface="Angsana New" pitchFamily="18" charset="-34"/>
              </a:rPr>
              <a:t>4.  Between network</a:t>
            </a:r>
          </a:p>
        </p:txBody>
      </p:sp>
      <p:sp>
        <p:nvSpPr>
          <p:cNvPr id="96263" name="Text Box 7"/>
          <p:cNvSpPr txBox="1">
            <a:spLocks noChangeArrowheads="1"/>
          </p:cNvSpPr>
          <p:nvPr/>
        </p:nvSpPr>
        <p:spPr bwMode="auto">
          <a:xfrm>
            <a:off x="533400" y="5229225"/>
            <a:ext cx="1854200" cy="579438"/>
          </a:xfrm>
          <a:prstGeom prst="rect">
            <a:avLst/>
          </a:prstGeom>
          <a:noFill/>
          <a:ln w="9525">
            <a:noFill/>
            <a:miter lim="800000"/>
            <a:headEnd/>
            <a:tailEnd/>
          </a:ln>
          <a:effectLst/>
        </p:spPr>
        <p:txBody>
          <a:bodyPr wrap="none">
            <a:spAutoFit/>
          </a:bodyPr>
          <a:lstStyle/>
          <a:p>
            <a:pPr eaLnBrk="0" hangingPunct="0"/>
            <a:r>
              <a:rPr lang="en-US" sz="3200" b="1">
                <a:latin typeface="Angsana New" pitchFamily="18" charset="-34"/>
              </a:rPr>
              <a:t>5.  Supply web</a:t>
            </a:r>
          </a:p>
        </p:txBody>
      </p:sp>
      <p:grpSp>
        <p:nvGrpSpPr>
          <p:cNvPr id="96362" name="Group 106"/>
          <p:cNvGrpSpPr>
            <a:grpSpLocks/>
          </p:cNvGrpSpPr>
          <p:nvPr/>
        </p:nvGrpSpPr>
        <p:grpSpPr bwMode="auto">
          <a:xfrm>
            <a:off x="2195513" y="1285875"/>
            <a:ext cx="5907087" cy="630238"/>
            <a:chOff x="1238" y="754"/>
            <a:chExt cx="3721" cy="397"/>
          </a:xfrm>
        </p:grpSpPr>
        <p:sp>
          <p:nvSpPr>
            <p:cNvPr id="96264" name="Rectangle 8"/>
            <p:cNvSpPr>
              <a:spLocks noChangeArrowheads="1"/>
            </p:cNvSpPr>
            <p:nvPr/>
          </p:nvSpPr>
          <p:spPr bwMode="auto">
            <a:xfrm>
              <a:off x="1258" y="1007"/>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65" name="Rectangle 9"/>
            <p:cNvSpPr>
              <a:spLocks noChangeArrowheads="1"/>
            </p:cNvSpPr>
            <p:nvPr/>
          </p:nvSpPr>
          <p:spPr bwMode="auto">
            <a:xfrm>
              <a:off x="1978" y="1007"/>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66" name="Rectangle 10"/>
            <p:cNvSpPr>
              <a:spLocks noChangeArrowheads="1"/>
            </p:cNvSpPr>
            <p:nvPr/>
          </p:nvSpPr>
          <p:spPr bwMode="auto">
            <a:xfrm>
              <a:off x="4426" y="1007"/>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67" name="Rectangle 11"/>
            <p:cNvSpPr>
              <a:spLocks noChangeArrowheads="1"/>
            </p:cNvSpPr>
            <p:nvPr/>
          </p:nvSpPr>
          <p:spPr bwMode="auto">
            <a:xfrm>
              <a:off x="3610" y="1007"/>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68" name="Rectangle 12"/>
            <p:cNvSpPr>
              <a:spLocks noChangeArrowheads="1"/>
            </p:cNvSpPr>
            <p:nvPr/>
          </p:nvSpPr>
          <p:spPr bwMode="auto">
            <a:xfrm>
              <a:off x="2794" y="1007"/>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grpSp>
          <p:nvGrpSpPr>
            <p:cNvPr id="96361" name="Group 105"/>
            <p:cNvGrpSpPr>
              <a:grpSpLocks/>
            </p:cNvGrpSpPr>
            <p:nvPr/>
          </p:nvGrpSpPr>
          <p:grpSpPr bwMode="auto">
            <a:xfrm>
              <a:off x="1238" y="754"/>
              <a:ext cx="3721" cy="318"/>
              <a:chOff x="1238" y="786"/>
              <a:chExt cx="3721" cy="318"/>
            </a:xfrm>
          </p:grpSpPr>
          <p:sp>
            <p:nvSpPr>
              <p:cNvPr id="96279" name="Text Box 23"/>
              <p:cNvSpPr txBox="1">
                <a:spLocks noChangeArrowheads="1"/>
              </p:cNvSpPr>
              <p:nvPr/>
            </p:nvSpPr>
            <p:spPr bwMode="auto">
              <a:xfrm>
                <a:off x="1238" y="797"/>
                <a:ext cx="595"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Purchasing </a:t>
                </a:r>
              </a:p>
            </p:txBody>
          </p:sp>
          <p:sp>
            <p:nvSpPr>
              <p:cNvPr id="96280" name="Text Box 24"/>
              <p:cNvSpPr txBox="1">
                <a:spLocks noChangeArrowheads="1"/>
              </p:cNvSpPr>
              <p:nvPr/>
            </p:nvSpPr>
            <p:spPr bwMode="auto">
              <a:xfrm>
                <a:off x="2016" y="786"/>
                <a:ext cx="454" cy="266"/>
              </a:xfrm>
              <a:prstGeom prst="rect">
                <a:avLst/>
              </a:prstGeom>
              <a:noFill/>
              <a:ln w="9525">
                <a:noFill/>
                <a:miter lim="800000"/>
                <a:headEnd/>
                <a:tailEnd/>
              </a:ln>
              <a:effectLst/>
            </p:spPr>
            <p:txBody>
              <a:bodyPr wrap="none">
                <a:spAutoFit/>
              </a:bodyPr>
              <a:lstStyle/>
              <a:p>
                <a:pPr eaLnBrk="0" hangingPunct="0">
                  <a:lnSpc>
                    <a:spcPct val="50000"/>
                  </a:lnSpc>
                </a:pPr>
                <a:r>
                  <a:rPr lang="en-US" sz="1800" b="1" i="1">
                    <a:latin typeface="Angsana New" pitchFamily="18" charset="-34"/>
                  </a:rPr>
                  <a:t>Material</a:t>
                </a:r>
              </a:p>
              <a:p>
                <a:pPr eaLnBrk="0" hangingPunct="0">
                  <a:lnSpc>
                    <a:spcPct val="70000"/>
                  </a:lnSpc>
                </a:pPr>
                <a:r>
                  <a:rPr lang="en-US" sz="1800" b="1" i="1">
                    <a:latin typeface="Angsana New" pitchFamily="18" charset="-34"/>
                  </a:rPr>
                  <a:t>Control</a:t>
                </a:r>
              </a:p>
            </p:txBody>
          </p:sp>
          <p:sp>
            <p:nvSpPr>
              <p:cNvPr id="96281" name="Text Box 25"/>
              <p:cNvSpPr txBox="1">
                <a:spLocks noChangeArrowheads="1"/>
              </p:cNvSpPr>
              <p:nvPr/>
            </p:nvSpPr>
            <p:spPr bwMode="auto">
              <a:xfrm>
                <a:off x="2784" y="803"/>
                <a:ext cx="555"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Production</a:t>
                </a:r>
              </a:p>
            </p:txBody>
          </p:sp>
          <p:sp>
            <p:nvSpPr>
              <p:cNvPr id="96282" name="Text Box 26"/>
              <p:cNvSpPr txBox="1">
                <a:spLocks noChangeArrowheads="1"/>
              </p:cNvSpPr>
              <p:nvPr/>
            </p:nvSpPr>
            <p:spPr bwMode="auto">
              <a:xfrm>
                <a:off x="3696" y="803"/>
                <a:ext cx="322"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Sales</a:t>
                </a:r>
              </a:p>
            </p:txBody>
          </p:sp>
          <p:sp>
            <p:nvSpPr>
              <p:cNvPr id="96283" name="Text Box 27"/>
              <p:cNvSpPr txBox="1">
                <a:spLocks noChangeArrowheads="1"/>
              </p:cNvSpPr>
              <p:nvPr/>
            </p:nvSpPr>
            <p:spPr bwMode="auto">
              <a:xfrm>
                <a:off x="4368" y="803"/>
                <a:ext cx="591"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Distribution</a:t>
                </a:r>
              </a:p>
            </p:txBody>
          </p:sp>
          <p:sp>
            <p:nvSpPr>
              <p:cNvPr id="96297" name="Line 41"/>
              <p:cNvSpPr>
                <a:spLocks noChangeShapeType="1"/>
              </p:cNvSpPr>
              <p:nvPr/>
            </p:nvSpPr>
            <p:spPr bwMode="auto">
              <a:xfrm>
                <a:off x="1296" y="1104"/>
                <a:ext cx="384" cy="0"/>
              </a:xfrm>
              <a:prstGeom prst="line">
                <a:avLst/>
              </a:prstGeom>
              <a:noFill/>
              <a:ln w="9525">
                <a:solidFill>
                  <a:srgbClr val="FF3300"/>
                </a:solidFill>
                <a:round/>
                <a:headEnd type="triangle" w="med" len="med"/>
                <a:tailEnd type="triangle" w="med" len="med"/>
              </a:ln>
              <a:effectLst/>
            </p:spPr>
            <p:txBody>
              <a:bodyPr wrap="none" anchor="ctr"/>
              <a:lstStyle/>
              <a:p>
                <a:endParaRPr lang="en-US"/>
              </a:p>
            </p:txBody>
          </p:sp>
          <p:sp>
            <p:nvSpPr>
              <p:cNvPr id="96298" name="Line 42"/>
              <p:cNvSpPr>
                <a:spLocks noChangeShapeType="1"/>
              </p:cNvSpPr>
              <p:nvPr/>
            </p:nvSpPr>
            <p:spPr bwMode="auto">
              <a:xfrm>
                <a:off x="2016" y="1104"/>
                <a:ext cx="384" cy="0"/>
              </a:xfrm>
              <a:prstGeom prst="line">
                <a:avLst/>
              </a:prstGeom>
              <a:noFill/>
              <a:ln w="9525">
                <a:solidFill>
                  <a:srgbClr val="FF3300"/>
                </a:solidFill>
                <a:round/>
                <a:headEnd type="triangle" w="med" len="med"/>
                <a:tailEnd type="triangle" w="med" len="med"/>
              </a:ln>
              <a:effectLst/>
            </p:spPr>
            <p:txBody>
              <a:bodyPr wrap="none" anchor="ctr"/>
              <a:lstStyle/>
              <a:p>
                <a:endParaRPr lang="en-US"/>
              </a:p>
            </p:txBody>
          </p:sp>
          <p:sp>
            <p:nvSpPr>
              <p:cNvPr id="96299" name="Line 43"/>
              <p:cNvSpPr>
                <a:spLocks noChangeShapeType="1"/>
              </p:cNvSpPr>
              <p:nvPr/>
            </p:nvSpPr>
            <p:spPr bwMode="auto">
              <a:xfrm>
                <a:off x="2832" y="1104"/>
                <a:ext cx="384" cy="0"/>
              </a:xfrm>
              <a:prstGeom prst="line">
                <a:avLst/>
              </a:prstGeom>
              <a:noFill/>
              <a:ln w="9525">
                <a:solidFill>
                  <a:srgbClr val="FF3300"/>
                </a:solidFill>
                <a:round/>
                <a:headEnd type="triangle" w="med" len="med"/>
                <a:tailEnd type="triangle" w="med" len="med"/>
              </a:ln>
              <a:effectLst/>
            </p:spPr>
            <p:txBody>
              <a:bodyPr wrap="none" anchor="ctr"/>
              <a:lstStyle/>
              <a:p>
                <a:endParaRPr lang="en-US"/>
              </a:p>
            </p:txBody>
          </p:sp>
          <p:sp>
            <p:nvSpPr>
              <p:cNvPr id="96300" name="Line 44"/>
              <p:cNvSpPr>
                <a:spLocks noChangeShapeType="1"/>
              </p:cNvSpPr>
              <p:nvPr/>
            </p:nvSpPr>
            <p:spPr bwMode="auto">
              <a:xfrm>
                <a:off x="3648" y="1104"/>
                <a:ext cx="432" cy="0"/>
              </a:xfrm>
              <a:prstGeom prst="line">
                <a:avLst/>
              </a:prstGeom>
              <a:noFill/>
              <a:ln w="9525">
                <a:solidFill>
                  <a:srgbClr val="FF3300"/>
                </a:solidFill>
                <a:round/>
                <a:headEnd type="triangle" w="med" len="med"/>
                <a:tailEnd type="triangle" w="med" len="med"/>
              </a:ln>
              <a:effectLst/>
            </p:spPr>
            <p:txBody>
              <a:bodyPr wrap="none" anchor="ctr"/>
              <a:lstStyle/>
              <a:p>
                <a:endParaRPr lang="en-US"/>
              </a:p>
            </p:txBody>
          </p:sp>
          <p:sp>
            <p:nvSpPr>
              <p:cNvPr id="96301" name="Line 45"/>
              <p:cNvSpPr>
                <a:spLocks noChangeShapeType="1"/>
              </p:cNvSpPr>
              <p:nvPr/>
            </p:nvSpPr>
            <p:spPr bwMode="auto">
              <a:xfrm>
                <a:off x="4464" y="1104"/>
                <a:ext cx="384" cy="0"/>
              </a:xfrm>
              <a:prstGeom prst="line">
                <a:avLst/>
              </a:prstGeom>
              <a:noFill/>
              <a:ln w="9525">
                <a:solidFill>
                  <a:srgbClr val="FF3300"/>
                </a:solidFill>
                <a:round/>
                <a:headEnd type="triangle" w="med" len="med"/>
                <a:tailEnd type="triangle" w="med" len="med"/>
              </a:ln>
              <a:effectLst/>
            </p:spPr>
            <p:txBody>
              <a:bodyPr wrap="none" anchor="ctr"/>
              <a:lstStyle/>
              <a:p>
                <a:endParaRPr lang="en-US"/>
              </a:p>
            </p:txBody>
          </p:sp>
        </p:grpSp>
      </p:grpSp>
      <p:grpSp>
        <p:nvGrpSpPr>
          <p:cNvPr id="96360" name="Group 104"/>
          <p:cNvGrpSpPr>
            <a:grpSpLocks/>
          </p:cNvGrpSpPr>
          <p:nvPr/>
        </p:nvGrpSpPr>
        <p:grpSpPr bwMode="auto">
          <a:xfrm>
            <a:off x="2193925" y="2276475"/>
            <a:ext cx="5907088" cy="561975"/>
            <a:chOff x="1238" y="1325"/>
            <a:chExt cx="3721" cy="354"/>
          </a:xfrm>
        </p:grpSpPr>
        <p:sp>
          <p:nvSpPr>
            <p:cNvPr id="96284" name="Rectangle 28"/>
            <p:cNvSpPr>
              <a:spLocks noChangeArrowheads="1"/>
            </p:cNvSpPr>
            <p:nvPr/>
          </p:nvSpPr>
          <p:spPr bwMode="auto">
            <a:xfrm>
              <a:off x="1258" y="1535"/>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85" name="Rectangle 29"/>
            <p:cNvSpPr>
              <a:spLocks noChangeArrowheads="1"/>
            </p:cNvSpPr>
            <p:nvPr/>
          </p:nvSpPr>
          <p:spPr bwMode="auto">
            <a:xfrm>
              <a:off x="1978" y="1535"/>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86" name="Rectangle 30"/>
            <p:cNvSpPr>
              <a:spLocks noChangeArrowheads="1"/>
            </p:cNvSpPr>
            <p:nvPr/>
          </p:nvSpPr>
          <p:spPr bwMode="auto">
            <a:xfrm>
              <a:off x="4426" y="1535"/>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87" name="Rectangle 31"/>
            <p:cNvSpPr>
              <a:spLocks noChangeArrowheads="1"/>
            </p:cNvSpPr>
            <p:nvPr/>
          </p:nvSpPr>
          <p:spPr bwMode="auto">
            <a:xfrm>
              <a:off x="3610" y="1535"/>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88" name="Rectangle 32"/>
            <p:cNvSpPr>
              <a:spLocks noChangeArrowheads="1"/>
            </p:cNvSpPr>
            <p:nvPr/>
          </p:nvSpPr>
          <p:spPr bwMode="auto">
            <a:xfrm>
              <a:off x="2794" y="1535"/>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89" name="Text Box 33"/>
            <p:cNvSpPr txBox="1">
              <a:spLocks noChangeArrowheads="1"/>
            </p:cNvSpPr>
            <p:nvPr/>
          </p:nvSpPr>
          <p:spPr bwMode="auto">
            <a:xfrm>
              <a:off x="1238" y="1325"/>
              <a:ext cx="595"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Purchasing </a:t>
              </a:r>
            </a:p>
          </p:txBody>
        </p:sp>
        <p:sp>
          <p:nvSpPr>
            <p:cNvPr id="96290" name="Text Box 34"/>
            <p:cNvSpPr txBox="1">
              <a:spLocks noChangeArrowheads="1"/>
            </p:cNvSpPr>
            <p:nvPr/>
          </p:nvSpPr>
          <p:spPr bwMode="auto">
            <a:xfrm>
              <a:off x="2016" y="1337"/>
              <a:ext cx="454" cy="232"/>
            </a:xfrm>
            <a:prstGeom prst="rect">
              <a:avLst/>
            </a:prstGeom>
            <a:noFill/>
            <a:ln w="9525">
              <a:noFill/>
              <a:miter lim="800000"/>
              <a:headEnd/>
              <a:tailEnd/>
            </a:ln>
            <a:effectLst/>
          </p:spPr>
          <p:txBody>
            <a:bodyPr wrap="none">
              <a:spAutoFit/>
            </a:bodyPr>
            <a:lstStyle/>
            <a:p>
              <a:pPr eaLnBrk="0" hangingPunct="0">
                <a:lnSpc>
                  <a:spcPct val="50000"/>
                </a:lnSpc>
              </a:pPr>
              <a:r>
                <a:rPr lang="en-US" sz="1800" b="1" i="1">
                  <a:latin typeface="Angsana New" pitchFamily="18" charset="-34"/>
                </a:rPr>
                <a:t>Material</a:t>
              </a:r>
            </a:p>
            <a:p>
              <a:pPr eaLnBrk="0" hangingPunct="0">
                <a:lnSpc>
                  <a:spcPct val="50000"/>
                </a:lnSpc>
              </a:pPr>
              <a:r>
                <a:rPr lang="en-US" sz="1800" b="1" i="1">
                  <a:latin typeface="Angsana New" pitchFamily="18" charset="-34"/>
                </a:rPr>
                <a:t>Control</a:t>
              </a:r>
            </a:p>
          </p:txBody>
        </p:sp>
        <p:sp>
          <p:nvSpPr>
            <p:cNvPr id="96291" name="Text Box 35"/>
            <p:cNvSpPr txBox="1">
              <a:spLocks noChangeArrowheads="1"/>
            </p:cNvSpPr>
            <p:nvPr/>
          </p:nvSpPr>
          <p:spPr bwMode="auto">
            <a:xfrm>
              <a:off x="2784" y="1331"/>
              <a:ext cx="555"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Production</a:t>
              </a:r>
            </a:p>
          </p:txBody>
        </p:sp>
        <p:sp>
          <p:nvSpPr>
            <p:cNvPr id="96292" name="Text Box 36"/>
            <p:cNvSpPr txBox="1">
              <a:spLocks noChangeArrowheads="1"/>
            </p:cNvSpPr>
            <p:nvPr/>
          </p:nvSpPr>
          <p:spPr bwMode="auto">
            <a:xfrm>
              <a:off x="3696" y="1331"/>
              <a:ext cx="322"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Sales</a:t>
              </a:r>
            </a:p>
          </p:txBody>
        </p:sp>
        <p:sp>
          <p:nvSpPr>
            <p:cNvPr id="96293" name="Text Box 37"/>
            <p:cNvSpPr txBox="1">
              <a:spLocks noChangeArrowheads="1"/>
            </p:cNvSpPr>
            <p:nvPr/>
          </p:nvSpPr>
          <p:spPr bwMode="auto">
            <a:xfrm>
              <a:off x="4368" y="1331"/>
              <a:ext cx="591"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Distribution</a:t>
              </a:r>
            </a:p>
          </p:txBody>
        </p:sp>
        <p:cxnSp>
          <p:nvCxnSpPr>
            <p:cNvPr id="96302" name="AutoShape 46"/>
            <p:cNvCxnSpPr>
              <a:cxnSpLocks noChangeShapeType="1"/>
              <a:stCxn id="96284" idx="3"/>
              <a:endCxn id="96285" idx="1"/>
            </p:cNvCxnSpPr>
            <p:nvPr/>
          </p:nvCxnSpPr>
          <p:spPr bwMode="auto">
            <a:xfrm>
              <a:off x="1738" y="1607"/>
              <a:ext cx="240" cy="0"/>
            </a:xfrm>
            <a:prstGeom prst="straightConnector1">
              <a:avLst/>
            </a:prstGeom>
            <a:noFill/>
            <a:ln w="9525">
              <a:solidFill>
                <a:srgbClr val="FF3300"/>
              </a:solidFill>
              <a:round/>
              <a:headEnd type="triangle" w="med" len="med"/>
              <a:tailEnd type="triangle" w="med" len="med"/>
            </a:ln>
            <a:effectLst/>
          </p:spPr>
        </p:cxnSp>
        <p:cxnSp>
          <p:nvCxnSpPr>
            <p:cNvPr id="96303" name="AutoShape 47"/>
            <p:cNvCxnSpPr>
              <a:cxnSpLocks noChangeShapeType="1"/>
              <a:stCxn id="96285" idx="3"/>
              <a:endCxn id="96288" idx="1"/>
            </p:cNvCxnSpPr>
            <p:nvPr/>
          </p:nvCxnSpPr>
          <p:spPr bwMode="auto">
            <a:xfrm>
              <a:off x="2458" y="1607"/>
              <a:ext cx="336" cy="0"/>
            </a:xfrm>
            <a:prstGeom prst="straightConnector1">
              <a:avLst/>
            </a:prstGeom>
            <a:noFill/>
            <a:ln w="9525">
              <a:solidFill>
                <a:srgbClr val="FF3300"/>
              </a:solidFill>
              <a:round/>
              <a:headEnd type="triangle" w="med" len="med"/>
              <a:tailEnd type="triangle" w="med" len="med"/>
            </a:ln>
            <a:effectLst/>
          </p:spPr>
        </p:cxnSp>
        <p:cxnSp>
          <p:nvCxnSpPr>
            <p:cNvPr id="96304" name="AutoShape 48"/>
            <p:cNvCxnSpPr>
              <a:cxnSpLocks noChangeShapeType="1"/>
              <a:stCxn id="96288" idx="3"/>
              <a:endCxn id="96287" idx="1"/>
            </p:cNvCxnSpPr>
            <p:nvPr/>
          </p:nvCxnSpPr>
          <p:spPr bwMode="auto">
            <a:xfrm>
              <a:off x="3274" y="1607"/>
              <a:ext cx="336" cy="0"/>
            </a:xfrm>
            <a:prstGeom prst="straightConnector1">
              <a:avLst/>
            </a:prstGeom>
            <a:noFill/>
            <a:ln w="9525">
              <a:solidFill>
                <a:srgbClr val="FF3300"/>
              </a:solidFill>
              <a:round/>
              <a:headEnd type="triangle" w="med" len="med"/>
              <a:tailEnd type="triangle" w="med" len="med"/>
            </a:ln>
            <a:effectLst/>
          </p:spPr>
        </p:cxnSp>
        <p:cxnSp>
          <p:nvCxnSpPr>
            <p:cNvPr id="96305" name="AutoShape 49"/>
            <p:cNvCxnSpPr>
              <a:cxnSpLocks noChangeShapeType="1"/>
              <a:stCxn id="96287" idx="3"/>
              <a:endCxn id="96286" idx="1"/>
            </p:cNvCxnSpPr>
            <p:nvPr/>
          </p:nvCxnSpPr>
          <p:spPr bwMode="auto">
            <a:xfrm>
              <a:off x="4090" y="1607"/>
              <a:ext cx="336" cy="0"/>
            </a:xfrm>
            <a:prstGeom prst="straightConnector1">
              <a:avLst/>
            </a:prstGeom>
            <a:noFill/>
            <a:ln w="9525">
              <a:solidFill>
                <a:srgbClr val="FF3300"/>
              </a:solidFill>
              <a:round/>
              <a:headEnd type="triangle" w="med" len="med"/>
              <a:tailEnd type="triangle" w="med" len="med"/>
            </a:ln>
            <a:effectLst/>
          </p:spPr>
        </p:cxnSp>
      </p:grpSp>
      <p:grpSp>
        <p:nvGrpSpPr>
          <p:cNvPr id="96359" name="Group 103"/>
          <p:cNvGrpSpPr>
            <a:grpSpLocks/>
          </p:cNvGrpSpPr>
          <p:nvPr/>
        </p:nvGrpSpPr>
        <p:grpSpPr bwMode="auto">
          <a:xfrm>
            <a:off x="4284663" y="2862263"/>
            <a:ext cx="3454400" cy="782637"/>
            <a:chOff x="1968" y="1667"/>
            <a:chExt cx="2176" cy="493"/>
          </a:xfrm>
        </p:grpSpPr>
        <p:sp>
          <p:nvSpPr>
            <p:cNvPr id="96269" name="Rectangle 13"/>
            <p:cNvSpPr>
              <a:spLocks noChangeArrowheads="1"/>
            </p:cNvSpPr>
            <p:nvPr/>
          </p:nvSpPr>
          <p:spPr bwMode="auto">
            <a:xfrm>
              <a:off x="3648" y="2016"/>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0" name="Rectangle 14"/>
            <p:cNvSpPr>
              <a:spLocks noChangeArrowheads="1"/>
            </p:cNvSpPr>
            <p:nvPr/>
          </p:nvSpPr>
          <p:spPr bwMode="auto">
            <a:xfrm>
              <a:off x="2784" y="2016"/>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1" name="Rectangle 15"/>
            <p:cNvSpPr>
              <a:spLocks noChangeArrowheads="1"/>
            </p:cNvSpPr>
            <p:nvPr/>
          </p:nvSpPr>
          <p:spPr bwMode="auto">
            <a:xfrm>
              <a:off x="1968" y="2016"/>
              <a:ext cx="480" cy="144"/>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94" name="Text Box 38"/>
            <p:cNvSpPr txBox="1">
              <a:spLocks noChangeArrowheads="1"/>
            </p:cNvSpPr>
            <p:nvPr/>
          </p:nvSpPr>
          <p:spPr bwMode="auto">
            <a:xfrm>
              <a:off x="2016" y="1811"/>
              <a:ext cx="473"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Supplier </a:t>
              </a:r>
            </a:p>
          </p:txBody>
        </p:sp>
        <p:sp>
          <p:nvSpPr>
            <p:cNvPr id="96295" name="Text Box 39"/>
            <p:cNvSpPr txBox="1">
              <a:spLocks noChangeArrowheads="1"/>
            </p:cNvSpPr>
            <p:nvPr/>
          </p:nvSpPr>
          <p:spPr bwMode="auto">
            <a:xfrm>
              <a:off x="2784" y="1667"/>
              <a:ext cx="492" cy="404"/>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Focal</a:t>
              </a:r>
            </a:p>
            <a:p>
              <a:pPr eaLnBrk="0" hangingPunct="0"/>
              <a:r>
                <a:rPr lang="en-US" sz="1800" b="1" i="1">
                  <a:latin typeface="Angsana New" pitchFamily="18" charset="-34"/>
                </a:rPr>
                <a:t>Company</a:t>
              </a:r>
            </a:p>
          </p:txBody>
        </p:sp>
        <p:sp>
          <p:nvSpPr>
            <p:cNvPr id="96296" name="Text Box 40"/>
            <p:cNvSpPr txBox="1">
              <a:spLocks noChangeArrowheads="1"/>
            </p:cNvSpPr>
            <p:nvPr/>
          </p:nvSpPr>
          <p:spPr bwMode="auto">
            <a:xfrm>
              <a:off x="3648" y="1811"/>
              <a:ext cx="496"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Customer</a:t>
              </a:r>
            </a:p>
          </p:txBody>
        </p:sp>
        <p:cxnSp>
          <p:nvCxnSpPr>
            <p:cNvPr id="96306" name="AutoShape 50"/>
            <p:cNvCxnSpPr>
              <a:cxnSpLocks noChangeShapeType="1"/>
              <a:stCxn id="96271" idx="3"/>
              <a:endCxn id="96270" idx="1"/>
            </p:cNvCxnSpPr>
            <p:nvPr/>
          </p:nvCxnSpPr>
          <p:spPr bwMode="auto">
            <a:xfrm>
              <a:off x="2448" y="2088"/>
              <a:ext cx="336" cy="0"/>
            </a:xfrm>
            <a:prstGeom prst="straightConnector1">
              <a:avLst/>
            </a:prstGeom>
            <a:noFill/>
            <a:ln w="9525">
              <a:solidFill>
                <a:srgbClr val="FF3300"/>
              </a:solidFill>
              <a:round/>
              <a:headEnd type="triangle" w="med" len="med"/>
              <a:tailEnd type="triangle" w="med" len="med"/>
            </a:ln>
            <a:effectLst/>
          </p:spPr>
        </p:cxnSp>
        <p:cxnSp>
          <p:nvCxnSpPr>
            <p:cNvPr id="96307" name="AutoShape 51"/>
            <p:cNvCxnSpPr>
              <a:cxnSpLocks noChangeShapeType="1"/>
              <a:stCxn id="96270" idx="3"/>
              <a:endCxn id="96269" idx="1"/>
            </p:cNvCxnSpPr>
            <p:nvPr/>
          </p:nvCxnSpPr>
          <p:spPr bwMode="auto">
            <a:xfrm>
              <a:off x="3264" y="2088"/>
              <a:ext cx="384" cy="0"/>
            </a:xfrm>
            <a:prstGeom prst="straightConnector1">
              <a:avLst/>
            </a:prstGeom>
            <a:noFill/>
            <a:ln w="9525">
              <a:solidFill>
                <a:srgbClr val="FF3300"/>
              </a:solidFill>
              <a:round/>
              <a:headEnd type="triangle" w="med" len="med"/>
              <a:tailEnd type="triangle" w="med" len="med"/>
            </a:ln>
            <a:effectLst/>
          </p:spPr>
        </p:cxnSp>
      </p:grpSp>
      <p:grpSp>
        <p:nvGrpSpPr>
          <p:cNvPr id="96358" name="Group 102"/>
          <p:cNvGrpSpPr>
            <a:grpSpLocks/>
          </p:cNvGrpSpPr>
          <p:nvPr/>
        </p:nvGrpSpPr>
        <p:grpSpPr bwMode="auto">
          <a:xfrm>
            <a:off x="4179888" y="3781425"/>
            <a:ext cx="2768600" cy="1087438"/>
            <a:chOff x="2160" y="2147"/>
            <a:chExt cx="1744" cy="685"/>
          </a:xfrm>
        </p:grpSpPr>
        <p:sp>
          <p:nvSpPr>
            <p:cNvPr id="96272" name="Rectangle 16"/>
            <p:cNvSpPr>
              <a:spLocks noChangeArrowheads="1"/>
            </p:cNvSpPr>
            <p:nvPr/>
          </p:nvSpPr>
          <p:spPr bwMode="auto">
            <a:xfrm>
              <a:off x="2256" y="2352"/>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3" name="Rectangle 17"/>
            <p:cNvSpPr>
              <a:spLocks noChangeArrowheads="1"/>
            </p:cNvSpPr>
            <p:nvPr/>
          </p:nvSpPr>
          <p:spPr bwMode="auto">
            <a:xfrm>
              <a:off x="2256" y="2544"/>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4" name="Rectangle 18"/>
            <p:cNvSpPr>
              <a:spLocks noChangeArrowheads="1"/>
            </p:cNvSpPr>
            <p:nvPr/>
          </p:nvSpPr>
          <p:spPr bwMode="auto">
            <a:xfrm>
              <a:off x="2256" y="2736"/>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5" name="Rectangle 19"/>
            <p:cNvSpPr>
              <a:spLocks noChangeArrowheads="1"/>
            </p:cNvSpPr>
            <p:nvPr/>
          </p:nvSpPr>
          <p:spPr bwMode="auto">
            <a:xfrm>
              <a:off x="2880" y="2544"/>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6" name="Rectangle 20"/>
            <p:cNvSpPr>
              <a:spLocks noChangeArrowheads="1"/>
            </p:cNvSpPr>
            <p:nvPr/>
          </p:nvSpPr>
          <p:spPr bwMode="auto">
            <a:xfrm>
              <a:off x="3456" y="2736"/>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7" name="Rectangle 21"/>
            <p:cNvSpPr>
              <a:spLocks noChangeArrowheads="1"/>
            </p:cNvSpPr>
            <p:nvPr/>
          </p:nvSpPr>
          <p:spPr bwMode="auto">
            <a:xfrm>
              <a:off x="3456" y="2544"/>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278" name="Rectangle 22"/>
            <p:cNvSpPr>
              <a:spLocks noChangeArrowheads="1"/>
            </p:cNvSpPr>
            <p:nvPr/>
          </p:nvSpPr>
          <p:spPr bwMode="auto">
            <a:xfrm>
              <a:off x="3456" y="2352"/>
              <a:ext cx="336" cy="96"/>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a:effectLst/>
          </p:spPr>
          <p:txBody>
            <a:bodyPr wrap="none" anchor="ctr"/>
            <a:lstStyle/>
            <a:p>
              <a:endParaRPr lang="en-US"/>
            </a:p>
          </p:txBody>
        </p:sp>
        <p:sp>
          <p:nvSpPr>
            <p:cNvPr id="96308" name="Text Box 52"/>
            <p:cNvSpPr txBox="1">
              <a:spLocks noChangeArrowheads="1"/>
            </p:cNvSpPr>
            <p:nvPr/>
          </p:nvSpPr>
          <p:spPr bwMode="auto">
            <a:xfrm>
              <a:off x="2160" y="2147"/>
              <a:ext cx="473"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Supplier </a:t>
              </a:r>
            </a:p>
          </p:txBody>
        </p:sp>
        <p:sp>
          <p:nvSpPr>
            <p:cNvPr id="96309" name="Text Box 53"/>
            <p:cNvSpPr txBox="1">
              <a:spLocks noChangeArrowheads="1"/>
            </p:cNvSpPr>
            <p:nvPr/>
          </p:nvSpPr>
          <p:spPr bwMode="auto">
            <a:xfrm>
              <a:off x="2832" y="2147"/>
              <a:ext cx="492" cy="404"/>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Focal</a:t>
              </a:r>
            </a:p>
            <a:p>
              <a:pPr eaLnBrk="0" hangingPunct="0"/>
              <a:r>
                <a:rPr lang="en-US" sz="1800" b="1" i="1">
                  <a:latin typeface="Angsana New" pitchFamily="18" charset="-34"/>
                </a:rPr>
                <a:t>Company</a:t>
              </a:r>
            </a:p>
          </p:txBody>
        </p:sp>
        <p:sp>
          <p:nvSpPr>
            <p:cNvPr id="96310" name="Text Box 54"/>
            <p:cNvSpPr txBox="1">
              <a:spLocks noChangeArrowheads="1"/>
            </p:cNvSpPr>
            <p:nvPr/>
          </p:nvSpPr>
          <p:spPr bwMode="auto">
            <a:xfrm>
              <a:off x="3408" y="2147"/>
              <a:ext cx="496" cy="231"/>
            </a:xfrm>
            <a:prstGeom prst="rect">
              <a:avLst/>
            </a:prstGeom>
            <a:noFill/>
            <a:ln w="9525">
              <a:noFill/>
              <a:miter lim="800000"/>
              <a:headEnd/>
              <a:tailEnd/>
            </a:ln>
            <a:effectLst/>
          </p:spPr>
          <p:txBody>
            <a:bodyPr wrap="none">
              <a:spAutoFit/>
            </a:bodyPr>
            <a:lstStyle/>
            <a:p>
              <a:pPr eaLnBrk="0" hangingPunct="0"/>
              <a:r>
                <a:rPr lang="en-US" sz="1800" b="1" i="1">
                  <a:latin typeface="Angsana New" pitchFamily="18" charset="-34"/>
                </a:rPr>
                <a:t>Customer</a:t>
              </a:r>
            </a:p>
          </p:txBody>
        </p:sp>
        <p:cxnSp>
          <p:nvCxnSpPr>
            <p:cNvPr id="96311" name="AutoShape 55"/>
            <p:cNvCxnSpPr>
              <a:cxnSpLocks noChangeShapeType="1"/>
              <a:stCxn id="96272" idx="2"/>
              <a:endCxn id="96273" idx="0"/>
            </p:cNvCxnSpPr>
            <p:nvPr/>
          </p:nvCxnSpPr>
          <p:spPr bwMode="auto">
            <a:xfrm>
              <a:off x="2424" y="2448"/>
              <a:ext cx="0" cy="96"/>
            </a:xfrm>
            <a:prstGeom prst="straightConnector1">
              <a:avLst/>
            </a:prstGeom>
            <a:noFill/>
            <a:ln w="12700">
              <a:solidFill>
                <a:srgbClr val="FF3300"/>
              </a:solidFill>
              <a:round/>
              <a:headEnd type="triangle" w="sm" len="sm"/>
              <a:tailEnd type="triangle" w="sm" len="sm"/>
            </a:ln>
            <a:effectLst/>
          </p:spPr>
        </p:cxnSp>
        <p:cxnSp>
          <p:nvCxnSpPr>
            <p:cNvPr id="96312" name="AutoShape 56"/>
            <p:cNvCxnSpPr>
              <a:cxnSpLocks noChangeShapeType="1"/>
              <a:stCxn id="96273" idx="2"/>
              <a:endCxn id="96274" idx="0"/>
            </p:cNvCxnSpPr>
            <p:nvPr/>
          </p:nvCxnSpPr>
          <p:spPr bwMode="auto">
            <a:xfrm>
              <a:off x="2424" y="2640"/>
              <a:ext cx="0" cy="96"/>
            </a:xfrm>
            <a:prstGeom prst="straightConnector1">
              <a:avLst/>
            </a:prstGeom>
            <a:noFill/>
            <a:ln w="12700">
              <a:solidFill>
                <a:srgbClr val="FF3300"/>
              </a:solidFill>
              <a:round/>
              <a:headEnd type="triangle" w="sm" len="sm"/>
              <a:tailEnd type="triangle" w="sm" len="sm"/>
            </a:ln>
            <a:effectLst/>
          </p:spPr>
        </p:cxnSp>
        <p:cxnSp>
          <p:nvCxnSpPr>
            <p:cNvPr id="96313" name="AutoShape 57"/>
            <p:cNvCxnSpPr>
              <a:cxnSpLocks noChangeShapeType="1"/>
              <a:stCxn id="96278" idx="2"/>
              <a:endCxn id="96277" idx="0"/>
            </p:cNvCxnSpPr>
            <p:nvPr/>
          </p:nvCxnSpPr>
          <p:spPr bwMode="auto">
            <a:xfrm>
              <a:off x="3624" y="2448"/>
              <a:ext cx="0" cy="96"/>
            </a:xfrm>
            <a:prstGeom prst="straightConnector1">
              <a:avLst/>
            </a:prstGeom>
            <a:noFill/>
            <a:ln w="12700">
              <a:solidFill>
                <a:srgbClr val="FF3300"/>
              </a:solidFill>
              <a:round/>
              <a:headEnd type="triangle" w="sm" len="sm"/>
              <a:tailEnd type="triangle" w="sm" len="sm"/>
            </a:ln>
            <a:effectLst/>
          </p:spPr>
        </p:cxnSp>
        <p:cxnSp>
          <p:nvCxnSpPr>
            <p:cNvPr id="96314" name="AutoShape 58"/>
            <p:cNvCxnSpPr>
              <a:cxnSpLocks noChangeShapeType="1"/>
              <a:stCxn id="96277" idx="2"/>
              <a:endCxn id="96276" idx="0"/>
            </p:cNvCxnSpPr>
            <p:nvPr/>
          </p:nvCxnSpPr>
          <p:spPr bwMode="auto">
            <a:xfrm>
              <a:off x="3624" y="2640"/>
              <a:ext cx="0" cy="96"/>
            </a:xfrm>
            <a:prstGeom prst="straightConnector1">
              <a:avLst/>
            </a:prstGeom>
            <a:noFill/>
            <a:ln w="12700">
              <a:solidFill>
                <a:srgbClr val="FF3300"/>
              </a:solidFill>
              <a:round/>
              <a:headEnd type="triangle" w="sm" len="sm"/>
              <a:tailEnd type="triangle" w="sm" len="sm"/>
            </a:ln>
            <a:effectLst/>
          </p:spPr>
        </p:cxnSp>
        <p:cxnSp>
          <p:nvCxnSpPr>
            <p:cNvPr id="96315" name="AutoShape 59"/>
            <p:cNvCxnSpPr>
              <a:cxnSpLocks noChangeShapeType="1"/>
              <a:stCxn id="96273" idx="3"/>
              <a:endCxn id="96275" idx="1"/>
            </p:cNvCxnSpPr>
            <p:nvPr/>
          </p:nvCxnSpPr>
          <p:spPr bwMode="auto">
            <a:xfrm>
              <a:off x="2592" y="2592"/>
              <a:ext cx="288" cy="0"/>
            </a:xfrm>
            <a:prstGeom prst="straightConnector1">
              <a:avLst/>
            </a:prstGeom>
            <a:noFill/>
            <a:ln w="12700">
              <a:solidFill>
                <a:srgbClr val="FF3300"/>
              </a:solidFill>
              <a:round/>
              <a:headEnd type="triangle" w="sm" len="sm"/>
              <a:tailEnd type="triangle" w="sm" len="sm"/>
            </a:ln>
            <a:effectLst/>
          </p:spPr>
        </p:cxnSp>
        <p:cxnSp>
          <p:nvCxnSpPr>
            <p:cNvPr id="96316" name="AutoShape 60"/>
            <p:cNvCxnSpPr>
              <a:cxnSpLocks noChangeShapeType="1"/>
              <a:stCxn id="96275" idx="3"/>
              <a:endCxn id="96277" idx="1"/>
            </p:cNvCxnSpPr>
            <p:nvPr/>
          </p:nvCxnSpPr>
          <p:spPr bwMode="auto">
            <a:xfrm>
              <a:off x="3216" y="2592"/>
              <a:ext cx="240" cy="0"/>
            </a:xfrm>
            <a:prstGeom prst="straightConnector1">
              <a:avLst/>
            </a:prstGeom>
            <a:noFill/>
            <a:ln w="12700">
              <a:solidFill>
                <a:srgbClr val="FF3300"/>
              </a:solidFill>
              <a:round/>
              <a:headEnd type="triangle" w="sm" len="sm"/>
              <a:tailEnd type="triangle" w="sm" len="sm"/>
            </a:ln>
            <a:effectLst/>
          </p:spPr>
        </p:cxnSp>
        <p:sp>
          <p:nvSpPr>
            <p:cNvPr id="96317" name="Line 61"/>
            <p:cNvSpPr>
              <a:spLocks noChangeShapeType="1"/>
            </p:cNvSpPr>
            <p:nvPr/>
          </p:nvSpPr>
          <p:spPr bwMode="auto">
            <a:xfrm>
              <a:off x="2592" y="2400"/>
              <a:ext cx="288" cy="144"/>
            </a:xfrm>
            <a:prstGeom prst="line">
              <a:avLst/>
            </a:prstGeom>
            <a:noFill/>
            <a:ln w="12700">
              <a:solidFill>
                <a:srgbClr val="FF3300"/>
              </a:solidFill>
              <a:round/>
              <a:headEnd type="triangle" w="sm" len="sm"/>
              <a:tailEnd type="triangle" w="sm" len="sm"/>
            </a:ln>
            <a:effectLst/>
          </p:spPr>
          <p:txBody>
            <a:bodyPr wrap="none" anchor="ctr"/>
            <a:lstStyle/>
            <a:p>
              <a:endParaRPr lang="en-US"/>
            </a:p>
          </p:txBody>
        </p:sp>
        <p:sp>
          <p:nvSpPr>
            <p:cNvPr id="96318" name="Line 62"/>
            <p:cNvSpPr>
              <a:spLocks noChangeShapeType="1"/>
            </p:cNvSpPr>
            <p:nvPr/>
          </p:nvSpPr>
          <p:spPr bwMode="auto">
            <a:xfrm flipV="1">
              <a:off x="2592" y="2640"/>
              <a:ext cx="288" cy="144"/>
            </a:xfrm>
            <a:prstGeom prst="line">
              <a:avLst/>
            </a:prstGeom>
            <a:noFill/>
            <a:ln w="12700">
              <a:solidFill>
                <a:srgbClr val="FF3300"/>
              </a:solidFill>
              <a:round/>
              <a:headEnd type="triangle" w="sm" len="sm"/>
              <a:tailEnd type="triangle" w="sm" len="sm"/>
            </a:ln>
            <a:effectLst/>
          </p:spPr>
          <p:txBody>
            <a:bodyPr wrap="none" anchor="ctr"/>
            <a:lstStyle/>
            <a:p>
              <a:endParaRPr lang="en-US"/>
            </a:p>
          </p:txBody>
        </p:sp>
        <p:sp>
          <p:nvSpPr>
            <p:cNvPr id="96319" name="Line 63"/>
            <p:cNvSpPr>
              <a:spLocks noChangeShapeType="1"/>
            </p:cNvSpPr>
            <p:nvPr/>
          </p:nvSpPr>
          <p:spPr bwMode="auto">
            <a:xfrm flipH="1">
              <a:off x="3216" y="2400"/>
              <a:ext cx="240" cy="144"/>
            </a:xfrm>
            <a:prstGeom prst="line">
              <a:avLst/>
            </a:prstGeom>
            <a:noFill/>
            <a:ln w="12700">
              <a:solidFill>
                <a:srgbClr val="FF3300"/>
              </a:solidFill>
              <a:round/>
              <a:headEnd type="triangle" w="sm" len="sm"/>
              <a:tailEnd type="triangle" w="sm" len="sm"/>
            </a:ln>
            <a:effectLst/>
          </p:spPr>
          <p:txBody>
            <a:bodyPr wrap="none" anchor="ctr"/>
            <a:lstStyle/>
            <a:p>
              <a:endParaRPr lang="en-US"/>
            </a:p>
          </p:txBody>
        </p:sp>
        <p:sp>
          <p:nvSpPr>
            <p:cNvPr id="96320" name="Line 64"/>
            <p:cNvSpPr>
              <a:spLocks noChangeShapeType="1"/>
            </p:cNvSpPr>
            <p:nvPr/>
          </p:nvSpPr>
          <p:spPr bwMode="auto">
            <a:xfrm flipH="1" flipV="1">
              <a:off x="3216" y="2640"/>
              <a:ext cx="240" cy="144"/>
            </a:xfrm>
            <a:prstGeom prst="line">
              <a:avLst/>
            </a:prstGeom>
            <a:noFill/>
            <a:ln w="12700">
              <a:solidFill>
                <a:srgbClr val="FF3300"/>
              </a:solidFill>
              <a:round/>
              <a:headEnd type="triangle" w="sm" len="sm"/>
              <a:tailEnd type="triangle" w="sm" len="sm"/>
            </a:ln>
            <a:effectLst/>
          </p:spPr>
          <p:txBody>
            <a:bodyPr wrap="none" anchor="ctr"/>
            <a:lstStyle/>
            <a:p>
              <a:endParaRPr lang="en-US"/>
            </a:p>
          </p:txBody>
        </p:sp>
      </p:grpSp>
      <p:grpSp>
        <p:nvGrpSpPr>
          <p:cNvPr id="96321" name="Group 65"/>
          <p:cNvGrpSpPr>
            <a:grpSpLocks/>
          </p:cNvGrpSpPr>
          <p:nvPr/>
        </p:nvGrpSpPr>
        <p:grpSpPr bwMode="auto">
          <a:xfrm>
            <a:off x="4332288" y="5229225"/>
            <a:ext cx="3048000" cy="1295400"/>
            <a:chOff x="2064" y="2928"/>
            <a:chExt cx="1920" cy="816"/>
          </a:xfrm>
        </p:grpSpPr>
        <p:sp>
          <p:nvSpPr>
            <p:cNvPr id="96322" name="Rectangle 66"/>
            <p:cNvSpPr>
              <a:spLocks noChangeArrowheads="1"/>
            </p:cNvSpPr>
            <p:nvPr/>
          </p:nvSpPr>
          <p:spPr bwMode="auto">
            <a:xfrm>
              <a:off x="2928" y="2928"/>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A</a:t>
              </a:r>
            </a:p>
          </p:txBody>
        </p:sp>
        <p:sp>
          <p:nvSpPr>
            <p:cNvPr id="96323" name="Rectangle 67"/>
            <p:cNvSpPr>
              <a:spLocks noChangeArrowheads="1"/>
            </p:cNvSpPr>
            <p:nvPr/>
          </p:nvSpPr>
          <p:spPr bwMode="auto">
            <a:xfrm>
              <a:off x="2064" y="3024"/>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H</a:t>
              </a:r>
            </a:p>
          </p:txBody>
        </p:sp>
        <p:sp>
          <p:nvSpPr>
            <p:cNvPr id="96324" name="Rectangle 68"/>
            <p:cNvSpPr>
              <a:spLocks noChangeArrowheads="1"/>
            </p:cNvSpPr>
            <p:nvPr/>
          </p:nvSpPr>
          <p:spPr bwMode="auto">
            <a:xfrm>
              <a:off x="3792" y="3024"/>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B</a:t>
              </a:r>
            </a:p>
          </p:txBody>
        </p:sp>
        <p:sp>
          <p:nvSpPr>
            <p:cNvPr id="96325" name="Rectangle 69"/>
            <p:cNvSpPr>
              <a:spLocks noChangeArrowheads="1"/>
            </p:cNvSpPr>
            <p:nvPr/>
          </p:nvSpPr>
          <p:spPr bwMode="auto">
            <a:xfrm>
              <a:off x="2256" y="3312"/>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G</a:t>
              </a:r>
            </a:p>
          </p:txBody>
        </p:sp>
        <p:sp>
          <p:nvSpPr>
            <p:cNvPr id="96326" name="Rectangle 70"/>
            <p:cNvSpPr>
              <a:spLocks noChangeArrowheads="1"/>
            </p:cNvSpPr>
            <p:nvPr/>
          </p:nvSpPr>
          <p:spPr bwMode="auto">
            <a:xfrm>
              <a:off x="3600" y="3312"/>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C</a:t>
              </a:r>
            </a:p>
          </p:txBody>
        </p:sp>
        <p:sp>
          <p:nvSpPr>
            <p:cNvPr id="96327" name="Rectangle 71"/>
            <p:cNvSpPr>
              <a:spLocks noChangeArrowheads="1"/>
            </p:cNvSpPr>
            <p:nvPr/>
          </p:nvSpPr>
          <p:spPr bwMode="auto">
            <a:xfrm>
              <a:off x="2496" y="3504"/>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F</a:t>
              </a:r>
            </a:p>
          </p:txBody>
        </p:sp>
        <p:sp>
          <p:nvSpPr>
            <p:cNvPr id="96328" name="Rectangle 72"/>
            <p:cNvSpPr>
              <a:spLocks noChangeArrowheads="1"/>
            </p:cNvSpPr>
            <p:nvPr/>
          </p:nvSpPr>
          <p:spPr bwMode="auto">
            <a:xfrm>
              <a:off x="3360" y="3504"/>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D</a:t>
              </a:r>
            </a:p>
          </p:txBody>
        </p:sp>
        <p:sp>
          <p:nvSpPr>
            <p:cNvPr id="96329" name="Rectangle 73"/>
            <p:cNvSpPr>
              <a:spLocks noChangeArrowheads="1"/>
            </p:cNvSpPr>
            <p:nvPr/>
          </p:nvSpPr>
          <p:spPr bwMode="auto">
            <a:xfrm>
              <a:off x="2928" y="3648"/>
              <a:ext cx="192" cy="96"/>
            </a:xfrm>
            <a:prstGeom prst="rect">
              <a:avLst/>
            </a:prstGeom>
            <a:gradFill rotWithShape="0">
              <a:gsLst>
                <a:gs pos="0">
                  <a:srgbClr val="FFFFFF"/>
                </a:gs>
                <a:gs pos="100000">
                  <a:schemeClr val="accent1"/>
                </a:gs>
              </a:gsLst>
              <a:path path="shape">
                <a:fillToRect l="50000" t="50000" r="50000" b="50000"/>
              </a:path>
            </a:gradFill>
            <a:ln w="9525">
              <a:noFill/>
              <a:miter lim="800000"/>
              <a:headEnd/>
              <a:tailEnd/>
            </a:ln>
            <a:effectLst/>
          </p:spPr>
          <p:txBody>
            <a:bodyPr wrap="none" anchor="ctr"/>
            <a:lstStyle/>
            <a:p>
              <a:pPr algn="ctr" eaLnBrk="0" hangingPunct="0"/>
              <a:r>
                <a:rPr lang="en-US" sz="1600" b="1" i="1">
                  <a:latin typeface="Angsana New" pitchFamily="18" charset="-34"/>
                </a:rPr>
                <a:t>E</a:t>
              </a:r>
            </a:p>
          </p:txBody>
        </p:sp>
        <p:sp>
          <p:nvSpPr>
            <p:cNvPr id="96330" name="Line 74"/>
            <p:cNvSpPr>
              <a:spLocks noChangeShapeType="1"/>
            </p:cNvSpPr>
            <p:nvPr/>
          </p:nvSpPr>
          <p:spPr bwMode="auto">
            <a:xfrm>
              <a:off x="3024" y="3024"/>
              <a:ext cx="0" cy="624"/>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1" name="Line 75"/>
            <p:cNvSpPr>
              <a:spLocks noChangeShapeType="1"/>
            </p:cNvSpPr>
            <p:nvPr/>
          </p:nvSpPr>
          <p:spPr bwMode="auto">
            <a:xfrm flipH="1">
              <a:off x="2688" y="3024"/>
              <a:ext cx="288" cy="480"/>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2" name="Line 76"/>
            <p:cNvSpPr>
              <a:spLocks noChangeShapeType="1"/>
            </p:cNvSpPr>
            <p:nvPr/>
          </p:nvSpPr>
          <p:spPr bwMode="auto">
            <a:xfrm>
              <a:off x="3072" y="3024"/>
              <a:ext cx="288" cy="480"/>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3" name="Line 77"/>
            <p:cNvSpPr>
              <a:spLocks noChangeShapeType="1"/>
            </p:cNvSpPr>
            <p:nvPr/>
          </p:nvSpPr>
          <p:spPr bwMode="auto">
            <a:xfrm flipH="1">
              <a:off x="2448" y="3024"/>
              <a:ext cx="480" cy="288"/>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4" name="Line 78"/>
            <p:cNvSpPr>
              <a:spLocks noChangeShapeType="1"/>
            </p:cNvSpPr>
            <p:nvPr/>
          </p:nvSpPr>
          <p:spPr bwMode="auto">
            <a:xfrm>
              <a:off x="3120" y="3024"/>
              <a:ext cx="480" cy="288"/>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5" name="Line 79"/>
            <p:cNvSpPr>
              <a:spLocks noChangeShapeType="1"/>
            </p:cNvSpPr>
            <p:nvPr/>
          </p:nvSpPr>
          <p:spPr bwMode="auto">
            <a:xfrm flipH="1">
              <a:off x="2208" y="2976"/>
              <a:ext cx="720" cy="48"/>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6" name="Line 80"/>
            <p:cNvSpPr>
              <a:spLocks noChangeShapeType="1"/>
            </p:cNvSpPr>
            <p:nvPr/>
          </p:nvSpPr>
          <p:spPr bwMode="auto">
            <a:xfrm>
              <a:off x="3120" y="2976"/>
              <a:ext cx="672" cy="48"/>
            </a:xfrm>
            <a:prstGeom prst="line">
              <a:avLst/>
            </a:prstGeom>
            <a:noFill/>
            <a:ln w="9525">
              <a:solidFill>
                <a:schemeClr val="tx1"/>
              </a:solidFill>
              <a:round/>
              <a:headEnd type="triangle" w="sm" len="sm"/>
              <a:tailEnd type="triangle" w="sm" len="sm"/>
            </a:ln>
            <a:effectLst/>
          </p:spPr>
          <p:txBody>
            <a:bodyPr wrap="none" anchor="ctr"/>
            <a:lstStyle/>
            <a:p>
              <a:endParaRPr lang="en-US"/>
            </a:p>
          </p:txBody>
        </p:sp>
        <p:cxnSp>
          <p:nvCxnSpPr>
            <p:cNvPr id="96337" name="AutoShape 81"/>
            <p:cNvCxnSpPr>
              <a:cxnSpLocks noChangeShapeType="1"/>
              <a:stCxn id="96324" idx="1"/>
              <a:endCxn id="96323" idx="3"/>
            </p:cNvCxnSpPr>
            <p:nvPr/>
          </p:nvCxnSpPr>
          <p:spPr bwMode="auto">
            <a:xfrm flipH="1">
              <a:off x="2256" y="3072"/>
              <a:ext cx="1536" cy="0"/>
            </a:xfrm>
            <a:prstGeom prst="straightConnector1">
              <a:avLst/>
            </a:prstGeom>
            <a:noFill/>
            <a:ln w="9525">
              <a:solidFill>
                <a:schemeClr val="tx1"/>
              </a:solidFill>
              <a:round/>
              <a:headEnd type="triangle" w="sm" len="sm"/>
              <a:tailEnd type="triangle" w="sm" len="sm"/>
            </a:ln>
            <a:effectLst/>
          </p:spPr>
        </p:cxnSp>
        <p:sp>
          <p:nvSpPr>
            <p:cNvPr id="96338" name="Line 82"/>
            <p:cNvSpPr>
              <a:spLocks noChangeShapeType="1"/>
            </p:cNvSpPr>
            <p:nvPr/>
          </p:nvSpPr>
          <p:spPr bwMode="auto">
            <a:xfrm flipH="1">
              <a:off x="2448" y="3072"/>
              <a:ext cx="1344" cy="240"/>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39" name="Line 83"/>
            <p:cNvSpPr>
              <a:spLocks noChangeShapeType="1"/>
            </p:cNvSpPr>
            <p:nvPr/>
          </p:nvSpPr>
          <p:spPr bwMode="auto">
            <a:xfrm flipH="1">
              <a:off x="2688" y="3072"/>
              <a:ext cx="1104" cy="432"/>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40" name="Line 84"/>
            <p:cNvSpPr>
              <a:spLocks noChangeShapeType="1"/>
            </p:cNvSpPr>
            <p:nvPr/>
          </p:nvSpPr>
          <p:spPr bwMode="auto">
            <a:xfrm flipH="1">
              <a:off x="3072" y="3072"/>
              <a:ext cx="720" cy="576"/>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41" name="Line 85"/>
            <p:cNvSpPr>
              <a:spLocks noChangeShapeType="1"/>
            </p:cNvSpPr>
            <p:nvPr/>
          </p:nvSpPr>
          <p:spPr bwMode="auto">
            <a:xfrm flipH="1">
              <a:off x="3408" y="3072"/>
              <a:ext cx="384" cy="432"/>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42" name="Line 86"/>
            <p:cNvSpPr>
              <a:spLocks noChangeShapeType="1"/>
            </p:cNvSpPr>
            <p:nvPr/>
          </p:nvSpPr>
          <p:spPr bwMode="auto">
            <a:xfrm flipH="1">
              <a:off x="3696" y="3120"/>
              <a:ext cx="192" cy="192"/>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43" name="Line 87"/>
            <p:cNvSpPr>
              <a:spLocks noChangeShapeType="1"/>
            </p:cNvSpPr>
            <p:nvPr/>
          </p:nvSpPr>
          <p:spPr bwMode="auto">
            <a:xfrm flipH="1">
              <a:off x="3456" y="3408"/>
              <a:ext cx="240" cy="96"/>
            </a:xfrm>
            <a:prstGeom prst="line">
              <a:avLst/>
            </a:prstGeom>
            <a:noFill/>
            <a:ln w="9525">
              <a:solidFill>
                <a:schemeClr val="tx1"/>
              </a:solidFill>
              <a:round/>
              <a:headEnd type="triangle" w="sm" len="sm"/>
              <a:tailEnd type="triangle" w="sm" len="sm"/>
            </a:ln>
            <a:effectLst/>
          </p:spPr>
          <p:txBody>
            <a:bodyPr wrap="none" anchor="ctr"/>
            <a:lstStyle/>
            <a:p>
              <a:endParaRPr lang="en-US"/>
            </a:p>
          </p:txBody>
        </p:sp>
        <p:sp>
          <p:nvSpPr>
            <p:cNvPr id="96344" name="Line 88"/>
            <p:cNvSpPr>
              <a:spLocks noChangeShapeType="1"/>
            </p:cNvSpPr>
            <p:nvPr/>
          </p:nvSpPr>
          <p:spPr bwMode="auto">
            <a:xfrm flipH="1">
              <a:off x="3024" y="3360"/>
              <a:ext cx="576" cy="288"/>
            </a:xfrm>
            <a:prstGeom prst="line">
              <a:avLst/>
            </a:prstGeom>
            <a:noFill/>
            <a:ln w="9525">
              <a:solidFill>
                <a:schemeClr val="tx1"/>
              </a:solidFill>
              <a:round/>
              <a:headEnd type="triangle" w="sm" len="sm"/>
              <a:tailEnd type="triangle" w="sm" len="sm"/>
            </a:ln>
            <a:effectLst/>
          </p:spPr>
          <p:txBody>
            <a:bodyPr wrap="none" anchor="ctr"/>
            <a:lstStyle/>
            <a:p>
              <a:endParaRPr lang="en-US"/>
            </a:p>
          </p:txBody>
        </p:sp>
        <p:cxnSp>
          <p:nvCxnSpPr>
            <p:cNvPr id="96345" name="AutoShape 89"/>
            <p:cNvCxnSpPr>
              <a:cxnSpLocks noChangeShapeType="1"/>
              <a:stCxn id="96344" idx="0"/>
              <a:endCxn id="96327" idx="3"/>
            </p:cNvCxnSpPr>
            <p:nvPr/>
          </p:nvCxnSpPr>
          <p:spPr bwMode="auto">
            <a:xfrm flipH="1">
              <a:off x="2688" y="3360"/>
              <a:ext cx="912" cy="192"/>
            </a:xfrm>
            <a:prstGeom prst="straightConnector1">
              <a:avLst/>
            </a:prstGeom>
            <a:noFill/>
            <a:ln w="9525">
              <a:solidFill>
                <a:schemeClr val="tx1"/>
              </a:solidFill>
              <a:round/>
              <a:headEnd type="triangle" w="sm" len="sm"/>
              <a:tailEnd type="triangle" w="sm" len="sm"/>
            </a:ln>
            <a:effectLst/>
          </p:spPr>
        </p:cxnSp>
        <p:cxnSp>
          <p:nvCxnSpPr>
            <p:cNvPr id="96346" name="AutoShape 90"/>
            <p:cNvCxnSpPr>
              <a:cxnSpLocks noChangeShapeType="1"/>
              <a:stCxn id="96344" idx="0"/>
              <a:endCxn id="96325" idx="3"/>
            </p:cNvCxnSpPr>
            <p:nvPr/>
          </p:nvCxnSpPr>
          <p:spPr bwMode="auto">
            <a:xfrm flipH="1">
              <a:off x="2448" y="3360"/>
              <a:ext cx="1152" cy="0"/>
            </a:xfrm>
            <a:prstGeom prst="straightConnector1">
              <a:avLst/>
            </a:prstGeom>
            <a:noFill/>
            <a:ln w="9525">
              <a:solidFill>
                <a:schemeClr val="tx1"/>
              </a:solidFill>
              <a:round/>
              <a:headEnd type="triangle" w="sm" len="sm"/>
              <a:tailEnd type="triangle" w="sm" len="sm"/>
            </a:ln>
            <a:effectLst/>
          </p:spPr>
        </p:cxnSp>
        <p:cxnSp>
          <p:nvCxnSpPr>
            <p:cNvPr id="96347" name="AutoShape 91"/>
            <p:cNvCxnSpPr>
              <a:cxnSpLocks noChangeShapeType="1"/>
              <a:stCxn id="96344" idx="0"/>
              <a:endCxn id="96323" idx="3"/>
            </p:cNvCxnSpPr>
            <p:nvPr/>
          </p:nvCxnSpPr>
          <p:spPr bwMode="auto">
            <a:xfrm flipH="1" flipV="1">
              <a:off x="2256" y="3072"/>
              <a:ext cx="1344" cy="288"/>
            </a:xfrm>
            <a:prstGeom prst="straightConnector1">
              <a:avLst/>
            </a:prstGeom>
            <a:noFill/>
            <a:ln w="9525">
              <a:solidFill>
                <a:schemeClr val="tx1"/>
              </a:solidFill>
              <a:round/>
              <a:headEnd type="triangle" w="sm" len="sm"/>
              <a:tailEnd type="triangle" w="sm" len="sm"/>
            </a:ln>
            <a:effectLst/>
          </p:spPr>
        </p:cxnSp>
        <p:cxnSp>
          <p:nvCxnSpPr>
            <p:cNvPr id="96348" name="AutoShape 92"/>
            <p:cNvCxnSpPr>
              <a:cxnSpLocks noChangeShapeType="1"/>
              <a:stCxn id="96328" idx="2"/>
              <a:endCxn id="96329" idx="3"/>
            </p:cNvCxnSpPr>
            <p:nvPr/>
          </p:nvCxnSpPr>
          <p:spPr bwMode="auto">
            <a:xfrm flipH="1">
              <a:off x="3120" y="3600"/>
              <a:ext cx="336" cy="96"/>
            </a:xfrm>
            <a:prstGeom prst="straightConnector1">
              <a:avLst/>
            </a:prstGeom>
            <a:noFill/>
            <a:ln w="9525">
              <a:solidFill>
                <a:schemeClr val="tx1"/>
              </a:solidFill>
              <a:round/>
              <a:headEnd type="triangle" w="sm" len="sm"/>
              <a:tailEnd type="triangle" w="sm" len="sm"/>
            </a:ln>
            <a:effectLst/>
          </p:spPr>
        </p:cxnSp>
        <p:sp>
          <p:nvSpPr>
            <p:cNvPr id="96349" name="Line 93"/>
            <p:cNvSpPr>
              <a:spLocks noChangeShapeType="1"/>
            </p:cNvSpPr>
            <p:nvPr/>
          </p:nvSpPr>
          <p:spPr bwMode="auto">
            <a:xfrm flipH="1">
              <a:off x="2688" y="3552"/>
              <a:ext cx="672" cy="0"/>
            </a:xfrm>
            <a:prstGeom prst="line">
              <a:avLst/>
            </a:prstGeom>
            <a:noFill/>
            <a:ln w="9525">
              <a:solidFill>
                <a:schemeClr val="tx1"/>
              </a:solidFill>
              <a:round/>
              <a:headEnd type="triangle" w="sm" len="sm"/>
              <a:tailEnd type="triangle" w="sm" len="sm"/>
            </a:ln>
            <a:effectLst/>
          </p:spPr>
          <p:txBody>
            <a:bodyPr wrap="none" anchor="ctr"/>
            <a:lstStyle/>
            <a:p>
              <a:endParaRPr lang="en-US"/>
            </a:p>
          </p:txBody>
        </p:sp>
        <p:cxnSp>
          <p:nvCxnSpPr>
            <p:cNvPr id="96350" name="AutoShape 94"/>
            <p:cNvCxnSpPr>
              <a:cxnSpLocks noChangeShapeType="1"/>
              <a:stCxn id="96349" idx="0"/>
              <a:endCxn id="96325" idx="3"/>
            </p:cNvCxnSpPr>
            <p:nvPr/>
          </p:nvCxnSpPr>
          <p:spPr bwMode="auto">
            <a:xfrm flipH="1" flipV="1">
              <a:off x="2448" y="3360"/>
              <a:ext cx="912" cy="192"/>
            </a:xfrm>
            <a:prstGeom prst="straightConnector1">
              <a:avLst/>
            </a:prstGeom>
            <a:noFill/>
            <a:ln w="9525">
              <a:solidFill>
                <a:schemeClr val="tx1"/>
              </a:solidFill>
              <a:round/>
              <a:headEnd type="triangle" w="sm" len="sm"/>
              <a:tailEnd type="triangle" w="sm" len="sm"/>
            </a:ln>
            <a:effectLst/>
          </p:spPr>
        </p:cxnSp>
        <p:cxnSp>
          <p:nvCxnSpPr>
            <p:cNvPr id="96351" name="AutoShape 95"/>
            <p:cNvCxnSpPr>
              <a:cxnSpLocks noChangeShapeType="1"/>
              <a:stCxn id="96349" idx="0"/>
              <a:endCxn id="96323" idx="3"/>
            </p:cNvCxnSpPr>
            <p:nvPr/>
          </p:nvCxnSpPr>
          <p:spPr bwMode="auto">
            <a:xfrm flipH="1" flipV="1">
              <a:off x="2256" y="3072"/>
              <a:ext cx="1104" cy="480"/>
            </a:xfrm>
            <a:prstGeom prst="straightConnector1">
              <a:avLst/>
            </a:prstGeom>
            <a:noFill/>
            <a:ln w="9525">
              <a:solidFill>
                <a:schemeClr val="tx1"/>
              </a:solidFill>
              <a:round/>
              <a:headEnd type="triangle" w="sm" len="sm"/>
              <a:tailEnd type="triangle" w="sm" len="sm"/>
            </a:ln>
            <a:effectLst/>
          </p:spPr>
        </p:cxnSp>
        <p:cxnSp>
          <p:nvCxnSpPr>
            <p:cNvPr id="96352" name="AutoShape 96"/>
            <p:cNvCxnSpPr>
              <a:cxnSpLocks noChangeShapeType="1"/>
              <a:stCxn id="96329" idx="1"/>
              <a:endCxn id="96327" idx="2"/>
            </p:cNvCxnSpPr>
            <p:nvPr/>
          </p:nvCxnSpPr>
          <p:spPr bwMode="auto">
            <a:xfrm flipH="1" flipV="1">
              <a:off x="2592" y="3600"/>
              <a:ext cx="336" cy="96"/>
            </a:xfrm>
            <a:prstGeom prst="straightConnector1">
              <a:avLst/>
            </a:prstGeom>
            <a:noFill/>
            <a:ln w="9525">
              <a:solidFill>
                <a:schemeClr val="tx1"/>
              </a:solidFill>
              <a:round/>
              <a:headEnd type="triangle" w="sm" len="sm"/>
              <a:tailEnd type="triangle" w="sm" len="sm"/>
            </a:ln>
            <a:effectLst/>
          </p:spPr>
        </p:cxnSp>
        <p:cxnSp>
          <p:nvCxnSpPr>
            <p:cNvPr id="96353" name="AutoShape 97"/>
            <p:cNvCxnSpPr>
              <a:cxnSpLocks noChangeShapeType="1"/>
              <a:stCxn id="96344" idx="1"/>
              <a:endCxn id="96325" idx="3"/>
            </p:cNvCxnSpPr>
            <p:nvPr/>
          </p:nvCxnSpPr>
          <p:spPr bwMode="auto">
            <a:xfrm flipH="1" flipV="1">
              <a:off x="2448" y="3360"/>
              <a:ext cx="576" cy="287"/>
            </a:xfrm>
            <a:prstGeom prst="straightConnector1">
              <a:avLst/>
            </a:prstGeom>
            <a:noFill/>
            <a:ln w="9525">
              <a:solidFill>
                <a:schemeClr val="tx1"/>
              </a:solidFill>
              <a:round/>
              <a:headEnd type="triangle" w="sm" len="sm"/>
              <a:tailEnd type="triangle" w="sm" len="sm"/>
            </a:ln>
            <a:effectLst/>
          </p:spPr>
        </p:cxnSp>
        <p:cxnSp>
          <p:nvCxnSpPr>
            <p:cNvPr id="96354" name="AutoShape 98"/>
            <p:cNvCxnSpPr>
              <a:cxnSpLocks noChangeShapeType="1"/>
              <a:stCxn id="96344" idx="1"/>
              <a:endCxn id="96323" idx="3"/>
            </p:cNvCxnSpPr>
            <p:nvPr/>
          </p:nvCxnSpPr>
          <p:spPr bwMode="auto">
            <a:xfrm flipH="1" flipV="1">
              <a:off x="2256" y="3072"/>
              <a:ext cx="768" cy="575"/>
            </a:xfrm>
            <a:prstGeom prst="straightConnector1">
              <a:avLst/>
            </a:prstGeom>
            <a:noFill/>
            <a:ln w="9525">
              <a:solidFill>
                <a:schemeClr val="tx1"/>
              </a:solidFill>
              <a:round/>
              <a:headEnd type="triangle" w="sm" len="sm"/>
              <a:tailEnd type="triangle" w="sm" len="sm"/>
            </a:ln>
            <a:effectLst/>
          </p:spPr>
        </p:cxnSp>
        <p:cxnSp>
          <p:nvCxnSpPr>
            <p:cNvPr id="96355" name="AutoShape 99"/>
            <p:cNvCxnSpPr>
              <a:cxnSpLocks noChangeShapeType="1"/>
              <a:stCxn id="96327" idx="0"/>
              <a:endCxn id="96325" idx="2"/>
            </p:cNvCxnSpPr>
            <p:nvPr/>
          </p:nvCxnSpPr>
          <p:spPr bwMode="auto">
            <a:xfrm flipH="1" flipV="1">
              <a:off x="2352" y="3408"/>
              <a:ext cx="240" cy="96"/>
            </a:xfrm>
            <a:prstGeom prst="straightConnector1">
              <a:avLst/>
            </a:prstGeom>
            <a:noFill/>
            <a:ln w="9525">
              <a:solidFill>
                <a:schemeClr val="tx1"/>
              </a:solidFill>
              <a:round/>
              <a:headEnd type="triangle" w="sm" len="sm"/>
              <a:tailEnd type="triangle" w="sm" len="sm"/>
            </a:ln>
            <a:effectLst/>
          </p:spPr>
        </p:cxnSp>
        <p:cxnSp>
          <p:nvCxnSpPr>
            <p:cNvPr id="96356" name="AutoShape 100"/>
            <p:cNvCxnSpPr>
              <a:cxnSpLocks noChangeShapeType="1"/>
              <a:stCxn id="96327" idx="0"/>
              <a:endCxn id="96323" idx="3"/>
            </p:cNvCxnSpPr>
            <p:nvPr/>
          </p:nvCxnSpPr>
          <p:spPr bwMode="auto">
            <a:xfrm flipH="1" flipV="1">
              <a:off x="2256" y="3072"/>
              <a:ext cx="336" cy="432"/>
            </a:xfrm>
            <a:prstGeom prst="straightConnector1">
              <a:avLst/>
            </a:prstGeom>
            <a:noFill/>
            <a:ln w="9525">
              <a:solidFill>
                <a:schemeClr val="tx1"/>
              </a:solidFill>
              <a:round/>
              <a:headEnd type="triangle" w="sm" len="sm"/>
              <a:tailEnd type="triangle" w="sm" len="sm"/>
            </a:ln>
            <a:effectLst/>
          </p:spPr>
        </p:cxnSp>
        <p:cxnSp>
          <p:nvCxnSpPr>
            <p:cNvPr id="96357" name="AutoShape 101"/>
            <p:cNvCxnSpPr>
              <a:cxnSpLocks noChangeShapeType="1"/>
              <a:stCxn id="96325" idx="0"/>
              <a:endCxn id="96323" idx="2"/>
            </p:cNvCxnSpPr>
            <p:nvPr/>
          </p:nvCxnSpPr>
          <p:spPr bwMode="auto">
            <a:xfrm flipH="1" flipV="1">
              <a:off x="2160" y="3120"/>
              <a:ext cx="192" cy="192"/>
            </a:xfrm>
            <a:prstGeom prst="straightConnector1">
              <a:avLst/>
            </a:prstGeom>
            <a:noFill/>
            <a:ln w="9525">
              <a:solidFill>
                <a:schemeClr val="tx1"/>
              </a:solidFill>
              <a:round/>
              <a:headEnd type="triangle" w="sm" len="sm"/>
              <a:tailEnd type="triangle" w="sm" len="sm"/>
            </a:ln>
            <a:effectLst/>
          </p:spPr>
        </p:cxnSp>
      </p:gr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04" name="Group 8"/>
          <p:cNvGrpSpPr>
            <a:grpSpLocks/>
          </p:cNvGrpSpPr>
          <p:nvPr/>
        </p:nvGrpSpPr>
        <p:grpSpPr bwMode="auto">
          <a:xfrm>
            <a:off x="533400" y="304800"/>
            <a:ext cx="8229600" cy="6477000"/>
            <a:chOff x="336" y="192"/>
            <a:chExt cx="5184" cy="4080"/>
          </a:xfrm>
        </p:grpSpPr>
        <p:sp>
          <p:nvSpPr>
            <p:cNvPr id="106498" name="Rectangle 2"/>
            <p:cNvSpPr>
              <a:spLocks noChangeArrowheads="1"/>
            </p:cNvSpPr>
            <p:nvPr/>
          </p:nvSpPr>
          <p:spPr bwMode="auto">
            <a:xfrm>
              <a:off x="336" y="192"/>
              <a:ext cx="5184" cy="4080"/>
            </a:xfrm>
            <a:prstGeom prst="rect">
              <a:avLst/>
            </a:prstGeom>
            <a:gradFill rotWithShape="0">
              <a:gsLst>
                <a:gs pos="0">
                  <a:srgbClr val="0099FF"/>
                </a:gs>
                <a:gs pos="100000">
                  <a:srgbClr val="0099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en-US" sz="5400" b="1">
                <a:solidFill>
                  <a:schemeClr val="bg1"/>
                </a:solidFill>
                <a:effectLst>
                  <a:outerShdw blurRad="38100" dist="38100" dir="2700000" algn="tl">
                    <a:srgbClr val="000000"/>
                  </a:outerShdw>
                </a:effectLst>
                <a:latin typeface="Arial Narrow" pitchFamily="34" charset="0"/>
              </a:endParaRPr>
            </a:p>
            <a:p>
              <a:pPr algn="ctr" eaLnBrk="0" hangingPunct="0"/>
              <a:r>
                <a:rPr lang="en-US" sz="5400" b="1">
                  <a:solidFill>
                    <a:schemeClr val="bg1"/>
                  </a:solidFill>
                  <a:effectLst>
                    <a:outerShdw blurRad="38100" dist="38100" dir="2700000" algn="tl">
                      <a:srgbClr val="000000"/>
                    </a:outerShdw>
                  </a:effectLst>
                  <a:latin typeface="Angsana New" pitchFamily="18" charset="-34"/>
                </a:rPr>
                <a:t>Supply Chain Management </a:t>
              </a:r>
              <a:br>
                <a:rPr lang="en-US" sz="5400" b="1">
                  <a:solidFill>
                    <a:schemeClr val="bg1"/>
                  </a:solidFill>
                  <a:effectLst>
                    <a:outerShdw blurRad="38100" dist="38100" dir="2700000" algn="tl">
                      <a:srgbClr val="000000"/>
                    </a:outerShdw>
                  </a:effectLst>
                  <a:latin typeface="Angsana New" pitchFamily="18" charset="-34"/>
                </a:rPr>
              </a:br>
              <a:endParaRPr lang="en-US" sz="5400" b="1">
                <a:solidFill>
                  <a:schemeClr val="bg1"/>
                </a:solidFill>
                <a:effectLst>
                  <a:outerShdw blurRad="38100" dist="38100" dir="2700000" algn="tl">
                    <a:srgbClr val="000000"/>
                  </a:outerShdw>
                </a:effectLst>
                <a:latin typeface="Angsana New" pitchFamily="18" charset="-34"/>
              </a:endParaRPr>
            </a:p>
            <a:p>
              <a:pPr algn="ctr" eaLnBrk="0" hangingPunct="0"/>
              <a:endParaRPr lang="en-US" sz="5400" b="1">
                <a:solidFill>
                  <a:schemeClr val="bg1"/>
                </a:solidFill>
                <a:effectLst>
                  <a:outerShdw blurRad="38100" dist="38100" dir="2700000" algn="tl">
                    <a:srgbClr val="000000"/>
                  </a:outerShdw>
                </a:effectLst>
                <a:latin typeface="Angsana New" pitchFamily="18" charset="-34"/>
              </a:endParaRPr>
            </a:p>
            <a:p>
              <a:pPr algn="ctr" eaLnBrk="0" hangingPunct="0"/>
              <a:endParaRPr lang="en-US" sz="5400" b="1">
                <a:solidFill>
                  <a:schemeClr val="bg1"/>
                </a:solidFill>
                <a:effectLst>
                  <a:outerShdw blurRad="38100" dist="38100" dir="2700000" algn="tl">
                    <a:srgbClr val="000000"/>
                  </a:outerShdw>
                </a:effectLst>
                <a:latin typeface="Arial Narrow" pitchFamily="34" charset="0"/>
              </a:endParaRPr>
            </a:p>
            <a:p>
              <a:pPr algn="ctr" eaLnBrk="0" hangingPunct="0"/>
              <a:endParaRPr lang="en-US" sz="5400" b="1">
                <a:solidFill>
                  <a:schemeClr val="bg1"/>
                </a:solidFill>
                <a:effectLst>
                  <a:outerShdw blurRad="38100" dist="38100" dir="2700000" algn="tl">
                    <a:srgbClr val="000000"/>
                  </a:outerShdw>
                </a:effectLst>
                <a:latin typeface="Arial Narrow" pitchFamily="34" charset="0"/>
              </a:endParaRPr>
            </a:p>
            <a:p>
              <a:pPr algn="ctr" eaLnBrk="0" hangingPunct="0"/>
              <a:endParaRPr lang="en-US" b="1">
                <a:solidFill>
                  <a:srgbClr val="FFFF00"/>
                </a:solidFill>
                <a:effectLst>
                  <a:outerShdw blurRad="38100" dist="38100" dir="2700000" algn="tl">
                    <a:srgbClr val="000000"/>
                  </a:outerShdw>
                </a:effectLst>
                <a:latin typeface="Arial Narrow" pitchFamily="34" charset="0"/>
              </a:endParaRPr>
            </a:p>
            <a:p>
              <a:pPr algn="ctr" eaLnBrk="0" hangingPunct="0"/>
              <a:endParaRPr lang="en-US" b="1">
                <a:solidFill>
                  <a:srgbClr val="FFFF00"/>
                </a:solidFill>
                <a:effectLst>
                  <a:outerShdw blurRad="38100" dist="38100" dir="2700000" algn="tl">
                    <a:srgbClr val="000000"/>
                  </a:outerShdw>
                </a:effectLst>
                <a:latin typeface="Arial Narrow" pitchFamily="34" charset="0"/>
              </a:endParaRPr>
            </a:p>
            <a:p>
              <a:pPr algn="ctr" eaLnBrk="0" hangingPunct="0"/>
              <a:r>
                <a:rPr lang="en-US" sz="3200" b="1">
                  <a:solidFill>
                    <a:srgbClr val="FFFF00"/>
                  </a:solidFill>
                  <a:effectLst>
                    <a:outerShdw blurRad="38100" dist="38100" dir="2700000" algn="tl">
                      <a:srgbClr val="000000"/>
                    </a:outerShdw>
                  </a:effectLst>
                  <a:latin typeface="Angsana New" pitchFamily="18" charset="-34"/>
                </a:rPr>
                <a:t>The Concept &amp; Principle which synchronizes each </a:t>
              </a:r>
            </a:p>
            <a:p>
              <a:pPr algn="ctr" eaLnBrk="0" hangingPunct="0"/>
              <a:r>
                <a:rPr lang="en-US" sz="3200" b="1">
                  <a:solidFill>
                    <a:srgbClr val="FFFF00"/>
                  </a:solidFill>
                  <a:effectLst>
                    <a:outerShdw blurRad="38100" dist="38100" dir="2700000" algn="tl">
                      <a:srgbClr val="000000"/>
                    </a:outerShdw>
                  </a:effectLst>
                  <a:latin typeface="Angsana New" pitchFamily="18" charset="-34"/>
                </a:rPr>
                <a:t>Organization In The Store Chain Environment</a:t>
              </a:r>
              <a:r>
                <a:rPr lang="en-US" b="1">
                  <a:solidFill>
                    <a:srgbClr val="FFFF00"/>
                  </a:solidFill>
                  <a:effectLst>
                    <a:outerShdw blurRad="38100" dist="38100" dir="2700000" algn="tl">
                      <a:srgbClr val="000000"/>
                    </a:outerShdw>
                  </a:effectLst>
                  <a:latin typeface="Arial Narrow" pitchFamily="34" charset="0"/>
                </a:rPr>
                <a:t> </a:t>
              </a:r>
            </a:p>
            <a:p>
              <a:pPr algn="ctr" eaLnBrk="0" hangingPunct="0"/>
              <a:endParaRPr lang="en-US" sz="4800" b="1">
                <a:solidFill>
                  <a:schemeClr val="bg1"/>
                </a:solidFill>
                <a:effectLst>
                  <a:outerShdw blurRad="38100" dist="38100" dir="2700000" algn="tl">
                    <a:srgbClr val="000000"/>
                  </a:outerShdw>
                </a:effectLst>
                <a:latin typeface="Arial Narrow" pitchFamily="34" charset="0"/>
              </a:endParaRPr>
            </a:p>
            <a:p>
              <a:pPr algn="ctr" eaLnBrk="0" hangingPunct="0"/>
              <a:endParaRPr lang="en-US" b="1">
                <a:solidFill>
                  <a:srgbClr val="FFFF00"/>
                </a:solidFill>
                <a:effectLst>
                  <a:outerShdw blurRad="38100" dist="38100" dir="2700000" algn="tl">
                    <a:srgbClr val="000000"/>
                  </a:outerShdw>
                </a:effectLst>
                <a:latin typeface="Arial Narrow" pitchFamily="34" charset="0"/>
              </a:endParaRPr>
            </a:p>
          </p:txBody>
        </p:sp>
        <p:pic>
          <p:nvPicPr>
            <p:cNvPr id="106499" name="Picture 3"/>
            <p:cNvPicPr>
              <a:picLocks noChangeAspect="1" noChangeArrowheads="1"/>
            </p:cNvPicPr>
            <p:nvPr/>
          </p:nvPicPr>
          <p:blipFill>
            <a:blip r:embed="rId2"/>
            <a:srcRect/>
            <a:stretch>
              <a:fillRect/>
            </a:stretch>
          </p:blipFill>
          <p:spPr bwMode="auto">
            <a:xfrm>
              <a:off x="1968" y="1248"/>
              <a:ext cx="2256" cy="1680"/>
            </a:xfrm>
            <a:prstGeom prst="rect">
              <a:avLst/>
            </a:prstGeom>
            <a:noFill/>
            <a:ln w="9525">
              <a:noFill/>
              <a:miter lim="800000"/>
              <a:headEnd/>
              <a:tailEnd/>
            </a:ln>
            <a:effectLst/>
          </p:spPr>
        </p:pic>
        <p:sp>
          <p:nvSpPr>
            <p:cNvPr id="106500" name="Text Box 4"/>
            <p:cNvSpPr txBox="1">
              <a:spLocks noChangeArrowheads="1"/>
            </p:cNvSpPr>
            <p:nvPr/>
          </p:nvSpPr>
          <p:spPr bwMode="auto">
            <a:xfrm>
              <a:off x="816" y="1776"/>
              <a:ext cx="1344" cy="36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Angsana New" pitchFamily="18" charset="-34"/>
                </a:rPr>
                <a:t>SUPLLIERS</a:t>
              </a:r>
              <a:endParaRPr lang="en-US" sz="3200" b="1">
                <a:latin typeface="Angsana New" pitchFamily="18" charset="-34"/>
              </a:endParaRPr>
            </a:p>
          </p:txBody>
        </p:sp>
        <p:sp>
          <p:nvSpPr>
            <p:cNvPr id="106501" name="Text Box 5"/>
            <p:cNvSpPr txBox="1">
              <a:spLocks noChangeArrowheads="1"/>
            </p:cNvSpPr>
            <p:nvPr/>
          </p:nvSpPr>
          <p:spPr bwMode="auto">
            <a:xfrm>
              <a:off x="3332" y="2592"/>
              <a:ext cx="1680" cy="36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Angsana New" pitchFamily="18" charset="-34"/>
                </a:rPr>
                <a:t>Consumer</a:t>
              </a:r>
              <a:endParaRPr lang="en-US" sz="3200">
                <a:solidFill>
                  <a:srgbClr val="FF0000"/>
                </a:solidFill>
                <a:latin typeface="Angsana New" pitchFamily="18" charset="-34"/>
              </a:endParaRPr>
            </a:p>
          </p:txBody>
        </p:sp>
        <p:sp>
          <p:nvSpPr>
            <p:cNvPr id="106502" name="Text Box 6"/>
            <p:cNvSpPr txBox="1">
              <a:spLocks noChangeArrowheads="1"/>
            </p:cNvSpPr>
            <p:nvPr/>
          </p:nvSpPr>
          <p:spPr bwMode="auto">
            <a:xfrm>
              <a:off x="3792" y="1680"/>
              <a:ext cx="1440" cy="519"/>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Angsana New" pitchFamily="18" charset="-34"/>
                </a:rPr>
                <a:t>Retailer</a:t>
              </a:r>
            </a:p>
            <a:p>
              <a:pPr eaLnBrk="0" hangingPunct="0">
                <a:lnSpc>
                  <a:spcPct val="0"/>
                </a:lnSpc>
                <a:spcBef>
                  <a:spcPct val="50000"/>
                </a:spcBef>
              </a:pPr>
              <a:r>
                <a:rPr lang="en-US" sz="3200" b="1">
                  <a:solidFill>
                    <a:srgbClr val="FF0000"/>
                  </a:solidFill>
                  <a:latin typeface="Angsana New" pitchFamily="18" charset="-34"/>
                </a:rPr>
                <a:t>Wholesaler</a:t>
              </a:r>
              <a:endParaRPr lang="en-US" sz="3200" b="1">
                <a:latin typeface="Angsana New" pitchFamily="18" charset="-34"/>
              </a:endParaRPr>
            </a:p>
          </p:txBody>
        </p:sp>
        <p:sp>
          <p:nvSpPr>
            <p:cNvPr id="106503" name="Text Box 7"/>
            <p:cNvSpPr txBox="1">
              <a:spLocks noChangeArrowheads="1"/>
            </p:cNvSpPr>
            <p:nvPr/>
          </p:nvSpPr>
          <p:spPr bwMode="auto">
            <a:xfrm>
              <a:off x="864" y="1104"/>
              <a:ext cx="2544" cy="442"/>
            </a:xfrm>
            <a:prstGeom prst="rect">
              <a:avLst/>
            </a:prstGeom>
            <a:noFill/>
            <a:ln w="9525">
              <a:noFill/>
              <a:miter lim="800000"/>
              <a:headEnd/>
              <a:tailEnd/>
            </a:ln>
            <a:effectLst/>
          </p:spPr>
          <p:txBody>
            <a:bodyPr>
              <a:spAutoFit/>
            </a:bodyPr>
            <a:lstStyle/>
            <a:p>
              <a:pPr eaLnBrk="0" hangingPunct="0">
                <a:spcBef>
                  <a:spcPct val="50000"/>
                </a:spcBef>
              </a:pPr>
              <a:r>
                <a:rPr lang="en-US" sz="4000" b="1">
                  <a:solidFill>
                    <a:schemeClr val="bg1"/>
                  </a:solidFill>
                  <a:latin typeface="Angsana New" pitchFamily="18" charset="-34"/>
                </a:rPr>
                <a:t>Enabling Technology</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9" name="Group 19"/>
          <p:cNvGrpSpPr>
            <a:grpSpLocks/>
          </p:cNvGrpSpPr>
          <p:nvPr/>
        </p:nvGrpSpPr>
        <p:grpSpPr bwMode="auto">
          <a:xfrm>
            <a:off x="2971800" y="5302250"/>
            <a:ext cx="685800" cy="412750"/>
            <a:chOff x="3264" y="2736"/>
            <a:chExt cx="816" cy="673"/>
          </a:xfrm>
        </p:grpSpPr>
        <p:pic>
          <p:nvPicPr>
            <p:cNvPr id="30740" name="Picture 20"/>
            <p:cNvPicPr>
              <a:picLocks noChangeAspect="1" noChangeArrowheads="1"/>
            </p:cNvPicPr>
            <p:nvPr/>
          </p:nvPicPr>
          <p:blipFill>
            <a:blip r:embed="rId3"/>
            <a:srcRect/>
            <a:stretch>
              <a:fillRect/>
            </a:stretch>
          </p:blipFill>
          <p:spPr bwMode="auto">
            <a:xfrm>
              <a:off x="3264" y="2736"/>
              <a:ext cx="432" cy="432"/>
            </a:xfrm>
            <a:prstGeom prst="rect">
              <a:avLst/>
            </a:prstGeom>
            <a:noFill/>
            <a:ln w="9525">
              <a:noFill/>
              <a:miter lim="800000"/>
              <a:headEnd/>
              <a:tailEnd/>
            </a:ln>
            <a:effectLst/>
          </p:spPr>
        </p:pic>
        <p:pic>
          <p:nvPicPr>
            <p:cNvPr id="30741" name="Picture 21"/>
            <p:cNvPicPr>
              <a:picLocks noChangeAspect="1" noChangeArrowheads="1"/>
            </p:cNvPicPr>
            <p:nvPr/>
          </p:nvPicPr>
          <p:blipFill>
            <a:blip r:embed="rId4"/>
            <a:srcRect/>
            <a:stretch>
              <a:fillRect/>
            </a:stretch>
          </p:blipFill>
          <p:spPr bwMode="auto">
            <a:xfrm>
              <a:off x="3456" y="2832"/>
              <a:ext cx="432" cy="432"/>
            </a:xfrm>
            <a:prstGeom prst="rect">
              <a:avLst/>
            </a:prstGeom>
            <a:noFill/>
            <a:ln w="9525">
              <a:noFill/>
              <a:miter lim="800000"/>
              <a:headEnd/>
              <a:tailEnd/>
            </a:ln>
            <a:effectLst/>
          </p:spPr>
        </p:pic>
        <p:pic>
          <p:nvPicPr>
            <p:cNvPr id="30742" name="Picture 22"/>
            <p:cNvPicPr>
              <a:picLocks noChangeAspect="1" noChangeArrowheads="1"/>
            </p:cNvPicPr>
            <p:nvPr/>
          </p:nvPicPr>
          <p:blipFill>
            <a:blip r:embed="rId5"/>
            <a:srcRect/>
            <a:stretch>
              <a:fillRect/>
            </a:stretch>
          </p:blipFill>
          <p:spPr bwMode="auto">
            <a:xfrm>
              <a:off x="3696" y="2976"/>
              <a:ext cx="288" cy="288"/>
            </a:xfrm>
            <a:prstGeom prst="rect">
              <a:avLst/>
            </a:prstGeom>
            <a:noFill/>
            <a:ln w="9525">
              <a:noFill/>
              <a:miter lim="800000"/>
              <a:headEnd/>
              <a:tailEnd/>
            </a:ln>
            <a:effectLst/>
          </p:spPr>
        </p:pic>
        <p:pic>
          <p:nvPicPr>
            <p:cNvPr id="30743" name="Picture 23"/>
            <p:cNvPicPr>
              <a:picLocks noChangeAspect="1" noChangeArrowheads="1"/>
            </p:cNvPicPr>
            <p:nvPr/>
          </p:nvPicPr>
          <p:blipFill>
            <a:blip r:embed="rId5"/>
            <a:srcRect/>
            <a:stretch>
              <a:fillRect/>
            </a:stretch>
          </p:blipFill>
          <p:spPr bwMode="auto">
            <a:xfrm>
              <a:off x="3792" y="3073"/>
              <a:ext cx="288" cy="288"/>
            </a:xfrm>
            <a:prstGeom prst="rect">
              <a:avLst/>
            </a:prstGeom>
            <a:noFill/>
            <a:ln w="9525">
              <a:noFill/>
              <a:miter lim="800000"/>
              <a:headEnd/>
              <a:tailEnd/>
            </a:ln>
            <a:effectLst/>
          </p:spPr>
        </p:pic>
        <p:pic>
          <p:nvPicPr>
            <p:cNvPr id="30744" name="Picture 24"/>
            <p:cNvPicPr>
              <a:picLocks noChangeAspect="1" noChangeArrowheads="1"/>
            </p:cNvPicPr>
            <p:nvPr/>
          </p:nvPicPr>
          <p:blipFill>
            <a:blip r:embed="rId6"/>
            <a:srcRect/>
            <a:stretch>
              <a:fillRect/>
            </a:stretch>
          </p:blipFill>
          <p:spPr bwMode="auto">
            <a:xfrm>
              <a:off x="3552" y="3121"/>
              <a:ext cx="288" cy="288"/>
            </a:xfrm>
            <a:prstGeom prst="rect">
              <a:avLst/>
            </a:prstGeom>
            <a:noFill/>
            <a:ln w="9525">
              <a:noFill/>
              <a:miter lim="800000"/>
              <a:headEnd/>
              <a:tailEnd/>
            </a:ln>
            <a:effectLst/>
          </p:spPr>
        </p:pic>
      </p:grpSp>
      <p:grpSp>
        <p:nvGrpSpPr>
          <p:cNvPr id="30760" name="Group 40"/>
          <p:cNvGrpSpPr>
            <a:grpSpLocks/>
          </p:cNvGrpSpPr>
          <p:nvPr/>
        </p:nvGrpSpPr>
        <p:grpSpPr bwMode="auto">
          <a:xfrm>
            <a:off x="6324600" y="5105400"/>
            <a:ext cx="838200" cy="488950"/>
            <a:chOff x="3264" y="2736"/>
            <a:chExt cx="816" cy="673"/>
          </a:xfrm>
        </p:grpSpPr>
        <p:pic>
          <p:nvPicPr>
            <p:cNvPr id="30761" name="Picture 41"/>
            <p:cNvPicPr>
              <a:picLocks noChangeAspect="1" noChangeArrowheads="1"/>
            </p:cNvPicPr>
            <p:nvPr/>
          </p:nvPicPr>
          <p:blipFill>
            <a:blip r:embed="rId3"/>
            <a:srcRect/>
            <a:stretch>
              <a:fillRect/>
            </a:stretch>
          </p:blipFill>
          <p:spPr bwMode="auto">
            <a:xfrm>
              <a:off x="3264" y="2736"/>
              <a:ext cx="432" cy="432"/>
            </a:xfrm>
            <a:prstGeom prst="rect">
              <a:avLst/>
            </a:prstGeom>
            <a:noFill/>
            <a:ln w="9525">
              <a:noFill/>
              <a:miter lim="800000"/>
              <a:headEnd/>
              <a:tailEnd/>
            </a:ln>
            <a:effectLst/>
          </p:spPr>
        </p:pic>
        <p:pic>
          <p:nvPicPr>
            <p:cNvPr id="30762" name="Picture 42"/>
            <p:cNvPicPr>
              <a:picLocks noChangeAspect="1" noChangeArrowheads="1"/>
            </p:cNvPicPr>
            <p:nvPr/>
          </p:nvPicPr>
          <p:blipFill>
            <a:blip r:embed="rId4"/>
            <a:srcRect/>
            <a:stretch>
              <a:fillRect/>
            </a:stretch>
          </p:blipFill>
          <p:spPr bwMode="auto">
            <a:xfrm>
              <a:off x="3456" y="2832"/>
              <a:ext cx="432" cy="432"/>
            </a:xfrm>
            <a:prstGeom prst="rect">
              <a:avLst/>
            </a:prstGeom>
            <a:noFill/>
            <a:ln w="9525">
              <a:noFill/>
              <a:miter lim="800000"/>
              <a:headEnd/>
              <a:tailEnd/>
            </a:ln>
            <a:effectLst/>
          </p:spPr>
        </p:pic>
        <p:pic>
          <p:nvPicPr>
            <p:cNvPr id="30763" name="Picture 43"/>
            <p:cNvPicPr>
              <a:picLocks noChangeAspect="1" noChangeArrowheads="1"/>
            </p:cNvPicPr>
            <p:nvPr/>
          </p:nvPicPr>
          <p:blipFill>
            <a:blip r:embed="rId5"/>
            <a:srcRect/>
            <a:stretch>
              <a:fillRect/>
            </a:stretch>
          </p:blipFill>
          <p:spPr bwMode="auto">
            <a:xfrm>
              <a:off x="3696" y="2976"/>
              <a:ext cx="288" cy="288"/>
            </a:xfrm>
            <a:prstGeom prst="rect">
              <a:avLst/>
            </a:prstGeom>
            <a:noFill/>
            <a:ln w="9525">
              <a:noFill/>
              <a:miter lim="800000"/>
              <a:headEnd/>
              <a:tailEnd/>
            </a:ln>
            <a:effectLst/>
          </p:spPr>
        </p:pic>
        <p:pic>
          <p:nvPicPr>
            <p:cNvPr id="30764" name="Picture 44"/>
            <p:cNvPicPr>
              <a:picLocks noChangeAspect="1" noChangeArrowheads="1"/>
            </p:cNvPicPr>
            <p:nvPr/>
          </p:nvPicPr>
          <p:blipFill>
            <a:blip r:embed="rId5"/>
            <a:srcRect/>
            <a:stretch>
              <a:fillRect/>
            </a:stretch>
          </p:blipFill>
          <p:spPr bwMode="auto">
            <a:xfrm>
              <a:off x="3792" y="3073"/>
              <a:ext cx="288" cy="288"/>
            </a:xfrm>
            <a:prstGeom prst="rect">
              <a:avLst/>
            </a:prstGeom>
            <a:noFill/>
            <a:ln w="9525">
              <a:noFill/>
              <a:miter lim="800000"/>
              <a:headEnd/>
              <a:tailEnd/>
            </a:ln>
            <a:effectLst/>
          </p:spPr>
        </p:pic>
        <p:pic>
          <p:nvPicPr>
            <p:cNvPr id="30765" name="Picture 45"/>
            <p:cNvPicPr>
              <a:picLocks noChangeAspect="1" noChangeArrowheads="1"/>
            </p:cNvPicPr>
            <p:nvPr/>
          </p:nvPicPr>
          <p:blipFill>
            <a:blip r:embed="rId6"/>
            <a:srcRect/>
            <a:stretch>
              <a:fillRect/>
            </a:stretch>
          </p:blipFill>
          <p:spPr bwMode="auto">
            <a:xfrm>
              <a:off x="3552" y="3121"/>
              <a:ext cx="288" cy="288"/>
            </a:xfrm>
            <a:prstGeom prst="rect">
              <a:avLst/>
            </a:prstGeom>
            <a:noFill/>
            <a:ln w="9525">
              <a:noFill/>
              <a:miter lim="800000"/>
              <a:headEnd/>
              <a:tailEnd/>
            </a:ln>
            <a:effectLst/>
          </p:spPr>
        </p:pic>
      </p:grpSp>
      <p:pic>
        <p:nvPicPr>
          <p:cNvPr id="30775" name="Picture 55" descr="CPEP0278"/>
          <p:cNvPicPr>
            <a:picLocks noChangeAspect="1" noChangeArrowheads="1"/>
          </p:cNvPicPr>
          <p:nvPr/>
        </p:nvPicPr>
        <p:blipFill>
          <a:blip r:embed="rId7" cstate="print"/>
          <a:srcRect/>
          <a:stretch>
            <a:fillRect/>
          </a:stretch>
        </p:blipFill>
        <p:spPr bwMode="auto">
          <a:xfrm>
            <a:off x="7315200" y="5105400"/>
            <a:ext cx="320675" cy="638175"/>
          </a:xfrm>
          <a:prstGeom prst="rect">
            <a:avLst/>
          </a:prstGeom>
          <a:noFill/>
        </p:spPr>
      </p:pic>
      <p:grpSp>
        <p:nvGrpSpPr>
          <p:cNvPr id="31179" name="Group 459"/>
          <p:cNvGrpSpPr>
            <a:grpSpLocks/>
          </p:cNvGrpSpPr>
          <p:nvPr/>
        </p:nvGrpSpPr>
        <p:grpSpPr bwMode="auto">
          <a:xfrm>
            <a:off x="6781800" y="1381125"/>
            <a:ext cx="327025" cy="371475"/>
            <a:chOff x="3746" y="1540"/>
            <a:chExt cx="370" cy="406"/>
          </a:xfrm>
        </p:grpSpPr>
        <p:sp>
          <p:nvSpPr>
            <p:cNvPr id="31180" name="Freeform 460"/>
            <p:cNvSpPr>
              <a:spLocks/>
            </p:cNvSpPr>
            <p:nvPr/>
          </p:nvSpPr>
          <p:spPr bwMode="auto">
            <a:xfrm>
              <a:off x="3775" y="1906"/>
              <a:ext cx="66" cy="40"/>
            </a:xfrm>
            <a:custGeom>
              <a:avLst/>
              <a:gdLst/>
              <a:ahLst/>
              <a:cxnLst>
                <a:cxn ang="0">
                  <a:pos x="254" y="0"/>
                </a:cxn>
                <a:cxn ang="0">
                  <a:pos x="52" y="20"/>
                </a:cxn>
                <a:cxn ang="0">
                  <a:pos x="32" y="36"/>
                </a:cxn>
                <a:cxn ang="0">
                  <a:pos x="20" y="54"/>
                </a:cxn>
                <a:cxn ang="0">
                  <a:pos x="8" y="74"/>
                </a:cxn>
                <a:cxn ang="0">
                  <a:pos x="0" y="108"/>
                </a:cxn>
                <a:cxn ang="0">
                  <a:pos x="2" y="145"/>
                </a:cxn>
                <a:cxn ang="0">
                  <a:pos x="8" y="165"/>
                </a:cxn>
                <a:cxn ang="0">
                  <a:pos x="20" y="187"/>
                </a:cxn>
                <a:cxn ang="0">
                  <a:pos x="41" y="207"/>
                </a:cxn>
                <a:cxn ang="0">
                  <a:pos x="66" y="222"/>
                </a:cxn>
                <a:cxn ang="0">
                  <a:pos x="91" y="231"/>
                </a:cxn>
                <a:cxn ang="0">
                  <a:pos x="113" y="236"/>
                </a:cxn>
                <a:cxn ang="0">
                  <a:pos x="142" y="238"/>
                </a:cxn>
                <a:cxn ang="0">
                  <a:pos x="140" y="236"/>
                </a:cxn>
                <a:cxn ang="0">
                  <a:pos x="297" y="220"/>
                </a:cxn>
                <a:cxn ang="0">
                  <a:pos x="396" y="0"/>
                </a:cxn>
                <a:cxn ang="0">
                  <a:pos x="254" y="0"/>
                </a:cxn>
              </a:cxnLst>
              <a:rect l="0" t="0" r="r" b="b"/>
              <a:pathLst>
                <a:path w="396" h="238">
                  <a:moveTo>
                    <a:pt x="254" y="0"/>
                  </a:moveTo>
                  <a:lnTo>
                    <a:pt x="52" y="20"/>
                  </a:lnTo>
                  <a:lnTo>
                    <a:pt x="32" y="36"/>
                  </a:lnTo>
                  <a:lnTo>
                    <a:pt x="20" y="54"/>
                  </a:lnTo>
                  <a:lnTo>
                    <a:pt x="8" y="74"/>
                  </a:lnTo>
                  <a:lnTo>
                    <a:pt x="0" y="108"/>
                  </a:lnTo>
                  <a:lnTo>
                    <a:pt x="2" y="145"/>
                  </a:lnTo>
                  <a:lnTo>
                    <a:pt x="8" y="165"/>
                  </a:lnTo>
                  <a:lnTo>
                    <a:pt x="20" y="187"/>
                  </a:lnTo>
                  <a:lnTo>
                    <a:pt x="41" y="207"/>
                  </a:lnTo>
                  <a:lnTo>
                    <a:pt x="66" y="222"/>
                  </a:lnTo>
                  <a:lnTo>
                    <a:pt x="91" y="231"/>
                  </a:lnTo>
                  <a:lnTo>
                    <a:pt x="113" y="236"/>
                  </a:lnTo>
                  <a:lnTo>
                    <a:pt x="142" y="238"/>
                  </a:lnTo>
                  <a:lnTo>
                    <a:pt x="140" y="236"/>
                  </a:lnTo>
                  <a:lnTo>
                    <a:pt x="297" y="220"/>
                  </a:lnTo>
                  <a:lnTo>
                    <a:pt x="396" y="0"/>
                  </a:lnTo>
                  <a:lnTo>
                    <a:pt x="254" y="0"/>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1" name="Freeform 461"/>
            <p:cNvSpPr>
              <a:spLocks/>
            </p:cNvSpPr>
            <p:nvPr/>
          </p:nvSpPr>
          <p:spPr bwMode="auto">
            <a:xfrm>
              <a:off x="3746" y="1540"/>
              <a:ext cx="370" cy="406"/>
            </a:xfrm>
            <a:custGeom>
              <a:avLst/>
              <a:gdLst/>
              <a:ahLst/>
              <a:cxnLst>
                <a:cxn ang="0">
                  <a:pos x="124" y="9"/>
                </a:cxn>
                <a:cxn ang="0">
                  <a:pos x="79" y="42"/>
                </a:cxn>
                <a:cxn ang="0">
                  <a:pos x="23" y="109"/>
                </a:cxn>
                <a:cxn ang="0">
                  <a:pos x="4" y="179"/>
                </a:cxn>
                <a:cxn ang="0">
                  <a:pos x="0" y="263"/>
                </a:cxn>
                <a:cxn ang="0">
                  <a:pos x="10" y="334"/>
                </a:cxn>
                <a:cxn ang="0">
                  <a:pos x="39" y="448"/>
                </a:cxn>
                <a:cxn ang="0">
                  <a:pos x="117" y="642"/>
                </a:cxn>
                <a:cxn ang="0">
                  <a:pos x="212" y="858"/>
                </a:cxn>
                <a:cxn ang="0">
                  <a:pos x="299" y="1081"/>
                </a:cxn>
                <a:cxn ang="0">
                  <a:pos x="366" y="1370"/>
                </a:cxn>
                <a:cxn ang="0">
                  <a:pos x="407" y="1721"/>
                </a:cxn>
                <a:cxn ang="0">
                  <a:pos x="427" y="1971"/>
                </a:cxn>
                <a:cxn ang="0">
                  <a:pos x="427" y="2160"/>
                </a:cxn>
                <a:cxn ang="0">
                  <a:pos x="400" y="2301"/>
                </a:cxn>
                <a:cxn ang="0">
                  <a:pos x="366" y="2382"/>
                </a:cxn>
                <a:cxn ang="0">
                  <a:pos x="334" y="2421"/>
                </a:cxn>
                <a:cxn ang="0">
                  <a:pos x="517" y="2414"/>
                </a:cxn>
                <a:cxn ang="0">
                  <a:pos x="1216" y="2321"/>
                </a:cxn>
                <a:cxn ang="0">
                  <a:pos x="1849" y="2267"/>
                </a:cxn>
                <a:cxn ang="0">
                  <a:pos x="2112" y="2274"/>
                </a:cxn>
                <a:cxn ang="0">
                  <a:pos x="2166" y="2234"/>
                </a:cxn>
                <a:cxn ang="0">
                  <a:pos x="2203" y="2142"/>
                </a:cxn>
                <a:cxn ang="0">
                  <a:pos x="2220" y="2011"/>
                </a:cxn>
                <a:cxn ang="0">
                  <a:pos x="2216" y="1845"/>
                </a:cxn>
                <a:cxn ang="0">
                  <a:pos x="2193" y="1599"/>
                </a:cxn>
                <a:cxn ang="0">
                  <a:pos x="2119" y="1283"/>
                </a:cxn>
                <a:cxn ang="0">
                  <a:pos x="2031" y="1000"/>
                </a:cxn>
                <a:cxn ang="0">
                  <a:pos x="1930" y="737"/>
                </a:cxn>
                <a:cxn ang="0">
                  <a:pos x="1816" y="446"/>
                </a:cxn>
                <a:cxn ang="0">
                  <a:pos x="1778" y="318"/>
                </a:cxn>
                <a:cxn ang="0">
                  <a:pos x="1772" y="219"/>
                </a:cxn>
                <a:cxn ang="0">
                  <a:pos x="1816" y="22"/>
                </a:cxn>
                <a:cxn ang="0">
                  <a:pos x="140" y="5"/>
                </a:cxn>
              </a:cxnLst>
              <a:rect l="0" t="0" r="r" b="b"/>
              <a:pathLst>
                <a:path w="2220" h="2436">
                  <a:moveTo>
                    <a:pt x="140" y="5"/>
                  </a:moveTo>
                  <a:lnTo>
                    <a:pt x="124" y="9"/>
                  </a:lnTo>
                  <a:lnTo>
                    <a:pt x="104" y="20"/>
                  </a:lnTo>
                  <a:lnTo>
                    <a:pt x="79" y="42"/>
                  </a:lnTo>
                  <a:lnTo>
                    <a:pt x="47" y="75"/>
                  </a:lnTo>
                  <a:lnTo>
                    <a:pt x="23" y="109"/>
                  </a:lnTo>
                  <a:lnTo>
                    <a:pt x="10" y="146"/>
                  </a:lnTo>
                  <a:lnTo>
                    <a:pt x="4" y="179"/>
                  </a:lnTo>
                  <a:lnTo>
                    <a:pt x="0" y="222"/>
                  </a:lnTo>
                  <a:lnTo>
                    <a:pt x="0" y="263"/>
                  </a:lnTo>
                  <a:lnTo>
                    <a:pt x="5" y="298"/>
                  </a:lnTo>
                  <a:lnTo>
                    <a:pt x="10" y="334"/>
                  </a:lnTo>
                  <a:lnTo>
                    <a:pt x="16" y="365"/>
                  </a:lnTo>
                  <a:lnTo>
                    <a:pt x="39" y="448"/>
                  </a:lnTo>
                  <a:lnTo>
                    <a:pt x="70" y="541"/>
                  </a:lnTo>
                  <a:lnTo>
                    <a:pt x="117" y="642"/>
                  </a:lnTo>
                  <a:lnTo>
                    <a:pt x="164" y="757"/>
                  </a:lnTo>
                  <a:lnTo>
                    <a:pt x="212" y="858"/>
                  </a:lnTo>
                  <a:lnTo>
                    <a:pt x="252" y="959"/>
                  </a:lnTo>
                  <a:lnTo>
                    <a:pt x="299" y="1081"/>
                  </a:lnTo>
                  <a:lnTo>
                    <a:pt x="339" y="1236"/>
                  </a:lnTo>
                  <a:lnTo>
                    <a:pt x="366" y="1370"/>
                  </a:lnTo>
                  <a:lnTo>
                    <a:pt x="393" y="1539"/>
                  </a:lnTo>
                  <a:lnTo>
                    <a:pt x="407" y="1721"/>
                  </a:lnTo>
                  <a:lnTo>
                    <a:pt x="427" y="1882"/>
                  </a:lnTo>
                  <a:lnTo>
                    <a:pt x="427" y="1971"/>
                  </a:lnTo>
                  <a:lnTo>
                    <a:pt x="427" y="2085"/>
                  </a:lnTo>
                  <a:lnTo>
                    <a:pt x="427" y="2160"/>
                  </a:lnTo>
                  <a:lnTo>
                    <a:pt x="421" y="2229"/>
                  </a:lnTo>
                  <a:lnTo>
                    <a:pt x="400" y="2301"/>
                  </a:lnTo>
                  <a:lnTo>
                    <a:pt x="385" y="2344"/>
                  </a:lnTo>
                  <a:lnTo>
                    <a:pt x="366" y="2382"/>
                  </a:lnTo>
                  <a:lnTo>
                    <a:pt x="347" y="2407"/>
                  </a:lnTo>
                  <a:lnTo>
                    <a:pt x="334" y="2421"/>
                  </a:lnTo>
                  <a:lnTo>
                    <a:pt x="319" y="2436"/>
                  </a:lnTo>
                  <a:lnTo>
                    <a:pt x="517" y="2414"/>
                  </a:lnTo>
                  <a:lnTo>
                    <a:pt x="899" y="2362"/>
                  </a:lnTo>
                  <a:lnTo>
                    <a:pt x="1216" y="2321"/>
                  </a:lnTo>
                  <a:lnTo>
                    <a:pt x="1579" y="2281"/>
                  </a:lnTo>
                  <a:lnTo>
                    <a:pt x="1849" y="2267"/>
                  </a:lnTo>
                  <a:lnTo>
                    <a:pt x="2058" y="2274"/>
                  </a:lnTo>
                  <a:lnTo>
                    <a:pt x="2112" y="2274"/>
                  </a:lnTo>
                  <a:lnTo>
                    <a:pt x="2146" y="2267"/>
                  </a:lnTo>
                  <a:lnTo>
                    <a:pt x="2166" y="2234"/>
                  </a:lnTo>
                  <a:lnTo>
                    <a:pt x="2186" y="2197"/>
                  </a:lnTo>
                  <a:lnTo>
                    <a:pt x="2203" y="2142"/>
                  </a:lnTo>
                  <a:lnTo>
                    <a:pt x="2213" y="2075"/>
                  </a:lnTo>
                  <a:lnTo>
                    <a:pt x="2220" y="2011"/>
                  </a:lnTo>
                  <a:lnTo>
                    <a:pt x="2220" y="1918"/>
                  </a:lnTo>
                  <a:lnTo>
                    <a:pt x="2216" y="1845"/>
                  </a:lnTo>
                  <a:lnTo>
                    <a:pt x="2213" y="1727"/>
                  </a:lnTo>
                  <a:lnTo>
                    <a:pt x="2193" y="1599"/>
                  </a:lnTo>
                  <a:lnTo>
                    <a:pt x="2159" y="1434"/>
                  </a:lnTo>
                  <a:lnTo>
                    <a:pt x="2119" y="1283"/>
                  </a:lnTo>
                  <a:lnTo>
                    <a:pt x="2085" y="1148"/>
                  </a:lnTo>
                  <a:lnTo>
                    <a:pt x="2031" y="1000"/>
                  </a:lnTo>
                  <a:lnTo>
                    <a:pt x="1977" y="865"/>
                  </a:lnTo>
                  <a:lnTo>
                    <a:pt x="1930" y="737"/>
                  </a:lnTo>
                  <a:lnTo>
                    <a:pt x="1856" y="554"/>
                  </a:lnTo>
                  <a:lnTo>
                    <a:pt x="1816" y="446"/>
                  </a:lnTo>
                  <a:lnTo>
                    <a:pt x="1791" y="374"/>
                  </a:lnTo>
                  <a:lnTo>
                    <a:pt x="1778" y="318"/>
                  </a:lnTo>
                  <a:lnTo>
                    <a:pt x="1772" y="265"/>
                  </a:lnTo>
                  <a:lnTo>
                    <a:pt x="1772" y="219"/>
                  </a:lnTo>
                  <a:lnTo>
                    <a:pt x="1802" y="55"/>
                  </a:lnTo>
                  <a:lnTo>
                    <a:pt x="1816" y="22"/>
                  </a:lnTo>
                  <a:lnTo>
                    <a:pt x="161" y="0"/>
                  </a:lnTo>
                  <a:lnTo>
                    <a:pt x="140" y="5"/>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2" name="Freeform 462"/>
            <p:cNvSpPr>
              <a:spLocks/>
            </p:cNvSpPr>
            <p:nvPr/>
          </p:nvSpPr>
          <p:spPr bwMode="auto">
            <a:xfrm>
              <a:off x="3766" y="1558"/>
              <a:ext cx="30" cy="27"/>
            </a:xfrm>
            <a:custGeom>
              <a:avLst/>
              <a:gdLst/>
              <a:ahLst/>
              <a:cxnLst>
                <a:cxn ang="0">
                  <a:pos x="183" y="11"/>
                </a:cxn>
                <a:cxn ang="0">
                  <a:pos x="136" y="146"/>
                </a:cxn>
                <a:cxn ang="0">
                  <a:pos x="89" y="159"/>
                </a:cxn>
                <a:cxn ang="0">
                  <a:pos x="65" y="157"/>
                </a:cxn>
                <a:cxn ang="0">
                  <a:pos x="42" y="148"/>
                </a:cxn>
                <a:cxn ang="0">
                  <a:pos x="24" y="132"/>
                </a:cxn>
                <a:cxn ang="0">
                  <a:pos x="11" y="116"/>
                </a:cxn>
                <a:cxn ang="0">
                  <a:pos x="4" y="96"/>
                </a:cxn>
                <a:cxn ang="0">
                  <a:pos x="0" y="78"/>
                </a:cxn>
                <a:cxn ang="0">
                  <a:pos x="1" y="55"/>
                </a:cxn>
                <a:cxn ang="0">
                  <a:pos x="8" y="38"/>
                </a:cxn>
                <a:cxn ang="0">
                  <a:pos x="22" y="24"/>
                </a:cxn>
                <a:cxn ang="0">
                  <a:pos x="38" y="13"/>
                </a:cxn>
                <a:cxn ang="0">
                  <a:pos x="59" y="7"/>
                </a:cxn>
                <a:cxn ang="0">
                  <a:pos x="75" y="4"/>
                </a:cxn>
                <a:cxn ang="0">
                  <a:pos x="94" y="1"/>
                </a:cxn>
                <a:cxn ang="0">
                  <a:pos x="109" y="1"/>
                </a:cxn>
                <a:cxn ang="0">
                  <a:pos x="128" y="0"/>
                </a:cxn>
                <a:cxn ang="0">
                  <a:pos x="183" y="11"/>
                </a:cxn>
              </a:cxnLst>
              <a:rect l="0" t="0" r="r" b="b"/>
              <a:pathLst>
                <a:path w="183" h="159">
                  <a:moveTo>
                    <a:pt x="183" y="11"/>
                  </a:moveTo>
                  <a:lnTo>
                    <a:pt x="136" y="146"/>
                  </a:lnTo>
                  <a:lnTo>
                    <a:pt x="89" y="159"/>
                  </a:lnTo>
                  <a:lnTo>
                    <a:pt x="65" y="157"/>
                  </a:lnTo>
                  <a:lnTo>
                    <a:pt x="42" y="148"/>
                  </a:lnTo>
                  <a:lnTo>
                    <a:pt x="24" y="132"/>
                  </a:lnTo>
                  <a:lnTo>
                    <a:pt x="11" y="116"/>
                  </a:lnTo>
                  <a:lnTo>
                    <a:pt x="4" y="96"/>
                  </a:lnTo>
                  <a:lnTo>
                    <a:pt x="0" y="78"/>
                  </a:lnTo>
                  <a:lnTo>
                    <a:pt x="1" y="55"/>
                  </a:lnTo>
                  <a:lnTo>
                    <a:pt x="8" y="38"/>
                  </a:lnTo>
                  <a:lnTo>
                    <a:pt x="22" y="24"/>
                  </a:lnTo>
                  <a:lnTo>
                    <a:pt x="38" y="13"/>
                  </a:lnTo>
                  <a:lnTo>
                    <a:pt x="59" y="7"/>
                  </a:lnTo>
                  <a:lnTo>
                    <a:pt x="75" y="4"/>
                  </a:lnTo>
                  <a:lnTo>
                    <a:pt x="94" y="1"/>
                  </a:lnTo>
                  <a:lnTo>
                    <a:pt x="109" y="1"/>
                  </a:lnTo>
                  <a:lnTo>
                    <a:pt x="128" y="0"/>
                  </a:lnTo>
                  <a:lnTo>
                    <a:pt x="183" y="11"/>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3" name="Freeform 463"/>
            <p:cNvSpPr>
              <a:spLocks/>
            </p:cNvSpPr>
            <p:nvPr/>
          </p:nvSpPr>
          <p:spPr bwMode="auto">
            <a:xfrm>
              <a:off x="3778" y="1557"/>
              <a:ext cx="21" cy="21"/>
            </a:xfrm>
            <a:custGeom>
              <a:avLst/>
              <a:gdLst/>
              <a:ahLst/>
              <a:cxnLst>
                <a:cxn ang="0">
                  <a:pos x="0" y="15"/>
                </a:cxn>
                <a:cxn ang="0">
                  <a:pos x="23" y="32"/>
                </a:cxn>
                <a:cxn ang="0">
                  <a:pos x="35" y="49"/>
                </a:cxn>
                <a:cxn ang="0">
                  <a:pos x="40" y="66"/>
                </a:cxn>
                <a:cxn ang="0">
                  <a:pos x="41" y="91"/>
                </a:cxn>
                <a:cxn ang="0">
                  <a:pos x="37" y="111"/>
                </a:cxn>
                <a:cxn ang="0">
                  <a:pos x="23" y="130"/>
                </a:cxn>
                <a:cxn ang="0">
                  <a:pos x="128" y="107"/>
                </a:cxn>
                <a:cxn ang="0">
                  <a:pos x="119" y="0"/>
                </a:cxn>
                <a:cxn ang="0">
                  <a:pos x="0" y="15"/>
                </a:cxn>
              </a:cxnLst>
              <a:rect l="0" t="0" r="r" b="b"/>
              <a:pathLst>
                <a:path w="128" h="130">
                  <a:moveTo>
                    <a:pt x="0" y="15"/>
                  </a:moveTo>
                  <a:lnTo>
                    <a:pt x="23" y="32"/>
                  </a:lnTo>
                  <a:lnTo>
                    <a:pt x="35" y="49"/>
                  </a:lnTo>
                  <a:lnTo>
                    <a:pt x="40" y="66"/>
                  </a:lnTo>
                  <a:lnTo>
                    <a:pt x="41" y="91"/>
                  </a:lnTo>
                  <a:lnTo>
                    <a:pt x="37" y="111"/>
                  </a:lnTo>
                  <a:lnTo>
                    <a:pt x="23" y="130"/>
                  </a:lnTo>
                  <a:lnTo>
                    <a:pt x="128" y="107"/>
                  </a:lnTo>
                  <a:lnTo>
                    <a:pt x="119" y="0"/>
                  </a:lnTo>
                  <a:lnTo>
                    <a:pt x="0" y="15"/>
                  </a:lnTo>
                  <a:close/>
                </a:path>
              </a:pathLst>
            </a:custGeom>
            <a:solidFill>
              <a:srgbClr val="00000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4" name="Freeform 464"/>
            <p:cNvSpPr>
              <a:spLocks/>
            </p:cNvSpPr>
            <p:nvPr/>
          </p:nvSpPr>
          <p:spPr bwMode="auto">
            <a:xfrm>
              <a:off x="3772" y="1540"/>
              <a:ext cx="309" cy="45"/>
            </a:xfrm>
            <a:custGeom>
              <a:avLst/>
              <a:gdLst/>
              <a:ahLst/>
              <a:cxnLst>
                <a:cxn ang="0">
                  <a:pos x="1759" y="20"/>
                </a:cxn>
                <a:cxn ang="0">
                  <a:pos x="0" y="0"/>
                </a:cxn>
                <a:cxn ang="0">
                  <a:pos x="49" y="7"/>
                </a:cxn>
                <a:cxn ang="0">
                  <a:pos x="67" y="13"/>
                </a:cxn>
                <a:cxn ang="0">
                  <a:pos x="86" y="21"/>
                </a:cxn>
                <a:cxn ang="0">
                  <a:pos x="99" y="33"/>
                </a:cxn>
                <a:cxn ang="0">
                  <a:pos x="113" y="51"/>
                </a:cxn>
                <a:cxn ang="0">
                  <a:pos x="120" y="73"/>
                </a:cxn>
                <a:cxn ang="0">
                  <a:pos x="125" y="95"/>
                </a:cxn>
                <a:cxn ang="0">
                  <a:pos x="127" y="117"/>
                </a:cxn>
                <a:cxn ang="0">
                  <a:pos x="128" y="137"/>
                </a:cxn>
                <a:cxn ang="0">
                  <a:pos x="125" y="165"/>
                </a:cxn>
                <a:cxn ang="0">
                  <a:pos x="120" y="192"/>
                </a:cxn>
                <a:cxn ang="0">
                  <a:pos x="108" y="215"/>
                </a:cxn>
                <a:cxn ang="0">
                  <a:pos x="89" y="239"/>
                </a:cxn>
                <a:cxn ang="0">
                  <a:pos x="65" y="254"/>
                </a:cxn>
                <a:cxn ang="0">
                  <a:pos x="46" y="269"/>
                </a:cxn>
                <a:cxn ang="0">
                  <a:pos x="162" y="256"/>
                </a:cxn>
                <a:cxn ang="0">
                  <a:pos x="289" y="235"/>
                </a:cxn>
                <a:cxn ang="0">
                  <a:pos x="493" y="222"/>
                </a:cxn>
                <a:cxn ang="0">
                  <a:pos x="661" y="208"/>
                </a:cxn>
                <a:cxn ang="0">
                  <a:pos x="863" y="208"/>
                </a:cxn>
                <a:cxn ang="0">
                  <a:pos x="1085" y="215"/>
                </a:cxn>
                <a:cxn ang="0">
                  <a:pos x="1361" y="222"/>
                </a:cxn>
                <a:cxn ang="0">
                  <a:pos x="1624" y="242"/>
                </a:cxn>
                <a:cxn ang="0">
                  <a:pos x="1732" y="262"/>
                </a:cxn>
                <a:cxn ang="0">
                  <a:pos x="1762" y="267"/>
                </a:cxn>
                <a:cxn ang="0">
                  <a:pos x="1796" y="268"/>
                </a:cxn>
                <a:cxn ang="0">
                  <a:pos x="1820" y="262"/>
                </a:cxn>
                <a:cxn ang="0">
                  <a:pos x="1840" y="242"/>
                </a:cxn>
                <a:cxn ang="0">
                  <a:pos x="1851" y="217"/>
                </a:cxn>
                <a:cxn ang="0">
                  <a:pos x="1857" y="196"/>
                </a:cxn>
                <a:cxn ang="0">
                  <a:pos x="1859" y="172"/>
                </a:cxn>
                <a:cxn ang="0">
                  <a:pos x="1854" y="130"/>
                </a:cxn>
                <a:cxn ang="0">
                  <a:pos x="1845" y="103"/>
                </a:cxn>
                <a:cxn ang="0">
                  <a:pos x="1832" y="75"/>
                </a:cxn>
                <a:cxn ang="0">
                  <a:pos x="1820" y="57"/>
                </a:cxn>
                <a:cxn ang="0">
                  <a:pos x="1805" y="42"/>
                </a:cxn>
                <a:cxn ang="0">
                  <a:pos x="1784" y="28"/>
                </a:cxn>
                <a:cxn ang="0">
                  <a:pos x="1759" y="20"/>
                </a:cxn>
              </a:cxnLst>
              <a:rect l="0" t="0" r="r" b="b"/>
              <a:pathLst>
                <a:path w="1859" h="269">
                  <a:moveTo>
                    <a:pt x="1759" y="20"/>
                  </a:moveTo>
                  <a:lnTo>
                    <a:pt x="0" y="0"/>
                  </a:lnTo>
                  <a:lnTo>
                    <a:pt x="49" y="7"/>
                  </a:lnTo>
                  <a:lnTo>
                    <a:pt x="67" y="13"/>
                  </a:lnTo>
                  <a:lnTo>
                    <a:pt x="86" y="21"/>
                  </a:lnTo>
                  <a:lnTo>
                    <a:pt x="99" y="33"/>
                  </a:lnTo>
                  <a:lnTo>
                    <a:pt x="113" y="51"/>
                  </a:lnTo>
                  <a:lnTo>
                    <a:pt x="120" y="73"/>
                  </a:lnTo>
                  <a:lnTo>
                    <a:pt x="125" y="95"/>
                  </a:lnTo>
                  <a:lnTo>
                    <a:pt x="127" y="117"/>
                  </a:lnTo>
                  <a:lnTo>
                    <a:pt x="128" y="137"/>
                  </a:lnTo>
                  <a:lnTo>
                    <a:pt x="125" y="165"/>
                  </a:lnTo>
                  <a:lnTo>
                    <a:pt x="120" y="192"/>
                  </a:lnTo>
                  <a:lnTo>
                    <a:pt x="108" y="215"/>
                  </a:lnTo>
                  <a:lnTo>
                    <a:pt x="89" y="239"/>
                  </a:lnTo>
                  <a:lnTo>
                    <a:pt x="65" y="254"/>
                  </a:lnTo>
                  <a:lnTo>
                    <a:pt x="46" y="269"/>
                  </a:lnTo>
                  <a:lnTo>
                    <a:pt x="162" y="256"/>
                  </a:lnTo>
                  <a:lnTo>
                    <a:pt x="289" y="235"/>
                  </a:lnTo>
                  <a:lnTo>
                    <a:pt x="493" y="222"/>
                  </a:lnTo>
                  <a:lnTo>
                    <a:pt x="661" y="208"/>
                  </a:lnTo>
                  <a:lnTo>
                    <a:pt x="863" y="208"/>
                  </a:lnTo>
                  <a:lnTo>
                    <a:pt x="1085" y="215"/>
                  </a:lnTo>
                  <a:lnTo>
                    <a:pt x="1361" y="222"/>
                  </a:lnTo>
                  <a:lnTo>
                    <a:pt x="1624" y="242"/>
                  </a:lnTo>
                  <a:lnTo>
                    <a:pt x="1732" y="262"/>
                  </a:lnTo>
                  <a:lnTo>
                    <a:pt x="1762" y="267"/>
                  </a:lnTo>
                  <a:lnTo>
                    <a:pt x="1796" y="268"/>
                  </a:lnTo>
                  <a:lnTo>
                    <a:pt x="1820" y="262"/>
                  </a:lnTo>
                  <a:lnTo>
                    <a:pt x="1840" y="242"/>
                  </a:lnTo>
                  <a:lnTo>
                    <a:pt x="1851" y="217"/>
                  </a:lnTo>
                  <a:lnTo>
                    <a:pt x="1857" y="196"/>
                  </a:lnTo>
                  <a:lnTo>
                    <a:pt x="1859" y="172"/>
                  </a:lnTo>
                  <a:lnTo>
                    <a:pt x="1854" y="130"/>
                  </a:lnTo>
                  <a:lnTo>
                    <a:pt x="1845" y="103"/>
                  </a:lnTo>
                  <a:lnTo>
                    <a:pt x="1832" y="75"/>
                  </a:lnTo>
                  <a:lnTo>
                    <a:pt x="1820" y="57"/>
                  </a:lnTo>
                  <a:lnTo>
                    <a:pt x="1805" y="42"/>
                  </a:lnTo>
                  <a:lnTo>
                    <a:pt x="1784" y="28"/>
                  </a:lnTo>
                  <a:lnTo>
                    <a:pt x="1759" y="20"/>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grpSp>
      <p:sp>
        <p:nvSpPr>
          <p:cNvPr id="31207" name="Line 487"/>
          <p:cNvSpPr>
            <a:spLocks noChangeShapeType="1"/>
          </p:cNvSpPr>
          <p:nvPr/>
        </p:nvSpPr>
        <p:spPr bwMode="auto">
          <a:xfrm flipV="1">
            <a:off x="4800600" y="3962400"/>
            <a:ext cx="0" cy="381000"/>
          </a:xfrm>
          <a:prstGeom prst="line">
            <a:avLst/>
          </a:prstGeom>
          <a:noFill/>
          <a:ln w="57150">
            <a:solidFill>
              <a:srgbClr val="FF0000"/>
            </a:solidFill>
            <a:round/>
            <a:headEnd/>
            <a:tailEnd type="triangle" w="med" len="med"/>
          </a:ln>
          <a:effectLst/>
        </p:spPr>
        <p:txBody>
          <a:bodyPr wrap="none" anchor="ctr"/>
          <a:lstStyle/>
          <a:p>
            <a:endParaRPr lang="en-US"/>
          </a:p>
        </p:txBody>
      </p:sp>
      <p:grpSp>
        <p:nvGrpSpPr>
          <p:cNvPr id="31211" name="Group 491"/>
          <p:cNvGrpSpPr>
            <a:grpSpLocks/>
          </p:cNvGrpSpPr>
          <p:nvPr/>
        </p:nvGrpSpPr>
        <p:grpSpPr bwMode="auto">
          <a:xfrm>
            <a:off x="152400" y="152400"/>
            <a:ext cx="8991600" cy="6711950"/>
            <a:chOff x="96" y="96"/>
            <a:chExt cx="5664" cy="4228"/>
          </a:xfrm>
        </p:grpSpPr>
        <p:sp>
          <p:nvSpPr>
            <p:cNvPr id="30722" name="Rectangle 2"/>
            <p:cNvSpPr>
              <a:spLocks noChangeArrowheads="1"/>
            </p:cNvSpPr>
            <p:nvPr/>
          </p:nvSpPr>
          <p:spPr bwMode="auto">
            <a:xfrm>
              <a:off x="2256" y="768"/>
              <a:ext cx="1344" cy="864"/>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0723" name="Rectangle 3"/>
            <p:cNvSpPr>
              <a:spLocks noChangeArrowheads="1"/>
            </p:cNvSpPr>
            <p:nvPr/>
          </p:nvSpPr>
          <p:spPr bwMode="auto">
            <a:xfrm>
              <a:off x="288" y="768"/>
              <a:ext cx="1344" cy="864"/>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0724" name="Rectangle 4"/>
            <p:cNvSpPr>
              <a:spLocks noChangeArrowheads="1"/>
            </p:cNvSpPr>
            <p:nvPr/>
          </p:nvSpPr>
          <p:spPr bwMode="auto">
            <a:xfrm>
              <a:off x="4176" y="768"/>
              <a:ext cx="1344" cy="864"/>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endParaRPr lang="en-US"/>
            </a:p>
          </p:txBody>
        </p:sp>
        <p:pic>
          <p:nvPicPr>
            <p:cNvPr id="30725" name="Picture 5"/>
            <p:cNvPicPr>
              <a:picLocks noChangeAspect="1" noChangeArrowheads="1"/>
            </p:cNvPicPr>
            <p:nvPr/>
          </p:nvPicPr>
          <p:blipFill>
            <a:blip r:embed="rId8"/>
            <a:srcRect/>
            <a:stretch>
              <a:fillRect/>
            </a:stretch>
          </p:blipFill>
          <p:spPr bwMode="auto">
            <a:xfrm>
              <a:off x="2544" y="816"/>
              <a:ext cx="576" cy="553"/>
            </a:xfrm>
            <a:prstGeom prst="rect">
              <a:avLst/>
            </a:prstGeom>
            <a:noFill/>
            <a:ln w="9525">
              <a:noFill/>
              <a:miter lim="800000"/>
              <a:headEnd/>
              <a:tailEnd/>
            </a:ln>
            <a:effectLst/>
          </p:spPr>
        </p:pic>
        <p:sp>
          <p:nvSpPr>
            <p:cNvPr id="30726" name="Rectangle 6"/>
            <p:cNvSpPr>
              <a:spLocks noChangeArrowheads="1"/>
            </p:cNvSpPr>
            <p:nvPr/>
          </p:nvSpPr>
          <p:spPr bwMode="auto">
            <a:xfrm>
              <a:off x="768" y="2784"/>
              <a:ext cx="2256" cy="835"/>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endParaRPr lang="en-US"/>
            </a:p>
          </p:txBody>
        </p:sp>
        <p:pic>
          <p:nvPicPr>
            <p:cNvPr id="30727" name="Picture 7"/>
            <p:cNvPicPr>
              <a:picLocks noChangeAspect="1" noChangeArrowheads="1"/>
            </p:cNvPicPr>
            <p:nvPr/>
          </p:nvPicPr>
          <p:blipFill>
            <a:blip r:embed="rId9"/>
            <a:srcRect/>
            <a:stretch>
              <a:fillRect/>
            </a:stretch>
          </p:blipFill>
          <p:spPr bwMode="auto">
            <a:xfrm>
              <a:off x="2544" y="2839"/>
              <a:ext cx="384" cy="349"/>
            </a:xfrm>
            <a:prstGeom prst="rect">
              <a:avLst/>
            </a:prstGeom>
            <a:noFill/>
            <a:ln w="9525">
              <a:noFill/>
              <a:miter lim="800000"/>
              <a:headEnd/>
              <a:tailEnd/>
            </a:ln>
            <a:effectLst/>
          </p:spPr>
        </p:pic>
        <p:graphicFrame>
          <p:nvGraphicFramePr>
            <p:cNvPr id="30728" name="Object 8"/>
            <p:cNvGraphicFramePr>
              <a:graphicFrameLocks noChangeAspect="1"/>
            </p:cNvGraphicFramePr>
            <p:nvPr/>
          </p:nvGraphicFramePr>
          <p:xfrm>
            <a:off x="2428" y="3213"/>
            <a:ext cx="569" cy="387"/>
          </p:xfrm>
          <a:graphic>
            <a:graphicData uri="http://schemas.openxmlformats.org/presentationml/2006/ole">
              <p:oleObj spid="_x0000_s30728" name="Clip" r:id="rId10" imgW="8100720" imgH="5508360" progId="MS_ClipArt_Gallery.2">
                <p:embed/>
              </p:oleObj>
            </a:graphicData>
          </a:graphic>
        </p:graphicFrame>
        <p:grpSp>
          <p:nvGrpSpPr>
            <p:cNvPr id="30729" name="Group 9"/>
            <p:cNvGrpSpPr>
              <a:grpSpLocks/>
            </p:cNvGrpSpPr>
            <p:nvPr/>
          </p:nvGrpSpPr>
          <p:grpSpPr bwMode="auto">
            <a:xfrm>
              <a:off x="1872" y="2880"/>
              <a:ext cx="624" cy="334"/>
              <a:chOff x="2189" y="3438"/>
              <a:chExt cx="465" cy="255"/>
            </a:xfrm>
          </p:grpSpPr>
          <p:pic>
            <p:nvPicPr>
              <p:cNvPr id="30730" name="Picture 10"/>
              <p:cNvPicPr>
                <a:picLocks noChangeAspect="1" noChangeArrowheads="1"/>
              </p:cNvPicPr>
              <p:nvPr/>
            </p:nvPicPr>
            <p:blipFill>
              <a:blip r:embed="rId11"/>
              <a:srcRect/>
              <a:stretch>
                <a:fillRect/>
              </a:stretch>
            </p:blipFill>
            <p:spPr bwMode="auto">
              <a:xfrm>
                <a:off x="2189" y="3438"/>
                <a:ext cx="465" cy="255"/>
              </a:xfrm>
              <a:prstGeom prst="rect">
                <a:avLst/>
              </a:prstGeom>
              <a:noFill/>
              <a:ln w="9525">
                <a:noFill/>
                <a:miter lim="800000"/>
                <a:headEnd/>
                <a:tailEnd/>
              </a:ln>
              <a:effectLst/>
            </p:spPr>
          </p:pic>
          <p:sp>
            <p:nvSpPr>
              <p:cNvPr id="30731" name="Text Box 11"/>
              <p:cNvSpPr txBox="1">
                <a:spLocks noChangeArrowheads="1"/>
              </p:cNvSpPr>
              <p:nvPr/>
            </p:nvSpPr>
            <p:spPr bwMode="auto">
              <a:xfrm>
                <a:off x="2208" y="3458"/>
                <a:ext cx="336" cy="110"/>
              </a:xfrm>
              <a:prstGeom prst="rect">
                <a:avLst/>
              </a:prstGeom>
              <a:noFill/>
              <a:ln w="9525">
                <a:noFill/>
                <a:miter lim="800000"/>
                <a:headEnd/>
                <a:tailEnd/>
              </a:ln>
              <a:effectLst/>
            </p:spPr>
            <p:txBody>
              <a:bodyPr lIns="91434" tIns="45717" rIns="91434" bIns="45717">
                <a:spAutoFit/>
              </a:bodyPr>
              <a:lstStyle/>
              <a:p>
                <a:pPr eaLnBrk="0" hangingPunct="0">
                  <a:spcBef>
                    <a:spcPct val="50000"/>
                  </a:spcBef>
                </a:pPr>
                <a:endParaRPr lang="en-US" sz="900" b="1" i="1">
                  <a:latin typeface="Cordia New" pitchFamily="34" charset="-34"/>
                  <a:cs typeface="Cordia New" pitchFamily="34" charset="-34"/>
                </a:endParaRPr>
              </a:p>
            </p:txBody>
          </p:sp>
        </p:grpSp>
        <p:sp>
          <p:nvSpPr>
            <p:cNvPr id="30732" name="Rectangle 12"/>
            <p:cNvSpPr>
              <a:spLocks noChangeArrowheads="1"/>
            </p:cNvSpPr>
            <p:nvPr/>
          </p:nvSpPr>
          <p:spPr bwMode="auto">
            <a:xfrm>
              <a:off x="768" y="2496"/>
              <a:ext cx="2256" cy="192"/>
            </a:xfrm>
            <a:prstGeom prst="rect">
              <a:avLst/>
            </a:prstGeom>
            <a:solidFill>
              <a:srgbClr val="66CCFF"/>
            </a:solidFill>
            <a:ln w="9525">
              <a:noFill/>
              <a:miter lim="800000"/>
              <a:headEnd/>
              <a:tailEnd/>
            </a:ln>
            <a:effectLst>
              <a:outerShdw dist="107763" dir="2700000" algn="ctr" rotWithShape="0">
                <a:schemeClr val="bg2"/>
              </a:outerShdw>
            </a:effectLst>
          </p:spPr>
          <p:txBody>
            <a:bodyPr wrap="none" anchor="ctr"/>
            <a:lstStyle/>
            <a:p>
              <a:pPr algn="ctr" eaLnBrk="0" hangingPunct="0">
                <a:lnSpc>
                  <a:spcPct val="80000"/>
                </a:lnSpc>
              </a:pPr>
              <a:r>
                <a:rPr lang="th-TH" sz="2000" b="1">
                  <a:latin typeface="Angsana New" pitchFamily="18" charset="-34"/>
                </a:rPr>
                <a:t>ศูนย์กระจายสินค้า </a:t>
              </a:r>
              <a:r>
                <a:rPr lang="en-US" sz="2000" b="1">
                  <a:latin typeface="Angsana New" pitchFamily="18" charset="-34"/>
                </a:rPr>
                <a:t>(D.C.)</a:t>
              </a:r>
              <a:endParaRPr lang="th-TH" sz="2000" b="1">
                <a:latin typeface="Angsana New" pitchFamily="18" charset="-34"/>
              </a:endParaRPr>
            </a:p>
          </p:txBody>
        </p:sp>
        <p:grpSp>
          <p:nvGrpSpPr>
            <p:cNvPr id="30733" name="Group 13"/>
            <p:cNvGrpSpPr>
              <a:grpSpLocks/>
            </p:cNvGrpSpPr>
            <p:nvPr/>
          </p:nvGrpSpPr>
          <p:grpSpPr bwMode="auto">
            <a:xfrm>
              <a:off x="1920" y="3244"/>
              <a:ext cx="528" cy="240"/>
              <a:chOff x="3264" y="2736"/>
              <a:chExt cx="816" cy="673"/>
            </a:xfrm>
          </p:grpSpPr>
          <p:pic>
            <p:nvPicPr>
              <p:cNvPr id="30734" name="Picture 14"/>
              <p:cNvPicPr>
                <a:picLocks noChangeAspect="1" noChangeArrowheads="1"/>
              </p:cNvPicPr>
              <p:nvPr/>
            </p:nvPicPr>
            <p:blipFill>
              <a:blip r:embed="rId3"/>
              <a:srcRect/>
              <a:stretch>
                <a:fillRect/>
              </a:stretch>
            </p:blipFill>
            <p:spPr bwMode="auto">
              <a:xfrm>
                <a:off x="3264" y="2736"/>
                <a:ext cx="432" cy="432"/>
              </a:xfrm>
              <a:prstGeom prst="rect">
                <a:avLst/>
              </a:prstGeom>
              <a:noFill/>
              <a:ln w="9525">
                <a:noFill/>
                <a:miter lim="800000"/>
                <a:headEnd/>
                <a:tailEnd/>
              </a:ln>
              <a:effectLst/>
            </p:spPr>
          </p:pic>
          <p:pic>
            <p:nvPicPr>
              <p:cNvPr id="30735" name="Picture 15"/>
              <p:cNvPicPr>
                <a:picLocks noChangeAspect="1" noChangeArrowheads="1"/>
              </p:cNvPicPr>
              <p:nvPr/>
            </p:nvPicPr>
            <p:blipFill>
              <a:blip r:embed="rId4"/>
              <a:srcRect/>
              <a:stretch>
                <a:fillRect/>
              </a:stretch>
            </p:blipFill>
            <p:spPr bwMode="auto">
              <a:xfrm>
                <a:off x="3456" y="2832"/>
                <a:ext cx="432" cy="432"/>
              </a:xfrm>
              <a:prstGeom prst="rect">
                <a:avLst/>
              </a:prstGeom>
              <a:noFill/>
              <a:ln w="9525">
                <a:noFill/>
                <a:miter lim="800000"/>
                <a:headEnd/>
                <a:tailEnd/>
              </a:ln>
              <a:effectLst/>
            </p:spPr>
          </p:pic>
          <p:pic>
            <p:nvPicPr>
              <p:cNvPr id="30736" name="Picture 16"/>
              <p:cNvPicPr>
                <a:picLocks noChangeAspect="1" noChangeArrowheads="1"/>
              </p:cNvPicPr>
              <p:nvPr/>
            </p:nvPicPr>
            <p:blipFill>
              <a:blip r:embed="rId5"/>
              <a:srcRect/>
              <a:stretch>
                <a:fillRect/>
              </a:stretch>
            </p:blipFill>
            <p:spPr bwMode="auto">
              <a:xfrm>
                <a:off x="3696" y="2976"/>
                <a:ext cx="288" cy="288"/>
              </a:xfrm>
              <a:prstGeom prst="rect">
                <a:avLst/>
              </a:prstGeom>
              <a:noFill/>
              <a:ln w="9525">
                <a:noFill/>
                <a:miter lim="800000"/>
                <a:headEnd/>
                <a:tailEnd/>
              </a:ln>
              <a:effectLst/>
            </p:spPr>
          </p:pic>
          <p:pic>
            <p:nvPicPr>
              <p:cNvPr id="30737" name="Picture 17"/>
              <p:cNvPicPr>
                <a:picLocks noChangeAspect="1" noChangeArrowheads="1"/>
              </p:cNvPicPr>
              <p:nvPr/>
            </p:nvPicPr>
            <p:blipFill>
              <a:blip r:embed="rId5"/>
              <a:srcRect/>
              <a:stretch>
                <a:fillRect/>
              </a:stretch>
            </p:blipFill>
            <p:spPr bwMode="auto">
              <a:xfrm>
                <a:off x="3792" y="3073"/>
                <a:ext cx="288" cy="288"/>
              </a:xfrm>
              <a:prstGeom prst="rect">
                <a:avLst/>
              </a:prstGeom>
              <a:noFill/>
              <a:ln w="9525">
                <a:noFill/>
                <a:miter lim="800000"/>
                <a:headEnd/>
                <a:tailEnd/>
              </a:ln>
              <a:effectLst/>
            </p:spPr>
          </p:pic>
          <p:pic>
            <p:nvPicPr>
              <p:cNvPr id="30738" name="Picture 18"/>
              <p:cNvPicPr>
                <a:picLocks noChangeAspect="1" noChangeArrowheads="1"/>
              </p:cNvPicPr>
              <p:nvPr/>
            </p:nvPicPr>
            <p:blipFill>
              <a:blip r:embed="rId6"/>
              <a:srcRect/>
              <a:stretch>
                <a:fillRect/>
              </a:stretch>
            </p:blipFill>
            <p:spPr bwMode="auto">
              <a:xfrm>
                <a:off x="3552" y="3121"/>
                <a:ext cx="288" cy="288"/>
              </a:xfrm>
              <a:prstGeom prst="rect">
                <a:avLst/>
              </a:prstGeom>
              <a:noFill/>
              <a:ln w="9525">
                <a:noFill/>
                <a:miter lim="800000"/>
                <a:headEnd/>
                <a:tailEnd/>
              </a:ln>
              <a:effectLst/>
            </p:spPr>
          </p:pic>
        </p:grpSp>
        <p:sp>
          <p:nvSpPr>
            <p:cNvPr id="30745" name="Rectangle 25"/>
            <p:cNvSpPr>
              <a:spLocks noChangeArrowheads="1"/>
            </p:cNvSpPr>
            <p:nvPr/>
          </p:nvSpPr>
          <p:spPr bwMode="auto">
            <a:xfrm>
              <a:off x="816" y="2832"/>
              <a:ext cx="912" cy="144"/>
            </a:xfrm>
            <a:prstGeom prst="rect">
              <a:avLst/>
            </a:prstGeom>
            <a:noFill/>
            <a:ln w="9525">
              <a:noFill/>
              <a:miter lim="800000"/>
              <a:headEnd/>
              <a:tailEnd/>
            </a:ln>
            <a:effectLst/>
          </p:spPr>
          <p:txBody>
            <a:bodyPr wrap="none" anchor="ctr"/>
            <a:lstStyle/>
            <a:p>
              <a:pPr algn="ctr" eaLnBrk="0" hangingPunct="0">
                <a:lnSpc>
                  <a:spcPct val="80000"/>
                </a:lnSpc>
              </a:pPr>
              <a:r>
                <a:rPr lang="en-US" sz="2000" b="1">
                  <a:latin typeface="Angsana New" pitchFamily="18" charset="-34"/>
                </a:rPr>
                <a:t>GR Center</a:t>
              </a:r>
            </a:p>
          </p:txBody>
        </p:sp>
        <p:pic>
          <p:nvPicPr>
            <p:cNvPr id="30746" name="Picture 26" descr="OFCE0095"/>
            <p:cNvPicPr>
              <a:picLocks noChangeAspect="1" noChangeArrowheads="1"/>
            </p:cNvPicPr>
            <p:nvPr/>
          </p:nvPicPr>
          <p:blipFill>
            <a:blip r:embed="rId12"/>
            <a:srcRect/>
            <a:stretch>
              <a:fillRect/>
            </a:stretch>
          </p:blipFill>
          <p:spPr bwMode="auto">
            <a:xfrm>
              <a:off x="1392" y="3314"/>
              <a:ext cx="336" cy="267"/>
            </a:xfrm>
            <a:prstGeom prst="rect">
              <a:avLst/>
            </a:prstGeom>
            <a:noFill/>
          </p:spPr>
        </p:pic>
        <p:pic>
          <p:nvPicPr>
            <p:cNvPr id="30747" name="Picture 27" descr="OFCE0088"/>
            <p:cNvPicPr>
              <a:picLocks noChangeAspect="1" noChangeArrowheads="1"/>
            </p:cNvPicPr>
            <p:nvPr/>
          </p:nvPicPr>
          <p:blipFill>
            <a:blip r:embed="rId13"/>
            <a:srcRect/>
            <a:stretch>
              <a:fillRect/>
            </a:stretch>
          </p:blipFill>
          <p:spPr bwMode="auto">
            <a:xfrm>
              <a:off x="912" y="3143"/>
              <a:ext cx="480" cy="411"/>
            </a:xfrm>
            <a:prstGeom prst="rect">
              <a:avLst/>
            </a:prstGeom>
            <a:noFill/>
          </p:spPr>
        </p:pic>
        <p:grpSp>
          <p:nvGrpSpPr>
            <p:cNvPr id="30748" name="Group 28"/>
            <p:cNvGrpSpPr>
              <a:grpSpLocks/>
            </p:cNvGrpSpPr>
            <p:nvPr/>
          </p:nvGrpSpPr>
          <p:grpSpPr bwMode="auto">
            <a:xfrm>
              <a:off x="1296" y="3074"/>
              <a:ext cx="144" cy="144"/>
              <a:chOff x="3746" y="1540"/>
              <a:chExt cx="370" cy="406"/>
            </a:xfrm>
          </p:grpSpPr>
          <p:sp>
            <p:nvSpPr>
              <p:cNvPr id="30749" name="Freeform 29"/>
              <p:cNvSpPr>
                <a:spLocks/>
              </p:cNvSpPr>
              <p:nvPr/>
            </p:nvSpPr>
            <p:spPr bwMode="auto">
              <a:xfrm>
                <a:off x="3775" y="1906"/>
                <a:ext cx="66" cy="40"/>
              </a:xfrm>
              <a:custGeom>
                <a:avLst/>
                <a:gdLst/>
                <a:ahLst/>
                <a:cxnLst>
                  <a:cxn ang="0">
                    <a:pos x="254" y="0"/>
                  </a:cxn>
                  <a:cxn ang="0">
                    <a:pos x="52" y="20"/>
                  </a:cxn>
                  <a:cxn ang="0">
                    <a:pos x="32" y="36"/>
                  </a:cxn>
                  <a:cxn ang="0">
                    <a:pos x="20" y="54"/>
                  </a:cxn>
                  <a:cxn ang="0">
                    <a:pos x="8" y="74"/>
                  </a:cxn>
                  <a:cxn ang="0">
                    <a:pos x="0" y="108"/>
                  </a:cxn>
                  <a:cxn ang="0">
                    <a:pos x="2" y="145"/>
                  </a:cxn>
                  <a:cxn ang="0">
                    <a:pos x="8" y="165"/>
                  </a:cxn>
                  <a:cxn ang="0">
                    <a:pos x="20" y="187"/>
                  </a:cxn>
                  <a:cxn ang="0">
                    <a:pos x="41" y="207"/>
                  </a:cxn>
                  <a:cxn ang="0">
                    <a:pos x="66" y="222"/>
                  </a:cxn>
                  <a:cxn ang="0">
                    <a:pos x="91" y="231"/>
                  </a:cxn>
                  <a:cxn ang="0">
                    <a:pos x="113" y="236"/>
                  </a:cxn>
                  <a:cxn ang="0">
                    <a:pos x="142" y="238"/>
                  </a:cxn>
                  <a:cxn ang="0">
                    <a:pos x="140" y="236"/>
                  </a:cxn>
                  <a:cxn ang="0">
                    <a:pos x="297" y="220"/>
                  </a:cxn>
                  <a:cxn ang="0">
                    <a:pos x="396" y="0"/>
                  </a:cxn>
                  <a:cxn ang="0">
                    <a:pos x="254" y="0"/>
                  </a:cxn>
                </a:cxnLst>
                <a:rect l="0" t="0" r="r" b="b"/>
                <a:pathLst>
                  <a:path w="396" h="238">
                    <a:moveTo>
                      <a:pt x="254" y="0"/>
                    </a:moveTo>
                    <a:lnTo>
                      <a:pt x="52" y="20"/>
                    </a:lnTo>
                    <a:lnTo>
                      <a:pt x="32" y="36"/>
                    </a:lnTo>
                    <a:lnTo>
                      <a:pt x="20" y="54"/>
                    </a:lnTo>
                    <a:lnTo>
                      <a:pt x="8" y="74"/>
                    </a:lnTo>
                    <a:lnTo>
                      <a:pt x="0" y="108"/>
                    </a:lnTo>
                    <a:lnTo>
                      <a:pt x="2" y="145"/>
                    </a:lnTo>
                    <a:lnTo>
                      <a:pt x="8" y="165"/>
                    </a:lnTo>
                    <a:lnTo>
                      <a:pt x="20" y="187"/>
                    </a:lnTo>
                    <a:lnTo>
                      <a:pt x="41" y="207"/>
                    </a:lnTo>
                    <a:lnTo>
                      <a:pt x="66" y="222"/>
                    </a:lnTo>
                    <a:lnTo>
                      <a:pt x="91" y="231"/>
                    </a:lnTo>
                    <a:lnTo>
                      <a:pt x="113" y="236"/>
                    </a:lnTo>
                    <a:lnTo>
                      <a:pt x="142" y="238"/>
                    </a:lnTo>
                    <a:lnTo>
                      <a:pt x="140" y="236"/>
                    </a:lnTo>
                    <a:lnTo>
                      <a:pt x="297" y="220"/>
                    </a:lnTo>
                    <a:lnTo>
                      <a:pt x="396" y="0"/>
                    </a:lnTo>
                    <a:lnTo>
                      <a:pt x="254" y="0"/>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0750" name="Freeform 30"/>
              <p:cNvSpPr>
                <a:spLocks/>
              </p:cNvSpPr>
              <p:nvPr/>
            </p:nvSpPr>
            <p:spPr bwMode="auto">
              <a:xfrm>
                <a:off x="3746" y="1540"/>
                <a:ext cx="370" cy="406"/>
              </a:xfrm>
              <a:custGeom>
                <a:avLst/>
                <a:gdLst/>
                <a:ahLst/>
                <a:cxnLst>
                  <a:cxn ang="0">
                    <a:pos x="124" y="9"/>
                  </a:cxn>
                  <a:cxn ang="0">
                    <a:pos x="79" y="42"/>
                  </a:cxn>
                  <a:cxn ang="0">
                    <a:pos x="23" y="109"/>
                  </a:cxn>
                  <a:cxn ang="0">
                    <a:pos x="4" y="179"/>
                  </a:cxn>
                  <a:cxn ang="0">
                    <a:pos x="0" y="263"/>
                  </a:cxn>
                  <a:cxn ang="0">
                    <a:pos x="10" y="334"/>
                  </a:cxn>
                  <a:cxn ang="0">
                    <a:pos x="39" y="448"/>
                  </a:cxn>
                  <a:cxn ang="0">
                    <a:pos x="117" y="642"/>
                  </a:cxn>
                  <a:cxn ang="0">
                    <a:pos x="212" y="858"/>
                  </a:cxn>
                  <a:cxn ang="0">
                    <a:pos x="299" y="1081"/>
                  </a:cxn>
                  <a:cxn ang="0">
                    <a:pos x="366" y="1370"/>
                  </a:cxn>
                  <a:cxn ang="0">
                    <a:pos x="407" y="1721"/>
                  </a:cxn>
                  <a:cxn ang="0">
                    <a:pos x="427" y="1971"/>
                  </a:cxn>
                  <a:cxn ang="0">
                    <a:pos x="427" y="2160"/>
                  </a:cxn>
                  <a:cxn ang="0">
                    <a:pos x="400" y="2301"/>
                  </a:cxn>
                  <a:cxn ang="0">
                    <a:pos x="366" y="2382"/>
                  </a:cxn>
                  <a:cxn ang="0">
                    <a:pos x="334" y="2421"/>
                  </a:cxn>
                  <a:cxn ang="0">
                    <a:pos x="517" y="2414"/>
                  </a:cxn>
                  <a:cxn ang="0">
                    <a:pos x="1216" y="2321"/>
                  </a:cxn>
                  <a:cxn ang="0">
                    <a:pos x="1849" y="2267"/>
                  </a:cxn>
                  <a:cxn ang="0">
                    <a:pos x="2112" y="2274"/>
                  </a:cxn>
                  <a:cxn ang="0">
                    <a:pos x="2166" y="2234"/>
                  </a:cxn>
                  <a:cxn ang="0">
                    <a:pos x="2203" y="2142"/>
                  </a:cxn>
                  <a:cxn ang="0">
                    <a:pos x="2220" y="2011"/>
                  </a:cxn>
                  <a:cxn ang="0">
                    <a:pos x="2216" y="1845"/>
                  </a:cxn>
                  <a:cxn ang="0">
                    <a:pos x="2193" y="1599"/>
                  </a:cxn>
                  <a:cxn ang="0">
                    <a:pos x="2119" y="1283"/>
                  </a:cxn>
                  <a:cxn ang="0">
                    <a:pos x="2031" y="1000"/>
                  </a:cxn>
                  <a:cxn ang="0">
                    <a:pos x="1930" y="737"/>
                  </a:cxn>
                  <a:cxn ang="0">
                    <a:pos x="1816" y="446"/>
                  </a:cxn>
                  <a:cxn ang="0">
                    <a:pos x="1778" y="318"/>
                  </a:cxn>
                  <a:cxn ang="0">
                    <a:pos x="1772" y="219"/>
                  </a:cxn>
                  <a:cxn ang="0">
                    <a:pos x="1816" y="22"/>
                  </a:cxn>
                  <a:cxn ang="0">
                    <a:pos x="140" y="5"/>
                  </a:cxn>
                </a:cxnLst>
                <a:rect l="0" t="0" r="r" b="b"/>
                <a:pathLst>
                  <a:path w="2220" h="2436">
                    <a:moveTo>
                      <a:pt x="140" y="5"/>
                    </a:moveTo>
                    <a:lnTo>
                      <a:pt x="124" y="9"/>
                    </a:lnTo>
                    <a:lnTo>
                      <a:pt x="104" y="20"/>
                    </a:lnTo>
                    <a:lnTo>
                      <a:pt x="79" y="42"/>
                    </a:lnTo>
                    <a:lnTo>
                      <a:pt x="47" y="75"/>
                    </a:lnTo>
                    <a:lnTo>
                      <a:pt x="23" y="109"/>
                    </a:lnTo>
                    <a:lnTo>
                      <a:pt x="10" y="146"/>
                    </a:lnTo>
                    <a:lnTo>
                      <a:pt x="4" y="179"/>
                    </a:lnTo>
                    <a:lnTo>
                      <a:pt x="0" y="222"/>
                    </a:lnTo>
                    <a:lnTo>
                      <a:pt x="0" y="263"/>
                    </a:lnTo>
                    <a:lnTo>
                      <a:pt x="5" y="298"/>
                    </a:lnTo>
                    <a:lnTo>
                      <a:pt x="10" y="334"/>
                    </a:lnTo>
                    <a:lnTo>
                      <a:pt x="16" y="365"/>
                    </a:lnTo>
                    <a:lnTo>
                      <a:pt x="39" y="448"/>
                    </a:lnTo>
                    <a:lnTo>
                      <a:pt x="70" y="541"/>
                    </a:lnTo>
                    <a:lnTo>
                      <a:pt x="117" y="642"/>
                    </a:lnTo>
                    <a:lnTo>
                      <a:pt x="164" y="757"/>
                    </a:lnTo>
                    <a:lnTo>
                      <a:pt x="212" y="858"/>
                    </a:lnTo>
                    <a:lnTo>
                      <a:pt x="252" y="959"/>
                    </a:lnTo>
                    <a:lnTo>
                      <a:pt x="299" y="1081"/>
                    </a:lnTo>
                    <a:lnTo>
                      <a:pt x="339" y="1236"/>
                    </a:lnTo>
                    <a:lnTo>
                      <a:pt x="366" y="1370"/>
                    </a:lnTo>
                    <a:lnTo>
                      <a:pt x="393" y="1539"/>
                    </a:lnTo>
                    <a:lnTo>
                      <a:pt x="407" y="1721"/>
                    </a:lnTo>
                    <a:lnTo>
                      <a:pt x="427" y="1882"/>
                    </a:lnTo>
                    <a:lnTo>
                      <a:pt x="427" y="1971"/>
                    </a:lnTo>
                    <a:lnTo>
                      <a:pt x="427" y="2085"/>
                    </a:lnTo>
                    <a:lnTo>
                      <a:pt x="427" y="2160"/>
                    </a:lnTo>
                    <a:lnTo>
                      <a:pt x="421" y="2229"/>
                    </a:lnTo>
                    <a:lnTo>
                      <a:pt x="400" y="2301"/>
                    </a:lnTo>
                    <a:lnTo>
                      <a:pt x="385" y="2344"/>
                    </a:lnTo>
                    <a:lnTo>
                      <a:pt x="366" y="2382"/>
                    </a:lnTo>
                    <a:lnTo>
                      <a:pt x="347" y="2407"/>
                    </a:lnTo>
                    <a:lnTo>
                      <a:pt x="334" y="2421"/>
                    </a:lnTo>
                    <a:lnTo>
                      <a:pt x="319" y="2436"/>
                    </a:lnTo>
                    <a:lnTo>
                      <a:pt x="517" y="2414"/>
                    </a:lnTo>
                    <a:lnTo>
                      <a:pt x="899" y="2362"/>
                    </a:lnTo>
                    <a:lnTo>
                      <a:pt x="1216" y="2321"/>
                    </a:lnTo>
                    <a:lnTo>
                      <a:pt x="1579" y="2281"/>
                    </a:lnTo>
                    <a:lnTo>
                      <a:pt x="1849" y="2267"/>
                    </a:lnTo>
                    <a:lnTo>
                      <a:pt x="2058" y="2274"/>
                    </a:lnTo>
                    <a:lnTo>
                      <a:pt x="2112" y="2274"/>
                    </a:lnTo>
                    <a:lnTo>
                      <a:pt x="2146" y="2267"/>
                    </a:lnTo>
                    <a:lnTo>
                      <a:pt x="2166" y="2234"/>
                    </a:lnTo>
                    <a:lnTo>
                      <a:pt x="2186" y="2197"/>
                    </a:lnTo>
                    <a:lnTo>
                      <a:pt x="2203" y="2142"/>
                    </a:lnTo>
                    <a:lnTo>
                      <a:pt x="2213" y="2075"/>
                    </a:lnTo>
                    <a:lnTo>
                      <a:pt x="2220" y="2011"/>
                    </a:lnTo>
                    <a:lnTo>
                      <a:pt x="2220" y="1918"/>
                    </a:lnTo>
                    <a:lnTo>
                      <a:pt x="2216" y="1845"/>
                    </a:lnTo>
                    <a:lnTo>
                      <a:pt x="2213" y="1727"/>
                    </a:lnTo>
                    <a:lnTo>
                      <a:pt x="2193" y="1599"/>
                    </a:lnTo>
                    <a:lnTo>
                      <a:pt x="2159" y="1434"/>
                    </a:lnTo>
                    <a:lnTo>
                      <a:pt x="2119" y="1283"/>
                    </a:lnTo>
                    <a:lnTo>
                      <a:pt x="2085" y="1148"/>
                    </a:lnTo>
                    <a:lnTo>
                      <a:pt x="2031" y="1000"/>
                    </a:lnTo>
                    <a:lnTo>
                      <a:pt x="1977" y="865"/>
                    </a:lnTo>
                    <a:lnTo>
                      <a:pt x="1930" y="737"/>
                    </a:lnTo>
                    <a:lnTo>
                      <a:pt x="1856" y="554"/>
                    </a:lnTo>
                    <a:lnTo>
                      <a:pt x="1816" y="446"/>
                    </a:lnTo>
                    <a:lnTo>
                      <a:pt x="1791" y="374"/>
                    </a:lnTo>
                    <a:lnTo>
                      <a:pt x="1778" y="318"/>
                    </a:lnTo>
                    <a:lnTo>
                      <a:pt x="1772" y="265"/>
                    </a:lnTo>
                    <a:lnTo>
                      <a:pt x="1772" y="219"/>
                    </a:lnTo>
                    <a:lnTo>
                      <a:pt x="1802" y="55"/>
                    </a:lnTo>
                    <a:lnTo>
                      <a:pt x="1816" y="22"/>
                    </a:lnTo>
                    <a:lnTo>
                      <a:pt x="161" y="0"/>
                    </a:lnTo>
                    <a:lnTo>
                      <a:pt x="140" y="5"/>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0751" name="Freeform 31"/>
              <p:cNvSpPr>
                <a:spLocks/>
              </p:cNvSpPr>
              <p:nvPr/>
            </p:nvSpPr>
            <p:spPr bwMode="auto">
              <a:xfrm>
                <a:off x="3766" y="1558"/>
                <a:ext cx="30" cy="27"/>
              </a:xfrm>
              <a:custGeom>
                <a:avLst/>
                <a:gdLst/>
                <a:ahLst/>
                <a:cxnLst>
                  <a:cxn ang="0">
                    <a:pos x="183" y="11"/>
                  </a:cxn>
                  <a:cxn ang="0">
                    <a:pos x="136" y="146"/>
                  </a:cxn>
                  <a:cxn ang="0">
                    <a:pos x="89" y="159"/>
                  </a:cxn>
                  <a:cxn ang="0">
                    <a:pos x="65" y="157"/>
                  </a:cxn>
                  <a:cxn ang="0">
                    <a:pos x="42" y="148"/>
                  </a:cxn>
                  <a:cxn ang="0">
                    <a:pos x="24" y="132"/>
                  </a:cxn>
                  <a:cxn ang="0">
                    <a:pos x="11" y="116"/>
                  </a:cxn>
                  <a:cxn ang="0">
                    <a:pos x="4" y="96"/>
                  </a:cxn>
                  <a:cxn ang="0">
                    <a:pos x="0" y="78"/>
                  </a:cxn>
                  <a:cxn ang="0">
                    <a:pos x="1" y="55"/>
                  </a:cxn>
                  <a:cxn ang="0">
                    <a:pos x="8" y="38"/>
                  </a:cxn>
                  <a:cxn ang="0">
                    <a:pos x="22" y="24"/>
                  </a:cxn>
                  <a:cxn ang="0">
                    <a:pos x="38" y="13"/>
                  </a:cxn>
                  <a:cxn ang="0">
                    <a:pos x="59" y="7"/>
                  </a:cxn>
                  <a:cxn ang="0">
                    <a:pos x="75" y="4"/>
                  </a:cxn>
                  <a:cxn ang="0">
                    <a:pos x="94" y="1"/>
                  </a:cxn>
                  <a:cxn ang="0">
                    <a:pos x="109" y="1"/>
                  </a:cxn>
                  <a:cxn ang="0">
                    <a:pos x="128" y="0"/>
                  </a:cxn>
                  <a:cxn ang="0">
                    <a:pos x="183" y="11"/>
                  </a:cxn>
                </a:cxnLst>
                <a:rect l="0" t="0" r="r" b="b"/>
                <a:pathLst>
                  <a:path w="183" h="159">
                    <a:moveTo>
                      <a:pt x="183" y="11"/>
                    </a:moveTo>
                    <a:lnTo>
                      <a:pt x="136" y="146"/>
                    </a:lnTo>
                    <a:lnTo>
                      <a:pt x="89" y="159"/>
                    </a:lnTo>
                    <a:lnTo>
                      <a:pt x="65" y="157"/>
                    </a:lnTo>
                    <a:lnTo>
                      <a:pt x="42" y="148"/>
                    </a:lnTo>
                    <a:lnTo>
                      <a:pt x="24" y="132"/>
                    </a:lnTo>
                    <a:lnTo>
                      <a:pt x="11" y="116"/>
                    </a:lnTo>
                    <a:lnTo>
                      <a:pt x="4" y="96"/>
                    </a:lnTo>
                    <a:lnTo>
                      <a:pt x="0" y="78"/>
                    </a:lnTo>
                    <a:lnTo>
                      <a:pt x="1" y="55"/>
                    </a:lnTo>
                    <a:lnTo>
                      <a:pt x="8" y="38"/>
                    </a:lnTo>
                    <a:lnTo>
                      <a:pt x="22" y="24"/>
                    </a:lnTo>
                    <a:lnTo>
                      <a:pt x="38" y="13"/>
                    </a:lnTo>
                    <a:lnTo>
                      <a:pt x="59" y="7"/>
                    </a:lnTo>
                    <a:lnTo>
                      <a:pt x="75" y="4"/>
                    </a:lnTo>
                    <a:lnTo>
                      <a:pt x="94" y="1"/>
                    </a:lnTo>
                    <a:lnTo>
                      <a:pt x="109" y="1"/>
                    </a:lnTo>
                    <a:lnTo>
                      <a:pt x="128" y="0"/>
                    </a:lnTo>
                    <a:lnTo>
                      <a:pt x="183" y="11"/>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0752" name="Freeform 32"/>
              <p:cNvSpPr>
                <a:spLocks/>
              </p:cNvSpPr>
              <p:nvPr/>
            </p:nvSpPr>
            <p:spPr bwMode="auto">
              <a:xfrm>
                <a:off x="3778" y="1557"/>
                <a:ext cx="21" cy="21"/>
              </a:xfrm>
              <a:custGeom>
                <a:avLst/>
                <a:gdLst/>
                <a:ahLst/>
                <a:cxnLst>
                  <a:cxn ang="0">
                    <a:pos x="0" y="15"/>
                  </a:cxn>
                  <a:cxn ang="0">
                    <a:pos x="23" y="32"/>
                  </a:cxn>
                  <a:cxn ang="0">
                    <a:pos x="35" y="49"/>
                  </a:cxn>
                  <a:cxn ang="0">
                    <a:pos x="40" y="66"/>
                  </a:cxn>
                  <a:cxn ang="0">
                    <a:pos x="41" y="91"/>
                  </a:cxn>
                  <a:cxn ang="0">
                    <a:pos x="37" y="111"/>
                  </a:cxn>
                  <a:cxn ang="0">
                    <a:pos x="23" y="130"/>
                  </a:cxn>
                  <a:cxn ang="0">
                    <a:pos x="128" y="107"/>
                  </a:cxn>
                  <a:cxn ang="0">
                    <a:pos x="119" y="0"/>
                  </a:cxn>
                  <a:cxn ang="0">
                    <a:pos x="0" y="15"/>
                  </a:cxn>
                </a:cxnLst>
                <a:rect l="0" t="0" r="r" b="b"/>
                <a:pathLst>
                  <a:path w="128" h="130">
                    <a:moveTo>
                      <a:pt x="0" y="15"/>
                    </a:moveTo>
                    <a:lnTo>
                      <a:pt x="23" y="32"/>
                    </a:lnTo>
                    <a:lnTo>
                      <a:pt x="35" y="49"/>
                    </a:lnTo>
                    <a:lnTo>
                      <a:pt x="40" y="66"/>
                    </a:lnTo>
                    <a:lnTo>
                      <a:pt x="41" y="91"/>
                    </a:lnTo>
                    <a:lnTo>
                      <a:pt x="37" y="111"/>
                    </a:lnTo>
                    <a:lnTo>
                      <a:pt x="23" y="130"/>
                    </a:lnTo>
                    <a:lnTo>
                      <a:pt x="128" y="107"/>
                    </a:lnTo>
                    <a:lnTo>
                      <a:pt x="119" y="0"/>
                    </a:lnTo>
                    <a:lnTo>
                      <a:pt x="0" y="15"/>
                    </a:lnTo>
                    <a:close/>
                  </a:path>
                </a:pathLst>
              </a:custGeom>
              <a:solidFill>
                <a:srgbClr val="00000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0753" name="Freeform 33"/>
              <p:cNvSpPr>
                <a:spLocks/>
              </p:cNvSpPr>
              <p:nvPr/>
            </p:nvSpPr>
            <p:spPr bwMode="auto">
              <a:xfrm>
                <a:off x="3772" y="1540"/>
                <a:ext cx="309" cy="45"/>
              </a:xfrm>
              <a:custGeom>
                <a:avLst/>
                <a:gdLst/>
                <a:ahLst/>
                <a:cxnLst>
                  <a:cxn ang="0">
                    <a:pos x="1759" y="20"/>
                  </a:cxn>
                  <a:cxn ang="0">
                    <a:pos x="0" y="0"/>
                  </a:cxn>
                  <a:cxn ang="0">
                    <a:pos x="49" y="7"/>
                  </a:cxn>
                  <a:cxn ang="0">
                    <a:pos x="67" y="13"/>
                  </a:cxn>
                  <a:cxn ang="0">
                    <a:pos x="86" y="21"/>
                  </a:cxn>
                  <a:cxn ang="0">
                    <a:pos x="99" y="33"/>
                  </a:cxn>
                  <a:cxn ang="0">
                    <a:pos x="113" y="51"/>
                  </a:cxn>
                  <a:cxn ang="0">
                    <a:pos x="120" y="73"/>
                  </a:cxn>
                  <a:cxn ang="0">
                    <a:pos x="125" y="95"/>
                  </a:cxn>
                  <a:cxn ang="0">
                    <a:pos x="127" y="117"/>
                  </a:cxn>
                  <a:cxn ang="0">
                    <a:pos x="128" y="137"/>
                  </a:cxn>
                  <a:cxn ang="0">
                    <a:pos x="125" y="165"/>
                  </a:cxn>
                  <a:cxn ang="0">
                    <a:pos x="120" y="192"/>
                  </a:cxn>
                  <a:cxn ang="0">
                    <a:pos x="108" y="215"/>
                  </a:cxn>
                  <a:cxn ang="0">
                    <a:pos x="89" y="239"/>
                  </a:cxn>
                  <a:cxn ang="0">
                    <a:pos x="65" y="254"/>
                  </a:cxn>
                  <a:cxn ang="0">
                    <a:pos x="46" y="269"/>
                  </a:cxn>
                  <a:cxn ang="0">
                    <a:pos x="162" y="256"/>
                  </a:cxn>
                  <a:cxn ang="0">
                    <a:pos x="289" y="235"/>
                  </a:cxn>
                  <a:cxn ang="0">
                    <a:pos x="493" y="222"/>
                  </a:cxn>
                  <a:cxn ang="0">
                    <a:pos x="661" y="208"/>
                  </a:cxn>
                  <a:cxn ang="0">
                    <a:pos x="863" y="208"/>
                  </a:cxn>
                  <a:cxn ang="0">
                    <a:pos x="1085" y="215"/>
                  </a:cxn>
                  <a:cxn ang="0">
                    <a:pos x="1361" y="222"/>
                  </a:cxn>
                  <a:cxn ang="0">
                    <a:pos x="1624" y="242"/>
                  </a:cxn>
                  <a:cxn ang="0">
                    <a:pos x="1732" y="262"/>
                  </a:cxn>
                  <a:cxn ang="0">
                    <a:pos x="1762" y="267"/>
                  </a:cxn>
                  <a:cxn ang="0">
                    <a:pos x="1796" y="268"/>
                  </a:cxn>
                  <a:cxn ang="0">
                    <a:pos x="1820" y="262"/>
                  </a:cxn>
                  <a:cxn ang="0">
                    <a:pos x="1840" y="242"/>
                  </a:cxn>
                  <a:cxn ang="0">
                    <a:pos x="1851" y="217"/>
                  </a:cxn>
                  <a:cxn ang="0">
                    <a:pos x="1857" y="196"/>
                  </a:cxn>
                  <a:cxn ang="0">
                    <a:pos x="1859" y="172"/>
                  </a:cxn>
                  <a:cxn ang="0">
                    <a:pos x="1854" y="130"/>
                  </a:cxn>
                  <a:cxn ang="0">
                    <a:pos x="1845" y="103"/>
                  </a:cxn>
                  <a:cxn ang="0">
                    <a:pos x="1832" y="75"/>
                  </a:cxn>
                  <a:cxn ang="0">
                    <a:pos x="1820" y="57"/>
                  </a:cxn>
                  <a:cxn ang="0">
                    <a:pos x="1805" y="42"/>
                  </a:cxn>
                  <a:cxn ang="0">
                    <a:pos x="1784" y="28"/>
                  </a:cxn>
                  <a:cxn ang="0">
                    <a:pos x="1759" y="20"/>
                  </a:cxn>
                </a:cxnLst>
                <a:rect l="0" t="0" r="r" b="b"/>
                <a:pathLst>
                  <a:path w="1859" h="269">
                    <a:moveTo>
                      <a:pt x="1759" y="20"/>
                    </a:moveTo>
                    <a:lnTo>
                      <a:pt x="0" y="0"/>
                    </a:lnTo>
                    <a:lnTo>
                      <a:pt x="49" y="7"/>
                    </a:lnTo>
                    <a:lnTo>
                      <a:pt x="67" y="13"/>
                    </a:lnTo>
                    <a:lnTo>
                      <a:pt x="86" y="21"/>
                    </a:lnTo>
                    <a:lnTo>
                      <a:pt x="99" y="33"/>
                    </a:lnTo>
                    <a:lnTo>
                      <a:pt x="113" y="51"/>
                    </a:lnTo>
                    <a:lnTo>
                      <a:pt x="120" y="73"/>
                    </a:lnTo>
                    <a:lnTo>
                      <a:pt x="125" y="95"/>
                    </a:lnTo>
                    <a:lnTo>
                      <a:pt x="127" y="117"/>
                    </a:lnTo>
                    <a:lnTo>
                      <a:pt x="128" y="137"/>
                    </a:lnTo>
                    <a:lnTo>
                      <a:pt x="125" y="165"/>
                    </a:lnTo>
                    <a:lnTo>
                      <a:pt x="120" y="192"/>
                    </a:lnTo>
                    <a:lnTo>
                      <a:pt x="108" y="215"/>
                    </a:lnTo>
                    <a:lnTo>
                      <a:pt x="89" y="239"/>
                    </a:lnTo>
                    <a:lnTo>
                      <a:pt x="65" y="254"/>
                    </a:lnTo>
                    <a:lnTo>
                      <a:pt x="46" y="269"/>
                    </a:lnTo>
                    <a:lnTo>
                      <a:pt x="162" y="256"/>
                    </a:lnTo>
                    <a:lnTo>
                      <a:pt x="289" y="235"/>
                    </a:lnTo>
                    <a:lnTo>
                      <a:pt x="493" y="222"/>
                    </a:lnTo>
                    <a:lnTo>
                      <a:pt x="661" y="208"/>
                    </a:lnTo>
                    <a:lnTo>
                      <a:pt x="863" y="208"/>
                    </a:lnTo>
                    <a:lnTo>
                      <a:pt x="1085" y="215"/>
                    </a:lnTo>
                    <a:lnTo>
                      <a:pt x="1361" y="222"/>
                    </a:lnTo>
                    <a:lnTo>
                      <a:pt x="1624" y="242"/>
                    </a:lnTo>
                    <a:lnTo>
                      <a:pt x="1732" y="262"/>
                    </a:lnTo>
                    <a:lnTo>
                      <a:pt x="1762" y="267"/>
                    </a:lnTo>
                    <a:lnTo>
                      <a:pt x="1796" y="268"/>
                    </a:lnTo>
                    <a:lnTo>
                      <a:pt x="1820" y="262"/>
                    </a:lnTo>
                    <a:lnTo>
                      <a:pt x="1840" y="242"/>
                    </a:lnTo>
                    <a:lnTo>
                      <a:pt x="1851" y="217"/>
                    </a:lnTo>
                    <a:lnTo>
                      <a:pt x="1857" y="196"/>
                    </a:lnTo>
                    <a:lnTo>
                      <a:pt x="1859" y="172"/>
                    </a:lnTo>
                    <a:lnTo>
                      <a:pt x="1854" y="130"/>
                    </a:lnTo>
                    <a:lnTo>
                      <a:pt x="1845" y="103"/>
                    </a:lnTo>
                    <a:lnTo>
                      <a:pt x="1832" y="75"/>
                    </a:lnTo>
                    <a:lnTo>
                      <a:pt x="1820" y="57"/>
                    </a:lnTo>
                    <a:lnTo>
                      <a:pt x="1805" y="42"/>
                    </a:lnTo>
                    <a:lnTo>
                      <a:pt x="1784" y="28"/>
                    </a:lnTo>
                    <a:lnTo>
                      <a:pt x="1759" y="20"/>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grpSp>
        <p:sp>
          <p:nvSpPr>
            <p:cNvPr id="30754" name="Text Box 34"/>
            <p:cNvSpPr txBox="1">
              <a:spLocks noChangeArrowheads="1"/>
            </p:cNvSpPr>
            <p:nvPr/>
          </p:nvSpPr>
          <p:spPr bwMode="auto">
            <a:xfrm>
              <a:off x="1342" y="2976"/>
              <a:ext cx="631" cy="378"/>
            </a:xfrm>
            <a:prstGeom prst="rect">
              <a:avLst/>
            </a:prstGeom>
            <a:noFill/>
            <a:ln w="9525">
              <a:noFill/>
              <a:miter lim="800000"/>
              <a:headEnd/>
              <a:tailEnd/>
            </a:ln>
            <a:effectLst/>
          </p:spPr>
          <p:txBody>
            <a:bodyPr>
              <a:spAutoFit/>
            </a:bodyPr>
            <a:lstStyle/>
            <a:p>
              <a:pPr algn="ctr" eaLnBrk="0" hangingPunct="0">
                <a:lnSpc>
                  <a:spcPct val="60000"/>
                </a:lnSpc>
                <a:spcBef>
                  <a:spcPct val="50000"/>
                </a:spcBef>
              </a:pPr>
              <a:r>
                <a:rPr lang="th-TH" sz="1400" i="1">
                  <a:latin typeface="Angsana New" pitchFamily="18" charset="-34"/>
                </a:rPr>
                <a:t>รับสินค้าแทนสาขาตามใบปะหน้าพร้อม </a:t>
              </a:r>
              <a:r>
                <a:rPr lang="en-US" sz="1400" i="1">
                  <a:latin typeface="Angsana New" pitchFamily="18" charset="-34"/>
                </a:rPr>
                <a:t>P/O </a:t>
              </a:r>
              <a:r>
                <a:rPr lang="th-TH" sz="1400" i="1">
                  <a:latin typeface="Angsana New" pitchFamily="18" charset="-34"/>
                </a:rPr>
                <a:t>แยกสาขา</a:t>
              </a:r>
            </a:p>
          </p:txBody>
        </p:sp>
        <p:sp>
          <p:nvSpPr>
            <p:cNvPr id="30755" name="Rectangle 35"/>
            <p:cNvSpPr>
              <a:spLocks noChangeArrowheads="1"/>
            </p:cNvSpPr>
            <p:nvPr/>
          </p:nvSpPr>
          <p:spPr bwMode="auto">
            <a:xfrm>
              <a:off x="3792" y="2496"/>
              <a:ext cx="1344" cy="192"/>
            </a:xfrm>
            <a:prstGeom prst="rect">
              <a:avLst/>
            </a:prstGeom>
            <a:solidFill>
              <a:srgbClr val="66CCFF"/>
            </a:solidFill>
            <a:ln w="9525">
              <a:noFill/>
              <a:miter lim="800000"/>
              <a:headEnd/>
              <a:tailEnd/>
            </a:ln>
            <a:effectLst>
              <a:outerShdw dist="107763" dir="2700000" algn="ctr" rotWithShape="0">
                <a:schemeClr val="bg2"/>
              </a:outerShdw>
            </a:effectLst>
          </p:spPr>
          <p:txBody>
            <a:bodyPr wrap="none" anchor="ctr"/>
            <a:lstStyle/>
            <a:p>
              <a:pPr algn="ctr" eaLnBrk="0" hangingPunct="0">
                <a:lnSpc>
                  <a:spcPct val="80000"/>
                </a:lnSpc>
              </a:pPr>
              <a:r>
                <a:rPr lang="en-US" sz="2000" b="1">
                  <a:latin typeface="Angsana New" pitchFamily="18" charset="-34"/>
                </a:rPr>
                <a:t>Supplier</a:t>
              </a:r>
            </a:p>
          </p:txBody>
        </p:sp>
        <p:sp>
          <p:nvSpPr>
            <p:cNvPr id="30756" name="Rectangle 36"/>
            <p:cNvSpPr>
              <a:spLocks noChangeArrowheads="1"/>
            </p:cNvSpPr>
            <p:nvPr/>
          </p:nvSpPr>
          <p:spPr bwMode="auto">
            <a:xfrm>
              <a:off x="3792" y="2784"/>
              <a:ext cx="1344" cy="912"/>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endParaRPr lang="en-US"/>
            </a:p>
          </p:txBody>
        </p:sp>
        <p:grpSp>
          <p:nvGrpSpPr>
            <p:cNvPr id="30757" name="Group 37"/>
            <p:cNvGrpSpPr>
              <a:grpSpLocks/>
            </p:cNvGrpSpPr>
            <p:nvPr/>
          </p:nvGrpSpPr>
          <p:grpSpPr bwMode="auto">
            <a:xfrm>
              <a:off x="3888" y="2880"/>
              <a:ext cx="624" cy="273"/>
              <a:chOff x="2344" y="3690"/>
              <a:chExt cx="463" cy="227"/>
            </a:xfrm>
          </p:grpSpPr>
          <p:pic>
            <p:nvPicPr>
              <p:cNvPr id="30758" name="Picture 38"/>
              <p:cNvPicPr>
                <a:picLocks noChangeAspect="1" noChangeArrowheads="1"/>
              </p:cNvPicPr>
              <p:nvPr/>
            </p:nvPicPr>
            <p:blipFill>
              <a:blip r:embed="rId14"/>
              <a:srcRect/>
              <a:stretch>
                <a:fillRect/>
              </a:stretch>
            </p:blipFill>
            <p:spPr bwMode="auto">
              <a:xfrm>
                <a:off x="2344" y="3690"/>
                <a:ext cx="463" cy="227"/>
              </a:xfrm>
              <a:prstGeom prst="rect">
                <a:avLst/>
              </a:prstGeom>
              <a:noFill/>
              <a:ln w="9525">
                <a:noFill/>
                <a:miter lim="800000"/>
                <a:headEnd/>
                <a:tailEnd/>
              </a:ln>
              <a:effectLst/>
            </p:spPr>
          </p:pic>
          <p:sp>
            <p:nvSpPr>
              <p:cNvPr id="30759" name="Text Box 39"/>
              <p:cNvSpPr txBox="1">
                <a:spLocks noChangeArrowheads="1"/>
              </p:cNvSpPr>
              <p:nvPr/>
            </p:nvSpPr>
            <p:spPr bwMode="auto">
              <a:xfrm>
                <a:off x="2352" y="3695"/>
                <a:ext cx="336" cy="120"/>
              </a:xfrm>
              <a:prstGeom prst="rect">
                <a:avLst/>
              </a:prstGeom>
              <a:noFill/>
              <a:ln w="9525">
                <a:noFill/>
                <a:miter lim="800000"/>
                <a:headEnd/>
                <a:tailEnd/>
              </a:ln>
              <a:effectLst/>
            </p:spPr>
            <p:txBody>
              <a:bodyPr lIns="91434" tIns="45717" rIns="91434" bIns="45717">
                <a:spAutoFit/>
              </a:bodyPr>
              <a:lstStyle/>
              <a:p>
                <a:pPr eaLnBrk="0" hangingPunct="0">
                  <a:spcBef>
                    <a:spcPct val="50000"/>
                  </a:spcBef>
                </a:pPr>
                <a:endParaRPr lang="en-US" sz="900" b="1" i="1">
                  <a:latin typeface="Cordia New" pitchFamily="34" charset="-34"/>
                  <a:cs typeface="Cordia New" pitchFamily="34" charset="-34"/>
                </a:endParaRPr>
              </a:p>
            </p:txBody>
          </p:sp>
        </p:grpSp>
        <p:grpSp>
          <p:nvGrpSpPr>
            <p:cNvPr id="30766" name="Group 46"/>
            <p:cNvGrpSpPr>
              <a:grpSpLocks/>
            </p:cNvGrpSpPr>
            <p:nvPr/>
          </p:nvGrpSpPr>
          <p:grpSpPr bwMode="auto">
            <a:xfrm>
              <a:off x="4416" y="2928"/>
              <a:ext cx="624" cy="273"/>
              <a:chOff x="2344" y="3690"/>
              <a:chExt cx="463" cy="227"/>
            </a:xfrm>
          </p:grpSpPr>
          <p:pic>
            <p:nvPicPr>
              <p:cNvPr id="30767" name="Picture 47"/>
              <p:cNvPicPr>
                <a:picLocks noChangeAspect="1" noChangeArrowheads="1"/>
              </p:cNvPicPr>
              <p:nvPr/>
            </p:nvPicPr>
            <p:blipFill>
              <a:blip r:embed="rId14"/>
              <a:srcRect/>
              <a:stretch>
                <a:fillRect/>
              </a:stretch>
            </p:blipFill>
            <p:spPr bwMode="auto">
              <a:xfrm>
                <a:off x="2344" y="3690"/>
                <a:ext cx="463" cy="227"/>
              </a:xfrm>
              <a:prstGeom prst="rect">
                <a:avLst/>
              </a:prstGeom>
              <a:noFill/>
              <a:ln w="9525">
                <a:noFill/>
                <a:miter lim="800000"/>
                <a:headEnd/>
                <a:tailEnd/>
              </a:ln>
              <a:effectLst/>
            </p:spPr>
          </p:pic>
          <p:sp>
            <p:nvSpPr>
              <p:cNvPr id="30768" name="Text Box 48"/>
              <p:cNvSpPr txBox="1">
                <a:spLocks noChangeArrowheads="1"/>
              </p:cNvSpPr>
              <p:nvPr/>
            </p:nvSpPr>
            <p:spPr bwMode="auto">
              <a:xfrm>
                <a:off x="2352" y="3695"/>
                <a:ext cx="336" cy="120"/>
              </a:xfrm>
              <a:prstGeom prst="rect">
                <a:avLst/>
              </a:prstGeom>
              <a:noFill/>
              <a:ln w="9525">
                <a:noFill/>
                <a:miter lim="800000"/>
                <a:headEnd/>
                <a:tailEnd/>
              </a:ln>
              <a:effectLst/>
            </p:spPr>
            <p:txBody>
              <a:bodyPr lIns="91434" tIns="45717" rIns="91434" bIns="45717">
                <a:spAutoFit/>
              </a:bodyPr>
              <a:lstStyle/>
              <a:p>
                <a:pPr eaLnBrk="0" hangingPunct="0">
                  <a:spcBef>
                    <a:spcPct val="50000"/>
                  </a:spcBef>
                </a:pPr>
                <a:endParaRPr lang="en-US" sz="900" b="1" i="1">
                  <a:latin typeface="Cordia New" pitchFamily="34" charset="-34"/>
                  <a:cs typeface="Cordia New" pitchFamily="34" charset="-34"/>
                </a:endParaRPr>
              </a:p>
            </p:txBody>
          </p:sp>
        </p:grpSp>
        <p:grpSp>
          <p:nvGrpSpPr>
            <p:cNvPr id="30769" name="Group 49"/>
            <p:cNvGrpSpPr>
              <a:grpSpLocks/>
            </p:cNvGrpSpPr>
            <p:nvPr/>
          </p:nvGrpSpPr>
          <p:grpSpPr bwMode="auto">
            <a:xfrm>
              <a:off x="3840" y="3360"/>
              <a:ext cx="432" cy="260"/>
              <a:chOff x="3264" y="2736"/>
              <a:chExt cx="816" cy="673"/>
            </a:xfrm>
          </p:grpSpPr>
          <p:pic>
            <p:nvPicPr>
              <p:cNvPr id="30770" name="Picture 50"/>
              <p:cNvPicPr>
                <a:picLocks noChangeAspect="1" noChangeArrowheads="1"/>
              </p:cNvPicPr>
              <p:nvPr/>
            </p:nvPicPr>
            <p:blipFill>
              <a:blip r:embed="rId3"/>
              <a:srcRect/>
              <a:stretch>
                <a:fillRect/>
              </a:stretch>
            </p:blipFill>
            <p:spPr bwMode="auto">
              <a:xfrm>
                <a:off x="3264" y="2736"/>
                <a:ext cx="432" cy="432"/>
              </a:xfrm>
              <a:prstGeom prst="rect">
                <a:avLst/>
              </a:prstGeom>
              <a:noFill/>
              <a:ln w="9525">
                <a:noFill/>
                <a:miter lim="800000"/>
                <a:headEnd/>
                <a:tailEnd/>
              </a:ln>
              <a:effectLst/>
            </p:spPr>
          </p:pic>
          <p:pic>
            <p:nvPicPr>
              <p:cNvPr id="30771" name="Picture 51"/>
              <p:cNvPicPr>
                <a:picLocks noChangeAspect="1" noChangeArrowheads="1"/>
              </p:cNvPicPr>
              <p:nvPr/>
            </p:nvPicPr>
            <p:blipFill>
              <a:blip r:embed="rId4"/>
              <a:srcRect/>
              <a:stretch>
                <a:fillRect/>
              </a:stretch>
            </p:blipFill>
            <p:spPr bwMode="auto">
              <a:xfrm>
                <a:off x="3456" y="2832"/>
                <a:ext cx="432" cy="432"/>
              </a:xfrm>
              <a:prstGeom prst="rect">
                <a:avLst/>
              </a:prstGeom>
              <a:noFill/>
              <a:ln w="9525">
                <a:noFill/>
                <a:miter lim="800000"/>
                <a:headEnd/>
                <a:tailEnd/>
              </a:ln>
              <a:effectLst/>
            </p:spPr>
          </p:pic>
          <p:pic>
            <p:nvPicPr>
              <p:cNvPr id="30772" name="Picture 52"/>
              <p:cNvPicPr>
                <a:picLocks noChangeAspect="1" noChangeArrowheads="1"/>
              </p:cNvPicPr>
              <p:nvPr/>
            </p:nvPicPr>
            <p:blipFill>
              <a:blip r:embed="rId5"/>
              <a:srcRect/>
              <a:stretch>
                <a:fillRect/>
              </a:stretch>
            </p:blipFill>
            <p:spPr bwMode="auto">
              <a:xfrm>
                <a:off x="3696" y="2976"/>
                <a:ext cx="288" cy="288"/>
              </a:xfrm>
              <a:prstGeom prst="rect">
                <a:avLst/>
              </a:prstGeom>
              <a:noFill/>
              <a:ln w="9525">
                <a:noFill/>
                <a:miter lim="800000"/>
                <a:headEnd/>
                <a:tailEnd/>
              </a:ln>
              <a:effectLst/>
            </p:spPr>
          </p:pic>
          <p:pic>
            <p:nvPicPr>
              <p:cNvPr id="30773" name="Picture 53"/>
              <p:cNvPicPr>
                <a:picLocks noChangeAspect="1" noChangeArrowheads="1"/>
              </p:cNvPicPr>
              <p:nvPr/>
            </p:nvPicPr>
            <p:blipFill>
              <a:blip r:embed="rId5"/>
              <a:srcRect/>
              <a:stretch>
                <a:fillRect/>
              </a:stretch>
            </p:blipFill>
            <p:spPr bwMode="auto">
              <a:xfrm>
                <a:off x="3792" y="3073"/>
                <a:ext cx="288" cy="288"/>
              </a:xfrm>
              <a:prstGeom prst="rect">
                <a:avLst/>
              </a:prstGeom>
              <a:noFill/>
              <a:ln w="9525">
                <a:noFill/>
                <a:miter lim="800000"/>
                <a:headEnd/>
                <a:tailEnd/>
              </a:ln>
              <a:effectLst/>
            </p:spPr>
          </p:pic>
          <p:pic>
            <p:nvPicPr>
              <p:cNvPr id="30774" name="Picture 54"/>
              <p:cNvPicPr>
                <a:picLocks noChangeAspect="1" noChangeArrowheads="1"/>
              </p:cNvPicPr>
              <p:nvPr/>
            </p:nvPicPr>
            <p:blipFill>
              <a:blip r:embed="rId6"/>
              <a:srcRect/>
              <a:stretch>
                <a:fillRect/>
              </a:stretch>
            </p:blipFill>
            <p:spPr bwMode="auto">
              <a:xfrm>
                <a:off x="3552" y="3121"/>
                <a:ext cx="288" cy="288"/>
              </a:xfrm>
              <a:prstGeom prst="rect">
                <a:avLst/>
              </a:prstGeom>
              <a:noFill/>
              <a:ln w="9525">
                <a:noFill/>
                <a:miter lim="800000"/>
                <a:headEnd/>
                <a:tailEnd/>
              </a:ln>
              <a:effectLst/>
            </p:spPr>
          </p:pic>
        </p:grpSp>
        <p:pic>
          <p:nvPicPr>
            <p:cNvPr id="30776" name="Picture 56" descr="CPEP0291"/>
            <p:cNvPicPr>
              <a:picLocks noChangeAspect="1" noChangeArrowheads="1"/>
            </p:cNvPicPr>
            <p:nvPr/>
          </p:nvPicPr>
          <p:blipFill>
            <a:blip r:embed="rId15"/>
            <a:srcRect/>
            <a:stretch>
              <a:fillRect/>
            </a:stretch>
          </p:blipFill>
          <p:spPr bwMode="auto">
            <a:xfrm>
              <a:off x="4800" y="3168"/>
              <a:ext cx="223" cy="402"/>
            </a:xfrm>
            <a:prstGeom prst="rect">
              <a:avLst/>
            </a:prstGeom>
            <a:noFill/>
          </p:spPr>
        </p:pic>
        <p:grpSp>
          <p:nvGrpSpPr>
            <p:cNvPr id="30777" name="Group 57"/>
            <p:cNvGrpSpPr>
              <a:grpSpLocks/>
            </p:cNvGrpSpPr>
            <p:nvPr/>
          </p:nvGrpSpPr>
          <p:grpSpPr bwMode="auto">
            <a:xfrm>
              <a:off x="336" y="816"/>
              <a:ext cx="768" cy="515"/>
              <a:chOff x="2208" y="2832"/>
              <a:chExt cx="1344" cy="1152"/>
            </a:xfrm>
          </p:grpSpPr>
          <p:sp>
            <p:nvSpPr>
              <p:cNvPr id="30778" name="Rectangle 58"/>
              <p:cNvSpPr>
                <a:spLocks noChangeArrowheads="1"/>
              </p:cNvSpPr>
              <p:nvPr/>
            </p:nvSpPr>
            <p:spPr bwMode="auto">
              <a:xfrm>
                <a:off x="2208" y="2832"/>
                <a:ext cx="1344" cy="1152"/>
              </a:xfrm>
              <a:prstGeom prst="rect">
                <a:avLst/>
              </a:prstGeom>
              <a:noFill/>
              <a:ln w="9525">
                <a:noFill/>
                <a:miter lim="800000"/>
                <a:headEnd/>
                <a:tailEnd/>
              </a:ln>
            </p:spPr>
            <p:txBody>
              <a:bodyPr/>
              <a:lstStyle/>
              <a:p>
                <a:endParaRPr lang="en-US"/>
              </a:p>
            </p:txBody>
          </p:sp>
          <p:sp>
            <p:nvSpPr>
              <p:cNvPr id="30779" name="Freeform 59"/>
              <p:cNvSpPr>
                <a:spLocks/>
              </p:cNvSpPr>
              <p:nvPr/>
            </p:nvSpPr>
            <p:spPr bwMode="auto">
              <a:xfrm>
                <a:off x="2214" y="3695"/>
                <a:ext cx="1332" cy="285"/>
              </a:xfrm>
              <a:custGeom>
                <a:avLst/>
                <a:gdLst/>
                <a:ahLst/>
                <a:cxnLst>
                  <a:cxn ang="0">
                    <a:pos x="30616" y="0"/>
                  </a:cxn>
                  <a:cxn ang="0">
                    <a:pos x="30620" y="1345"/>
                  </a:cxn>
                  <a:cxn ang="0">
                    <a:pos x="32999" y="2129"/>
                  </a:cxn>
                  <a:cxn ang="0">
                    <a:pos x="32995" y="4451"/>
                  </a:cxn>
                  <a:cxn ang="0">
                    <a:pos x="4" y="4451"/>
                  </a:cxn>
                  <a:cxn ang="0">
                    <a:pos x="0" y="2129"/>
                  </a:cxn>
                  <a:cxn ang="0">
                    <a:pos x="2379" y="1415"/>
                  </a:cxn>
                  <a:cxn ang="0">
                    <a:pos x="2383" y="0"/>
                  </a:cxn>
                  <a:cxn ang="0">
                    <a:pos x="30616" y="0"/>
                  </a:cxn>
                </a:cxnLst>
                <a:rect l="0" t="0" r="r" b="b"/>
                <a:pathLst>
                  <a:path w="32999" h="4451">
                    <a:moveTo>
                      <a:pt x="30616" y="0"/>
                    </a:moveTo>
                    <a:lnTo>
                      <a:pt x="30620" y="1345"/>
                    </a:lnTo>
                    <a:lnTo>
                      <a:pt x="32999" y="2129"/>
                    </a:lnTo>
                    <a:lnTo>
                      <a:pt x="32995" y="4451"/>
                    </a:lnTo>
                    <a:lnTo>
                      <a:pt x="4" y="4451"/>
                    </a:lnTo>
                    <a:lnTo>
                      <a:pt x="0" y="2129"/>
                    </a:lnTo>
                    <a:lnTo>
                      <a:pt x="2379" y="1415"/>
                    </a:lnTo>
                    <a:lnTo>
                      <a:pt x="2383" y="0"/>
                    </a:lnTo>
                    <a:lnTo>
                      <a:pt x="30616" y="0"/>
                    </a:lnTo>
                    <a:close/>
                  </a:path>
                </a:pathLst>
              </a:custGeom>
              <a:solidFill>
                <a:srgbClr val="919191"/>
              </a:solidFill>
              <a:ln w="0">
                <a:solidFill>
                  <a:srgbClr val="919191"/>
                </a:solidFill>
                <a:prstDash val="solid"/>
                <a:round/>
                <a:headEnd/>
                <a:tailEnd/>
              </a:ln>
            </p:spPr>
            <p:txBody>
              <a:bodyPr/>
              <a:lstStyle/>
              <a:p>
                <a:endParaRPr lang="en-US"/>
              </a:p>
            </p:txBody>
          </p:sp>
          <p:sp>
            <p:nvSpPr>
              <p:cNvPr id="30780" name="Freeform 60"/>
              <p:cNvSpPr>
                <a:spLocks/>
              </p:cNvSpPr>
              <p:nvPr/>
            </p:nvSpPr>
            <p:spPr bwMode="auto">
              <a:xfrm>
                <a:off x="2298" y="3116"/>
                <a:ext cx="1154" cy="633"/>
              </a:xfrm>
              <a:custGeom>
                <a:avLst/>
                <a:gdLst/>
                <a:ahLst/>
                <a:cxnLst>
                  <a:cxn ang="0">
                    <a:pos x="0" y="9889"/>
                  </a:cxn>
                  <a:cxn ang="0">
                    <a:pos x="0" y="0"/>
                  </a:cxn>
                  <a:cxn ang="0">
                    <a:pos x="28566" y="0"/>
                  </a:cxn>
                  <a:cxn ang="0">
                    <a:pos x="28570" y="9893"/>
                  </a:cxn>
                  <a:cxn ang="0">
                    <a:pos x="17140" y="9893"/>
                  </a:cxn>
                  <a:cxn ang="0">
                    <a:pos x="16623" y="9365"/>
                  </a:cxn>
                  <a:cxn ang="0">
                    <a:pos x="13752" y="9365"/>
                  </a:cxn>
                  <a:cxn ang="0">
                    <a:pos x="13752" y="9307"/>
                  </a:cxn>
                  <a:cxn ang="0">
                    <a:pos x="10197" y="9307"/>
                  </a:cxn>
                  <a:cxn ang="0">
                    <a:pos x="10197" y="9889"/>
                  </a:cxn>
                  <a:cxn ang="0">
                    <a:pos x="0" y="9889"/>
                  </a:cxn>
                </a:cxnLst>
                <a:rect l="0" t="0" r="r" b="b"/>
                <a:pathLst>
                  <a:path w="28570" h="9893">
                    <a:moveTo>
                      <a:pt x="0" y="9889"/>
                    </a:moveTo>
                    <a:lnTo>
                      <a:pt x="0" y="0"/>
                    </a:lnTo>
                    <a:lnTo>
                      <a:pt x="28566" y="0"/>
                    </a:lnTo>
                    <a:lnTo>
                      <a:pt x="28570" y="9893"/>
                    </a:lnTo>
                    <a:lnTo>
                      <a:pt x="17140" y="9893"/>
                    </a:lnTo>
                    <a:lnTo>
                      <a:pt x="16623" y="9365"/>
                    </a:lnTo>
                    <a:lnTo>
                      <a:pt x="13752" y="9365"/>
                    </a:lnTo>
                    <a:lnTo>
                      <a:pt x="13752" y="9307"/>
                    </a:lnTo>
                    <a:lnTo>
                      <a:pt x="10197" y="9307"/>
                    </a:lnTo>
                    <a:lnTo>
                      <a:pt x="10197" y="9889"/>
                    </a:lnTo>
                    <a:lnTo>
                      <a:pt x="0" y="9889"/>
                    </a:lnTo>
                    <a:close/>
                  </a:path>
                </a:pathLst>
              </a:custGeom>
              <a:solidFill>
                <a:srgbClr val="9EDDFF"/>
              </a:solidFill>
              <a:ln w="0">
                <a:solidFill>
                  <a:srgbClr val="9EDDFF"/>
                </a:solidFill>
                <a:prstDash val="solid"/>
                <a:round/>
                <a:headEnd/>
                <a:tailEnd/>
              </a:ln>
            </p:spPr>
            <p:txBody>
              <a:bodyPr/>
              <a:lstStyle/>
              <a:p>
                <a:endParaRPr lang="en-US"/>
              </a:p>
            </p:txBody>
          </p:sp>
          <p:sp>
            <p:nvSpPr>
              <p:cNvPr id="30781" name="Freeform 61"/>
              <p:cNvSpPr>
                <a:spLocks/>
              </p:cNvSpPr>
              <p:nvPr/>
            </p:nvSpPr>
            <p:spPr bwMode="auto">
              <a:xfrm>
                <a:off x="2332" y="3728"/>
                <a:ext cx="25" cy="19"/>
              </a:xfrm>
              <a:custGeom>
                <a:avLst/>
                <a:gdLst/>
                <a:ahLst/>
                <a:cxnLst>
                  <a:cxn ang="0">
                    <a:pos x="313" y="0"/>
                  </a:cxn>
                  <a:cxn ang="0">
                    <a:pos x="0" y="0"/>
                  </a:cxn>
                  <a:cxn ang="0">
                    <a:pos x="294" y="309"/>
                  </a:cxn>
                  <a:cxn ang="0">
                    <a:pos x="588" y="309"/>
                  </a:cxn>
                  <a:cxn ang="0">
                    <a:pos x="313" y="0"/>
                  </a:cxn>
                </a:cxnLst>
                <a:rect l="0" t="0" r="r" b="b"/>
                <a:pathLst>
                  <a:path w="588" h="309">
                    <a:moveTo>
                      <a:pt x="313" y="0"/>
                    </a:moveTo>
                    <a:lnTo>
                      <a:pt x="0" y="0"/>
                    </a:lnTo>
                    <a:lnTo>
                      <a:pt x="294" y="309"/>
                    </a:lnTo>
                    <a:lnTo>
                      <a:pt x="588" y="309"/>
                    </a:lnTo>
                    <a:lnTo>
                      <a:pt x="313" y="0"/>
                    </a:lnTo>
                    <a:close/>
                  </a:path>
                </a:pathLst>
              </a:custGeom>
              <a:solidFill>
                <a:srgbClr val="21B5FF"/>
              </a:solidFill>
              <a:ln w="0">
                <a:solidFill>
                  <a:srgbClr val="21B5FF"/>
                </a:solidFill>
                <a:prstDash val="solid"/>
                <a:round/>
                <a:headEnd/>
                <a:tailEnd/>
              </a:ln>
            </p:spPr>
            <p:txBody>
              <a:bodyPr/>
              <a:lstStyle/>
              <a:p>
                <a:endParaRPr lang="en-US"/>
              </a:p>
            </p:txBody>
          </p:sp>
          <p:sp>
            <p:nvSpPr>
              <p:cNvPr id="30782" name="Freeform 62"/>
              <p:cNvSpPr>
                <a:spLocks/>
              </p:cNvSpPr>
              <p:nvPr/>
            </p:nvSpPr>
            <p:spPr bwMode="auto">
              <a:xfrm>
                <a:off x="2355" y="3728"/>
                <a:ext cx="96" cy="19"/>
              </a:xfrm>
              <a:custGeom>
                <a:avLst/>
                <a:gdLst/>
                <a:ahLst/>
                <a:cxnLst>
                  <a:cxn ang="0">
                    <a:pos x="2087" y="0"/>
                  </a:cxn>
                  <a:cxn ang="0">
                    <a:pos x="0" y="0"/>
                  </a:cxn>
                  <a:cxn ang="0">
                    <a:pos x="294" y="309"/>
                  </a:cxn>
                  <a:cxn ang="0">
                    <a:pos x="2382" y="309"/>
                  </a:cxn>
                  <a:cxn ang="0">
                    <a:pos x="2087" y="0"/>
                  </a:cxn>
                </a:cxnLst>
                <a:rect l="0" t="0" r="r" b="b"/>
                <a:pathLst>
                  <a:path w="2382" h="309">
                    <a:moveTo>
                      <a:pt x="2087" y="0"/>
                    </a:moveTo>
                    <a:lnTo>
                      <a:pt x="0" y="0"/>
                    </a:lnTo>
                    <a:lnTo>
                      <a:pt x="294" y="309"/>
                    </a:lnTo>
                    <a:lnTo>
                      <a:pt x="2382" y="309"/>
                    </a:lnTo>
                    <a:lnTo>
                      <a:pt x="2087" y="0"/>
                    </a:lnTo>
                    <a:close/>
                  </a:path>
                </a:pathLst>
              </a:custGeom>
              <a:solidFill>
                <a:srgbClr val="21B5FF"/>
              </a:solidFill>
              <a:ln w="0">
                <a:solidFill>
                  <a:srgbClr val="21B5FF"/>
                </a:solidFill>
                <a:prstDash val="solid"/>
                <a:round/>
                <a:headEnd/>
                <a:tailEnd/>
              </a:ln>
            </p:spPr>
            <p:txBody>
              <a:bodyPr/>
              <a:lstStyle/>
              <a:p>
                <a:endParaRPr lang="en-US"/>
              </a:p>
            </p:txBody>
          </p:sp>
          <p:sp>
            <p:nvSpPr>
              <p:cNvPr id="30783" name="Freeform 63"/>
              <p:cNvSpPr>
                <a:spLocks/>
              </p:cNvSpPr>
              <p:nvPr/>
            </p:nvSpPr>
            <p:spPr bwMode="auto">
              <a:xfrm>
                <a:off x="2559" y="3728"/>
                <a:ext cx="71" cy="19"/>
              </a:xfrm>
              <a:custGeom>
                <a:avLst/>
                <a:gdLst/>
                <a:ahLst/>
                <a:cxnLst>
                  <a:cxn ang="0">
                    <a:pos x="1475" y="0"/>
                  </a:cxn>
                  <a:cxn ang="0">
                    <a:pos x="0" y="0"/>
                  </a:cxn>
                  <a:cxn ang="0">
                    <a:pos x="294" y="309"/>
                  </a:cxn>
                  <a:cxn ang="0">
                    <a:pos x="1774" y="309"/>
                  </a:cxn>
                  <a:cxn ang="0">
                    <a:pos x="1475" y="0"/>
                  </a:cxn>
                </a:cxnLst>
                <a:rect l="0" t="0" r="r" b="b"/>
                <a:pathLst>
                  <a:path w="1774" h="309">
                    <a:moveTo>
                      <a:pt x="1475" y="0"/>
                    </a:moveTo>
                    <a:lnTo>
                      <a:pt x="0" y="0"/>
                    </a:lnTo>
                    <a:lnTo>
                      <a:pt x="294" y="309"/>
                    </a:lnTo>
                    <a:lnTo>
                      <a:pt x="1774" y="309"/>
                    </a:lnTo>
                    <a:lnTo>
                      <a:pt x="1475" y="0"/>
                    </a:lnTo>
                    <a:close/>
                  </a:path>
                </a:pathLst>
              </a:custGeom>
              <a:solidFill>
                <a:srgbClr val="21B5FF"/>
              </a:solidFill>
              <a:ln w="0">
                <a:solidFill>
                  <a:srgbClr val="21B5FF"/>
                </a:solidFill>
                <a:prstDash val="solid"/>
                <a:round/>
                <a:headEnd/>
                <a:tailEnd/>
              </a:ln>
            </p:spPr>
            <p:txBody>
              <a:bodyPr/>
              <a:lstStyle/>
              <a:p>
                <a:endParaRPr lang="en-US"/>
              </a:p>
            </p:txBody>
          </p:sp>
          <p:sp>
            <p:nvSpPr>
              <p:cNvPr id="30784" name="Freeform 64"/>
              <p:cNvSpPr>
                <a:spLocks/>
              </p:cNvSpPr>
              <p:nvPr/>
            </p:nvSpPr>
            <p:spPr bwMode="auto">
              <a:xfrm>
                <a:off x="3046" y="3731"/>
                <a:ext cx="70" cy="18"/>
              </a:xfrm>
              <a:custGeom>
                <a:avLst/>
                <a:gdLst/>
                <a:ahLst/>
                <a:cxnLst>
                  <a:cxn ang="0">
                    <a:pos x="1467" y="0"/>
                  </a:cxn>
                  <a:cxn ang="0">
                    <a:pos x="0" y="0"/>
                  </a:cxn>
                  <a:cxn ang="0">
                    <a:pos x="254" y="260"/>
                  </a:cxn>
                  <a:cxn ang="0">
                    <a:pos x="1733" y="260"/>
                  </a:cxn>
                  <a:cxn ang="0">
                    <a:pos x="1467" y="0"/>
                  </a:cxn>
                </a:cxnLst>
                <a:rect l="0" t="0" r="r" b="b"/>
                <a:pathLst>
                  <a:path w="1733" h="260">
                    <a:moveTo>
                      <a:pt x="1467" y="0"/>
                    </a:moveTo>
                    <a:lnTo>
                      <a:pt x="0" y="0"/>
                    </a:lnTo>
                    <a:lnTo>
                      <a:pt x="254" y="260"/>
                    </a:lnTo>
                    <a:lnTo>
                      <a:pt x="1733" y="260"/>
                    </a:lnTo>
                    <a:lnTo>
                      <a:pt x="1467" y="0"/>
                    </a:lnTo>
                    <a:close/>
                  </a:path>
                </a:pathLst>
              </a:custGeom>
              <a:solidFill>
                <a:srgbClr val="21B5FF"/>
              </a:solidFill>
              <a:ln w="0">
                <a:solidFill>
                  <a:srgbClr val="21B5FF"/>
                </a:solidFill>
                <a:prstDash val="solid"/>
                <a:round/>
                <a:headEnd/>
                <a:tailEnd/>
              </a:ln>
            </p:spPr>
            <p:txBody>
              <a:bodyPr/>
              <a:lstStyle/>
              <a:p>
                <a:endParaRPr lang="en-US"/>
              </a:p>
            </p:txBody>
          </p:sp>
          <p:sp>
            <p:nvSpPr>
              <p:cNvPr id="30785" name="Freeform 65"/>
              <p:cNvSpPr>
                <a:spLocks/>
              </p:cNvSpPr>
              <p:nvPr/>
            </p:nvSpPr>
            <p:spPr bwMode="auto">
              <a:xfrm>
                <a:off x="3123" y="3731"/>
                <a:ext cx="24" cy="18"/>
              </a:xfrm>
              <a:custGeom>
                <a:avLst/>
                <a:gdLst/>
                <a:ahLst/>
                <a:cxnLst>
                  <a:cxn ang="0">
                    <a:pos x="306" y="0"/>
                  </a:cxn>
                  <a:cxn ang="0">
                    <a:pos x="0" y="4"/>
                  </a:cxn>
                  <a:cxn ang="0">
                    <a:pos x="254" y="264"/>
                  </a:cxn>
                  <a:cxn ang="0">
                    <a:pos x="565" y="268"/>
                  </a:cxn>
                  <a:cxn ang="0">
                    <a:pos x="306" y="0"/>
                  </a:cxn>
                </a:cxnLst>
                <a:rect l="0" t="0" r="r" b="b"/>
                <a:pathLst>
                  <a:path w="565" h="268">
                    <a:moveTo>
                      <a:pt x="306" y="0"/>
                    </a:moveTo>
                    <a:lnTo>
                      <a:pt x="0" y="4"/>
                    </a:lnTo>
                    <a:lnTo>
                      <a:pt x="254" y="264"/>
                    </a:lnTo>
                    <a:lnTo>
                      <a:pt x="565" y="268"/>
                    </a:lnTo>
                    <a:lnTo>
                      <a:pt x="306" y="0"/>
                    </a:lnTo>
                    <a:close/>
                  </a:path>
                </a:pathLst>
              </a:custGeom>
              <a:solidFill>
                <a:srgbClr val="21B5FF"/>
              </a:solidFill>
              <a:ln w="0">
                <a:solidFill>
                  <a:srgbClr val="21B5FF"/>
                </a:solidFill>
                <a:prstDash val="solid"/>
                <a:round/>
                <a:headEnd/>
                <a:tailEnd/>
              </a:ln>
            </p:spPr>
            <p:txBody>
              <a:bodyPr/>
              <a:lstStyle/>
              <a:p>
                <a:endParaRPr lang="en-US"/>
              </a:p>
            </p:txBody>
          </p:sp>
          <p:sp>
            <p:nvSpPr>
              <p:cNvPr id="30786" name="Freeform 66"/>
              <p:cNvSpPr>
                <a:spLocks/>
              </p:cNvSpPr>
              <p:nvPr/>
            </p:nvSpPr>
            <p:spPr bwMode="auto">
              <a:xfrm>
                <a:off x="3278" y="3731"/>
                <a:ext cx="23" cy="18"/>
              </a:xfrm>
              <a:custGeom>
                <a:avLst/>
                <a:gdLst/>
                <a:ahLst/>
                <a:cxnLst>
                  <a:cxn ang="0">
                    <a:pos x="303" y="0"/>
                  </a:cxn>
                  <a:cxn ang="0">
                    <a:pos x="0" y="4"/>
                  </a:cxn>
                  <a:cxn ang="0">
                    <a:pos x="255" y="264"/>
                  </a:cxn>
                  <a:cxn ang="0">
                    <a:pos x="565" y="268"/>
                  </a:cxn>
                  <a:cxn ang="0">
                    <a:pos x="303" y="0"/>
                  </a:cxn>
                </a:cxnLst>
                <a:rect l="0" t="0" r="r" b="b"/>
                <a:pathLst>
                  <a:path w="565" h="268">
                    <a:moveTo>
                      <a:pt x="303" y="0"/>
                    </a:moveTo>
                    <a:lnTo>
                      <a:pt x="0" y="4"/>
                    </a:lnTo>
                    <a:lnTo>
                      <a:pt x="255" y="264"/>
                    </a:lnTo>
                    <a:lnTo>
                      <a:pt x="565" y="268"/>
                    </a:lnTo>
                    <a:lnTo>
                      <a:pt x="303" y="0"/>
                    </a:lnTo>
                    <a:close/>
                  </a:path>
                </a:pathLst>
              </a:custGeom>
              <a:solidFill>
                <a:srgbClr val="21B5FF"/>
              </a:solidFill>
              <a:ln w="0">
                <a:solidFill>
                  <a:srgbClr val="21B5FF"/>
                </a:solidFill>
                <a:prstDash val="solid"/>
                <a:round/>
                <a:headEnd/>
                <a:tailEnd/>
              </a:ln>
            </p:spPr>
            <p:txBody>
              <a:bodyPr/>
              <a:lstStyle/>
              <a:p>
                <a:endParaRPr lang="en-US"/>
              </a:p>
            </p:txBody>
          </p:sp>
          <p:sp>
            <p:nvSpPr>
              <p:cNvPr id="30787" name="Freeform 67"/>
              <p:cNvSpPr>
                <a:spLocks/>
              </p:cNvSpPr>
              <p:nvPr/>
            </p:nvSpPr>
            <p:spPr bwMode="auto">
              <a:xfrm>
                <a:off x="3309" y="3731"/>
                <a:ext cx="23" cy="18"/>
              </a:xfrm>
              <a:custGeom>
                <a:avLst/>
                <a:gdLst/>
                <a:ahLst/>
                <a:cxnLst>
                  <a:cxn ang="0">
                    <a:pos x="303" y="0"/>
                  </a:cxn>
                  <a:cxn ang="0">
                    <a:pos x="0" y="4"/>
                  </a:cxn>
                  <a:cxn ang="0">
                    <a:pos x="255" y="264"/>
                  </a:cxn>
                  <a:cxn ang="0">
                    <a:pos x="565" y="268"/>
                  </a:cxn>
                  <a:cxn ang="0">
                    <a:pos x="303" y="0"/>
                  </a:cxn>
                </a:cxnLst>
                <a:rect l="0" t="0" r="r" b="b"/>
                <a:pathLst>
                  <a:path w="565" h="268">
                    <a:moveTo>
                      <a:pt x="303" y="0"/>
                    </a:moveTo>
                    <a:lnTo>
                      <a:pt x="0" y="4"/>
                    </a:lnTo>
                    <a:lnTo>
                      <a:pt x="255" y="264"/>
                    </a:lnTo>
                    <a:lnTo>
                      <a:pt x="565" y="268"/>
                    </a:lnTo>
                    <a:lnTo>
                      <a:pt x="303" y="0"/>
                    </a:lnTo>
                    <a:close/>
                  </a:path>
                </a:pathLst>
              </a:custGeom>
              <a:solidFill>
                <a:srgbClr val="21B5FF"/>
              </a:solidFill>
              <a:ln w="0">
                <a:solidFill>
                  <a:srgbClr val="21B5FF"/>
                </a:solidFill>
                <a:prstDash val="solid"/>
                <a:round/>
                <a:headEnd/>
                <a:tailEnd/>
              </a:ln>
            </p:spPr>
            <p:txBody>
              <a:bodyPr/>
              <a:lstStyle/>
              <a:p>
                <a:endParaRPr lang="en-US"/>
              </a:p>
            </p:txBody>
          </p:sp>
          <p:sp>
            <p:nvSpPr>
              <p:cNvPr id="30788" name="Freeform 68"/>
              <p:cNvSpPr>
                <a:spLocks/>
              </p:cNvSpPr>
              <p:nvPr/>
            </p:nvSpPr>
            <p:spPr bwMode="auto">
              <a:xfrm>
                <a:off x="3340" y="3731"/>
                <a:ext cx="85" cy="18"/>
              </a:xfrm>
              <a:custGeom>
                <a:avLst/>
                <a:gdLst/>
                <a:ahLst/>
                <a:cxnLst>
                  <a:cxn ang="0">
                    <a:pos x="1845" y="0"/>
                  </a:cxn>
                  <a:cxn ang="0">
                    <a:pos x="0" y="4"/>
                  </a:cxn>
                  <a:cxn ang="0">
                    <a:pos x="255" y="264"/>
                  </a:cxn>
                  <a:cxn ang="0">
                    <a:pos x="2108" y="268"/>
                  </a:cxn>
                  <a:cxn ang="0">
                    <a:pos x="1845" y="0"/>
                  </a:cxn>
                </a:cxnLst>
                <a:rect l="0" t="0" r="r" b="b"/>
                <a:pathLst>
                  <a:path w="2108" h="268">
                    <a:moveTo>
                      <a:pt x="1845" y="0"/>
                    </a:moveTo>
                    <a:lnTo>
                      <a:pt x="0" y="4"/>
                    </a:lnTo>
                    <a:lnTo>
                      <a:pt x="255" y="264"/>
                    </a:lnTo>
                    <a:lnTo>
                      <a:pt x="2108" y="268"/>
                    </a:lnTo>
                    <a:lnTo>
                      <a:pt x="1845" y="0"/>
                    </a:lnTo>
                    <a:close/>
                  </a:path>
                </a:pathLst>
              </a:custGeom>
              <a:solidFill>
                <a:srgbClr val="21B5FF"/>
              </a:solidFill>
              <a:ln w="0">
                <a:solidFill>
                  <a:srgbClr val="21B5FF"/>
                </a:solidFill>
                <a:prstDash val="solid"/>
                <a:round/>
                <a:headEnd/>
                <a:tailEnd/>
              </a:ln>
            </p:spPr>
            <p:txBody>
              <a:bodyPr/>
              <a:lstStyle/>
              <a:p>
                <a:endParaRPr lang="en-US"/>
              </a:p>
            </p:txBody>
          </p:sp>
          <p:sp>
            <p:nvSpPr>
              <p:cNvPr id="30789" name="Freeform 69"/>
              <p:cNvSpPr>
                <a:spLocks/>
              </p:cNvSpPr>
              <p:nvPr/>
            </p:nvSpPr>
            <p:spPr bwMode="auto">
              <a:xfrm>
                <a:off x="2304" y="3149"/>
                <a:ext cx="1142" cy="577"/>
              </a:xfrm>
              <a:custGeom>
                <a:avLst/>
                <a:gdLst/>
                <a:ahLst/>
                <a:cxnLst>
                  <a:cxn ang="0">
                    <a:pos x="3102" y="2269"/>
                  </a:cxn>
                  <a:cxn ang="0">
                    <a:pos x="4283" y="1688"/>
                  </a:cxn>
                  <a:cxn ang="0">
                    <a:pos x="3102" y="1456"/>
                  </a:cxn>
                  <a:cxn ang="0">
                    <a:pos x="2819" y="1279"/>
                  </a:cxn>
                  <a:cxn ang="0">
                    <a:pos x="2986" y="759"/>
                  </a:cxn>
                  <a:cxn ang="0">
                    <a:pos x="3440" y="1279"/>
                  </a:cxn>
                  <a:cxn ang="0">
                    <a:pos x="5015" y="1571"/>
                  </a:cxn>
                  <a:cxn ang="0">
                    <a:pos x="6196" y="1279"/>
                  </a:cxn>
                  <a:cxn ang="0">
                    <a:pos x="10026" y="874"/>
                  </a:cxn>
                  <a:cxn ang="0">
                    <a:pos x="10590" y="1919"/>
                  </a:cxn>
                  <a:cxn ang="0">
                    <a:pos x="18425" y="1919"/>
                  </a:cxn>
                  <a:cxn ang="0">
                    <a:pos x="19606" y="1341"/>
                  </a:cxn>
                  <a:cxn ang="0">
                    <a:pos x="20509" y="1919"/>
                  </a:cxn>
                  <a:cxn ang="0">
                    <a:pos x="22426" y="1341"/>
                  </a:cxn>
                  <a:cxn ang="0">
                    <a:pos x="22991" y="1919"/>
                  </a:cxn>
                  <a:cxn ang="0">
                    <a:pos x="24283" y="874"/>
                  </a:cxn>
                  <a:cxn ang="0">
                    <a:pos x="25075" y="1861"/>
                  </a:cxn>
                  <a:cxn ang="0">
                    <a:pos x="17467" y="8259"/>
                  </a:cxn>
                  <a:cxn ang="0">
                    <a:pos x="17467" y="5057"/>
                  </a:cxn>
                  <a:cxn ang="0">
                    <a:pos x="17240" y="4538"/>
                  </a:cxn>
                  <a:cxn ang="0">
                    <a:pos x="17017" y="1919"/>
                  </a:cxn>
                  <a:cxn ang="0">
                    <a:pos x="16564" y="4884"/>
                  </a:cxn>
                  <a:cxn ang="0">
                    <a:pos x="14989" y="4129"/>
                  </a:cxn>
                  <a:cxn ang="0">
                    <a:pos x="14198" y="7038"/>
                  </a:cxn>
                  <a:cxn ang="0">
                    <a:pos x="13804" y="3313"/>
                  </a:cxn>
                  <a:cxn ang="0">
                    <a:pos x="13637" y="2966"/>
                  </a:cxn>
                  <a:cxn ang="0">
                    <a:pos x="13521" y="7913"/>
                  </a:cxn>
                  <a:cxn ang="0">
                    <a:pos x="11947" y="7388"/>
                  </a:cxn>
                  <a:cxn ang="0">
                    <a:pos x="10141" y="8259"/>
                  </a:cxn>
                  <a:cxn ang="0">
                    <a:pos x="2931" y="8783"/>
                  </a:cxn>
                  <a:cxn ang="0">
                    <a:pos x="10026" y="8552"/>
                  </a:cxn>
                  <a:cxn ang="0">
                    <a:pos x="16452" y="8552"/>
                  </a:cxn>
                  <a:cxn ang="0">
                    <a:pos x="28228" y="9018"/>
                  </a:cxn>
                  <a:cxn ang="0">
                    <a:pos x="0" y="0"/>
                  </a:cxn>
                  <a:cxn ang="0">
                    <a:pos x="2931" y="8783"/>
                  </a:cxn>
                  <a:cxn ang="0">
                    <a:pos x="2537" y="8259"/>
                  </a:cxn>
                  <a:cxn ang="0">
                    <a:pos x="2764" y="2269"/>
                  </a:cxn>
                </a:cxnLst>
                <a:rect l="0" t="0" r="r" b="b"/>
                <a:pathLst>
                  <a:path w="28228" h="9018">
                    <a:moveTo>
                      <a:pt x="2819" y="2269"/>
                    </a:moveTo>
                    <a:lnTo>
                      <a:pt x="3102" y="2269"/>
                    </a:lnTo>
                    <a:lnTo>
                      <a:pt x="4283" y="2558"/>
                    </a:lnTo>
                    <a:lnTo>
                      <a:pt x="4283" y="1688"/>
                    </a:lnTo>
                    <a:lnTo>
                      <a:pt x="3213" y="1341"/>
                    </a:lnTo>
                    <a:lnTo>
                      <a:pt x="3102" y="1456"/>
                    </a:lnTo>
                    <a:lnTo>
                      <a:pt x="2819" y="1456"/>
                    </a:lnTo>
                    <a:lnTo>
                      <a:pt x="2819" y="1279"/>
                    </a:lnTo>
                    <a:lnTo>
                      <a:pt x="2819" y="1279"/>
                    </a:lnTo>
                    <a:lnTo>
                      <a:pt x="2986" y="759"/>
                    </a:lnTo>
                    <a:lnTo>
                      <a:pt x="3607" y="759"/>
                    </a:lnTo>
                    <a:lnTo>
                      <a:pt x="3440" y="1279"/>
                    </a:lnTo>
                    <a:lnTo>
                      <a:pt x="5070" y="1279"/>
                    </a:lnTo>
                    <a:lnTo>
                      <a:pt x="5015" y="1571"/>
                    </a:lnTo>
                    <a:lnTo>
                      <a:pt x="6084" y="1571"/>
                    </a:lnTo>
                    <a:lnTo>
                      <a:pt x="6196" y="1279"/>
                    </a:lnTo>
                    <a:lnTo>
                      <a:pt x="9632" y="1279"/>
                    </a:lnTo>
                    <a:lnTo>
                      <a:pt x="10026" y="874"/>
                    </a:lnTo>
                    <a:lnTo>
                      <a:pt x="10590" y="874"/>
                    </a:lnTo>
                    <a:lnTo>
                      <a:pt x="10590" y="1919"/>
                    </a:lnTo>
                    <a:lnTo>
                      <a:pt x="16564" y="1919"/>
                    </a:lnTo>
                    <a:lnTo>
                      <a:pt x="18425" y="1919"/>
                    </a:lnTo>
                    <a:lnTo>
                      <a:pt x="18986" y="1341"/>
                    </a:lnTo>
                    <a:lnTo>
                      <a:pt x="19606" y="1341"/>
                    </a:lnTo>
                    <a:lnTo>
                      <a:pt x="19042" y="1919"/>
                    </a:lnTo>
                    <a:lnTo>
                      <a:pt x="20509" y="1919"/>
                    </a:lnTo>
                    <a:lnTo>
                      <a:pt x="21074" y="1341"/>
                    </a:lnTo>
                    <a:lnTo>
                      <a:pt x="22426" y="1341"/>
                    </a:lnTo>
                    <a:lnTo>
                      <a:pt x="21861" y="1919"/>
                    </a:lnTo>
                    <a:lnTo>
                      <a:pt x="22991" y="1919"/>
                    </a:lnTo>
                    <a:lnTo>
                      <a:pt x="24005" y="874"/>
                    </a:lnTo>
                    <a:lnTo>
                      <a:pt x="24283" y="874"/>
                    </a:lnTo>
                    <a:lnTo>
                      <a:pt x="23329" y="1861"/>
                    </a:lnTo>
                    <a:lnTo>
                      <a:pt x="25075" y="1861"/>
                    </a:lnTo>
                    <a:lnTo>
                      <a:pt x="25075" y="8259"/>
                    </a:lnTo>
                    <a:lnTo>
                      <a:pt x="17467" y="8259"/>
                    </a:lnTo>
                    <a:lnTo>
                      <a:pt x="17467" y="5351"/>
                    </a:lnTo>
                    <a:lnTo>
                      <a:pt x="17467" y="5057"/>
                    </a:lnTo>
                    <a:lnTo>
                      <a:pt x="17634" y="4827"/>
                    </a:lnTo>
                    <a:lnTo>
                      <a:pt x="17240" y="4538"/>
                    </a:lnTo>
                    <a:lnTo>
                      <a:pt x="17017" y="4769"/>
                    </a:lnTo>
                    <a:lnTo>
                      <a:pt x="17017" y="1919"/>
                    </a:lnTo>
                    <a:lnTo>
                      <a:pt x="16564" y="1919"/>
                    </a:lnTo>
                    <a:lnTo>
                      <a:pt x="16564" y="4884"/>
                    </a:lnTo>
                    <a:lnTo>
                      <a:pt x="15438" y="4884"/>
                    </a:lnTo>
                    <a:lnTo>
                      <a:pt x="14989" y="4129"/>
                    </a:lnTo>
                    <a:lnTo>
                      <a:pt x="14198" y="4129"/>
                    </a:lnTo>
                    <a:lnTo>
                      <a:pt x="14198" y="7038"/>
                    </a:lnTo>
                    <a:lnTo>
                      <a:pt x="13804" y="7038"/>
                    </a:lnTo>
                    <a:lnTo>
                      <a:pt x="13804" y="3313"/>
                    </a:lnTo>
                    <a:lnTo>
                      <a:pt x="13975" y="3313"/>
                    </a:lnTo>
                    <a:lnTo>
                      <a:pt x="13637" y="2966"/>
                    </a:lnTo>
                    <a:lnTo>
                      <a:pt x="13521" y="2966"/>
                    </a:lnTo>
                    <a:lnTo>
                      <a:pt x="13521" y="7913"/>
                    </a:lnTo>
                    <a:lnTo>
                      <a:pt x="11947" y="7913"/>
                    </a:lnTo>
                    <a:lnTo>
                      <a:pt x="11947" y="7388"/>
                    </a:lnTo>
                    <a:lnTo>
                      <a:pt x="10141" y="7851"/>
                    </a:lnTo>
                    <a:lnTo>
                      <a:pt x="10141" y="8259"/>
                    </a:lnTo>
                    <a:lnTo>
                      <a:pt x="2931" y="8259"/>
                    </a:lnTo>
                    <a:lnTo>
                      <a:pt x="2931" y="8783"/>
                    </a:lnTo>
                    <a:lnTo>
                      <a:pt x="10026" y="8783"/>
                    </a:lnTo>
                    <a:lnTo>
                      <a:pt x="10026" y="8552"/>
                    </a:lnTo>
                    <a:lnTo>
                      <a:pt x="13466" y="8552"/>
                    </a:lnTo>
                    <a:lnTo>
                      <a:pt x="16452" y="8552"/>
                    </a:lnTo>
                    <a:lnTo>
                      <a:pt x="16958" y="9018"/>
                    </a:lnTo>
                    <a:lnTo>
                      <a:pt x="28228" y="9018"/>
                    </a:lnTo>
                    <a:lnTo>
                      <a:pt x="28228" y="0"/>
                    </a:lnTo>
                    <a:lnTo>
                      <a:pt x="0" y="0"/>
                    </a:lnTo>
                    <a:lnTo>
                      <a:pt x="0" y="8783"/>
                    </a:lnTo>
                    <a:lnTo>
                      <a:pt x="2931" y="8783"/>
                    </a:lnTo>
                    <a:lnTo>
                      <a:pt x="2931" y="8259"/>
                    </a:lnTo>
                    <a:lnTo>
                      <a:pt x="2537" y="8259"/>
                    </a:lnTo>
                    <a:lnTo>
                      <a:pt x="2537" y="2269"/>
                    </a:lnTo>
                    <a:lnTo>
                      <a:pt x="2764" y="2269"/>
                    </a:lnTo>
                    <a:lnTo>
                      <a:pt x="2819" y="2269"/>
                    </a:lnTo>
                    <a:close/>
                  </a:path>
                </a:pathLst>
              </a:custGeom>
              <a:solidFill>
                <a:srgbClr val="EFDDFF"/>
              </a:solidFill>
              <a:ln w="0">
                <a:solidFill>
                  <a:srgbClr val="EFDDFF"/>
                </a:solidFill>
                <a:prstDash val="solid"/>
                <a:round/>
                <a:headEnd/>
                <a:tailEnd/>
              </a:ln>
            </p:spPr>
            <p:txBody>
              <a:bodyPr/>
              <a:lstStyle/>
              <a:p>
                <a:endParaRPr lang="en-US"/>
              </a:p>
            </p:txBody>
          </p:sp>
          <p:sp>
            <p:nvSpPr>
              <p:cNvPr id="30790" name="Freeform 70"/>
              <p:cNvSpPr>
                <a:spLocks/>
              </p:cNvSpPr>
              <p:nvPr/>
            </p:nvSpPr>
            <p:spPr bwMode="auto">
              <a:xfrm>
                <a:off x="3163" y="3239"/>
                <a:ext cx="228" cy="427"/>
              </a:xfrm>
              <a:custGeom>
                <a:avLst/>
                <a:gdLst/>
                <a:ahLst/>
                <a:cxnLst>
                  <a:cxn ang="0">
                    <a:pos x="4" y="1275"/>
                  </a:cxn>
                  <a:cxn ang="0">
                    <a:pos x="2199" y="1395"/>
                  </a:cxn>
                  <a:cxn ang="0">
                    <a:pos x="3778" y="1395"/>
                  </a:cxn>
                  <a:cxn ang="0">
                    <a:pos x="3778" y="0"/>
                  </a:cxn>
                  <a:cxn ang="0">
                    <a:pos x="5635" y="173"/>
                  </a:cxn>
                  <a:cxn ang="0">
                    <a:pos x="5635" y="6688"/>
                  </a:cxn>
                  <a:cxn ang="0">
                    <a:pos x="1972" y="6048"/>
                  </a:cxn>
                  <a:cxn ang="0">
                    <a:pos x="0" y="6048"/>
                  </a:cxn>
                  <a:cxn ang="0">
                    <a:pos x="4" y="1275"/>
                  </a:cxn>
                </a:cxnLst>
                <a:rect l="0" t="0" r="r" b="b"/>
                <a:pathLst>
                  <a:path w="5635" h="6688">
                    <a:moveTo>
                      <a:pt x="4" y="1275"/>
                    </a:moveTo>
                    <a:lnTo>
                      <a:pt x="2199" y="1395"/>
                    </a:lnTo>
                    <a:lnTo>
                      <a:pt x="3778" y="1395"/>
                    </a:lnTo>
                    <a:lnTo>
                      <a:pt x="3778" y="0"/>
                    </a:lnTo>
                    <a:lnTo>
                      <a:pt x="5635" y="173"/>
                    </a:lnTo>
                    <a:lnTo>
                      <a:pt x="5635" y="6688"/>
                    </a:lnTo>
                    <a:lnTo>
                      <a:pt x="1972" y="6048"/>
                    </a:lnTo>
                    <a:lnTo>
                      <a:pt x="0" y="6048"/>
                    </a:lnTo>
                    <a:lnTo>
                      <a:pt x="4" y="1275"/>
                    </a:lnTo>
                    <a:close/>
                  </a:path>
                </a:pathLst>
              </a:custGeom>
              <a:solidFill>
                <a:srgbClr val="C6C6C6"/>
              </a:solidFill>
              <a:ln w="0">
                <a:solidFill>
                  <a:srgbClr val="C6C6C6"/>
                </a:solidFill>
                <a:prstDash val="solid"/>
                <a:round/>
                <a:headEnd/>
                <a:tailEnd/>
              </a:ln>
            </p:spPr>
            <p:txBody>
              <a:bodyPr/>
              <a:lstStyle/>
              <a:p>
                <a:endParaRPr lang="en-US"/>
              </a:p>
            </p:txBody>
          </p:sp>
          <p:sp>
            <p:nvSpPr>
              <p:cNvPr id="30791" name="Freeform 71"/>
              <p:cNvSpPr>
                <a:spLocks/>
              </p:cNvSpPr>
              <p:nvPr/>
            </p:nvSpPr>
            <p:spPr bwMode="auto">
              <a:xfrm>
                <a:off x="3188" y="3239"/>
                <a:ext cx="134" cy="405"/>
              </a:xfrm>
              <a:custGeom>
                <a:avLst/>
                <a:gdLst/>
                <a:ahLst/>
                <a:cxnLst>
                  <a:cxn ang="0">
                    <a:pos x="0" y="4765"/>
                  </a:cxn>
                  <a:cxn ang="0">
                    <a:pos x="736" y="2381"/>
                  </a:cxn>
                  <a:cxn ang="0">
                    <a:pos x="283" y="1626"/>
                  </a:cxn>
                  <a:cxn ang="0">
                    <a:pos x="2931" y="1045"/>
                  </a:cxn>
                  <a:cxn ang="0">
                    <a:pos x="2931" y="347"/>
                  </a:cxn>
                  <a:cxn ang="0">
                    <a:pos x="2760" y="116"/>
                  </a:cxn>
                  <a:cxn ang="0">
                    <a:pos x="3158" y="0"/>
                  </a:cxn>
                  <a:cxn ang="0">
                    <a:pos x="3325" y="232"/>
                  </a:cxn>
                  <a:cxn ang="0">
                    <a:pos x="3325" y="6338"/>
                  </a:cxn>
                  <a:cxn ang="0">
                    <a:pos x="0" y="5871"/>
                  </a:cxn>
                  <a:cxn ang="0">
                    <a:pos x="0" y="4765"/>
                  </a:cxn>
                </a:cxnLst>
                <a:rect l="0" t="0" r="r" b="b"/>
                <a:pathLst>
                  <a:path w="3325" h="6338">
                    <a:moveTo>
                      <a:pt x="0" y="4765"/>
                    </a:moveTo>
                    <a:lnTo>
                      <a:pt x="736" y="2381"/>
                    </a:lnTo>
                    <a:lnTo>
                      <a:pt x="283" y="1626"/>
                    </a:lnTo>
                    <a:lnTo>
                      <a:pt x="2931" y="1045"/>
                    </a:lnTo>
                    <a:lnTo>
                      <a:pt x="2931" y="347"/>
                    </a:lnTo>
                    <a:lnTo>
                      <a:pt x="2760" y="116"/>
                    </a:lnTo>
                    <a:lnTo>
                      <a:pt x="3158" y="0"/>
                    </a:lnTo>
                    <a:lnTo>
                      <a:pt x="3325" y="232"/>
                    </a:lnTo>
                    <a:lnTo>
                      <a:pt x="3325" y="6338"/>
                    </a:lnTo>
                    <a:lnTo>
                      <a:pt x="0" y="5871"/>
                    </a:lnTo>
                    <a:lnTo>
                      <a:pt x="0" y="4765"/>
                    </a:lnTo>
                    <a:close/>
                  </a:path>
                </a:pathLst>
              </a:custGeom>
              <a:solidFill>
                <a:srgbClr val="FFFFFF"/>
              </a:solidFill>
              <a:ln w="0">
                <a:solidFill>
                  <a:srgbClr val="FFFFFF"/>
                </a:solidFill>
                <a:prstDash val="solid"/>
                <a:round/>
                <a:headEnd/>
                <a:tailEnd/>
              </a:ln>
            </p:spPr>
            <p:txBody>
              <a:bodyPr/>
              <a:lstStyle/>
              <a:p>
                <a:endParaRPr lang="en-US"/>
              </a:p>
            </p:txBody>
          </p:sp>
          <p:sp>
            <p:nvSpPr>
              <p:cNvPr id="30792" name="Freeform 72"/>
              <p:cNvSpPr>
                <a:spLocks/>
              </p:cNvSpPr>
              <p:nvPr/>
            </p:nvSpPr>
            <p:spPr bwMode="auto">
              <a:xfrm>
                <a:off x="3131" y="3320"/>
                <a:ext cx="37" cy="306"/>
              </a:xfrm>
              <a:custGeom>
                <a:avLst/>
                <a:gdLst/>
                <a:ahLst/>
                <a:cxnLst>
                  <a:cxn ang="0">
                    <a:pos x="0" y="177"/>
                  </a:cxn>
                  <a:cxn ang="0">
                    <a:pos x="56" y="467"/>
                  </a:cxn>
                  <a:cxn ang="0">
                    <a:pos x="56" y="4538"/>
                  </a:cxn>
                  <a:cxn ang="0">
                    <a:pos x="903" y="4773"/>
                  </a:cxn>
                  <a:cxn ang="0">
                    <a:pos x="903" y="235"/>
                  </a:cxn>
                  <a:cxn ang="0">
                    <a:pos x="792" y="0"/>
                  </a:cxn>
                  <a:cxn ang="0">
                    <a:pos x="0" y="177"/>
                  </a:cxn>
                </a:cxnLst>
                <a:rect l="0" t="0" r="r" b="b"/>
                <a:pathLst>
                  <a:path w="903" h="4773">
                    <a:moveTo>
                      <a:pt x="0" y="177"/>
                    </a:moveTo>
                    <a:lnTo>
                      <a:pt x="56" y="467"/>
                    </a:lnTo>
                    <a:lnTo>
                      <a:pt x="56" y="4538"/>
                    </a:lnTo>
                    <a:lnTo>
                      <a:pt x="903" y="4773"/>
                    </a:lnTo>
                    <a:lnTo>
                      <a:pt x="903" y="235"/>
                    </a:lnTo>
                    <a:lnTo>
                      <a:pt x="792" y="0"/>
                    </a:lnTo>
                    <a:lnTo>
                      <a:pt x="0" y="177"/>
                    </a:lnTo>
                    <a:close/>
                  </a:path>
                </a:pathLst>
              </a:custGeom>
              <a:solidFill>
                <a:srgbClr val="FFFFFF"/>
              </a:solidFill>
              <a:ln w="0">
                <a:solidFill>
                  <a:srgbClr val="FFFFFF"/>
                </a:solidFill>
                <a:prstDash val="solid"/>
                <a:round/>
                <a:headEnd/>
                <a:tailEnd/>
              </a:ln>
            </p:spPr>
            <p:txBody>
              <a:bodyPr/>
              <a:lstStyle/>
              <a:p>
                <a:endParaRPr lang="en-US"/>
              </a:p>
            </p:txBody>
          </p:sp>
          <p:sp>
            <p:nvSpPr>
              <p:cNvPr id="30793" name="Freeform 73"/>
              <p:cNvSpPr>
                <a:spLocks/>
              </p:cNvSpPr>
              <p:nvPr/>
            </p:nvSpPr>
            <p:spPr bwMode="auto">
              <a:xfrm>
                <a:off x="2458" y="3302"/>
                <a:ext cx="108" cy="226"/>
              </a:xfrm>
              <a:custGeom>
                <a:avLst/>
                <a:gdLst/>
                <a:ahLst/>
                <a:cxnLst>
                  <a:cxn ang="0">
                    <a:pos x="565" y="115"/>
                  </a:cxn>
                  <a:cxn ang="0">
                    <a:pos x="2704" y="0"/>
                  </a:cxn>
                  <a:cxn ang="0">
                    <a:pos x="2593" y="173"/>
                  </a:cxn>
                  <a:cxn ang="0">
                    <a:pos x="2593" y="3547"/>
                  </a:cxn>
                  <a:cxn ang="0">
                    <a:pos x="0" y="3547"/>
                  </a:cxn>
                  <a:cxn ang="0">
                    <a:pos x="0" y="115"/>
                  </a:cxn>
                  <a:cxn ang="0">
                    <a:pos x="565" y="115"/>
                  </a:cxn>
                </a:cxnLst>
                <a:rect l="0" t="0" r="r" b="b"/>
                <a:pathLst>
                  <a:path w="2704" h="3547">
                    <a:moveTo>
                      <a:pt x="565" y="115"/>
                    </a:moveTo>
                    <a:lnTo>
                      <a:pt x="2704" y="0"/>
                    </a:lnTo>
                    <a:lnTo>
                      <a:pt x="2593" y="173"/>
                    </a:lnTo>
                    <a:lnTo>
                      <a:pt x="2593" y="3547"/>
                    </a:lnTo>
                    <a:lnTo>
                      <a:pt x="0" y="3547"/>
                    </a:lnTo>
                    <a:lnTo>
                      <a:pt x="0" y="115"/>
                    </a:lnTo>
                    <a:lnTo>
                      <a:pt x="565" y="115"/>
                    </a:lnTo>
                    <a:close/>
                  </a:path>
                </a:pathLst>
              </a:custGeom>
              <a:solidFill>
                <a:srgbClr val="C6C6C6"/>
              </a:solidFill>
              <a:ln w="0">
                <a:solidFill>
                  <a:srgbClr val="C6C6C6"/>
                </a:solidFill>
                <a:prstDash val="solid"/>
                <a:round/>
                <a:headEnd/>
                <a:tailEnd/>
              </a:ln>
            </p:spPr>
            <p:txBody>
              <a:bodyPr/>
              <a:lstStyle/>
              <a:p>
                <a:endParaRPr lang="en-US"/>
              </a:p>
            </p:txBody>
          </p:sp>
          <p:sp>
            <p:nvSpPr>
              <p:cNvPr id="30794" name="Freeform 74"/>
              <p:cNvSpPr>
                <a:spLocks/>
              </p:cNvSpPr>
              <p:nvPr/>
            </p:nvSpPr>
            <p:spPr bwMode="auto">
              <a:xfrm>
                <a:off x="2423" y="3294"/>
                <a:ext cx="140" cy="257"/>
              </a:xfrm>
              <a:custGeom>
                <a:avLst/>
                <a:gdLst/>
                <a:ahLst/>
                <a:cxnLst>
                  <a:cxn ang="0">
                    <a:pos x="0" y="0"/>
                  </a:cxn>
                  <a:cxn ang="0">
                    <a:pos x="4" y="4010"/>
                  </a:cxn>
                  <a:cxn ang="0">
                    <a:pos x="2370" y="4010"/>
                  </a:cxn>
                  <a:cxn ang="0">
                    <a:pos x="3440" y="3717"/>
                  </a:cxn>
                  <a:cxn ang="0">
                    <a:pos x="3440" y="3371"/>
                  </a:cxn>
                  <a:cxn ang="0">
                    <a:pos x="2819" y="1085"/>
                  </a:cxn>
                  <a:cxn ang="0">
                    <a:pos x="3102" y="751"/>
                  </a:cxn>
                  <a:cxn ang="0">
                    <a:pos x="1976" y="462"/>
                  </a:cxn>
                  <a:cxn ang="0">
                    <a:pos x="1554" y="936"/>
                  </a:cxn>
                  <a:cxn ang="0">
                    <a:pos x="910" y="854"/>
                  </a:cxn>
                  <a:cxn ang="0">
                    <a:pos x="1360" y="285"/>
                  </a:cxn>
                  <a:cxn ang="0">
                    <a:pos x="230" y="0"/>
                  </a:cxn>
                  <a:cxn ang="0">
                    <a:pos x="0" y="0"/>
                  </a:cxn>
                </a:cxnLst>
                <a:rect l="0" t="0" r="r" b="b"/>
                <a:pathLst>
                  <a:path w="3440" h="4010">
                    <a:moveTo>
                      <a:pt x="0" y="0"/>
                    </a:moveTo>
                    <a:lnTo>
                      <a:pt x="4" y="4010"/>
                    </a:lnTo>
                    <a:lnTo>
                      <a:pt x="2370" y="4010"/>
                    </a:lnTo>
                    <a:lnTo>
                      <a:pt x="3440" y="3717"/>
                    </a:lnTo>
                    <a:lnTo>
                      <a:pt x="3440" y="3371"/>
                    </a:lnTo>
                    <a:lnTo>
                      <a:pt x="2819" y="1085"/>
                    </a:lnTo>
                    <a:lnTo>
                      <a:pt x="3102" y="751"/>
                    </a:lnTo>
                    <a:lnTo>
                      <a:pt x="1976" y="462"/>
                    </a:lnTo>
                    <a:lnTo>
                      <a:pt x="1554" y="936"/>
                    </a:lnTo>
                    <a:lnTo>
                      <a:pt x="910" y="854"/>
                    </a:lnTo>
                    <a:lnTo>
                      <a:pt x="1360" y="285"/>
                    </a:lnTo>
                    <a:lnTo>
                      <a:pt x="230" y="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0795" name="Rectangle 75"/>
              <p:cNvSpPr>
                <a:spLocks noChangeArrowheads="1"/>
              </p:cNvSpPr>
              <p:nvPr/>
            </p:nvSpPr>
            <p:spPr bwMode="auto">
              <a:xfrm>
                <a:off x="2308" y="3749"/>
                <a:ext cx="402" cy="30"/>
              </a:xfrm>
              <a:prstGeom prst="rect">
                <a:avLst/>
              </a:prstGeom>
              <a:solidFill>
                <a:srgbClr val="FFBF3F"/>
              </a:solidFill>
              <a:ln w="0">
                <a:solidFill>
                  <a:srgbClr val="FFBF3F"/>
                </a:solidFill>
                <a:miter lim="800000"/>
                <a:headEnd/>
                <a:tailEnd/>
              </a:ln>
            </p:spPr>
            <p:txBody>
              <a:bodyPr/>
              <a:lstStyle/>
              <a:p>
                <a:endParaRPr lang="en-US"/>
              </a:p>
            </p:txBody>
          </p:sp>
          <p:sp>
            <p:nvSpPr>
              <p:cNvPr id="30796" name="Freeform 76"/>
              <p:cNvSpPr>
                <a:spLocks/>
              </p:cNvSpPr>
              <p:nvPr/>
            </p:nvSpPr>
            <p:spPr bwMode="auto">
              <a:xfrm>
                <a:off x="2635" y="3453"/>
                <a:ext cx="23" cy="26"/>
              </a:xfrm>
              <a:custGeom>
                <a:avLst/>
                <a:gdLst/>
                <a:ahLst/>
                <a:cxnLst>
                  <a:cxn ang="0">
                    <a:pos x="0" y="383"/>
                  </a:cxn>
                  <a:cxn ang="0">
                    <a:pos x="12" y="210"/>
                  </a:cxn>
                  <a:cxn ang="0">
                    <a:pos x="32" y="91"/>
                  </a:cxn>
                  <a:cxn ang="0">
                    <a:pos x="44" y="70"/>
                  </a:cxn>
                  <a:cxn ang="0">
                    <a:pos x="60" y="50"/>
                  </a:cxn>
                  <a:cxn ang="0">
                    <a:pos x="100" y="33"/>
                  </a:cxn>
                  <a:cxn ang="0">
                    <a:pos x="179" y="0"/>
                  </a:cxn>
                  <a:cxn ang="0">
                    <a:pos x="366" y="0"/>
                  </a:cxn>
                  <a:cxn ang="0">
                    <a:pos x="573" y="177"/>
                  </a:cxn>
                  <a:cxn ang="0">
                    <a:pos x="573" y="383"/>
                  </a:cxn>
                  <a:cxn ang="0">
                    <a:pos x="0" y="383"/>
                  </a:cxn>
                </a:cxnLst>
                <a:rect l="0" t="0" r="r" b="b"/>
                <a:pathLst>
                  <a:path w="573" h="383">
                    <a:moveTo>
                      <a:pt x="0" y="383"/>
                    </a:moveTo>
                    <a:lnTo>
                      <a:pt x="12" y="210"/>
                    </a:lnTo>
                    <a:lnTo>
                      <a:pt x="32" y="91"/>
                    </a:lnTo>
                    <a:lnTo>
                      <a:pt x="44" y="70"/>
                    </a:lnTo>
                    <a:lnTo>
                      <a:pt x="60" y="50"/>
                    </a:lnTo>
                    <a:lnTo>
                      <a:pt x="100" y="33"/>
                    </a:lnTo>
                    <a:lnTo>
                      <a:pt x="179" y="0"/>
                    </a:lnTo>
                    <a:lnTo>
                      <a:pt x="366" y="0"/>
                    </a:lnTo>
                    <a:lnTo>
                      <a:pt x="573" y="177"/>
                    </a:lnTo>
                    <a:lnTo>
                      <a:pt x="573" y="383"/>
                    </a:lnTo>
                    <a:lnTo>
                      <a:pt x="0" y="383"/>
                    </a:lnTo>
                    <a:close/>
                  </a:path>
                </a:pathLst>
              </a:custGeom>
              <a:solidFill>
                <a:srgbClr val="FFFFFF"/>
              </a:solidFill>
              <a:ln w="0">
                <a:solidFill>
                  <a:srgbClr val="FFFFFF"/>
                </a:solidFill>
                <a:prstDash val="solid"/>
                <a:round/>
                <a:headEnd/>
                <a:tailEnd/>
              </a:ln>
            </p:spPr>
            <p:txBody>
              <a:bodyPr/>
              <a:lstStyle/>
              <a:p>
                <a:endParaRPr lang="en-US"/>
              </a:p>
            </p:txBody>
          </p:sp>
          <p:sp>
            <p:nvSpPr>
              <p:cNvPr id="30797" name="Rectangle 77"/>
              <p:cNvSpPr>
                <a:spLocks noChangeArrowheads="1"/>
              </p:cNvSpPr>
              <p:nvPr/>
            </p:nvSpPr>
            <p:spPr bwMode="auto">
              <a:xfrm>
                <a:off x="2713" y="3213"/>
                <a:ext cx="18" cy="245"/>
              </a:xfrm>
              <a:prstGeom prst="rect">
                <a:avLst/>
              </a:prstGeom>
              <a:solidFill>
                <a:srgbClr val="FFFFFF"/>
              </a:solidFill>
              <a:ln w="0">
                <a:solidFill>
                  <a:srgbClr val="FFFFFF"/>
                </a:solidFill>
                <a:miter lim="800000"/>
                <a:headEnd/>
                <a:tailEnd/>
              </a:ln>
            </p:spPr>
            <p:txBody>
              <a:bodyPr/>
              <a:lstStyle/>
              <a:p>
                <a:endParaRPr lang="en-US"/>
              </a:p>
            </p:txBody>
          </p:sp>
          <p:sp>
            <p:nvSpPr>
              <p:cNvPr id="30798" name="Freeform 78"/>
              <p:cNvSpPr>
                <a:spLocks/>
              </p:cNvSpPr>
              <p:nvPr/>
            </p:nvSpPr>
            <p:spPr bwMode="auto">
              <a:xfrm>
                <a:off x="2296" y="2877"/>
                <a:ext cx="1165" cy="915"/>
              </a:xfrm>
              <a:custGeom>
                <a:avLst/>
                <a:gdLst/>
                <a:ahLst/>
                <a:cxnLst>
                  <a:cxn ang="0">
                    <a:pos x="1742" y="4481"/>
                  </a:cxn>
                  <a:cxn ang="0">
                    <a:pos x="2251" y="4823"/>
                  </a:cxn>
                  <a:cxn ang="0">
                    <a:pos x="3329" y="4481"/>
                  </a:cxn>
                  <a:cxn ang="0">
                    <a:pos x="3889" y="4719"/>
                  </a:cxn>
                  <a:cxn ang="0">
                    <a:pos x="5015" y="4481"/>
                  </a:cxn>
                  <a:cxn ang="0">
                    <a:pos x="5468" y="4769"/>
                  </a:cxn>
                  <a:cxn ang="0">
                    <a:pos x="7099" y="4481"/>
                  </a:cxn>
                  <a:cxn ang="0">
                    <a:pos x="7330" y="4760"/>
                  </a:cxn>
                  <a:cxn ang="0">
                    <a:pos x="8813" y="4481"/>
                  </a:cxn>
                  <a:cxn ang="0">
                    <a:pos x="8960" y="4769"/>
                  </a:cxn>
                  <a:cxn ang="0">
                    <a:pos x="9811" y="4481"/>
                  </a:cxn>
                  <a:cxn ang="0">
                    <a:pos x="10368" y="5409"/>
                  </a:cxn>
                  <a:cxn ang="0">
                    <a:pos x="10817" y="5124"/>
                  </a:cxn>
                  <a:cxn ang="0">
                    <a:pos x="16779" y="5710"/>
                  </a:cxn>
                  <a:cxn ang="0">
                    <a:pos x="17264" y="5347"/>
                  </a:cxn>
                  <a:cxn ang="0">
                    <a:pos x="18087" y="5701"/>
                  </a:cxn>
                  <a:cxn ang="0">
                    <a:pos x="19320" y="4481"/>
                  </a:cxn>
                  <a:cxn ang="0">
                    <a:pos x="19885" y="4699"/>
                  </a:cxn>
                  <a:cxn ang="0">
                    <a:pos x="21412" y="4481"/>
                  </a:cxn>
                  <a:cxn ang="0">
                    <a:pos x="21476" y="4860"/>
                  </a:cxn>
                  <a:cxn ang="0">
                    <a:pos x="23166" y="4481"/>
                  </a:cxn>
                  <a:cxn ang="0">
                    <a:pos x="23329" y="4888"/>
                  </a:cxn>
                  <a:cxn ang="0">
                    <a:pos x="24928" y="4481"/>
                  </a:cxn>
                  <a:cxn ang="0">
                    <a:pos x="25019" y="4888"/>
                  </a:cxn>
                  <a:cxn ang="0">
                    <a:pos x="26713" y="4481"/>
                  </a:cxn>
                  <a:cxn ang="0">
                    <a:pos x="26877" y="4827"/>
                  </a:cxn>
                  <a:cxn ang="0">
                    <a:pos x="27771" y="4481"/>
                  </a:cxn>
                  <a:cxn ang="0">
                    <a:pos x="28451" y="4823"/>
                  </a:cxn>
                  <a:cxn ang="0">
                    <a:pos x="28567" y="13201"/>
                  </a:cxn>
                  <a:cxn ang="0">
                    <a:pos x="28849" y="14220"/>
                  </a:cxn>
                  <a:cxn ang="0">
                    <a:pos x="0" y="0"/>
                  </a:cxn>
                  <a:cxn ang="0">
                    <a:pos x="338" y="14191"/>
                  </a:cxn>
                </a:cxnLst>
                <a:rect l="0" t="0" r="r" b="b"/>
                <a:pathLst>
                  <a:path w="28849" h="14307">
                    <a:moveTo>
                      <a:pt x="338" y="4481"/>
                    </a:moveTo>
                    <a:lnTo>
                      <a:pt x="1742" y="4481"/>
                    </a:lnTo>
                    <a:lnTo>
                      <a:pt x="1917" y="4827"/>
                    </a:lnTo>
                    <a:lnTo>
                      <a:pt x="2251" y="4823"/>
                    </a:lnTo>
                    <a:lnTo>
                      <a:pt x="2088" y="4481"/>
                    </a:lnTo>
                    <a:lnTo>
                      <a:pt x="3329" y="4481"/>
                    </a:lnTo>
                    <a:lnTo>
                      <a:pt x="3595" y="4760"/>
                    </a:lnTo>
                    <a:lnTo>
                      <a:pt x="3889" y="4719"/>
                    </a:lnTo>
                    <a:lnTo>
                      <a:pt x="3667" y="4481"/>
                    </a:lnTo>
                    <a:lnTo>
                      <a:pt x="5015" y="4481"/>
                    </a:lnTo>
                    <a:lnTo>
                      <a:pt x="5242" y="4827"/>
                    </a:lnTo>
                    <a:lnTo>
                      <a:pt x="5468" y="4769"/>
                    </a:lnTo>
                    <a:lnTo>
                      <a:pt x="5317" y="4481"/>
                    </a:lnTo>
                    <a:lnTo>
                      <a:pt x="7099" y="4481"/>
                    </a:lnTo>
                    <a:lnTo>
                      <a:pt x="7043" y="4769"/>
                    </a:lnTo>
                    <a:lnTo>
                      <a:pt x="7330" y="4760"/>
                    </a:lnTo>
                    <a:lnTo>
                      <a:pt x="7389" y="4481"/>
                    </a:lnTo>
                    <a:lnTo>
                      <a:pt x="8813" y="4481"/>
                    </a:lnTo>
                    <a:lnTo>
                      <a:pt x="8733" y="4711"/>
                    </a:lnTo>
                    <a:lnTo>
                      <a:pt x="8960" y="4769"/>
                    </a:lnTo>
                    <a:lnTo>
                      <a:pt x="9087" y="4481"/>
                    </a:lnTo>
                    <a:lnTo>
                      <a:pt x="9811" y="4481"/>
                    </a:lnTo>
                    <a:lnTo>
                      <a:pt x="9859" y="5062"/>
                    </a:lnTo>
                    <a:lnTo>
                      <a:pt x="10368" y="5409"/>
                    </a:lnTo>
                    <a:lnTo>
                      <a:pt x="10817" y="5751"/>
                    </a:lnTo>
                    <a:lnTo>
                      <a:pt x="10817" y="5124"/>
                    </a:lnTo>
                    <a:lnTo>
                      <a:pt x="16779" y="5124"/>
                    </a:lnTo>
                    <a:lnTo>
                      <a:pt x="16779" y="5710"/>
                    </a:lnTo>
                    <a:lnTo>
                      <a:pt x="17129" y="5347"/>
                    </a:lnTo>
                    <a:lnTo>
                      <a:pt x="17264" y="5347"/>
                    </a:lnTo>
                    <a:lnTo>
                      <a:pt x="17264" y="5710"/>
                    </a:lnTo>
                    <a:lnTo>
                      <a:pt x="18087" y="5701"/>
                    </a:lnTo>
                    <a:lnTo>
                      <a:pt x="18087" y="4481"/>
                    </a:lnTo>
                    <a:lnTo>
                      <a:pt x="19320" y="4481"/>
                    </a:lnTo>
                    <a:lnTo>
                      <a:pt x="19651" y="4823"/>
                    </a:lnTo>
                    <a:lnTo>
                      <a:pt x="19885" y="4699"/>
                    </a:lnTo>
                    <a:lnTo>
                      <a:pt x="19662" y="4481"/>
                    </a:lnTo>
                    <a:lnTo>
                      <a:pt x="21412" y="4481"/>
                    </a:lnTo>
                    <a:lnTo>
                      <a:pt x="21233" y="4823"/>
                    </a:lnTo>
                    <a:lnTo>
                      <a:pt x="21476" y="4860"/>
                    </a:lnTo>
                    <a:lnTo>
                      <a:pt x="21723" y="4481"/>
                    </a:lnTo>
                    <a:lnTo>
                      <a:pt x="23166" y="4481"/>
                    </a:lnTo>
                    <a:lnTo>
                      <a:pt x="23043" y="4823"/>
                    </a:lnTo>
                    <a:lnTo>
                      <a:pt x="23329" y="4888"/>
                    </a:lnTo>
                    <a:lnTo>
                      <a:pt x="23480" y="4481"/>
                    </a:lnTo>
                    <a:lnTo>
                      <a:pt x="24928" y="4481"/>
                    </a:lnTo>
                    <a:lnTo>
                      <a:pt x="24761" y="4782"/>
                    </a:lnTo>
                    <a:lnTo>
                      <a:pt x="25019" y="4888"/>
                    </a:lnTo>
                    <a:lnTo>
                      <a:pt x="25258" y="4481"/>
                    </a:lnTo>
                    <a:lnTo>
                      <a:pt x="26713" y="4481"/>
                    </a:lnTo>
                    <a:lnTo>
                      <a:pt x="26594" y="4769"/>
                    </a:lnTo>
                    <a:lnTo>
                      <a:pt x="26877" y="4827"/>
                    </a:lnTo>
                    <a:lnTo>
                      <a:pt x="27068" y="4481"/>
                    </a:lnTo>
                    <a:lnTo>
                      <a:pt x="27771" y="4481"/>
                    </a:lnTo>
                    <a:lnTo>
                      <a:pt x="27497" y="4827"/>
                    </a:lnTo>
                    <a:lnTo>
                      <a:pt x="28451" y="4823"/>
                    </a:lnTo>
                    <a:lnTo>
                      <a:pt x="28455" y="13201"/>
                    </a:lnTo>
                    <a:lnTo>
                      <a:pt x="28567" y="13201"/>
                    </a:lnTo>
                    <a:lnTo>
                      <a:pt x="28563" y="14113"/>
                    </a:lnTo>
                    <a:lnTo>
                      <a:pt x="28849" y="14220"/>
                    </a:lnTo>
                    <a:lnTo>
                      <a:pt x="28849" y="0"/>
                    </a:lnTo>
                    <a:lnTo>
                      <a:pt x="0" y="0"/>
                    </a:lnTo>
                    <a:lnTo>
                      <a:pt x="0" y="14307"/>
                    </a:lnTo>
                    <a:lnTo>
                      <a:pt x="338" y="14191"/>
                    </a:lnTo>
                    <a:lnTo>
                      <a:pt x="338" y="4481"/>
                    </a:lnTo>
                    <a:close/>
                  </a:path>
                </a:pathLst>
              </a:custGeom>
              <a:solidFill>
                <a:srgbClr val="21B5FF"/>
              </a:solidFill>
              <a:ln w="0">
                <a:solidFill>
                  <a:srgbClr val="21B5FF"/>
                </a:solidFill>
                <a:prstDash val="solid"/>
                <a:round/>
                <a:headEnd/>
                <a:tailEnd/>
              </a:ln>
            </p:spPr>
            <p:txBody>
              <a:bodyPr/>
              <a:lstStyle/>
              <a:p>
                <a:endParaRPr lang="en-US"/>
              </a:p>
            </p:txBody>
          </p:sp>
          <p:sp>
            <p:nvSpPr>
              <p:cNvPr id="30799" name="Freeform 79"/>
              <p:cNvSpPr>
                <a:spLocks/>
              </p:cNvSpPr>
              <p:nvPr/>
            </p:nvSpPr>
            <p:spPr bwMode="auto">
              <a:xfrm>
                <a:off x="2747" y="3216"/>
                <a:ext cx="216" cy="38"/>
              </a:xfrm>
              <a:custGeom>
                <a:avLst/>
                <a:gdLst/>
                <a:ahLst/>
                <a:cxnLst>
                  <a:cxn ang="0">
                    <a:pos x="0" y="0"/>
                  </a:cxn>
                  <a:cxn ang="0">
                    <a:pos x="394" y="582"/>
                  </a:cxn>
                  <a:cxn ang="0">
                    <a:pos x="4956" y="582"/>
                  </a:cxn>
                  <a:cxn ang="0">
                    <a:pos x="5350" y="0"/>
                  </a:cxn>
                  <a:cxn ang="0">
                    <a:pos x="0" y="0"/>
                  </a:cxn>
                </a:cxnLst>
                <a:rect l="0" t="0" r="r" b="b"/>
                <a:pathLst>
                  <a:path w="5350" h="582">
                    <a:moveTo>
                      <a:pt x="0" y="0"/>
                    </a:moveTo>
                    <a:lnTo>
                      <a:pt x="394" y="582"/>
                    </a:lnTo>
                    <a:lnTo>
                      <a:pt x="4956" y="582"/>
                    </a:lnTo>
                    <a:lnTo>
                      <a:pt x="5350" y="0"/>
                    </a:lnTo>
                    <a:lnTo>
                      <a:pt x="0" y="0"/>
                    </a:lnTo>
                    <a:close/>
                  </a:path>
                </a:pathLst>
              </a:custGeom>
              <a:solidFill>
                <a:srgbClr val="9EDDFF"/>
              </a:solidFill>
              <a:ln w="0">
                <a:solidFill>
                  <a:srgbClr val="9EDDFF"/>
                </a:solidFill>
                <a:prstDash val="solid"/>
                <a:round/>
                <a:headEnd/>
                <a:tailEnd/>
              </a:ln>
            </p:spPr>
            <p:txBody>
              <a:bodyPr/>
              <a:lstStyle/>
              <a:p>
                <a:endParaRPr lang="en-US"/>
              </a:p>
            </p:txBody>
          </p:sp>
          <p:sp>
            <p:nvSpPr>
              <p:cNvPr id="30800" name="Rectangle 80"/>
              <p:cNvSpPr>
                <a:spLocks noChangeArrowheads="1"/>
              </p:cNvSpPr>
              <p:nvPr/>
            </p:nvSpPr>
            <p:spPr bwMode="auto">
              <a:xfrm>
                <a:off x="2286" y="2832"/>
                <a:ext cx="1182" cy="281"/>
              </a:xfrm>
              <a:prstGeom prst="rect">
                <a:avLst/>
              </a:prstGeom>
              <a:solidFill>
                <a:srgbClr val="0054FF"/>
              </a:solidFill>
              <a:ln w="0">
                <a:solidFill>
                  <a:srgbClr val="0054FF"/>
                </a:solidFill>
                <a:miter lim="800000"/>
                <a:headEnd/>
                <a:tailEnd/>
              </a:ln>
            </p:spPr>
            <p:txBody>
              <a:bodyPr/>
              <a:lstStyle/>
              <a:p>
                <a:endParaRPr lang="en-US"/>
              </a:p>
            </p:txBody>
          </p:sp>
          <p:sp>
            <p:nvSpPr>
              <p:cNvPr id="30801" name="Freeform 81"/>
              <p:cNvSpPr>
                <a:spLocks/>
              </p:cNvSpPr>
              <p:nvPr/>
            </p:nvSpPr>
            <p:spPr bwMode="auto">
              <a:xfrm>
                <a:off x="2286" y="2919"/>
                <a:ext cx="1184" cy="201"/>
              </a:xfrm>
              <a:custGeom>
                <a:avLst/>
                <a:gdLst/>
                <a:ahLst/>
                <a:cxnLst>
                  <a:cxn ang="0">
                    <a:pos x="227" y="3144"/>
                  </a:cxn>
                  <a:cxn ang="0">
                    <a:pos x="2482" y="3023"/>
                  </a:cxn>
                  <a:cxn ang="0">
                    <a:pos x="2426" y="2504"/>
                  </a:cxn>
                  <a:cxn ang="0">
                    <a:pos x="2163" y="2054"/>
                  </a:cxn>
                  <a:cxn ang="0">
                    <a:pos x="2144" y="2038"/>
                  </a:cxn>
                  <a:cxn ang="0">
                    <a:pos x="2259" y="1811"/>
                  </a:cxn>
                  <a:cxn ang="0">
                    <a:pos x="2160" y="1580"/>
                  </a:cxn>
                  <a:cxn ang="0">
                    <a:pos x="2144" y="1571"/>
                  </a:cxn>
                  <a:cxn ang="0">
                    <a:pos x="1213" y="672"/>
                  </a:cxn>
                  <a:cxn ang="0">
                    <a:pos x="227" y="0"/>
                  </a:cxn>
                  <a:cxn ang="0">
                    <a:pos x="1523" y="0"/>
                  </a:cxn>
                  <a:cxn ang="0">
                    <a:pos x="2287" y="428"/>
                  </a:cxn>
                  <a:cxn ang="0">
                    <a:pos x="3106" y="1147"/>
                  </a:cxn>
                  <a:cxn ang="0">
                    <a:pos x="3758" y="2025"/>
                  </a:cxn>
                  <a:cxn ang="0">
                    <a:pos x="4228" y="3023"/>
                  </a:cxn>
                  <a:cxn ang="0">
                    <a:pos x="23329" y="3023"/>
                  </a:cxn>
                  <a:cxn ang="0">
                    <a:pos x="22148" y="1744"/>
                  </a:cxn>
                  <a:cxn ang="0">
                    <a:pos x="22204" y="1506"/>
                  </a:cxn>
                  <a:cxn ang="0">
                    <a:pos x="22092" y="1337"/>
                  </a:cxn>
                  <a:cxn ang="0">
                    <a:pos x="20709" y="106"/>
                  </a:cxn>
                  <a:cxn ang="0">
                    <a:pos x="21989" y="4"/>
                  </a:cxn>
                  <a:cxn ang="0">
                    <a:pos x="22713" y="792"/>
                  </a:cxn>
                  <a:cxn ang="0">
                    <a:pos x="22769" y="1105"/>
                  </a:cxn>
                  <a:cxn ang="0">
                    <a:pos x="23632" y="1720"/>
                  </a:cxn>
                  <a:cxn ang="0">
                    <a:pos x="23898" y="1835"/>
                  </a:cxn>
                  <a:cxn ang="0">
                    <a:pos x="23982" y="1749"/>
                  </a:cxn>
                  <a:cxn ang="0">
                    <a:pos x="23950" y="1629"/>
                  </a:cxn>
                  <a:cxn ang="0">
                    <a:pos x="23024" y="619"/>
                  </a:cxn>
                  <a:cxn ang="0">
                    <a:pos x="22256" y="4"/>
                  </a:cxn>
                  <a:cxn ang="0">
                    <a:pos x="22769" y="58"/>
                  </a:cxn>
                  <a:cxn ang="0">
                    <a:pos x="23385" y="329"/>
                  </a:cxn>
                  <a:cxn ang="0">
                    <a:pos x="24026" y="846"/>
                  </a:cxn>
                  <a:cxn ang="0">
                    <a:pos x="24384" y="1274"/>
                  </a:cxn>
                  <a:cxn ang="0">
                    <a:pos x="24368" y="1506"/>
                  </a:cxn>
                  <a:cxn ang="0">
                    <a:pos x="24176" y="1629"/>
                  </a:cxn>
                  <a:cxn ang="0">
                    <a:pos x="24916" y="2215"/>
                  </a:cxn>
                  <a:cxn ang="0">
                    <a:pos x="25584" y="3023"/>
                  </a:cxn>
                  <a:cxn ang="0">
                    <a:pos x="29076" y="3144"/>
                  </a:cxn>
                </a:cxnLst>
                <a:rect l="0" t="0" r="r" b="b"/>
                <a:pathLst>
                  <a:path w="29303" h="3144">
                    <a:moveTo>
                      <a:pt x="29076" y="3144"/>
                    </a:moveTo>
                    <a:lnTo>
                      <a:pt x="227" y="3144"/>
                    </a:lnTo>
                    <a:lnTo>
                      <a:pt x="0" y="3023"/>
                    </a:lnTo>
                    <a:lnTo>
                      <a:pt x="2482" y="3023"/>
                    </a:lnTo>
                    <a:lnTo>
                      <a:pt x="2482" y="2759"/>
                    </a:lnTo>
                    <a:lnTo>
                      <a:pt x="2426" y="2504"/>
                    </a:lnTo>
                    <a:lnTo>
                      <a:pt x="2319" y="2264"/>
                    </a:lnTo>
                    <a:lnTo>
                      <a:pt x="2163" y="2054"/>
                    </a:lnTo>
                    <a:lnTo>
                      <a:pt x="2144" y="2038"/>
                    </a:lnTo>
                    <a:lnTo>
                      <a:pt x="2144" y="2038"/>
                    </a:lnTo>
                    <a:lnTo>
                      <a:pt x="2227" y="1934"/>
                    </a:lnTo>
                    <a:lnTo>
                      <a:pt x="2259" y="1811"/>
                    </a:lnTo>
                    <a:lnTo>
                      <a:pt x="2231" y="1687"/>
                    </a:lnTo>
                    <a:lnTo>
                      <a:pt x="2160" y="1580"/>
                    </a:lnTo>
                    <a:lnTo>
                      <a:pt x="2144" y="1571"/>
                    </a:lnTo>
                    <a:lnTo>
                      <a:pt x="2144" y="1571"/>
                    </a:lnTo>
                    <a:lnTo>
                      <a:pt x="1698" y="1101"/>
                    </a:lnTo>
                    <a:lnTo>
                      <a:pt x="1213" y="672"/>
                    </a:lnTo>
                    <a:lnTo>
                      <a:pt x="696" y="288"/>
                    </a:lnTo>
                    <a:lnTo>
                      <a:pt x="227" y="0"/>
                    </a:lnTo>
                    <a:lnTo>
                      <a:pt x="227" y="0"/>
                    </a:lnTo>
                    <a:lnTo>
                      <a:pt x="1523" y="0"/>
                    </a:lnTo>
                    <a:lnTo>
                      <a:pt x="1829" y="140"/>
                    </a:lnTo>
                    <a:lnTo>
                      <a:pt x="2287" y="428"/>
                    </a:lnTo>
                    <a:lnTo>
                      <a:pt x="2713" y="763"/>
                    </a:lnTo>
                    <a:lnTo>
                      <a:pt x="3106" y="1147"/>
                    </a:lnTo>
                    <a:lnTo>
                      <a:pt x="3452" y="1567"/>
                    </a:lnTo>
                    <a:lnTo>
                      <a:pt x="3758" y="2025"/>
                    </a:lnTo>
                    <a:lnTo>
                      <a:pt x="4021" y="2512"/>
                    </a:lnTo>
                    <a:lnTo>
                      <a:pt x="4228" y="3023"/>
                    </a:lnTo>
                    <a:lnTo>
                      <a:pt x="4228" y="3023"/>
                    </a:lnTo>
                    <a:lnTo>
                      <a:pt x="23329" y="3023"/>
                    </a:lnTo>
                    <a:lnTo>
                      <a:pt x="22789" y="2475"/>
                    </a:lnTo>
                    <a:lnTo>
                      <a:pt x="22148" y="1744"/>
                    </a:lnTo>
                    <a:lnTo>
                      <a:pt x="22204" y="1633"/>
                    </a:lnTo>
                    <a:lnTo>
                      <a:pt x="22204" y="1506"/>
                    </a:lnTo>
                    <a:lnTo>
                      <a:pt x="22152" y="1394"/>
                    </a:lnTo>
                    <a:lnTo>
                      <a:pt x="22092" y="1337"/>
                    </a:lnTo>
                    <a:lnTo>
                      <a:pt x="21416" y="701"/>
                    </a:lnTo>
                    <a:lnTo>
                      <a:pt x="20709" y="106"/>
                    </a:lnTo>
                    <a:lnTo>
                      <a:pt x="20569" y="4"/>
                    </a:lnTo>
                    <a:lnTo>
                      <a:pt x="21989" y="4"/>
                    </a:lnTo>
                    <a:lnTo>
                      <a:pt x="22780" y="639"/>
                    </a:lnTo>
                    <a:lnTo>
                      <a:pt x="22713" y="792"/>
                    </a:lnTo>
                    <a:lnTo>
                      <a:pt x="22717" y="957"/>
                    </a:lnTo>
                    <a:lnTo>
                      <a:pt x="22769" y="1105"/>
                    </a:lnTo>
                    <a:lnTo>
                      <a:pt x="23183" y="1435"/>
                    </a:lnTo>
                    <a:lnTo>
                      <a:pt x="23632" y="1720"/>
                    </a:lnTo>
                    <a:lnTo>
                      <a:pt x="23834" y="1835"/>
                    </a:lnTo>
                    <a:lnTo>
                      <a:pt x="23898" y="1835"/>
                    </a:lnTo>
                    <a:lnTo>
                      <a:pt x="23950" y="1802"/>
                    </a:lnTo>
                    <a:lnTo>
                      <a:pt x="23982" y="1749"/>
                    </a:lnTo>
                    <a:lnTo>
                      <a:pt x="23982" y="1683"/>
                    </a:lnTo>
                    <a:lnTo>
                      <a:pt x="23950" y="1629"/>
                    </a:lnTo>
                    <a:lnTo>
                      <a:pt x="23508" y="1105"/>
                    </a:lnTo>
                    <a:lnTo>
                      <a:pt x="23024" y="619"/>
                    </a:lnTo>
                    <a:lnTo>
                      <a:pt x="22502" y="181"/>
                    </a:lnTo>
                    <a:lnTo>
                      <a:pt x="22256" y="4"/>
                    </a:lnTo>
                    <a:lnTo>
                      <a:pt x="22498" y="4"/>
                    </a:lnTo>
                    <a:lnTo>
                      <a:pt x="22769" y="58"/>
                    </a:lnTo>
                    <a:lnTo>
                      <a:pt x="23024" y="152"/>
                    </a:lnTo>
                    <a:lnTo>
                      <a:pt x="23385" y="329"/>
                    </a:lnTo>
                    <a:lnTo>
                      <a:pt x="23723" y="565"/>
                    </a:lnTo>
                    <a:lnTo>
                      <a:pt x="24026" y="846"/>
                    </a:lnTo>
                    <a:lnTo>
                      <a:pt x="24308" y="1175"/>
                    </a:lnTo>
                    <a:lnTo>
                      <a:pt x="24384" y="1274"/>
                    </a:lnTo>
                    <a:lnTo>
                      <a:pt x="24403" y="1389"/>
                    </a:lnTo>
                    <a:lnTo>
                      <a:pt x="24368" y="1506"/>
                    </a:lnTo>
                    <a:lnTo>
                      <a:pt x="24284" y="1592"/>
                    </a:lnTo>
                    <a:lnTo>
                      <a:pt x="24176" y="1629"/>
                    </a:lnTo>
                    <a:lnTo>
                      <a:pt x="24522" y="1872"/>
                    </a:lnTo>
                    <a:lnTo>
                      <a:pt x="24916" y="2215"/>
                    </a:lnTo>
                    <a:lnTo>
                      <a:pt x="25271" y="2599"/>
                    </a:lnTo>
                    <a:lnTo>
                      <a:pt x="25584" y="3023"/>
                    </a:lnTo>
                    <a:lnTo>
                      <a:pt x="29303" y="3023"/>
                    </a:lnTo>
                    <a:lnTo>
                      <a:pt x="29076" y="3144"/>
                    </a:lnTo>
                    <a:close/>
                  </a:path>
                </a:pathLst>
              </a:custGeom>
              <a:solidFill>
                <a:srgbClr val="9EDDFF"/>
              </a:solidFill>
              <a:ln w="0">
                <a:solidFill>
                  <a:srgbClr val="9EDDFF"/>
                </a:solidFill>
                <a:prstDash val="solid"/>
                <a:round/>
                <a:headEnd/>
                <a:tailEnd/>
              </a:ln>
            </p:spPr>
            <p:txBody>
              <a:bodyPr/>
              <a:lstStyle/>
              <a:p>
                <a:endParaRPr lang="en-US"/>
              </a:p>
            </p:txBody>
          </p:sp>
          <p:sp>
            <p:nvSpPr>
              <p:cNvPr id="30802" name="Freeform 82"/>
              <p:cNvSpPr>
                <a:spLocks/>
              </p:cNvSpPr>
              <p:nvPr/>
            </p:nvSpPr>
            <p:spPr bwMode="auto">
              <a:xfrm>
                <a:off x="2310" y="3219"/>
                <a:ext cx="400" cy="495"/>
              </a:xfrm>
              <a:custGeom>
                <a:avLst/>
                <a:gdLst/>
                <a:ahLst/>
                <a:cxnLst>
                  <a:cxn ang="0">
                    <a:pos x="0" y="7062"/>
                  </a:cxn>
                  <a:cxn ang="0">
                    <a:pos x="0" y="7760"/>
                  </a:cxn>
                  <a:cxn ang="0">
                    <a:pos x="9915" y="7760"/>
                  </a:cxn>
                  <a:cxn ang="0">
                    <a:pos x="8757" y="6662"/>
                  </a:cxn>
                  <a:cxn ang="0">
                    <a:pos x="8757" y="6304"/>
                  </a:cxn>
                  <a:cxn ang="0">
                    <a:pos x="9068" y="6304"/>
                  </a:cxn>
                  <a:cxn ang="0">
                    <a:pos x="9068" y="3688"/>
                  </a:cxn>
                  <a:cxn ang="0">
                    <a:pos x="8622" y="3688"/>
                  </a:cxn>
                  <a:cxn ang="0">
                    <a:pos x="8622" y="3944"/>
                  </a:cxn>
                  <a:cxn ang="0">
                    <a:pos x="8551" y="3944"/>
                  </a:cxn>
                  <a:cxn ang="0">
                    <a:pos x="8395" y="3746"/>
                  </a:cxn>
                  <a:cxn ang="0">
                    <a:pos x="8451" y="3651"/>
                  </a:cxn>
                  <a:cxn ang="0">
                    <a:pos x="8559" y="3630"/>
                  </a:cxn>
                  <a:cxn ang="0">
                    <a:pos x="8566" y="3515"/>
                  </a:cxn>
                  <a:cxn ang="0">
                    <a:pos x="8610" y="3506"/>
                  </a:cxn>
                  <a:cxn ang="0">
                    <a:pos x="8563" y="3387"/>
                  </a:cxn>
                  <a:cxn ang="0">
                    <a:pos x="8559" y="3279"/>
                  </a:cxn>
                  <a:cxn ang="0">
                    <a:pos x="8618" y="3221"/>
                  </a:cxn>
                  <a:cxn ang="0">
                    <a:pos x="8534" y="3180"/>
                  </a:cxn>
                  <a:cxn ang="0">
                    <a:pos x="8451" y="3164"/>
                  </a:cxn>
                  <a:cxn ang="0">
                    <a:pos x="8367" y="3152"/>
                  </a:cxn>
                  <a:cxn ang="0">
                    <a:pos x="8276" y="3164"/>
                  </a:cxn>
                  <a:cxn ang="0">
                    <a:pos x="8217" y="3193"/>
                  </a:cxn>
                  <a:cxn ang="0">
                    <a:pos x="8177" y="3221"/>
                  </a:cxn>
                  <a:cxn ang="0">
                    <a:pos x="8129" y="3308"/>
                  </a:cxn>
                  <a:cxn ang="0">
                    <a:pos x="8117" y="3396"/>
                  </a:cxn>
                  <a:cxn ang="0">
                    <a:pos x="8133" y="3453"/>
                  </a:cxn>
                  <a:cxn ang="0">
                    <a:pos x="8165" y="3515"/>
                  </a:cxn>
                  <a:cxn ang="0">
                    <a:pos x="8196" y="3543"/>
                  </a:cxn>
                  <a:cxn ang="0">
                    <a:pos x="8228" y="3572"/>
                  </a:cxn>
                  <a:cxn ang="0">
                    <a:pos x="8228" y="3688"/>
                  </a:cxn>
                  <a:cxn ang="0">
                    <a:pos x="8284" y="3688"/>
                  </a:cxn>
                  <a:cxn ang="0">
                    <a:pos x="8507" y="3976"/>
                  </a:cxn>
                  <a:cxn ang="0">
                    <a:pos x="8622" y="3976"/>
                  </a:cxn>
                  <a:cxn ang="0">
                    <a:pos x="8622" y="4039"/>
                  </a:cxn>
                  <a:cxn ang="0">
                    <a:pos x="8057" y="4039"/>
                  </a:cxn>
                  <a:cxn ang="0">
                    <a:pos x="8065" y="5376"/>
                  </a:cxn>
                  <a:cxn ang="0">
                    <a:pos x="7779" y="5376"/>
                  </a:cxn>
                  <a:cxn ang="0">
                    <a:pos x="7775" y="5899"/>
                  </a:cxn>
                  <a:cxn ang="0">
                    <a:pos x="7107" y="5904"/>
                  </a:cxn>
                  <a:cxn ang="0">
                    <a:pos x="6876" y="5376"/>
                  </a:cxn>
                  <a:cxn ang="0">
                    <a:pos x="5468" y="5376"/>
                  </a:cxn>
                  <a:cxn ang="0">
                    <a:pos x="5468" y="5957"/>
                  </a:cxn>
                  <a:cxn ang="0">
                    <a:pos x="5042" y="5949"/>
                  </a:cxn>
                  <a:cxn ang="0">
                    <a:pos x="4737" y="4959"/>
                  </a:cxn>
                  <a:cxn ang="0">
                    <a:pos x="4164" y="4959"/>
                  </a:cxn>
                  <a:cxn ang="0">
                    <a:pos x="3615" y="4006"/>
                  </a:cxn>
                  <a:cxn ang="0">
                    <a:pos x="2820" y="4006"/>
                  </a:cxn>
                  <a:cxn ang="0">
                    <a:pos x="2593" y="0"/>
                  </a:cxn>
                  <a:cxn ang="0">
                    <a:pos x="732" y="0"/>
                  </a:cxn>
                  <a:cxn ang="0">
                    <a:pos x="903" y="198"/>
                  </a:cxn>
                  <a:cxn ang="0">
                    <a:pos x="903" y="2467"/>
                  </a:cxn>
                  <a:cxn ang="0">
                    <a:pos x="732" y="2467"/>
                  </a:cxn>
                  <a:cxn ang="0">
                    <a:pos x="732" y="6832"/>
                  </a:cxn>
                  <a:cxn ang="0">
                    <a:pos x="0" y="7062"/>
                  </a:cxn>
                </a:cxnLst>
                <a:rect l="0" t="0" r="r" b="b"/>
                <a:pathLst>
                  <a:path w="9915" h="7760">
                    <a:moveTo>
                      <a:pt x="0" y="7062"/>
                    </a:moveTo>
                    <a:lnTo>
                      <a:pt x="0" y="7760"/>
                    </a:lnTo>
                    <a:lnTo>
                      <a:pt x="9915" y="7760"/>
                    </a:lnTo>
                    <a:lnTo>
                      <a:pt x="8757" y="6662"/>
                    </a:lnTo>
                    <a:lnTo>
                      <a:pt x="8757" y="6304"/>
                    </a:lnTo>
                    <a:lnTo>
                      <a:pt x="9068" y="6304"/>
                    </a:lnTo>
                    <a:lnTo>
                      <a:pt x="9068" y="3688"/>
                    </a:lnTo>
                    <a:lnTo>
                      <a:pt x="8622" y="3688"/>
                    </a:lnTo>
                    <a:lnTo>
                      <a:pt x="8622" y="3944"/>
                    </a:lnTo>
                    <a:lnTo>
                      <a:pt x="8551" y="3944"/>
                    </a:lnTo>
                    <a:lnTo>
                      <a:pt x="8395" y="3746"/>
                    </a:lnTo>
                    <a:lnTo>
                      <a:pt x="8451" y="3651"/>
                    </a:lnTo>
                    <a:lnTo>
                      <a:pt x="8559" y="3630"/>
                    </a:lnTo>
                    <a:lnTo>
                      <a:pt x="8566" y="3515"/>
                    </a:lnTo>
                    <a:lnTo>
                      <a:pt x="8610" y="3506"/>
                    </a:lnTo>
                    <a:lnTo>
                      <a:pt x="8563" y="3387"/>
                    </a:lnTo>
                    <a:lnTo>
                      <a:pt x="8559" y="3279"/>
                    </a:lnTo>
                    <a:lnTo>
                      <a:pt x="8618" y="3221"/>
                    </a:lnTo>
                    <a:lnTo>
                      <a:pt x="8534" y="3180"/>
                    </a:lnTo>
                    <a:lnTo>
                      <a:pt x="8451" y="3164"/>
                    </a:lnTo>
                    <a:lnTo>
                      <a:pt x="8367" y="3152"/>
                    </a:lnTo>
                    <a:lnTo>
                      <a:pt x="8276" y="3164"/>
                    </a:lnTo>
                    <a:lnTo>
                      <a:pt x="8217" y="3193"/>
                    </a:lnTo>
                    <a:lnTo>
                      <a:pt x="8177" y="3221"/>
                    </a:lnTo>
                    <a:lnTo>
                      <a:pt x="8129" y="3308"/>
                    </a:lnTo>
                    <a:lnTo>
                      <a:pt x="8117" y="3396"/>
                    </a:lnTo>
                    <a:lnTo>
                      <a:pt x="8133" y="3453"/>
                    </a:lnTo>
                    <a:lnTo>
                      <a:pt x="8165" y="3515"/>
                    </a:lnTo>
                    <a:lnTo>
                      <a:pt x="8196" y="3543"/>
                    </a:lnTo>
                    <a:lnTo>
                      <a:pt x="8228" y="3572"/>
                    </a:lnTo>
                    <a:lnTo>
                      <a:pt x="8228" y="3688"/>
                    </a:lnTo>
                    <a:lnTo>
                      <a:pt x="8284" y="3688"/>
                    </a:lnTo>
                    <a:lnTo>
                      <a:pt x="8507" y="3976"/>
                    </a:lnTo>
                    <a:lnTo>
                      <a:pt x="8622" y="3976"/>
                    </a:lnTo>
                    <a:lnTo>
                      <a:pt x="8622" y="4039"/>
                    </a:lnTo>
                    <a:lnTo>
                      <a:pt x="8057" y="4039"/>
                    </a:lnTo>
                    <a:lnTo>
                      <a:pt x="8065" y="5376"/>
                    </a:lnTo>
                    <a:lnTo>
                      <a:pt x="7779" y="5376"/>
                    </a:lnTo>
                    <a:lnTo>
                      <a:pt x="7775" y="5899"/>
                    </a:lnTo>
                    <a:lnTo>
                      <a:pt x="7107" y="5904"/>
                    </a:lnTo>
                    <a:lnTo>
                      <a:pt x="6876" y="5376"/>
                    </a:lnTo>
                    <a:lnTo>
                      <a:pt x="5468" y="5376"/>
                    </a:lnTo>
                    <a:lnTo>
                      <a:pt x="5468" y="5957"/>
                    </a:lnTo>
                    <a:lnTo>
                      <a:pt x="5042" y="5949"/>
                    </a:lnTo>
                    <a:lnTo>
                      <a:pt x="4737" y="4959"/>
                    </a:lnTo>
                    <a:lnTo>
                      <a:pt x="4164" y="4959"/>
                    </a:lnTo>
                    <a:lnTo>
                      <a:pt x="3615" y="4006"/>
                    </a:lnTo>
                    <a:lnTo>
                      <a:pt x="2820" y="4006"/>
                    </a:lnTo>
                    <a:lnTo>
                      <a:pt x="2593" y="0"/>
                    </a:lnTo>
                    <a:lnTo>
                      <a:pt x="732" y="0"/>
                    </a:lnTo>
                    <a:lnTo>
                      <a:pt x="903" y="198"/>
                    </a:lnTo>
                    <a:lnTo>
                      <a:pt x="903" y="2467"/>
                    </a:lnTo>
                    <a:lnTo>
                      <a:pt x="732" y="2467"/>
                    </a:lnTo>
                    <a:lnTo>
                      <a:pt x="732" y="6832"/>
                    </a:lnTo>
                    <a:lnTo>
                      <a:pt x="0" y="7062"/>
                    </a:lnTo>
                    <a:close/>
                  </a:path>
                </a:pathLst>
              </a:custGeom>
              <a:solidFill>
                <a:srgbClr val="BF7F00"/>
              </a:solidFill>
              <a:ln w="0">
                <a:solidFill>
                  <a:srgbClr val="BF7F00"/>
                </a:solidFill>
                <a:prstDash val="solid"/>
                <a:round/>
                <a:headEnd/>
                <a:tailEnd/>
              </a:ln>
            </p:spPr>
            <p:txBody>
              <a:bodyPr/>
              <a:lstStyle/>
              <a:p>
                <a:endParaRPr lang="en-US"/>
              </a:p>
            </p:txBody>
          </p:sp>
          <p:sp>
            <p:nvSpPr>
              <p:cNvPr id="30803" name="Freeform 83"/>
              <p:cNvSpPr>
                <a:spLocks/>
              </p:cNvSpPr>
              <p:nvPr/>
            </p:nvSpPr>
            <p:spPr bwMode="auto">
              <a:xfrm>
                <a:off x="2339" y="3219"/>
                <a:ext cx="190" cy="437"/>
              </a:xfrm>
              <a:custGeom>
                <a:avLst/>
                <a:gdLst/>
                <a:ahLst/>
                <a:cxnLst>
                  <a:cxn ang="0">
                    <a:pos x="4721" y="6707"/>
                  </a:cxn>
                  <a:cxn ang="0">
                    <a:pos x="4394" y="6832"/>
                  </a:cxn>
                  <a:cxn ang="0">
                    <a:pos x="4398" y="6015"/>
                  </a:cxn>
                  <a:cxn ang="0">
                    <a:pos x="1300" y="6015"/>
                  </a:cxn>
                  <a:cxn ang="0">
                    <a:pos x="2314" y="5841"/>
                  </a:cxn>
                  <a:cxn ang="0">
                    <a:pos x="4005" y="5841"/>
                  </a:cxn>
                  <a:cxn ang="0">
                    <a:pos x="4005" y="5025"/>
                  </a:cxn>
                  <a:cxn ang="0">
                    <a:pos x="2875" y="5025"/>
                  </a:cxn>
                  <a:cxn ang="0">
                    <a:pos x="2875" y="4097"/>
                  </a:cxn>
                  <a:cxn ang="0">
                    <a:pos x="1750" y="4097"/>
                  </a:cxn>
                  <a:cxn ang="0">
                    <a:pos x="1750" y="3279"/>
                  </a:cxn>
                  <a:cxn ang="0">
                    <a:pos x="1185" y="3279"/>
                  </a:cxn>
                  <a:cxn ang="0">
                    <a:pos x="1185" y="2467"/>
                  </a:cxn>
                  <a:cxn ang="0">
                    <a:pos x="0" y="2467"/>
                  </a:cxn>
                  <a:cxn ang="0">
                    <a:pos x="350" y="2405"/>
                  </a:cxn>
                  <a:cxn ang="0">
                    <a:pos x="1738" y="2405"/>
                  </a:cxn>
                  <a:cxn ang="0">
                    <a:pos x="1738" y="169"/>
                  </a:cxn>
                  <a:cxn ang="0">
                    <a:pos x="1861" y="0"/>
                  </a:cxn>
                  <a:cxn ang="0">
                    <a:pos x="2430" y="211"/>
                  </a:cxn>
                  <a:cxn ang="0">
                    <a:pos x="2314" y="375"/>
                  </a:cxn>
                  <a:cxn ang="0">
                    <a:pos x="2314" y="3976"/>
                  </a:cxn>
                  <a:cxn ang="0">
                    <a:pos x="3551" y="3976"/>
                  </a:cxn>
                  <a:cxn ang="0">
                    <a:pos x="3551" y="4909"/>
                  </a:cxn>
                  <a:cxn ang="0">
                    <a:pos x="4398" y="4909"/>
                  </a:cxn>
                  <a:cxn ang="0">
                    <a:pos x="4398" y="5899"/>
                  </a:cxn>
                  <a:cxn ang="0">
                    <a:pos x="4721" y="5904"/>
                  </a:cxn>
                  <a:cxn ang="0">
                    <a:pos x="4721" y="6707"/>
                  </a:cxn>
                </a:cxnLst>
                <a:rect l="0" t="0" r="r" b="b"/>
                <a:pathLst>
                  <a:path w="4721" h="6832">
                    <a:moveTo>
                      <a:pt x="4721" y="6707"/>
                    </a:moveTo>
                    <a:lnTo>
                      <a:pt x="4394" y="6832"/>
                    </a:lnTo>
                    <a:lnTo>
                      <a:pt x="4398" y="6015"/>
                    </a:lnTo>
                    <a:lnTo>
                      <a:pt x="1300" y="6015"/>
                    </a:lnTo>
                    <a:lnTo>
                      <a:pt x="2314" y="5841"/>
                    </a:lnTo>
                    <a:lnTo>
                      <a:pt x="4005" y="5841"/>
                    </a:lnTo>
                    <a:lnTo>
                      <a:pt x="4005" y="5025"/>
                    </a:lnTo>
                    <a:lnTo>
                      <a:pt x="2875" y="5025"/>
                    </a:lnTo>
                    <a:lnTo>
                      <a:pt x="2875" y="4097"/>
                    </a:lnTo>
                    <a:lnTo>
                      <a:pt x="1750" y="4097"/>
                    </a:lnTo>
                    <a:lnTo>
                      <a:pt x="1750" y="3279"/>
                    </a:lnTo>
                    <a:lnTo>
                      <a:pt x="1185" y="3279"/>
                    </a:lnTo>
                    <a:lnTo>
                      <a:pt x="1185" y="2467"/>
                    </a:lnTo>
                    <a:lnTo>
                      <a:pt x="0" y="2467"/>
                    </a:lnTo>
                    <a:lnTo>
                      <a:pt x="350" y="2405"/>
                    </a:lnTo>
                    <a:lnTo>
                      <a:pt x="1738" y="2405"/>
                    </a:lnTo>
                    <a:lnTo>
                      <a:pt x="1738" y="169"/>
                    </a:lnTo>
                    <a:lnTo>
                      <a:pt x="1861" y="0"/>
                    </a:lnTo>
                    <a:lnTo>
                      <a:pt x="2430" y="211"/>
                    </a:lnTo>
                    <a:lnTo>
                      <a:pt x="2314" y="375"/>
                    </a:lnTo>
                    <a:lnTo>
                      <a:pt x="2314" y="3976"/>
                    </a:lnTo>
                    <a:lnTo>
                      <a:pt x="3551" y="3976"/>
                    </a:lnTo>
                    <a:lnTo>
                      <a:pt x="3551" y="4909"/>
                    </a:lnTo>
                    <a:lnTo>
                      <a:pt x="4398" y="4909"/>
                    </a:lnTo>
                    <a:lnTo>
                      <a:pt x="4398" y="5899"/>
                    </a:lnTo>
                    <a:lnTo>
                      <a:pt x="4721" y="5904"/>
                    </a:lnTo>
                    <a:lnTo>
                      <a:pt x="4721" y="6707"/>
                    </a:lnTo>
                    <a:close/>
                  </a:path>
                </a:pathLst>
              </a:custGeom>
              <a:solidFill>
                <a:srgbClr val="FFBF3F"/>
              </a:solidFill>
              <a:ln w="0">
                <a:solidFill>
                  <a:srgbClr val="FFBF3F"/>
                </a:solidFill>
                <a:prstDash val="solid"/>
                <a:round/>
                <a:headEnd/>
                <a:tailEnd/>
              </a:ln>
            </p:spPr>
            <p:txBody>
              <a:bodyPr/>
              <a:lstStyle/>
              <a:p>
                <a:endParaRPr lang="en-US"/>
              </a:p>
            </p:txBody>
          </p:sp>
          <p:sp>
            <p:nvSpPr>
              <p:cNvPr id="30804" name="Freeform 84"/>
              <p:cNvSpPr>
                <a:spLocks/>
              </p:cNvSpPr>
              <p:nvPr/>
            </p:nvSpPr>
            <p:spPr bwMode="auto">
              <a:xfrm>
                <a:off x="2531" y="3551"/>
                <a:ext cx="134" cy="94"/>
              </a:xfrm>
              <a:custGeom>
                <a:avLst/>
                <a:gdLst/>
                <a:ahLst/>
                <a:cxnLst>
                  <a:cxn ang="0">
                    <a:pos x="2307" y="697"/>
                  </a:cxn>
                  <a:cxn ang="0">
                    <a:pos x="1408" y="697"/>
                  </a:cxn>
                  <a:cxn ang="0">
                    <a:pos x="1408" y="174"/>
                  </a:cxn>
                  <a:cxn ang="0">
                    <a:pos x="0" y="174"/>
                  </a:cxn>
                  <a:cxn ang="0">
                    <a:pos x="505" y="0"/>
                  </a:cxn>
                  <a:cxn ang="0">
                    <a:pos x="1687" y="0"/>
                  </a:cxn>
                  <a:cxn ang="0">
                    <a:pos x="1687" y="524"/>
                  </a:cxn>
                  <a:cxn ang="0">
                    <a:pos x="2303" y="524"/>
                  </a:cxn>
                  <a:cxn ang="0">
                    <a:pos x="2307" y="8"/>
                  </a:cxn>
                  <a:cxn ang="0">
                    <a:pos x="3309" y="8"/>
                  </a:cxn>
                  <a:cxn ang="0">
                    <a:pos x="3309" y="1460"/>
                  </a:cxn>
                  <a:cxn ang="0">
                    <a:pos x="2307" y="1460"/>
                  </a:cxn>
                  <a:cxn ang="0">
                    <a:pos x="2307" y="697"/>
                  </a:cxn>
                </a:cxnLst>
                <a:rect l="0" t="0" r="r" b="b"/>
                <a:pathLst>
                  <a:path w="3309" h="1460">
                    <a:moveTo>
                      <a:pt x="2307" y="697"/>
                    </a:moveTo>
                    <a:lnTo>
                      <a:pt x="1408" y="697"/>
                    </a:lnTo>
                    <a:lnTo>
                      <a:pt x="1408" y="174"/>
                    </a:lnTo>
                    <a:lnTo>
                      <a:pt x="0" y="174"/>
                    </a:lnTo>
                    <a:lnTo>
                      <a:pt x="505" y="0"/>
                    </a:lnTo>
                    <a:lnTo>
                      <a:pt x="1687" y="0"/>
                    </a:lnTo>
                    <a:lnTo>
                      <a:pt x="1687" y="524"/>
                    </a:lnTo>
                    <a:lnTo>
                      <a:pt x="2303" y="524"/>
                    </a:lnTo>
                    <a:lnTo>
                      <a:pt x="2307" y="8"/>
                    </a:lnTo>
                    <a:lnTo>
                      <a:pt x="3309" y="8"/>
                    </a:lnTo>
                    <a:lnTo>
                      <a:pt x="3309" y="1460"/>
                    </a:lnTo>
                    <a:lnTo>
                      <a:pt x="2307" y="1460"/>
                    </a:lnTo>
                    <a:lnTo>
                      <a:pt x="2307" y="697"/>
                    </a:lnTo>
                    <a:close/>
                  </a:path>
                </a:pathLst>
              </a:custGeom>
              <a:solidFill>
                <a:srgbClr val="FFBF3F"/>
              </a:solidFill>
              <a:ln w="0">
                <a:solidFill>
                  <a:srgbClr val="FFBF3F"/>
                </a:solidFill>
                <a:prstDash val="solid"/>
                <a:round/>
                <a:headEnd/>
                <a:tailEnd/>
              </a:ln>
            </p:spPr>
            <p:txBody>
              <a:bodyPr/>
              <a:lstStyle/>
              <a:p>
                <a:endParaRPr lang="en-US"/>
              </a:p>
            </p:txBody>
          </p:sp>
          <p:sp>
            <p:nvSpPr>
              <p:cNvPr id="30805" name="Freeform 85"/>
              <p:cNvSpPr>
                <a:spLocks/>
              </p:cNvSpPr>
              <p:nvPr/>
            </p:nvSpPr>
            <p:spPr bwMode="auto">
              <a:xfrm>
                <a:off x="2624" y="3476"/>
                <a:ext cx="52" cy="169"/>
              </a:xfrm>
              <a:custGeom>
                <a:avLst/>
                <a:gdLst/>
                <a:ahLst/>
                <a:cxnLst>
                  <a:cxn ang="0">
                    <a:pos x="0" y="1180"/>
                  </a:cxn>
                  <a:cxn ang="0">
                    <a:pos x="286" y="1052"/>
                  </a:cxn>
                  <a:cxn ang="0">
                    <a:pos x="1002" y="1052"/>
                  </a:cxn>
                  <a:cxn ang="0">
                    <a:pos x="1002" y="41"/>
                  </a:cxn>
                  <a:cxn ang="0">
                    <a:pos x="1289" y="0"/>
                  </a:cxn>
                  <a:cxn ang="0">
                    <a:pos x="1289" y="2488"/>
                  </a:cxn>
                  <a:cxn ang="0">
                    <a:pos x="1002" y="2632"/>
                  </a:cxn>
                  <a:cxn ang="0">
                    <a:pos x="1002" y="1180"/>
                  </a:cxn>
                  <a:cxn ang="0">
                    <a:pos x="0" y="1180"/>
                  </a:cxn>
                </a:cxnLst>
                <a:rect l="0" t="0" r="r" b="b"/>
                <a:pathLst>
                  <a:path w="1289" h="2632">
                    <a:moveTo>
                      <a:pt x="0" y="1180"/>
                    </a:moveTo>
                    <a:lnTo>
                      <a:pt x="286" y="1052"/>
                    </a:lnTo>
                    <a:lnTo>
                      <a:pt x="1002" y="1052"/>
                    </a:lnTo>
                    <a:lnTo>
                      <a:pt x="1002" y="41"/>
                    </a:lnTo>
                    <a:lnTo>
                      <a:pt x="1289" y="0"/>
                    </a:lnTo>
                    <a:lnTo>
                      <a:pt x="1289" y="2488"/>
                    </a:lnTo>
                    <a:lnTo>
                      <a:pt x="1002" y="2632"/>
                    </a:lnTo>
                    <a:lnTo>
                      <a:pt x="1002" y="1180"/>
                    </a:lnTo>
                    <a:lnTo>
                      <a:pt x="0" y="1180"/>
                    </a:lnTo>
                    <a:close/>
                  </a:path>
                </a:pathLst>
              </a:custGeom>
              <a:solidFill>
                <a:srgbClr val="FFFFFF"/>
              </a:solidFill>
              <a:ln w="0">
                <a:solidFill>
                  <a:srgbClr val="FFFFFF"/>
                </a:solidFill>
                <a:prstDash val="solid"/>
                <a:round/>
                <a:headEnd/>
                <a:tailEnd/>
              </a:ln>
            </p:spPr>
            <p:txBody>
              <a:bodyPr/>
              <a:lstStyle/>
              <a:p>
                <a:endParaRPr lang="en-US"/>
              </a:p>
            </p:txBody>
          </p:sp>
          <p:sp>
            <p:nvSpPr>
              <p:cNvPr id="30806" name="Rectangle 86"/>
              <p:cNvSpPr>
                <a:spLocks noChangeArrowheads="1"/>
              </p:cNvSpPr>
              <p:nvPr/>
            </p:nvSpPr>
            <p:spPr bwMode="auto">
              <a:xfrm>
                <a:off x="2584" y="2904"/>
                <a:ext cx="570" cy="144"/>
              </a:xfrm>
              <a:prstGeom prst="rect">
                <a:avLst/>
              </a:prstGeom>
              <a:solidFill>
                <a:srgbClr val="FF6600"/>
              </a:solidFill>
              <a:ln w="76200">
                <a:solidFill>
                  <a:srgbClr val="FF6600"/>
                </a:solidFill>
                <a:miter lim="800000"/>
                <a:headEnd/>
                <a:tailEnd/>
              </a:ln>
            </p:spPr>
            <p:txBody>
              <a:bodyPr/>
              <a:lstStyle/>
              <a:p>
                <a:endParaRPr lang="en-US"/>
              </a:p>
            </p:txBody>
          </p:sp>
          <p:sp>
            <p:nvSpPr>
              <p:cNvPr id="30807" name="Freeform 87"/>
              <p:cNvSpPr>
                <a:spLocks/>
              </p:cNvSpPr>
              <p:nvPr/>
            </p:nvSpPr>
            <p:spPr bwMode="auto">
              <a:xfrm>
                <a:off x="2736" y="3279"/>
                <a:ext cx="141" cy="30"/>
              </a:xfrm>
              <a:custGeom>
                <a:avLst/>
                <a:gdLst/>
                <a:ahLst/>
                <a:cxnLst>
                  <a:cxn ang="0">
                    <a:pos x="0" y="0"/>
                  </a:cxn>
                  <a:cxn ang="0">
                    <a:pos x="0" y="462"/>
                  </a:cxn>
                  <a:cxn ang="0">
                    <a:pos x="449" y="462"/>
                  </a:cxn>
                  <a:cxn ang="0">
                    <a:pos x="449" y="173"/>
                  </a:cxn>
                  <a:cxn ang="0">
                    <a:pos x="2366" y="173"/>
                  </a:cxn>
                  <a:cxn ang="0">
                    <a:pos x="2366" y="462"/>
                  </a:cxn>
                  <a:cxn ang="0">
                    <a:pos x="2891" y="457"/>
                  </a:cxn>
                  <a:cxn ang="0">
                    <a:pos x="2891" y="50"/>
                  </a:cxn>
                  <a:cxn ang="0">
                    <a:pos x="3380" y="58"/>
                  </a:cxn>
                  <a:cxn ang="0">
                    <a:pos x="3436" y="231"/>
                  </a:cxn>
                  <a:cxn ang="0">
                    <a:pos x="3492" y="173"/>
                  </a:cxn>
                  <a:cxn ang="0">
                    <a:pos x="3492" y="0"/>
                  </a:cxn>
                  <a:cxn ang="0">
                    <a:pos x="0" y="0"/>
                  </a:cxn>
                </a:cxnLst>
                <a:rect l="0" t="0" r="r" b="b"/>
                <a:pathLst>
                  <a:path w="3492" h="462">
                    <a:moveTo>
                      <a:pt x="0" y="0"/>
                    </a:moveTo>
                    <a:lnTo>
                      <a:pt x="0" y="462"/>
                    </a:lnTo>
                    <a:lnTo>
                      <a:pt x="449" y="462"/>
                    </a:lnTo>
                    <a:lnTo>
                      <a:pt x="449" y="173"/>
                    </a:lnTo>
                    <a:lnTo>
                      <a:pt x="2366" y="173"/>
                    </a:lnTo>
                    <a:lnTo>
                      <a:pt x="2366" y="462"/>
                    </a:lnTo>
                    <a:lnTo>
                      <a:pt x="2891" y="457"/>
                    </a:lnTo>
                    <a:lnTo>
                      <a:pt x="2891" y="50"/>
                    </a:lnTo>
                    <a:lnTo>
                      <a:pt x="3380" y="58"/>
                    </a:lnTo>
                    <a:lnTo>
                      <a:pt x="3436" y="231"/>
                    </a:lnTo>
                    <a:lnTo>
                      <a:pt x="3492" y="173"/>
                    </a:lnTo>
                    <a:lnTo>
                      <a:pt x="3492" y="0"/>
                    </a:lnTo>
                    <a:lnTo>
                      <a:pt x="0" y="0"/>
                    </a:lnTo>
                    <a:close/>
                  </a:path>
                </a:pathLst>
              </a:custGeom>
              <a:solidFill>
                <a:srgbClr val="21B5FF"/>
              </a:solidFill>
              <a:ln w="0">
                <a:solidFill>
                  <a:srgbClr val="21B5FF"/>
                </a:solidFill>
                <a:prstDash val="solid"/>
                <a:round/>
                <a:headEnd/>
                <a:tailEnd/>
              </a:ln>
            </p:spPr>
            <p:txBody>
              <a:bodyPr/>
              <a:lstStyle/>
              <a:p>
                <a:endParaRPr lang="en-US"/>
              </a:p>
            </p:txBody>
          </p:sp>
          <p:sp>
            <p:nvSpPr>
              <p:cNvPr id="30808" name="Freeform 88"/>
              <p:cNvSpPr>
                <a:spLocks/>
              </p:cNvSpPr>
              <p:nvPr/>
            </p:nvSpPr>
            <p:spPr bwMode="auto">
              <a:xfrm>
                <a:off x="2700" y="3194"/>
                <a:ext cx="309" cy="502"/>
              </a:xfrm>
              <a:custGeom>
                <a:avLst/>
                <a:gdLst/>
                <a:ahLst/>
                <a:cxnLst>
                  <a:cxn ang="0">
                    <a:pos x="7382" y="290"/>
                  </a:cxn>
                  <a:cxn ang="0">
                    <a:pos x="959" y="290"/>
                  </a:cxn>
                  <a:cxn ang="0">
                    <a:pos x="959" y="1218"/>
                  </a:cxn>
                  <a:cxn ang="0">
                    <a:pos x="6705" y="1218"/>
                  </a:cxn>
                  <a:cxn ang="0">
                    <a:pos x="6705" y="232"/>
                  </a:cxn>
                  <a:cxn ang="0">
                    <a:pos x="7382" y="232"/>
                  </a:cxn>
                  <a:cxn ang="0">
                    <a:pos x="7382" y="578"/>
                  </a:cxn>
                  <a:cxn ang="0">
                    <a:pos x="7211" y="578"/>
                  </a:cxn>
                  <a:cxn ang="0">
                    <a:pos x="7211" y="347"/>
                  </a:cxn>
                  <a:cxn ang="0">
                    <a:pos x="6932" y="347"/>
                  </a:cxn>
                  <a:cxn ang="0">
                    <a:pos x="6932" y="7851"/>
                  </a:cxn>
                  <a:cxn ang="0">
                    <a:pos x="6705" y="7851"/>
                  </a:cxn>
                  <a:cxn ang="0">
                    <a:pos x="6705" y="1337"/>
                  </a:cxn>
                  <a:cxn ang="0">
                    <a:pos x="959" y="1337"/>
                  </a:cxn>
                  <a:cxn ang="0">
                    <a:pos x="959" y="3895"/>
                  </a:cxn>
                  <a:cxn ang="0">
                    <a:pos x="732" y="3895"/>
                  </a:cxn>
                  <a:cxn ang="0">
                    <a:pos x="732" y="290"/>
                  </a:cxn>
                  <a:cxn ang="0">
                    <a:pos x="112" y="290"/>
                  </a:cxn>
                  <a:cxn ang="0">
                    <a:pos x="0" y="0"/>
                  </a:cxn>
                  <a:cxn ang="0">
                    <a:pos x="7664" y="0"/>
                  </a:cxn>
                  <a:cxn ang="0">
                    <a:pos x="7664" y="0"/>
                  </a:cxn>
                  <a:cxn ang="0">
                    <a:pos x="7560" y="108"/>
                  </a:cxn>
                  <a:cxn ang="0">
                    <a:pos x="7382" y="290"/>
                  </a:cxn>
                </a:cxnLst>
                <a:rect l="0" t="0" r="r" b="b"/>
                <a:pathLst>
                  <a:path w="7664" h="7851">
                    <a:moveTo>
                      <a:pt x="7382" y="290"/>
                    </a:moveTo>
                    <a:lnTo>
                      <a:pt x="959" y="290"/>
                    </a:lnTo>
                    <a:lnTo>
                      <a:pt x="959" y="1218"/>
                    </a:lnTo>
                    <a:lnTo>
                      <a:pt x="6705" y="1218"/>
                    </a:lnTo>
                    <a:lnTo>
                      <a:pt x="6705" y="232"/>
                    </a:lnTo>
                    <a:lnTo>
                      <a:pt x="7382" y="232"/>
                    </a:lnTo>
                    <a:lnTo>
                      <a:pt x="7382" y="578"/>
                    </a:lnTo>
                    <a:lnTo>
                      <a:pt x="7211" y="578"/>
                    </a:lnTo>
                    <a:lnTo>
                      <a:pt x="7211" y="347"/>
                    </a:lnTo>
                    <a:lnTo>
                      <a:pt x="6932" y="347"/>
                    </a:lnTo>
                    <a:lnTo>
                      <a:pt x="6932" y="7851"/>
                    </a:lnTo>
                    <a:lnTo>
                      <a:pt x="6705" y="7851"/>
                    </a:lnTo>
                    <a:lnTo>
                      <a:pt x="6705" y="1337"/>
                    </a:lnTo>
                    <a:lnTo>
                      <a:pt x="959" y="1337"/>
                    </a:lnTo>
                    <a:lnTo>
                      <a:pt x="959" y="3895"/>
                    </a:lnTo>
                    <a:lnTo>
                      <a:pt x="732" y="3895"/>
                    </a:lnTo>
                    <a:lnTo>
                      <a:pt x="732" y="290"/>
                    </a:lnTo>
                    <a:lnTo>
                      <a:pt x="112" y="290"/>
                    </a:lnTo>
                    <a:lnTo>
                      <a:pt x="0" y="0"/>
                    </a:lnTo>
                    <a:lnTo>
                      <a:pt x="7664" y="0"/>
                    </a:lnTo>
                    <a:lnTo>
                      <a:pt x="7664" y="0"/>
                    </a:lnTo>
                    <a:lnTo>
                      <a:pt x="7560" y="108"/>
                    </a:lnTo>
                    <a:lnTo>
                      <a:pt x="7382" y="290"/>
                    </a:lnTo>
                    <a:close/>
                  </a:path>
                </a:pathLst>
              </a:custGeom>
              <a:solidFill>
                <a:srgbClr val="000000"/>
              </a:solidFill>
              <a:ln w="0">
                <a:solidFill>
                  <a:srgbClr val="000000"/>
                </a:solidFill>
                <a:prstDash val="solid"/>
                <a:round/>
                <a:headEnd/>
                <a:tailEnd/>
              </a:ln>
            </p:spPr>
            <p:txBody>
              <a:bodyPr/>
              <a:lstStyle/>
              <a:p>
                <a:endParaRPr lang="en-US"/>
              </a:p>
            </p:txBody>
          </p:sp>
          <p:sp>
            <p:nvSpPr>
              <p:cNvPr id="30809" name="Freeform 89"/>
              <p:cNvSpPr>
                <a:spLocks/>
              </p:cNvSpPr>
              <p:nvPr/>
            </p:nvSpPr>
            <p:spPr bwMode="auto">
              <a:xfrm>
                <a:off x="2700" y="3194"/>
                <a:ext cx="309" cy="7"/>
              </a:xfrm>
              <a:custGeom>
                <a:avLst/>
                <a:gdLst/>
                <a:ahLst/>
                <a:cxnLst>
                  <a:cxn ang="0">
                    <a:pos x="7493" y="116"/>
                  </a:cxn>
                  <a:cxn ang="0">
                    <a:pos x="56" y="116"/>
                  </a:cxn>
                  <a:cxn ang="0">
                    <a:pos x="0" y="0"/>
                  </a:cxn>
                  <a:cxn ang="0">
                    <a:pos x="7664" y="0"/>
                  </a:cxn>
                  <a:cxn ang="0">
                    <a:pos x="7664" y="0"/>
                  </a:cxn>
                  <a:cxn ang="0">
                    <a:pos x="7560" y="108"/>
                  </a:cxn>
                  <a:cxn ang="0">
                    <a:pos x="7493" y="116"/>
                  </a:cxn>
                </a:cxnLst>
                <a:rect l="0" t="0" r="r" b="b"/>
                <a:pathLst>
                  <a:path w="7664" h="116">
                    <a:moveTo>
                      <a:pt x="7493" y="116"/>
                    </a:moveTo>
                    <a:lnTo>
                      <a:pt x="56" y="116"/>
                    </a:lnTo>
                    <a:lnTo>
                      <a:pt x="0" y="0"/>
                    </a:lnTo>
                    <a:lnTo>
                      <a:pt x="7664" y="0"/>
                    </a:lnTo>
                    <a:lnTo>
                      <a:pt x="7664" y="0"/>
                    </a:lnTo>
                    <a:lnTo>
                      <a:pt x="7560" y="108"/>
                    </a:lnTo>
                    <a:lnTo>
                      <a:pt x="7493" y="116"/>
                    </a:lnTo>
                    <a:close/>
                  </a:path>
                </a:pathLst>
              </a:custGeom>
              <a:solidFill>
                <a:srgbClr val="919191"/>
              </a:solidFill>
              <a:ln w="0">
                <a:solidFill>
                  <a:srgbClr val="919191"/>
                </a:solidFill>
                <a:prstDash val="solid"/>
                <a:round/>
                <a:headEnd/>
                <a:tailEnd/>
              </a:ln>
            </p:spPr>
            <p:txBody>
              <a:bodyPr/>
              <a:lstStyle/>
              <a:p>
                <a:endParaRPr lang="en-US"/>
              </a:p>
            </p:txBody>
          </p:sp>
          <p:sp>
            <p:nvSpPr>
              <p:cNvPr id="30810" name="Rectangle 90"/>
              <p:cNvSpPr>
                <a:spLocks noChangeArrowheads="1"/>
              </p:cNvSpPr>
              <p:nvPr/>
            </p:nvSpPr>
            <p:spPr bwMode="auto">
              <a:xfrm>
                <a:off x="2740" y="3284"/>
                <a:ext cx="13" cy="10"/>
              </a:xfrm>
              <a:prstGeom prst="rect">
                <a:avLst/>
              </a:prstGeom>
              <a:solidFill>
                <a:srgbClr val="FFFFFF"/>
              </a:solidFill>
              <a:ln w="0">
                <a:solidFill>
                  <a:srgbClr val="FFFFFF"/>
                </a:solidFill>
                <a:miter lim="800000"/>
                <a:headEnd/>
                <a:tailEnd/>
              </a:ln>
            </p:spPr>
            <p:txBody>
              <a:bodyPr/>
              <a:lstStyle/>
              <a:p>
                <a:endParaRPr lang="en-US"/>
              </a:p>
            </p:txBody>
          </p:sp>
          <p:sp>
            <p:nvSpPr>
              <p:cNvPr id="30811" name="Freeform 91"/>
              <p:cNvSpPr>
                <a:spLocks/>
              </p:cNvSpPr>
              <p:nvPr/>
            </p:nvSpPr>
            <p:spPr bwMode="auto">
              <a:xfrm>
                <a:off x="2831" y="3284"/>
                <a:ext cx="15" cy="10"/>
              </a:xfrm>
              <a:custGeom>
                <a:avLst/>
                <a:gdLst/>
                <a:ahLst/>
                <a:cxnLst>
                  <a:cxn ang="0">
                    <a:pos x="0" y="0"/>
                  </a:cxn>
                  <a:cxn ang="0">
                    <a:pos x="390" y="0"/>
                  </a:cxn>
                  <a:cxn ang="0">
                    <a:pos x="398" y="185"/>
                  </a:cxn>
                  <a:cxn ang="0">
                    <a:pos x="0" y="177"/>
                  </a:cxn>
                  <a:cxn ang="0">
                    <a:pos x="0" y="0"/>
                  </a:cxn>
                </a:cxnLst>
                <a:rect l="0" t="0" r="r" b="b"/>
                <a:pathLst>
                  <a:path w="398" h="185">
                    <a:moveTo>
                      <a:pt x="0" y="0"/>
                    </a:moveTo>
                    <a:lnTo>
                      <a:pt x="390" y="0"/>
                    </a:lnTo>
                    <a:lnTo>
                      <a:pt x="398" y="185"/>
                    </a:lnTo>
                    <a:lnTo>
                      <a:pt x="0" y="177"/>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0812" name="Freeform 92"/>
              <p:cNvSpPr>
                <a:spLocks/>
              </p:cNvSpPr>
              <p:nvPr/>
            </p:nvSpPr>
            <p:spPr bwMode="auto">
              <a:xfrm>
                <a:off x="2795" y="3696"/>
                <a:ext cx="57" cy="36"/>
              </a:xfrm>
              <a:custGeom>
                <a:avLst/>
                <a:gdLst/>
                <a:ahLst/>
                <a:cxnLst>
                  <a:cxn ang="0">
                    <a:pos x="1403" y="591"/>
                  </a:cxn>
                  <a:cxn ang="0">
                    <a:pos x="55" y="182"/>
                  </a:cxn>
                  <a:cxn ang="0">
                    <a:pos x="0" y="22"/>
                  </a:cxn>
                  <a:cxn ang="0">
                    <a:pos x="1407" y="0"/>
                  </a:cxn>
                  <a:cxn ang="0">
                    <a:pos x="1403" y="591"/>
                  </a:cxn>
                </a:cxnLst>
                <a:rect l="0" t="0" r="r" b="b"/>
                <a:pathLst>
                  <a:path w="1407" h="591">
                    <a:moveTo>
                      <a:pt x="1403" y="591"/>
                    </a:moveTo>
                    <a:lnTo>
                      <a:pt x="55" y="182"/>
                    </a:lnTo>
                    <a:lnTo>
                      <a:pt x="0" y="22"/>
                    </a:lnTo>
                    <a:lnTo>
                      <a:pt x="1407" y="0"/>
                    </a:lnTo>
                    <a:lnTo>
                      <a:pt x="1403" y="591"/>
                    </a:lnTo>
                    <a:close/>
                  </a:path>
                </a:pathLst>
              </a:custGeom>
              <a:solidFill>
                <a:srgbClr val="919191"/>
              </a:solidFill>
              <a:ln w="0">
                <a:solidFill>
                  <a:srgbClr val="919191"/>
                </a:solidFill>
                <a:prstDash val="solid"/>
                <a:round/>
                <a:headEnd/>
                <a:tailEnd/>
              </a:ln>
            </p:spPr>
            <p:txBody>
              <a:bodyPr/>
              <a:lstStyle/>
              <a:p>
                <a:endParaRPr lang="en-US"/>
              </a:p>
            </p:txBody>
          </p:sp>
          <p:sp>
            <p:nvSpPr>
              <p:cNvPr id="30813" name="Freeform 93"/>
              <p:cNvSpPr>
                <a:spLocks/>
              </p:cNvSpPr>
              <p:nvPr/>
            </p:nvSpPr>
            <p:spPr bwMode="auto">
              <a:xfrm>
                <a:off x="2851" y="3294"/>
                <a:ext cx="119" cy="402"/>
              </a:xfrm>
              <a:custGeom>
                <a:avLst/>
                <a:gdLst/>
                <a:ahLst/>
                <a:cxnLst>
                  <a:cxn ang="0">
                    <a:pos x="0" y="6283"/>
                  </a:cxn>
                  <a:cxn ang="0">
                    <a:pos x="20" y="25"/>
                  </a:cxn>
                  <a:cxn ang="0">
                    <a:pos x="2924" y="25"/>
                  </a:cxn>
                  <a:cxn ang="0">
                    <a:pos x="2924" y="4"/>
                  </a:cxn>
                  <a:cxn ang="0">
                    <a:pos x="0" y="0"/>
                  </a:cxn>
                  <a:cxn ang="0">
                    <a:pos x="0" y="6283"/>
                  </a:cxn>
                </a:cxnLst>
                <a:rect l="0" t="0" r="r" b="b"/>
                <a:pathLst>
                  <a:path w="2924" h="6283">
                    <a:moveTo>
                      <a:pt x="0" y="6283"/>
                    </a:moveTo>
                    <a:lnTo>
                      <a:pt x="20" y="25"/>
                    </a:lnTo>
                    <a:lnTo>
                      <a:pt x="2924" y="25"/>
                    </a:lnTo>
                    <a:lnTo>
                      <a:pt x="2924" y="4"/>
                    </a:lnTo>
                    <a:lnTo>
                      <a:pt x="0" y="0"/>
                    </a:lnTo>
                    <a:lnTo>
                      <a:pt x="0" y="6283"/>
                    </a:lnTo>
                    <a:close/>
                  </a:path>
                </a:pathLst>
              </a:custGeom>
              <a:solidFill>
                <a:srgbClr val="21B5FF"/>
              </a:solidFill>
              <a:ln w="0">
                <a:solidFill>
                  <a:srgbClr val="21B5FF"/>
                </a:solidFill>
                <a:prstDash val="solid"/>
                <a:round/>
                <a:headEnd/>
                <a:tailEnd/>
              </a:ln>
            </p:spPr>
            <p:txBody>
              <a:bodyPr/>
              <a:lstStyle/>
              <a:p>
                <a:endParaRPr lang="en-US"/>
              </a:p>
            </p:txBody>
          </p:sp>
          <p:sp>
            <p:nvSpPr>
              <p:cNvPr id="30814" name="Freeform 94"/>
              <p:cNvSpPr>
                <a:spLocks/>
              </p:cNvSpPr>
              <p:nvPr/>
            </p:nvSpPr>
            <p:spPr bwMode="auto">
              <a:xfrm>
                <a:off x="2852" y="3468"/>
                <a:ext cx="26" cy="87"/>
              </a:xfrm>
              <a:custGeom>
                <a:avLst/>
                <a:gdLst/>
                <a:ahLst/>
                <a:cxnLst>
                  <a:cxn ang="0">
                    <a:pos x="4" y="243"/>
                  </a:cxn>
                  <a:cxn ang="0">
                    <a:pos x="135" y="268"/>
                  </a:cxn>
                  <a:cxn ang="0">
                    <a:pos x="251" y="325"/>
                  </a:cxn>
                  <a:cxn ang="0">
                    <a:pos x="342" y="416"/>
                  </a:cxn>
                  <a:cxn ang="0">
                    <a:pos x="406" y="532"/>
                  </a:cxn>
                  <a:cxn ang="0">
                    <a:pos x="434" y="652"/>
                  </a:cxn>
                  <a:cxn ang="0">
                    <a:pos x="426" y="784"/>
                  </a:cxn>
                  <a:cxn ang="0">
                    <a:pos x="374" y="899"/>
                  </a:cxn>
                  <a:cxn ang="0">
                    <a:pos x="290" y="998"/>
                  </a:cxn>
                  <a:cxn ang="0">
                    <a:pos x="183" y="1072"/>
                  </a:cxn>
                  <a:cxn ang="0">
                    <a:pos x="60" y="1110"/>
                  </a:cxn>
                  <a:cxn ang="0">
                    <a:pos x="0" y="1114"/>
                  </a:cxn>
                  <a:cxn ang="0">
                    <a:pos x="0" y="1357"/>
                  </a:cxn>
                  <a:cxn ang="0">
                    <a:pos x="116" y="1344"/>
                  </a:cxn>
                  <a:cxn ang="0">
                    <a:pos x="298" y="1287"/>
                  </a:cxn>
                  <a:cxn ang="0">
                    <a:pos x="454" y="1171"/>
                  </a:cxn>
                  <a:cxn ang="0">
                    <a:pos x="573" y="1019"/>
                  </a:cxn>
                  <a:cxn ang="0">
                    <a:pos x="645" y="837"/>
                  </a:cxn>
                  <a:cxn ang="0">
                    <a:pos x="661" y="639"/>
                  </a:cxn>
                  <a:cxn ang="0">
                    <a:pos x="621" y="446"/>
                  </a:cxn>
                  <a:cxn ang="0">
                    <a:pos x="529" y="272"/>
                  </a:cxn>
                  <a:cxn ang="0">
                    <a:pos x="394" y="136"/>
                  </a:cxn>
                  <a:cxn ang="0">
                    <a:pos x="227" y="41"/>
                  </a:cxn>
                  <a:cxn ang="0">
                    <a:pos x="40" y="8"/>
                  </a:cxn>
                  <a:cxn ang="0">
                    <a:pos x="0" y="0"/>
                  </a:cxn>
                  <a:cxn ang="0">
                    <a:pos x="4" y="243"/>
                  </a:cxn>
                </a:cxnLst>
                <a:rect l="0" t="0" r="r" b="b"/>
                <a:pathLst>
                  <a:path w="661" h="1357">
                    <a:moveTo>
                      <a:pt x="4" y="243"/>
                    </a:moveTo>
                    <a:lnTo>
                      <a:pt x="135" y="268"/>
                    </a:lnTo>
                    <a:lnTo>
                      <a:pt x="251" y="325"/>
                    </a:lnTo>
                    <a:lnTo>
                      <a:pt x="342" y="416"/>
                    </a:lnTo>
                    <a:lnTo>
                      <a:pt x="406" y="532"/>
                    </a:lnTo>
                    <a:lnTo>
                      <a:pt x="434" y="652"/>
                    </a:lnTo>
                    <a:lnTo>
                      <a:pt x="426" y="784"/>
                    </a:lnTo>
                    <a:lnTo>
                      <a:pt x="374" y="899"/>
                    </a:lnTo>
                    <a:lnTo>
                      <a:pt x="290" y="998"/>
                    </a:lnTo>
                    <a:lnTo>
                      <a:pt x="183" y="1072"/>
                    </a:lnTo>
                    <a:lnTo>
                      <a:pt x="60" y="1110"/>
                    </a:lnTo>
                    <a:lnTo>
                      <a:pt x="0" y="1114"/>
                    </a:lnTo>
                    <a:lnTo>
                      <a:pt x="0" y="1357"/>
                    </a:lnTo>
                    <a:lnTo>
                      <a:pt x="116" y="1344"/>
                    </a:lnTo>
                    <a:lnTo>
                      <a:pt x="298" y="1287"/>
                    </a:lnTo>
                    <a:lnTo>
                      <a:pt x="454" y="1171"/>
                    </a:lnTo>
                    <a:lnTo>
                      <a:pt x="573" y="1019"/>
                    </a:lnTo>
                    <a:lnTo>
                      <a:pt x="645" y="837"/>
                    </a:lnTo>
                    <a:lnTo>
                      <a:pt x="661" y="639"/>
                    </a:lnTo>
                    <a:lnTo>
                      <a:pt x="621" y="446"/>
                    </a:lnTo>
                    <a:lnTo>
                      <a:pt x="529" y="272"/>
                    </a:lnTo>
                    <a:lnTo>
                      <a:pt x="394" y="136"/>
                    </a:lnTo>
                    <a:lnTo>
                      <a:pt x="227" y="41"/>
                    </a:lnTo>
                    <a:lnTo>
                      <a:pt x="40" y="8"/>
                    </a:lnTo>
                    <a:lnTo>
                      <a:pt x="0" y="0"/>
                    </a:lnTo>
                    <a:lnTo>
                      <a:pt x="4" y="243"/>
                    </a:lnTo>
                    <a:close/>
                  </a:path>
                </a:pathLst>
              </a:custGeom>
              <a:solidFill>
                <a:srgbClr val="0054FF"/>
              </a:solidFill>
              <a:ln w="0">
                <a:solidFill>
                  <a:srgbClr val="0054FF"/>
                </a:solidFill>
                <a:prstDash val="solid"/>
                <a:round/>
                <a:headEnd/>
                <a:tailEnd/>
              </a:ln>
            </p:spPr>
            <p:txBody>
              <a:bodyPr/>
              <a:lstStyle/>
              <a:p>
                <a:endParaRPr lang="en-US"/>
              </a:p>
            </p:txBody>
          </p:sp>
          <p:sp>
            <p:nvSpPr>
              <p:cNvPr id="30815" name="Freeform 95"/>
              <p:cNvSpPr>
                <a:spLocks/>
              </p:cNvSpPr>
              <p:nvPr/>
            </p:nvSpPr>
            <p:spPr bwMode="auto">
              <a:xfrm>
                <a:off x="2852" y="3714"/>
                <a:ext cx="596" cy="65"/>
              </a:xfrm>
              <a:custGeom>
                <a:avLst/>
                <a:gdLst/>
                <a:ahLst/>
                <a:cxnLst>
                  <a:cxn ang="0">
                    <a:pos x="3425" y="520"/>
                  </a:cxn>
                  <a:cxn ang="0">
                    <a:pos x="2920" y="0"/>
                  </a:cxn>
                  <a:cxn ang="0">
                    <a:pos x="0" y="0"/>
                  </a:cxn>
                  <a:cxn ang="0">
                    <a:pos x="0" y="297"/>
                  </a:cxn>
                  <a:cxn ang="0">
                    <a:pos x="2920" y="297"/>
                  </a:cxn>
                  <a:cxn ang="0">
                    <a:pos x="3425" y="986"/>
                  </a:cxn>
                  <a:cxn ang="0">
                    <a:pos x="3433" y="990"/>
                  </a:cxn>
                  <a:cxn ang="0">
                    <a:pos x="14759" y="990"/>
                  </a:cxn>
                  <a:cxn ang="0">
                    <a:pos x="14759" y="524"/>
                  </a:cxn>
                  <a:cxn ang="0">
                    <a:pos x="3425" y="520"/>
                  </a:cxn>
                </a:cxnLst>
                <a:rect l="0" t="0" r="r" b="b"/>
                <a:pathLst>
                  <a:path w="14759" h="990">
                    <a:moveTo>
                      <a:pt x="3425" y="520"/>
                    </a:moveTo>
                    <a:lnTo>
                      <a:pt x="2920" y="0"/>
                    </a:lnTo>
                    <a:lnTo>
                      <a:pt x="0" y="0"/>
                    </a:lnTo>
                    <a:lnTo>
                      <a:pt x="0" y="297"/>
                    </a:lnTo>
                    <a:lnTo>
                      <a:pt x="2920" y="297"/>
                    </a:lnTo>
                    <a:lnTo>
                      <a:pt x="3425" y="986"/>
                    </a:lnTo>
                    <a:lnTo>
                      <a:pt x="3433" y="990"/>
                    </a:lnTo>
                    <a:lnTo>
                      <a:pt x="14759" y="990"/>
                    </a:lnTo>
                    <a:lnTo>
                      <a:pt x="14759" y="524"/>
                    </a:lnTo>
                    <a:lnTo>
                      <a:pt x="3425" y="520"/>
                    </a:lnTo>
                    <a:close/>
                  </a:path>
                </a:pathLst>
              </a:custGeom>
              <a:solidFill>
                <a:srgbClr val="FFBF3F"/>
              </a:solidFill>
              <a:ln w="0">
                <a:solidFill>
                  <a:srgbClr val="FFBF3F"/>
                </a:solidFill>
                <a:prstDash val="solid"/>
                <a:round/>
                <a:headEnd/>
                <a:tailEnd/>
              </a:ln>
            </p:spPr>
            <p:txBody>
              <a:bodyPr/>
              <a:lstStyle/>
              <a:p>
                <a:endParaRPr lang="en-US"/>
              </a:p>
            </p:txBody>
          </p:sp>
          <p:sp>
            <p:nvSpPr>
              <p:cNvPr id="30816" name="Freeform 96"/>
              <p:cNvSpPr>
                <a:spLocks/>
              </p:cNvSpPr>
              <p:nvPr/>
            </p:nvSpPr>
            <p:spPr bwMode="auto">
              <a:xfrm>
                <a:off x="3390" y="3168"/>
                <a:ext cx="20" cy="86"/>
              </a:xfrm>
              <a:custGeom>
                <a:avLst/>
                <a:gdLst/>
                <a:ahLst/>
                <a:cxnLst>
                  <a:cxn ang="0">
                    <a:pos x="0" y="0"/>
                  </a:cxn>
                  <a:cxn ang="0">
                    <a:pos x="0" y="1337"/>
                  </a:cxn>
                  <a:cxn ang="0">
                    <a:pos x="505" y="0"/>
                  </a:cxn>
                  <a:cxn ang="0">
                    <a:pos x="0" y="0"/>
                  </a:cxn>
                </a:cxnLst>
                <a:rect l="0" t="0" r="r" b="b"/>
                <a:pathLst>
                  <a:path w="505" h="1337">
                    <a:moveTo>
                      <a:pt x="0" y="0"/>
                    </a:moveTo>
                    <a:lnTo>
                      <a:pt x="0" y="1337"/>
                    </a:lnTo>
                    <a:lnTo>
                      <a:pt x="505" y="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0817" name="Freeform 97"/>
              <p:cNvSpPr>
                <a:spLocks/>
              </p:cNvSpPr>
              <p:nvPr/>
            </p:nvSpPr>
            <p:spPr bwMode="auto">
              <a:xfrm>
                <a:off x="3270" y="3387"/>
                <a:ext cx="101" cy="168"/>
              </a:xfrm>
              <a:custGeom>
                <a:avLst/>
                <a:gdLst/>
                <a:ahLst/>
                <a:cxnLst>
                  <a:cxn ang="0">
                    <a:pos x="2478" y="2619"/>
                  </a:cxn>
                  <a:cxn ang="0">
                    <a:pos x="2478" y="0"/>
                  </a:cxn>
                  <a:cxn ang="0">
                    <a:pos x="1691" y="0"/>
                  </a:cxn>
                  <a:cxn ang="0">
                    <a:pos x="1691" y="816"/>
                  </a:cxn>
                  <a:cxn ang="0">
                    <a:pos x="903" y="816"/>
                  </a:cxn>
                  <a:cxn ang="0">
                    <a:pos x="903" y="1686"/>
                  </a:cxn>
                  <a:cxn ang="0">
                    <a:pos x="0" y="1686"/>
                  </a:cxn>
                  <a:cxn ang="0">
                    <a:pos x="0" y="2619"/>
                  </a:cxn>
                  <a:cxn ang="0">
                    <a:pos x="2478" y="2619"/>
                  </a:cxn>
                </a:cxnLst>
                <a:rect l="0" t="0" r="r" b="b"/>
                <a:pathLst>
                  <a:path w="2478" h="2619">
                    <a:moveTo>
                      <a:pt x="2478" y="2619"/>
                    </a:moveTo>
                    <a:lnTo>
                      <a:pt x="2478" y="0"/>
                    </a:lnTo>
                    <a:lnTo>
                      <a:pt x="1691" y="0"/>
                    </a:lnTo>
                    <a:lnTo>
                      <a:pt x="1691" y="816"/>
                    </a:lnTo>
                    <a:lnTo>
                      <a:pt x="903" y="816"/>
                    </a:lnTo>
                    <a:lnTo>
                      <a:pt x="903" y="1686"/>
                    </a:lnTo>
                    <a:lnTo>
                      <a:pt x="0" y="1686"/>
                    </a:lnTo>
                    <a:lnTo>
                      <a:pt x="0" y="2619"/>
                    </a:lnTo>
                    <a:lnTo>
                      <a:pt x="2478" y="2619"/>
                    </a:lnTo>
                    <a:close/>
                  </a:path>
                </a:pathLst>
              </a:custGeom>
              <a:solidFill>
                <a:srgbClr val="FFBF3F"/>
              </a:solidFill>
              <a:ln w="0">
                <a:solidFill>
                  <a:srgbClr val="FFBF3F"/>
                </a:solidFill>
                <a:prstDash val="solid"/>
                <a:round/>
                <a:headEnd/>
                <a:tailEnd/>
              </a:ln>
            </p:spPr>
            <p:txBody>
              <a:bodyPr/>
              <a:lstStyle/>
              <a:p>
                <a:endParaRPr lang="en-US"/>
              </a:p>
            </p:txBody>
          </p:sp>
          <p:sp>
            <p:nvSpPr>
              <p:cNvPr id="30818" name="Freeform 98"/>
              <p:cNvSpPr>
                <a:spLocks/>
              </p:cNvSpPr>
              <p:nvPr/>
            </p:nvSpPr>
            <p:spPr bwMode="auto">
              <a:xfrm>
                <a:off x="2993" y="3387"/>
                <a:ext cx="448" cy="332"/>
              </a:xfrm>
              <a:custGeom>
                <a:avLst/>
                <a:gdLst/>
                <a:ahLst/>
                <a:cxnLst>
                  <a:cxn ang="0">
                    <a:pos x="3098" y="4191"/>
                  </a:cxn>
                  <a:cxn ang="0">
                    <a:pos x="843" y="4191"/>
                  </a:cxn>
                  <a:cxn ang="0">
                    <a:pos x="843" y="1686"/>
                  </a:cxn>
                  <a:cxn ang="0">
                    <a:pos x="450" y="1690"/>
                  </a:cxn>
                  <a:cxn ang="0">
                    <a:pos x="450" y="4834"/>
                  </a:cxn>
                  <a:cxn ang="0">
                    <a:pos x="0" y="5176"/>
                  </a:cxn>
                  <a:cxn ang="0">
                    <a:pos x="11096" y="5176"/>
                  </a:cxn>
                  <a:cxn ang="0">
                    <a:pos x="11096" y="4652"/>
                  </a:cxn>
                  <a:cxn ang="0">
                    <a:pos x="9859" y="4479"/>
                  </a:cxn>
                  <a:cxn ang="0">
                    <a:pos x="9859" y="1162"/>
                  </a:cxn>
                  <a:cxn ang="0">
                    <a:pos x="10364" y="874"/>
                  </a:cxn>
                  <a:cxn ang="0">
                    <a:pos x="10364" y="0"/>
                  </a:cxn>
                  <a:cxn ang="0">
                    <a:pos x="9012" y="0"/>
                  </a:cxn>
                  <a:cxn ang="0">
                    <a:pos x="7664" y="2561"/>
                  </a:cxn>
                  <a:cxn ang="0">
                    <a:pos x="5974" y="2561"/>
                  </a:cxn>
                  <a:cxn ang="0">
                    <a:pos x="5974" y="3489"/>
                  </a:cxn>
                  <a:cxn ang="0">
                    <a:pos x="5691" y="3489"/>
                  </a:cxn>
                  <a:cxn ang="0">
                    <a:pos x="5691" y="2384"/>
                  </a:cxn>
                  <a:cxn ang="0">
                    <a:pos x="4733" y="2384"/>
                  </a:cxn>
                  <a:cxn ang="0">
                    <a:pos x="4733" y="3489"/>
                  </a:cxn>
                  <a:cxn ang="0">
                    <a:pos x="4450" y="3489"/>
                  </a:cxn>
                  <a:cxn ang="0">
                    <a:pos x="4450" y="4191"/>
                  </a:cxn>
                  <a:cxn ang="0">
                    <a:pos x="3834" y="4191"/>
                  </a:cxn>
                  <a:cxn ang="0">
                    <a:pos x="3834" y="3023"/>
                  </a:cxn>
                  <a:cxn ang="0">
                    <a:pos x="3098" y="3023"/>
                  </a:cxn>
                  <a:cxn ang="0">
                    <a:pos x="3098" y="4191"/>
                  </a:cxn>
                </a:cxnLst>
                <a:rect l="0" t="0" r="r" b="b"/>
                <a:pathLst>
                  <a:path w="11096" h="5176">
                    <a:moveTo>
                      <a:pt x="3098" y="4191"/>
                    </a:moveTo>
                    <a:lnTo>
                      <a:pt x="843" y="4191"/>
                    </a:lnTo>
                    <a:lnTo>
                      <a:pt x="843" y="1686"/>
                    </a:lnTo>
                    <a:lnTo>
                      <a:pt x="450" y="1690"/>
                    </a:lnTo>
                    <a:lnTo>
                      <a:pt x="450" y="4834"/>
                    </a:lnTo>
                    <a:lnTo>
                      <a:pt x="0" y="5176"/>
                    </a:lnTo>
                    <a:lnTo>
                      <a:pt x="11096" y="5176"/>
                    </a:lnTo>
                    <a:lnTo>
                      <a:pt x="11096" y="4652"/>
                    </a:lnTo>
                    <a:lnTo>
                      <a:pt x="9859" y="4479"/>
                    </a:lnTo>
                    <a:lnTo>
                      <a:pt x="9859" y="1162"/>
                    </a:lnTo>
                    <a:lnTo>
                      <a:pt x="10364" y="874"/>
                    </a:lnTo>
                    <a:lnTo>
                      <a:pt x="10364" y="0"/>
                    </a:lnTo>
                    <a:lnTo>
                      <a:pt x="9012" y="0"/>
                    </a:lnTo>
                    <a:lnTo>
                      <a:pt x="7664" y="2561"/>
                    </a:lnTo>
                    <a:lnTo>
                      <a:pt x="5974" y="2561"/>
                    </a:lnTo>
                    <a:lnTo>
                      <a:pt x="5974" y="3489"/>
                    </a:lnTo>
                    <a:lnTo>
                      <a:pt x="5691" y="3489"/>
                    </a:lnTo>
                    <a:lnTo>
                      <a:pt x="5691" y="2384"/>
                    </a:lnTo>
                    <a:lnTo>
                      <a:pt x="4733" y="2384"/>
                    </a:lnTo>
                    <a:lnTo>
                      <a:pt x="4733" y="3489"/>
                    </a:lnTo>
                    <a:lnTo>
                      <a:pt x="4450" y="3489"/>
                    </a:lnTo>
                    <a:lnTo>
                      <a:pt x="4450" y="4191"/>
                    </a:lnTo>
                    <a:lnTo>
                      <a:pt x="3834" y="4191"/>
                    </a:lnTo>
                    <a:lnTo>
                      <a:pt x="3834" y="3023"/>
                    </a:lnTo>
                    <a:lnTo>
                      <a:pt x="3098" y="3023"/>
                    </a:lnTo>
                    <a:lnTo>
                      <a:pt x="3098" y="4191"/>
                    </a:lnTo>
                    <a:close/>
                  </a:path>
                </a:pathLst>
              </a:custGeom>
              <a:solidFill>
                <a:srgbClr val="BF7F00"/>
              </a:solidFill>
              <a:ln w="0">
                <a:solidFill>
                  <a:srgbClr val="BF7F00"/>
                </a:solidFill>
                <a:prstDash val="solid"/>
                <a:round/>
                <a:headEnd/>
                <a:tailEnd/>
              </a:ln>
            </p:spPr>
            <p:txBody>
              <a:bodyPr/>
              <a:lstStyle/>
              <a:p>
                <a:endParaRPr lang="en-US"/>
              </a:p>
            </p:txBody>
          </p:sp>
          <p:sp>
            <p:nvSpPr>
              <p:cNvPr id="30819" name="Freeform 99"/>
              <p:cNvSpPr>
                <a:spLocks/>
              </p:cNvSpPr>
              <p:nvPr/>
            </p:nvSpPr>
            <p:spPr bwMode="auto">
              <a:xfrm>
                <a:off x="3278" y="3491"/>
                <a:ext cx="114" cy="183"/>
              </a:xfrm>
              <a:custGeom>
                <a:avLst/>
                <a:gdLst/>
                <a:ahLst/>
                <a:cxnLst>
                  <a:cxn ang="0">
                    <a:pos x="2824" y="2854"/>
                  </a:cxn>
                  <a:cxn ang="0">
                    <a:pos x="2824" y="0"/>
                  </a:cxn>
                  <a:cxn ang="0">
                    <a:pos x="1969" y="0"/>
                  </a:cxn>
                  <a:cxn ang="0">
                    <a:pos x="1969" y="932"/>
                  </a:cxn>
                  <a:cxn ang="0">
                    <a:pos x="1015" y="932"/>
                  </a:cxn>
                  <a:cxn ang="0">
                    <a:pos x="1015" y="1803"/>
                  </a:cxn>
                  <a:cxn ang="0">
                    <a:pos x="0" y="1803"/>
                  </a:cxn>
                  <a:cxn ang="0">
                    <a:pos x="0" y="2850"/>
                  </a:cxn>
                  <a:cxn ang="0">
                    <a:pos x="2824" y="2854"/>
                  </a:cxn>
                </a:cxnLst>
                <a:rect l="0" t="0" r="r" b="b"/>
                <a:pathLst>
                  <a:path w="2824" h="2854">
                    <a:moveTo>
                      <a:pt x="2824" y="2854"/>
                    </a:moveTo>
                    <a:lnTo>
                      <a:pt x="2824" y="0"/>
                    </a:lnTo>
                    <a:lnTo>
                      <a:pt x="1969" y="0"/>
                    </a:lnTo>
                    <a:lnTo>
                      <a:pt x="1969" y="932"/>
                    </a:lnTo>
                    <a:lnTo>
                      <a:pt x="1015" y="932"/>
                    </a:lnTo>
                    <a:lnTo>
                      <a:pt x="1015" y="1803"/>
                    </a:lnTo>
                    <a:lnTo>
                      <a:pt x="0" y="1803"/>
                    </a:lnTo>
                    <a:lnTo>
                      <a:pt x="0" y="2850"/>
                    </a:lnTo>
                    <a:lnTo>
                      <a:pt x="2824" y="2854"/>
                    </a:lnTo>
                    <a:close/>
                  </a:path>
                </a:pathLst>
              </a:custGeom>
              <a:solidFill>
                <a:srgbClr val="FFBF3F"/>
              </a:solidFill>
              <a:ln w="0">
                <a:solidFill>
                  <a:srgbClr val="FFBF3F"/>
                </a:solidFill>
                <a:prstDash val="solid"/>
                <a:round/>
                <a:headEnd/>
                <a:tailEnd/>
              </a:ln>
            </p:spPr>
            <p:txBody>
              <a:bodyPr/>
              <a:lstStyle/>
              <a:p>
                <a:endParaRPr lang="en-US"/>
              </a:p>
            </p:txBody>
          </p:sp>
          <p:sp>
            <p:nvSpPr>
              <p:cNvPr id="30820" name="Freeform 100"/>
              <p:cNvSpPr>
                <a:spLocks/>
              </p:cNvSpPr>
              <p:nvPr/>
            </p:nvSpPr>
            <p:spPr bwMode="auto">
              <a:xfrm>
                <a:off x="2970" y="3123"/>
                <a:ext cx="480" cy="608"/>
              </a:xfrm>
              <a:custGeom>
                <a:avLst/>
                <a:gdLst/>
                <a:ahLst/>
                <a:cxnLst>
                  <a:cxn ang="0">
                    <a:pos x="1015" y="0"/>
                  </a:cxn>
                  <a:cxn ang="0">
                    <a:pos x="11888" y="0"/>
                  </a:cxn>
                  <a:cxn ang="0">
                    <a:pos x="11888" y="9480"/>
                  </a:cxn>
                  <a:cxn ang="0">
                    <a:pos x="506" y="9480"/>
                  </a:cxn>
                  <a:cxn ang="0">
                    <a:pos x="0" y="9014"/>
                  </a:cxn>
                  <a:cxn ang="0">
                    <a:pos x="227" y="9014"/>
                  </a:cxn>
                  <a:cxn ang="0">
                    <a:pos x="506" y="9302"/>
                  </a:cxn>
                  <a:cxn ang="0">
                    <a:pos x="11661" y="9302"/>
                  </a:cxn>
                  <a:cxn ang="0">
                    <a:pos x="11661" y="231"/>
                  </a:cxn>
                  <a:cxn ang="0">
                    <a:pos x="1015" y="231"/>
                  </a:cxn>
                  <a:cxn ang="0">
                    <a:pos x="1015" y="0"/>
                  </a:cxn>
                </a:cxnLst>
                <a:rect l="0" t="0" r="r" b="b"/>
                <a:pathLst>
                  <a:path w="11888" h="9480">
                    <a:moveTo>
                      <a:pt x="1015" y="0"/>
                    </a:moveTo>
                    <a:lnTo>
                      <a:pt x="11888" y="0"/>
                    </a:lnTo>
                    <a:lnTo>
                      <a:pt x="11888" y="9480"/>
                    </a:lnTo>
                    <a:lnTo>
                      <a:pt x="506" y="9480"/>
                    </a:lnTo>
                    <a:lnTo>
                      <a:pt x="0" y="9014"/>
                    </a:lnTo>
                    <a:lnTo>
                      <a:pt x="227" y="9014"/>
                    </a:lnTo>
                    <a:lnTo>
                      <a:pt x="506" y="9302"/>
                    </a:lnTo>
                    <a:lnTo>
                      <a:pt x="11661" y="9302"/>
                    </a:lnTo>
                    <a:lnTo>
                      <a:pt x="11661" y="231"/>
                    </a:lnTo>
                    <a:lnTo>
                      <a:pt x="1015" y="231"/>
                    </a:lnTo>
                    <a:lnTo>
                      <a:pt x="1015" y="0"/>
                    </a:lnTo>
                    <a:close/>
                  </a:path>
                </a:pathLst>
              </a:custGeom>
              <a:solidFill>
                <a:srgbClr val="000000"/>
              </a:solidFill>
              <a:ln w="0">
                <a:solidFill>
                  <a:srgbClr val="000000"/>
                </a:solidFill>
                <a:prstDash val="solid"/>
                <a:round/>
                <a:headEnd/>
                <a:tailEnd/>
              </a:ln>
            </p:spPr>
            <p:txBody>
              <a:bodyPr/>
              <a:lstStyle/>
              <a:p>
                <a:endParaRPr lang="en-US"/>
              </a:p>
            </p:txBody>
          </p:sp>
          <p:sp>
            <p:nvSpPr>
              <p:cNvPr id="30821" name="Line 101"/>
              <p:cNvSpPr>
                <a:spLocks noChangeShapeType="1"/>
              </p:cNvSpPr>
              <p:nvPr/>
            </p:nvSpPr>
            <p:spPr bwMode="auto">
              <a:xfrm>
                <a:off x="2433" y="3344"/>
                <a:ext cx="27" cy="6"/>
              </a:xfrm>
              <a:prstGeom prst="line">
                <a:avLst/>
              </a:prstGeom>
              <a:noFill/>
              <a:ln w="0">
                <a:solidFill>
                  <a:srgbClr val="C6C6C6"/>
                </a:solidFill>
                <a:round/>
                <a:headEnd/>
                <a:tailEnd/>
              </a:ln>
            </p:spPr>
            <p:txBody>
              <a:bodyPr/>
              <a:lstStyle/>
              <a:p>
                <a:endParaRPr lang="en-US"/>
              </a:p>
            </p:txBody>
          </p:sp>
          <p:sp>
            <p:nvSpPr>
              <p:cNvPr id="30822" name="Line 102"/>
              <p:cNvSpPr>
                <a:spLocks noChangeShapeType="1"/>
              </p:cNvSpPr>
              <p:nvPr/>
            </p:nvSpPr>
            <p:spPr bwMode="auto">
              <a:xfrm>
                <a:off x="2486" y="3356"/>
                <a:ext cx="52" cy="7"/>
              </a:xfrm>
              <a:prstGeom prst="line">
                <a:avLst/>
              </a:prstGeom>
              <a:noFill/>
              <a:ln w="0">
                <a:solidFill>
                  <a:srgbClr val="C6C6C6"/>
                </a:solidFill>
                <a:round/>
                <a:headEnd/>
                <a:tailEnd/>
              </a:ln>
            </p:spPr>
            <p:txBody>
              <a:bodyPr/>
              <a:lstStyle/>
              <a:p>
                <a:endParaRPr lang="en-US"/>
              </a:p>
            </p:txBody>
          </p:sp>
          <p:sp>
            <p:nvSpPr>
              <p:cNvPr id="30823" name="Line 103"/>
              <p:cNvSpPr>
                <a:spLocks noChangeShapeType="1"/>
              </p:cNvSpPr>
              <p:nvPr/>
            </p:nvSpPr>
            <p:spPr bwMode="auto">
              <a:xfrm>
                <a:off x="2456" y="3440"/>
                <a:ext cx="38" cy="0"/>
              </a:xfrm>
              <a:prstGeom prst="line">
                <a:avLst/>
              </a:prstGeom>
              <a:noFill/>
              <a:ln w="0">
                <a:solidFill>
                  <a:srgbClr val="C6C6C6"/>
                </a:solidFill>
                <a:round/>
                <a:headEnd/>
                <a:tailEnd/>
              </a:ln>
            </p:spPr>
            <p:txBody>
              <a:bodyPr/>
              <a:lstStyle/>
              <a:p>
                <a:endParaRPr lang="en-US"/>
              </a:p>
            </p:txBody>
          </p:sp>
          <p:sp>
            <p:nvSpPr>
              <p:cNvPr id="30824" name="Line 104"/>
              <p:cNvSpPr>
                <a:spLocks noChangeShapeType="1"/>
              </p:cNvSpPr>
              <p:nvPr/>
            </p:nvSpPr>
            <p:spPr bwMode="auto">
              <a:xfrm>
                <a:off x="2500" y="3440"/>
                <a:ext cx="26" cy="0"/>
              </a:xfrm>
              <a:prstGeom prst="line">
                <a:avLst/>
              </a:prstGeom>
              <a:noFill/>
              <a:ln w="0">
                <a:solidFill>
                  <a:srgbClr val="C6C6C6"/>
                </a:solidFill>
                <a:round/>
                <a:headEnd/>
                <a:tailEnd/>
              </a:ln>
            </p:spPr>
            <p:txBody>
              <a:bodyPr/>
              <a:lstStyle/>
              <a:p>
                <a:endParaRPr lang="en-US"/>
              </a:p>
            </p:txBody>
          </p:sp>
          <p:sp>
            <p:nvSpPr>
              <p:cNvPr id="30825" name="Line 105"/>
              <p:cNvSpPr>
                <a:spLocks noChangeShapeType="1"/>
              </p:cNvSpPr>
              <p:nvPr/>
            </p:nvSpPr>
            <p:spPr bwMode="auto">
              <a:xfrm>
                <a:off x="2535" y="3440"/>
                <a:ext cx="11" cy="0"/>
              </a:xfrm>
              <a:prstGeom prst="line">
                <a:avLst/>
              </a:prstGeom>
              <a:noFill/>
              <a:ln w="0">
                <a:solidFill>
                  <a:srgbClr val="C6C6C6"/>
                </a:solidFill>
                <a:round/>
                <a:headEnd/>
                <a:tailEnd/>
              </a:ln>
            </p:spPr>
            <p:txBody>
              <a:bodyPr/>
              <a:lstStyle/>
              <a:p>
                <a:endParaRPr lang="en-US"/>
              </a:p>
            </p:txBody>
          </p:sp>
          <p:sp>
            <p:nvSpPr>
              <p:cNvPr id="30826" name="Rectangle 106"/>
              <p:cNvSpPr>
                <a:spLocks noChangeArrowheads="1"/>
              </p:cNvSpPr>
              <p:nvPr/>
            </p:nvSpPr>
            <p:spPr bwMode="auto">
              <a:xfrm>
                <a:off x="3337" y="3491"/>
                <a:ext cx="20" cy="60"/>
              </a:xfrm>
              <a:prstGeom prst="rect">
                <a:avLst/>
              </a:prstGeom>
              <a:solidFill>
                <a:srgbClr val="FFFFFF"/>
              </a:solidFill>
              <a:ln w="0">
                <a:solidFill>
                  <a:srgbClr val="FFFFFF"/>
                </a:solidFill>
                <a:miter lim="800000"/>
                <a:headEnd/>
                <a:tailEnd/>
              </a:ln>
            </p:spPr>
            <p:txBody>
              <a:bodyPr/>
              <a:lstStyle/>
              <a:p>
                <a:endParaRPr lang="en-US"/>
              </a:p>
            </p:txBody>
          </p:sp>
          <p:sp>
            <p:nvSpPr>
              <p:cNvPr id="30827" name="Rectangle 107"/>
              <p:cNvSpPr>
                <a:spLocks noChangeArrowheads="1"/>
              </p:cNvSpPr>
              <p:nvPr/>
            </p:nvSpPr>
            <p:spPr bwMode="auto">
              <a:xfrm>
                <a:off x="3302" y="3551"/>
                <a:ext cx="16" cy="55"/>
              </a:xfrm>
              <a:prstGeom prst="rect">
                <a:avLst/>
              </a:prstGeom>
              <a:solidFill>
                <a:srgbClr val="FFFFFF"/>
              </a:solidFill>
              <a:ln w="0">
                <a:solidFill>
                  <a:srgbClr val="FFFFFF"/>
                </a:solidFill>
                <a:miter lim="800000"/>
                <a:headEnd/>
                <a:tailEnd/>
              </a:ln>
            </p:spPr>
            <p:txBody>
              <a:bodyPr/>
              <a:lstStyle/>
              <a:p>
                <a:endParaRPr lang="en-US"/>
              </a:p>
            </p:txBody>
          </p:sp>
          <p:sp>
            <p:nvSpPr>
              <p:cNvPr id="30828" name="Freeform 108"/>
              <p:cNvSpPr>
                <a:spLocks/>
              </p:cNvSpPr>
              <p:nvPr/>
            </p:nvSpPr>
            <p:spPr bwMode="auto">
              <a:xfrm>
                <a:off x="3007" y="3405"/>
                <a:ext cx="20" cy="42"/>
              </a:xfrm>
              <a:custGeom>
                <a:avLst/>
                <a:gdLst/>
                <a:ahLst/>
                <a:cxnLst>
                  <a:cxn ang="0">
                    <a:pos x="283" y="115"/>
                  </a:cxn>
                  <a:cxn ang="0">
                    <a:pos x="283" y="288"/>
                  </a:cxn>
                  <a:cxn ang="0">
                    <a:pos x="227" y="173"/>
                  </a:cxn>
                  <a:cxn ang="0">
                    <a:pos x="171" y="173"/>
                  </a:cxn>
                  <a:cxn ang="0">
                    <a:pos x="116" y="231"/>
                  </a:cxn>
                  <a:cxn ang="0">
                    <a:pos x="116" y="288"/>
                  </a:cxn>
                  <a:cxn ang="0">
                    <a:pos x="171" y="288"/>
                  </a:cxn>
                  <a:cxn ang="0">
                    <a:pos x="171" y="346"/>
                  </a:cxn>
                  <a:cxn ang="0">
                    <a:pos x="171" y="405"/>
                  </a:cxn>
                  <a:cxn ang="0">
                    <a:pos x="171" y="463"/>
                  </a:cxn>
                  <a:cxn ang="0">
                    <a:pos x="283" y="639"/>
                  </a:cxn>
                  <a:cxn ang="0">
                    <a:pos x="116" y="463"/>
                  </a:cxn>
                  <a:cxn ang="0">
                    <a:pos x="116" y="405"/>
                  </a:cxn>
                  <a:cxn ang="0">
                    <a:pos x="116" y="346"/>
                  </a:cxn>
                  <a:cxn ang="0">
                    <a:pos x="0" y="288"/>
                  </a:cxn>
                  <a:cxn ang="0">
                    <a:pos x="60" y="231"/>
                  </a:cxn>
                  <a:cxn ang="0">
                    <a:pos x="60" y="173"/>
                  </a:cxn>
                  <a:cxn ang="0">
                    <a:pos x="116" y="115"/>
                  </a:cxn>
                  <a:cxn ang="0">
                    <a:pos x="116" y="58"/>
                  </a:cxn>
                  <a:cxn ang="0">
                    <a:pos x="171" y="0"/>
                  </a:cxn>
                  <a:cxn ang="0">
                    <a:pos x="283" y="0"/>
                  </a:cxn>
                  <a:cxn ang="0">
                    <a:pos x="398" y="0"/>
                  </a:cxn>
                  <a:cxn ang="0">
                    <a:pos x="398" y="58"/>
                  </a:cxn>
                  <a:cxn ang="0">
                    <a:pos x="454" y="58"/>
                  </a:cxn>
                  <a:cxn ang="0">
                    <a:pos x="509" y="115"/>
                  </a:cxn>
                  <a:cxn ang="0">
                    <a:pos x="283" y="115"/>
                  </a:cxn>
                </a:cxnLst>
                <a:rect l="0" t="0" r="r" b="b"/>
                <a:pathLst>
                  <a:path w="509" h="639">
                    <a:moveTo>
                      <a:pt x="283" y="115"/>
                    </a:moveTo>
                    <a:lnTo>
                      <a:pt x="283" y="288"/>
                    </a:lnTo>
                    <a:lnTo>
                      <a:pt x="227" y="173"/>
                    </a:lnTo>
                    <a:lnTo>
                      <a:pt x="171" y="173"/>
                    </a:lnTo>
                    <a:lnTo>
                      <a:pt x="116" y="231"/>
                    </a:lnTo>
                    <a:lnTo>
                      <a:pt x="116" y="288"/>
                    </a:lnTo>
                    <a:lnTo>
                      <a:pt x="171" y="288"/>
                    </a:lnTo>
                    <a:lnTo>
                      <a:pt x="171" y="346"/>
                    </a:lnTo>
                    <a:lnTo>
                      <a:pt x="171" y="405"/>
                    </a:lnTo>
                    <a:lnTo>
                      <a:pt x="171" y="463"/>
                    </a:lnTo>
                    <a:lnTo>
                      <a:pt x="283" y="639"/>
                    </a:lnTo>
                    <a:lnTo>
                      <a:pt x="116" y="463"/>
                    </a:lnTo>
                    <a:lnTo>
                      <a:pt x="116" y="405"/>
                    </a:lnTo>
                    <a:lnTo>
                      <a:pt x="116" y="346"/>
                    </a:lnTo>
                    <a:lnTo>
                      <a:pt x="0" y="288"/>
                    </a:lnTo>
                    <a:lnTo>
                      <a:pt x="60" y="231"/>
                    </a:lnTo>
                    <a:lnTo>
                      <a:pt x="60" y="173"/>
                    </a:lnTo>
                    <a:lnTo>
                      <a:pt x="116" y="115"/>
                    </a:lnTo>
                    <a:lnTo>
                      <a:pt x="116" y="58"/>
                    </a:lnTo>
                    <a:lnTo>
                      <a:pt x="171" y="0"/>
                    </a:lnTo>
                    <a:lnTo>
                      <a:pt x="283" y="0"/>
                    </a:lnTo>
                    <a:lnTo>
                      <a:pt x="398" y="0"/>
                    </a:lnTo>
                    <a:lnTo>
                      <a:pt x="398" y="58"/>
                    </a:lnTo>
                    <a:lnTo>
                      <a:pt x="454" y="58"/>
                    </a:lnTo>
                    <a:lnTo>
                      <a:pt x="509" y="115"/>
                    </a:lnTo>
                    <a:lnTo>
                      <a:pt x="283" y="115"/>
                    </a:lnTo>
                    <a:close/>
                  </a:path>
                </a:pathLst>
              </a:custGeom>
              <a:solidFill>
                <a:srgbClr val="EFDDFF"/>
              </a:solidFill>
              <a:ln w="0">
                <a:solidFill>
                  <a:srgbClr val="EFDDFF"/>
                </a:solidFill>
                <a:prstDash val="solid"/>
                <a:round/>
                <a:headEnd/>
                <a:tailEnd/>
              </a:ln>
            </p:spPr>
            <p:txBody>
              <a:bodyPr/>
              <a:lstStyle/>
              <a:p>
                <a:endParaRPr lang="en-US"/>
              </a:p>
            </p:txBody>
          </p:sp>
          <p:sp>
            <p:nvSpPr>
              <p:cNvPr id="30829" name="Freeform 109"/>
              <p:cNvSpPr>
                <a:spLocks/>
              </p:cNvSpPr>
              <p:nvPr/>
            </p:nvSpPr>
            <p:spPr bwMode="auto">
              <a:xfrm>
                <a:off x="2310" y="3123"/>
                <a:ext cx="400" cy="603"/>
              </a:xfrm>
              <a:custGeom>
                <a:avLst/>
                <a:gdLst/>
                <a:ahLst/>
                <a:cxnLst>
                  <a:cxn ang="0">
                    <a:pos x="9915" y="9422"/>
                  </a:cxn>
                  <a:cxn ang="0">
                    <a:pos x="0" y="9422"/>
                  </a:cxn>
                  <a:cxn ang="0">
                    <a:pos x="0" y="0"/>
                  </a:cxn>
                  <a:cxn ang="0">
                    <a:pos x="9636" y="0"/>
                  </a:cxn>
                  <a:cxn ang="0">
                    <a:pos x="9636" y="231"/>
                  </a:cxn>
                  <a:cxn ang="0">
                    <a:pos x="227" y="231"/>
                  </a:cxn>
                  <a:cxn ang="0">
                    <a:pos x="227" y="9245"/>
                  </a:cxn>
                  <a:cxn ang="0">
                    <a:pos x="9915" y="9245"/>
                  </a:cxn>
                  <a:cxn ang="0">
                    <a:pos x="9915" y="9422"/>
                  </a:cxn>
                </a:cxnLst>
                <a:rect l="0" t="0" r="r" b="b"/>
                <a:pathLst>
                  <a:path w="9915" h="9422">
                    <a:moveTo>
                      <a:pt x="9915" y="9422"/>
                    </a:moveTo>
                    <a:lnTo>
                      <a:pt x="0" y="9422"/>
                    </a:lnTo>
                    <a:lnTo>
                      <a:pt x="0" y="0"/>
                    </a:lnTo>
                    <a:lnTo>
                      <a:pt x="9636" y="0"/>
                    </a:lnTo>
                    <a:lnTo>
                      <a:pt x="9636" y="231"/>
                    </a:lnTo>
                    <a:lnTo>
                      <a:pt x="227" y="231"/>
                    </a:lnTo>
                    <a:lnTo>
                      <a:pt x="227" y="9245"/>
                    </a:lnTo>
                    <a:lnTo>
                      <a:pt x="9915" y="9245"/>
                    </a:lnTo>
                    <a:lnTo>
                      <a:pt x="9915" y="9422"/>
                    </a:lnTo>
                    <a:close/>
                  </a:path>
                </a:pathLst>
              </a:custGeom>
              <a:solidFill>
                <a:srgbClr val="000000"/>
              </a:solidFill>
              <a:ln w="0">
                <a:solidFill>
                  <a:srgbClr val="000000"/>
                </a:solidFill>
                <a:prstDash val="solid"/>
                <a:round/>
                <a:headEnd/>
                <a:tailEnd/>
              </a:ln>
            </p:spPr>
            <p:txBody>
              <a:bodyPr/>
              <a:lstStyle/>
              <a:p>
                <a:endParaRPr lang="en-US"/>
              </a:p>
            </p:txBody>
          </p:sp>
          <p:sp>
            <p:nvSpPr>
              <p:cNvPr id="30830" name="Freeform 110"/>
              <p:cNvSpPr>
                <a:spLocks/>
              </p:cNvSpPr>
              <p:nvPr/>
            </p:nvSpPr>
            <p:spPr bwMode="auto">
              <a:xfrm>
                <a:off x="2736" y="3305"/>
                <a:ext cx="115" cy="328"/>
              </a:xfrm>
              <a:custGeom>
                <a:avLst/>
                <a:gdLst/>
                <a:ahLst/>
                <a:cxnLst>
                  <a:cxn ang="0">
                    <a:pos x="791" y="1109"/>
                  </a:cxn>
                  <a:cxn ang="0">
                    <a:pos x="791" y="1105"/>
                  </a:cxn>
                  <a:cxn ang="0">
                    <a:pos x="2203" y="1109"/>
                  </a:cxn>
                  <a:cxn ang="0">
                    <a:pos x="2199" y="639"/>
                  </a:cxn>
                  <a:cxn ang="0">
                    <a:pos x="2311" y="639"/>
                  </a:cxn>
                  <a:cxn ang="0">
                    <a:pos x="2311" y="928"/>
                  </a:cxn>
                  <a:cxn ang="0">
                    <a:pos x="2868" y="932"/>
                  </a:cxn>
                  <a:cxn ang="0">
                    <a:pos x="2868" y="993"/>
                  </a:cxn>
                  <a:cxn ang="0">
                    <a:pos x="2311" y="989"/>
                  </a:cxn>
                  <a:cxn ang="0">
                    <a:pos x="2315" y="1109"/>
                  </a:cxn>
                  <a:cxn ang="0">
                    <a:pos x="2868" y="1109"/>
                  </a:cxn>
                  <a:cxn ang="0">
                    <a:pos x="2868" y="1720"/>
                  </a:cxn>
                  <a:cxn ang="0">
                    <a:pos x="2780" y="1811"/>
                  </a:cxn>
                  <a:cxn ang="0">
                    <a:pos x="2780" y="1460"/>
                  </a:cxn>
                  <a:cxn ang="0">
                    <a:pos x="2203" y="1460"/>
                  </a:cxn>
                  <a:cxn ang="0">
                    <a:pos x="2203" y="1167"/>
                  </a:cxn>
                  <a:cxn ang="0">
                    <a:pos x="2028" y="1162"/>
                  </a:cxn>
                  <a:cxn ang="0">
                    <a:pos x="2028" y="1917"/>
                  </a:cxn>
                  <a:cxn ang="0">
                    <a:pos x="2868" y="1926"/>
                  </a:cxn>
                  <a:cxn ang="0">
                    <a:pos x="2868" y="2553"/>
                  </a:cxn>
                  <a:cxn ang="0">
                    <a:pos x="2478" y="5119"/>
                  </a:cxn>
                  <a:cxn ang="0">
                    <a:pos x="1579" y="4945"/>
                  </a:cxn>
                  <a:cxn ang="0">
                    <a:pos x="759" y="4942"/>
                  </a:cxn>
                  <a:cxn ang="0">
                    <a:pos x="759" y="482"/>
                  </a:cxn>
                  <a:cxn ang="0">
                    <a:pos x="56" y="74"/>
                  </a:cxn>
                  <a:cxn ang="0">
                    <a:pos x="0" y="0"/>
                  </a:cxn>
                  <a:cxn ang="0">
                    <a:pos x="791" y="465"/>
                  </a:cxn>
                  <a:cxn ang="0">
                    <a:pos x="791" y="1109"/>
                  </a:cxn>
                </a:cxnLst>
                <a:rect l="0" t="0" r="r" b="b"/>
                <a:pathLst>
                  <a:path w="2868" h="5119">
                    <a:moveTo>
                      <a:pt x="791" y="1109"/>
                    </a:moveTo>
                    <a:lnTo>
                      <a:pt x="791" y="1105"/>
                    </a:lnTo>
                    <a:lnTo>
                      <a:pt x="2203" y="1109"/>
                    </a:lnTo>
                    <a:lnTo>
                      <a:pt x="2199" y="639"/>
                    </a:lnTo>
                    <a:lnTo>
                      <a:pt x="2311" y="639"/>
                    </a:lnTo>
                    <a:lnTo>
                      <a:pt x="2311" y="928"/>
                    </a:lnTo>
                    <a:lnTo>
                      <a:pt x="2868" y="932"/>
                    </a:lnTo>
                    <a:lnTo>
                      <a:pt x="2868" y="993"/>
                    </a:lnTo>
                    <a:lnTo>
                      <a:pt x="2311" y="989"/>
                    </a:lnTo>
                    <a:lnTo>
                      <a:pt x="2315" y="1109"/>
                    </a:lnTo>
                    <a:lnTo>
                      <a:pt x="2868" y="1109"/>
                    </a:lnTo>
                    <a:lnTo>
                      <a:pt x="2868" y="1720"/>
                    </a:lnTo>
                    <a:lnTo>
                      <a:pt x="2780" y="1811"/>
                    </a:lnTo>
                    <a:lnTo>
                      <a:pt x="2780" y="1460"/>
                    </a:lnTo>
                    <a:lnTo>
                      <a:pt x="2203" y="1460"/>
                    </a:lnTo>
                    <a:lnTo>
                      <a:pt x="2203" y="1167"/>
                    </a:lnTo>
                    <a:lnTo>
                      <a:pt x="2028" y="1162"/>
                    </a:lnTo>
                    <a:lnTo>
                      <a:pt x="2028" y="1917"/>
                    </a:lnTo>
                    <a:lnTo>
                      <a:pt x="2868" y="1926"/>
                    </a:lnTo>
                    <a:lnTo>
                      <a:pt x="2868" y="2553"/>
                    </a:lnTo>
                    <a:lnTo>
                      <a:pt x="2478" y="5119"/>
                    </a:lnTo>
                    <a:lnTo>
                      <a:pt x="1579" y="4945"/>
                    </a:lnTo>
                    <a:lnTo>
                      <a:pt x="759" y="4942"/>
                    </a:lnTo>
                    <a:lnTo>
                      <a:pt x="759" y="482"/>
                    </a:lnTo>
                    <a:lnTo>
                      <a:pt x="56" y="74"/>
                    </a:lnTo>
                    <a:lnTo>
                      <a:pt x="0" y="0"/>
                    </a:lnTo>
                    <a:lnTo>
                      <a:pt x="791" y="465"/>
                    </a:lnTo>
                    <a:lnTo>
                      <a:pt x="791" y="1109"/>
                    </a:lnTo>
                    <a:close/>
                  </a:path>
                </a:pathLst>
              </a:custGeom>
              <a:solidFill>
                <a:srgbClr val="21B5FF"/>
              </a:solidFill>
              <a:ln w="0">
                <a:solidFill>
                  <a:srgbClr val="21B5FF"/>
                </a:solidFill>
                <a:prstDash val="solid"/>
                <a:round/>
                <a:headEnd/>
                <a:tailEnd/>
              </a:ln>
            </p:spPr>
            <p:txBody>
              <a:bodyPr/>
              <a:lstStyle/>
              <a:p>
                <a:endParaRPr lang="en-US"/>
              </a:p>
            </p:txBody>
          </p:sp>
          <p:sp>
            <p:nvSpPr>
              <p:cNvPr id="30831" name="Freeform 111"/>
              <p:cNvSpPr>
                <a:spLocks/>
              </p:cNvSpPr>
              <p:nvPr/>
            </p:nvSpPr>
            <p:spPr bwMode="auto">
              <a:xfrm>
                <a:off x="3020" y="3495"/>
                <a:ext cx="97" cy="161"/>
              </a:xfrm>
              <a:custGeom>
                <a:avLst/>
                <a:gdLst/>
                <a:ahLst/>
                <a:cxnLst>
                  <a:cxn ang="0">
                    <a:pos x="0" y="0"/>
                  </a:cxn>
                  <a:cxn ang="0">
                    <a:pos x="0" y="2505"/>
                  </a:cxn>
                  <a:cxn ang="0">
                    <a:pos x="2426" y="2505"/>
                  </a:cxn>
                  <a:cxn ang="0">
                    <a:pos x="2426" y="1572"/>
                  </a:cxn>
                  <a:cxn ang="0">
                    <a:pos x="1635" y="1572"/>
                  </a:cxn>
                  <a:cxn ang="0">
                    <a:pos x="1635" y="817"/>
                  </a:cxn>
                  <a:cxn ang="0">
                    <a:pos x="792" y="817"/>
                  </a:cxn>
                  <a:cxn ang="0">
                    <a:pos x="792" y="0"/>
                  </a:cxn>
                  <a:cxn ang="0">
                    <a:pos x="0" y="0"/>
                  </a:cxn>
                </a:cxnLst>
                <a:rect l="0" t="0" r="r" b="b"/>
                <a:pathLst>
                  <a:path w="2426" h="2505">
                    <a:moveTo>
                      <a:pt x="0" y="0"/>
                    </a:moveTo>
                    <a:lnTo>
                      <a:pt x="0" y="2505"/>
                    </a:lnTo>
                    <a:lnTo>
                      <a:pt x="2426" y="2505"/>
                    </a:lnTo>
                    <a:lnTo>
                      <a:pt x="2426" y="1572"/>
                    </a:lnTo>
                    <a:lnTo>
                      <a:pt x="1635" y="1572"/>
                    </a:lnTo>
                    <a:lnTo>
                      <a:pt x="1635" y="817"/>
                    </a:lnTo>
                    <a:lnTo>
                      <a:pt x="792" y="817"/>
                    </a:lnTo>
                    <a:lnTo>
                      <a:pt x="792" y="0"/>
                    </a:lnTo>
                    <a:lnTo>
                      <a:pt x="0" y="0"/>
                    </a:lnTo>
                    <a:close/>
                  </a:path>
                </a:pathLst>
              </a:custGeom>
              <a:solidFill>
                <a:srgbClr val="FFBF3F"/>
              </a:solidFill>
              <a:ln w="0">
                <a:solidFill>
                  <a:srgbClr val="FFBF3F"/>
                </a:solidFill>
                <a:prstDash val="solid"/>
                <a:round/>
                <a:headEnd/>
                <a:tailEnd/>
              </a:ln>
            </p:spPr>
            <p:txBody>
              <a:bodyPr/>
              <a:lstStyle/>
              <a:p>
                <a:endParaRPr lang="en-US"/>
              </a:p>
            </p:txBody>
          </p:sp>
          <p:sp>
            <p:nvSpPr>
              <p:cNvPr id="30832" name="Freeform 112"/>
              <p:cNvSpPr>
                <a:spLocks/>
              </p:cNvSpPr>
              <p:nvPr/>
            </p:nvSpPr>
            <p:spPr bwMode="auto">
              <a:xfrm>
                <a:off x="2563" y="3302"/>
                <a:ext cx="74" cy="231"/>
              </a:xfrm>
              <a:custGeom>
                <a:avLst/>
                <a:gdLst/>
                <a:ahLst/>
                <a:cxnLst>
                  <a:cxn ang="0">
                    <a:pos x="0" y="173"/>
                  </a:cxn>
                  <a:cxn ang="0">
                    <a:pos x="167" y="0"/>
                  </a:cxn>
                  <a:cxn ang="0">
                    <a:pos x="1857" y="697"/>
                  </a:cxn>
                  <a:cxn ang="0">
                    <a:pos x="1746" y="813"/>
                  </a:cxn>
                  <a:cxn ang="0">
                    <a:pos x="1746" y="3196"/>
                  </a:cxn>
                  <a:cxn ang="0">
                    <a:pos x="0" y="3605"/>
                  </a:cxn>
                  <a:cxn ang="0">
                    <a:pos x="0" y="173"/>
                  </a:cxn>
                </a:cxnLst>
                <a:rect l="0" t="0" r="r" b="b"/>
                <a:pathLst>
                  <a:path w="1857" h="3605">
                    <a:moveTo>
                      <a:pt x="0" y="173"/>
                    </a:moveTo>
                    <a:lnTo>
                      <a:pt x="167" y="0"/>
                    </a:lnTo>
                    <a:lnTo>
                      <a:pt x="1857" y="697"/>
                    </a:lnTo>
                    <a:lnTo>
                      <a:pt x="1746" y="813"/>
                    </a:lnTo>
                    <a:lnTo>
                      <a:pt x="1746" y="3196"/>
                    </a:lnTo>
                    <a:lnTo>
                      <a:pt x="0" y="3605"/>
                    </a:lnTo>
                    <a:lnTo>
                      <a:pt x="0" y="173"/>
                    </a:lnTo>
                    <a:close/>
                  </a:path>
                </a:pathLst>
              </a:custGeom>
              <a:solidFill>
                <a:srgbClr val="FFFFFF"/>
              </a:solidFill>
              <a:ln w="0">
                <a:solidFill>
                  <a:srgbClr val="FFFFFF"/>
                </a:solidFill>
                <a:prstDash val="solid"/>
                <a:round/>
                <a:headEnd/>
                <a:tailEnd/>
              </a:ln>
            </p:spPr>
            <p:txBody>
              <a:bodyPr/>
              <a:lstStyle/>
              <a:p>
                <a:endParaRPr lang="en-US"/>
              </a:p>
            </p:txBody>
          </p:sp>
          <p:sp>
            <p:nvSpPr>
              <p:cNvPr id="30833" name="Freeform 113"/>
              <p:cNvSpPr>
                <a:spLocks/>
              </p:cNvSpPr>
              <p:nvPr/>
            </p:nvSpPr>
            <p:spPr bwMode="auto">
              <a:xfrm>
                <a:off x="2616" y="3837"/>
                <a:ext cx="154" cy="18"/>
              </a:xfrm>
              <a:custGeom>
                <a:avLst/>
                <a:gdLst/>
                <a:ahLst/>
                <a:cxnLst>
                  <a:cxn ang="0">
                    <a:pos x="2478" y="231"/>
                  </a:cxn>
                  <a:cxn ang="0">
                    <a:pos x="2251" y="289"/>
                  </a:cxn>
                  <a:cxn ang="0">
                    <a:pos x="2025" y="289"/>
                  </a:cxn>
                  <a:cxn ang="0">
                    <a:pos x="676" y="231"/>
                  </a:cxn>
                  <a:cxn ang="0">
                    <a:pos x="732" y="173"/>
                  </a:cxn>
                  <a:cxn ang="0">
                    <a:pos x="167" y="219"/>
                  </a:cxn>
                  <a:cxn ang="0">
                    <a:pos x="0" y="115"/>
                  </a:cxn>
                  <a:cxn ang="0">
                    <a:pos x="1014" y="58"/>
                  </a:cxn>
                  <a:cxn ang="0">
                    <a:pos x="1969" y="0"/>
                  </a:cxn>
                  <a:cxn ang="0">
                    <a:pos x="2359" y="115"/>
                  </a:cxn>
                  <a:cxn ang="0">
                    <a:pos x="1126" y="173"/>
                  </a:cxn>
                  <a:cxn ang="0">
                    <a:pos x="1746" y="231"/>
                  </a:cxn>
                  <a:cxn ang="0">
                    <a:pos x="2645" y="58"/>
                  </a:cxn>
                  <a:cxn ang="0">
                    <a:pos x="2816" y="0"/>
                  </a:cxn>
                  <a:cxn ang="0">
                    <a:pos x="3830" y="58"/>
                  </a:cxn>
                  <a:cxn ang="0">
                    <a:pos x="3659" y="173"/>
                  </a:cxn>
                  <a:cxn ang="0">
                    <a:pos x="3110" y="91"/>
                  </a:cxn>
                  <a:cxn ang="0">
                    <a:pos x="2478" y="231"/>
                  </a:cxn>
                </a:cxnLst>
                <a:rect l="0" t="0" r="r" b="b"/>
                <a:pathLst>
                  <a:path w="3830" h="289">
                    <a:moveTo>
                      <a:pt x="2478" y="231"/>
                    </a:moveTo>
                    <a:lnTo>
                      <a:pt x="2251" y="289"/>
                    </a:lnTo>
                    <a:lnTo>
                      <a:pt x="2025" y="289"/>
                    </a:lnTo>
                    <a:lnTo>
                      <a:pt x="676" y="231"/>
                    </a:lnTo>
                    <a:lnTo>
                      <a:pt x="732" y="173"/>
                    </a:lnTo>
                    <a:lnTo>
                      <a:pt x="167" y="219"/>
                    </a:lnTo>
                    <a:lnTo>
                      <a:pt x="0" y="115"/>
                    </a:lnTo>
                    <a:lnTo>
                      <a:pt x="1014" y="58"/>
                    </a:lnTo>
                    <a:lnTo>
                      <a:pt x="1969" y="0"/>
                    </a:lnTo>
                    <a:lnTo>
                      <a:pt x="2359" y="115"/>
                    </a:lnTo>
                    <a:lnTo>
                      <a:pt x="1126" y="173"/>
                    </a:lnTo>
                    <a:lnTo>
                      <a:pt x="1746" y="231"/>
                    </a:lnTo>
                    <a:lnTo>
                      <a:pt x="2645" y="58"/>
                    </a:lnTo>
                    <a:lnTo>
                      <a:pt x="2816" y="0"/>
                    </a:lnTo>
                    <a:lnTo>
                      <a:pt x="3830" y="58"/>
                    </a:lnTo>
                    <a:lnTo>
                      <a:pt x="3659" y="173"/>
                    </a:lnTo>
                    <a:lnTo>
                      <a:pt x="3110" y="91"/>
                    </a:lnTo>
                    <a:lnTo>
                      <a:pt x="2478" y="231"/>
                    </a:lnTo>
                    <a:close/>
                  </a:path>
                </a:pathLst>
              </a:custGeom>
              <a:solidFill>
                <a:srgbClr val="000000"/>
              </a:solidFill>
              <a:ln w="0">
                <a:solidFill>
                  <a:srgbClr val="000000"/>
                </a:solidFill>
                <a:prstDash val="solid"/>
                <a:round/>
                <a:headEnd/>
                <a:tailEnd/>
              </a:ln>
            </p:spPr>
            <p:txBody>
              <a:bodyPr/>
              <a:lstStyle/>
              <a:p>
                <a:endParaRPr lang="en-US"/>
              </a:p>
            </p:txBody>
          </p:sp>
          <p:sp>
            <p:nvSpPr>
              <p:cNvPr id="30834" name="Freeform 114"/>
              <p:cNvSpPr>
                <a:spLocks/>
              </p:cNvSpPr>
              <p:nvPr/>
            </p:nvSpPr>
            <p:spPr bwMode="auto">
              <a:xfrm>
                <a:off x="2886" y="3642"/>
                <a:ext cx="20" cy="83"/>
              </a:xfrm>
              <a:custGeom>
                <a:avLst/>
                <a:gdLst/>
                <a:ahLst/>
                <a:cxnLst>
                  <a:cxn ang="0">
                    <a:pos x="131" y="78"/>
                  </a:cxn>
                  <a:cxn ang="0">
                    <a:pos x="0" y="470"/>
                  </a:cxn>
                  <a:cxn ang="0">
                    <a:pos x="477" y="1287"/>
                  </a:cxn>
                  <a:cxn ang="0">
                    <a:pos x="505" y="651"/>
                  </a:cxn>
                  <a:cxn ang="0">
                    <a:pos x="481" y="0"/>
                  </a:cxn>
                  <a:cxn ang="0">
                    <a:pos x="282" y="4"/>
                  </a:cxn>
                  <a:cxn ang="0">
                    <a:pos x="131" y="78"/>
                  </a:cxn>
                </a:cxnLst>
                <a:rect l="0" t="0" r="r" b="b"/>
                <a:pathLst>
                  <a:path w="505" h="1287">
                    <a:moveTo>
                      <a:pt x="131" y="78"/>
                    </a:moveTo>
                    <a:lnTo>
                      <a:pt x="0" y="470"/>
                    </a:lnTo>
                    <a:lnTo>
                      <a:pt x="477" y="1287"/>
                    </a:lnTo>
                    <a:lnTo>
                      <a:pt x="505" y="651"/>
                    </a:lnTo>
                    <a:lnTo>
                      <a:pt x="481" y="0"/>
                    </a:lnTo>
                    <a:lnTo>
                      <a:pt x="282" y="4"/>
                    </a:lnTo>
                    <a:lnTo>
                      <a:pt x="131" y="78"/>
                    </a:lnTo>
                    <a:close/>
                  </a:path>
                </a:pathLst>
              </a:custGeom>
              <a:solidFill>
                <a:srgbClr val="919191"/>
              </a:solidFill>
              <a:ln w="0">
                <a:solidFill>
                  <a:srgbClr val="919191"/>
                </a:solidFill>
                <a:prstDash val="solid"/>
                <a:round/>
                <a:headEnd/>
                <a:tailEnd/>
              </a:ln>
            </p:spPr>
            <p:txBody>
              <a:bodyPr/>
              <a:lstStyle/>
              <a:p>
                <a:endParaRPr lang="en-US"/>
              </a:p>
            </p:txBody>
          </p:sp>
          <p:sp>
            <p:nvSpPr>
              <p:cNvPr id="30835" name="Freeform 115"/>
              <p:cNvSpPr>
                <a:spLocks/>
              </p:cNvSpPr>
              <p:nvPr/>
            </p:nvSpPr>
            <p:spPr bwMode="auto">
              <a:xfrm>
                <a:off x="2886" y="3674"/>
                <a:ext cx="18" cy="51"/>
              </a:xfrm>
              <a:custGeom>
                <a:avLst/>
                <a:gdLst/>
                <a:ahLst/>
                <a:cxnLst>
                  <a:cxn ang="0">
                    <a:pos x="0" y="0"/>
                  </a:cxn>
                  <a:cxn ang="0">
                    <a:pos x="413" y="0"/>
                  </a:cxn>
                  <a:cxn ang="0">
                    <a:pos x="469" y="817"/>
                  </a:cxn>
                  <a:cxn ang="0">
                    <a:pos x="107" y="817"/>
                  </a:cxn>
                  <a:cxn ang="0">
                    <a:pos x="0" y="0"/>
                  </a:cxn>
                </a:cxnLst>
                <a:rect l="0" t="0" r="r" b="b"/>
                <a:pathLst>
                  <a:path w="469" h="817">
                    <a:moveTo>
                      <a:pt x="0" y="0"/>
                    </a:moveTo>
                    <a:lnTo>
                      <a:pt x="413" y="0"/>
                    </a:lnTo>
                    <a:lnTo>
                      <a:pt x="469" y="817"/>
                    </a:lnTo>
                    <a:lnTo>
                      <a:pt x="107" y="81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0836" name="Line 116"/>
              <p:cNvSpPr>
                <a:spLocks noChangeShapeType="1"/>
              </p:cNvSpPr>
              <p:nvPr/>
            </p:nvSpPr>
            <p:spPr bwMode="auto">
              <a:xfrm flipV="1">
                <a:off x="2902" y="3647"/>
                <a:ext cx="2" cy="22"/>
              </a:xfrm>
              <a:prstGeom prst="line">
                <a:avLst/>
              </a:prstGeom>
              <a:noFill/>
              <a:ln w="0">
                <a:solidFill>
                  <a:srgbClr val="000000"/>
                </a:solidFill>
                <a:round/>
                <a:headEnd/>
                <a:tailEnd/>
              </a:ln>
            </p:spPr>
            <p:txBody>
              <a:bodyPr/>
              <a:lstStyle/>
              <a:p>
                <a:endParaRPr lang="en-US"/>
              </a:p>
            </p:txBody>
          </p:sp>
          <p:sp>
            <p:nvSpPr>
              <p:cNvPr id="30837" name="Freeform 117"/>
              <p:cNvSpPr>
                <a:spLocks/>
              </p:cNvSpPr>
              <p:nvPr/>
            </p:nvSpPr>
            <p:spPr bwMode="auto">
              <a:xfrm>
                <a:off x="2892" y="3650"/>
                <a:ext cx="4" cy="13"/>
              </a:xfrm>
              <a:custGeom>
                <a:avLst/>
                <a:gdLst/>
                <a:ahLst/>
                <a:cxnLst>
                  <a:cxn ang="0">
                    <a:pos x="0" y="123"/>
                  </a:cxn>
                  <a:cxn ang="0">
                    <a:pos x="0" y="234"/>
                  </a:cxn>
                  <a:cxn ang="0">
                    <a:pos x="108" y="234"/>
                  </a:cxn>
                  <a:cxn ang="0">
                    <a:pos x="108" y="0"/>
                  </a:cxn>
                  <a:cxn ang="0">
                    <a:pos x="0" y="123"/>
                  </a:cxn>
                </a:cxnLst>
                <a:rect l="0" t="0" r="r" b="b"/>
                <a:pathLst>
                  <a:path w="108" h="234">
                    <a:moveTo>
                      <a:pt x="0" y="123"/>
                    </a:moveTo>
                    <a:lnTo>
                      <a:pt x="0" y="234"/>
                    </a:lnTo>
                    <a:lnTo>
                      <a:pt x="108" y="234"/>
                    </a:lnTo>
                    <a:lnTo>
                      <a:pt x="108" y="0"/>
                    </a:lnTo>
                    <a:lnTo>
                      <a:pt x="0" y="123"/>
                    </a:lnTo>
                    <a:close/>
                  </a:path>
                </a:pathLst>
              </a:custGeom>
              <a:solidFill>
                <a:srgbClr val="919191"/>
              </a:solidFill>
              <a:ln w="0">
                <a:solidFill>
                  <a:srgbClr val="000000"/>
                </a:solidFill>
                <a:prstDash val="solid"/>
                <a:round/>
                <a:headEnd/>
                <a:tailEnd/>
              </a:ln>
            </p:spPr>
            <p:txBody>
              <a:bodyPr/>
              <a:lstStyle/>
              <a:p>
                <a:endParaRPr lang="en-US"/>
              </a:p>
            </p:txBody>
          </p:sp>
          <p:sp>
            <p:nvSpPr>
              <p:cNvPr id="30838" name="Freeform 118"/>
              <p:cNvSpPr>
                <a:spLocks/>
              </p:cNvSpPr>
              <p:nvPr/>
            </p:nvSpPr>
            <p:spPr bwMode="auto">
              <a:xfrm>
                <a:off x="2887" y="3629"/>
                <a:ext cx="12" cy="30"/>
              </a:xfrm>
              <a:custGeom>
                <a:avLst/>
                <a:gdLst/>
                <a:ahLst/>
                <a:cxnLst>
                  <a:cxn ang="0">
                    <a:pos x="115" y="0"/>
                  </a:cxn>
                  <a:cxn ang="0">
                    <a:pos x="119" y="0"/>
                  </a:cxn>
                  <a:cxn ang="0">
                    <a:pos x="8" y="173"/>
                  </a:cxn>
                  <a:cxn ang="0">
                    <a:pos x="0" y="260"/>
                  </a:cxn>
                  <a:cxn ang="0">
                    <a:pos x="8" y="346"/>
                  </a:cxn>
                  <a:cxn ang="0">
                    <a:pos x="63" y="466"/>
                  </a:cxn>
                  <a:cxn ang="0">
                    <a:pos x="115" y="454"/>
                  </a:cxn>
                  <a:cxn ang="0">
                    <a:pos x="175" y="404"/>
                  </a:cxn>
                  <a:cxn ang="0">
                    <a:pos x="206" y="285"/>
                  </a:cxn>
                  <a:cxn ang="0">
                    <a:pos x="266" y="235"/>
                  </a:cxn>
                  <a:cxn ang="0">
                    <a:pos x="290" y="115"/>
                  </a:cxn>
                  <a:cxn ang="0">
                    <a:pos x="290" y="0"/>
                  </a:cxn>
                  <a:cxn ang="0">
                    <a:pos x="115" y="0"/>
                  </a:cxn>
                </a:cxnLst>
                <a:rect l="0" t="0" r="r" b="b"/>
                <a:pathLst>
                  <a:path w="290" h="466">
                    <a:moveTo>
                      <a:pt x="115" y="0"/>
                    </a:moveTo>
                    <a:lnTo>
                      <a:pt x="119" y="0"/>
                    </a:lnTo>
                    <a:lnTo>
                      <a:pt x="8" y="173"/>
                    </a:lnTo>
                    <a:lnTo>
                      <a:pt x="0" y="260"/>
                    </a:lnTo>
                    <a:lnTo>
                      <a:pt x="8" y="346"/>
                    </a:lnTo>
                    <a:lnTo>
                      <a:pt x="63" y="466"/>
                    </a:lnTo>
                    <a:lnTo>
                      <a:pt x="115" y="454"/>
                    </a:lnTo>
                    <a:lnTo>
                      <a:pt x="175" y="404"/>
                    </a:lnTo>
                    <a:lnTo>
                      <a:pt x="206" y="285"/>
                    </a:lnTo>
                    <a:lnTo>
                      <a:pt x="266" y="235"/>
                    </a:lnTo>
                    <a:lnTo>
                      <a:pt x="290" y="115"/>
                    </a:lnTo>
                    <a:lnTo>
                      <a:pt x="290" y="0"/>
                    </a:lnTo>
                    <a:lnTo>
                      <a:pt x="115" y="0"/>
                    </a:lnTo>
                    <a:close/>
                  </a:path>
                </a:pathLst>
              </a:custGeom>
              <a:solidFill>
                <a:srgbClr val="FFBF3F"/>
              </a:solidFill>
              <a:ln w="0">
                <a:solidFill>
                  <a:srgbClr val="FFBF3F"/>
                </a:solidFill>
                <a:prstDash val="solid"/>
                <a:round/>
                <a:headEnd/>
                <a:tailEnd/>
              </a:ln>
            </p:spPr>
            <p:txBody>
              <a:bodyPr/>
              <a:lstStyle/>
              <a:p>
                <a:endParaRPr lang="en-US"/>
              </a:p>
            </p:txBody>
          </p:sp>
          <p:sp>
            <p:nvSpPr>
              <p:cNvPr id="30839" name="Freeform 119"/>
              <p:cNvSpPr>
                <a:spLocks/>
              </p:cNvSpPr>
              <p:nvPr/>
            </p:nvSpPr>
            <p:spPr bwMode="auto">
              <a:xfrm>
                <a:off x="2889" y="3629"/>
                <a:ext cx="10" cy="30"/>
              </a:xfrm>
              <a:custGeom>
                <a:avLst/>
                <a:gdLst/>
                <a:ahLst/>
                <a:cxnLst>
                  <a:cxn ang="0">
                    <a:pos x="223" y="0"/>
                  </a:cxn>
                  <a:cxn ang="0">
                    <a:pos x="191" y="173"/>
                  </a:cxn>
                  <a:cxn ang="0">
                    <a:pos x="151" y="173"/>
                  </a:cxn>
                  <a:cxn ang="0">
                    <a:pos x="108" y="342"/>
                  </a:cxn>
                  <a:cxn ang="0">
                    <a:pos x="68" y="429"/>
                  </a:cxn>
                  <a:cxn ang="0">
                    <a:pos x="0" y="474"/>
                  </a:cxn>
                  <a:cxn ang="0">
                    <a:pos x="83" y="441"/>
                  </a:cxn>
                  <a:cxn ang="0">
                    <a:pos x="135" y="342"/>
                  </a:cxn>
                  <a:cxn ang="0">
                    <a:pos x="206" y="243"/>
                  </a:cxn>
                  <a:cxn ang="0">
                    <a:pos x="227" y="173"/>
                  </a:cxn>
                  <a:cxn ang="0">
                    <a:pos x="223" y="0"/>
                  </a:cxn>
                </a:cxnLst>
                <a:rect l="0" t="0" r="r" b="b"/>
                <a:pathLst>
                  <a:path w="227" h="474">
                    <a:moveTo>
                      <a:pt x="223" y="0"/>
                    </a:moveTo>
                    <a:lnTo>
                      <a:pt x="191" y="173"/>
                    </a:lnTo>
                    <a:lnTo>
                      <a:pt x="151" y="173"/>
                    </a:lnTo>
                    <a:lnTo>
                      <a:pt x="108" y="342"/>
                    </a:lnTo>
                    <a:lnTo>
                      <a:pt x="68" y="429"/>
                    </a:lnTo>
                    <a:lnTo>
                      <a:pt x="0" y="474"/>
                    </a:lnTo>
                    <a:lnTo>
                      <a:pt x="83" y="441"/>
                    </a:lnTo>
                    <a:lnTo>
                      <a:pt x="135" y="342"/>
                    </a:lnTo>
                    <a:lnTo>
                      <a:pt x="206" y="243"/>
                    </a:lnTo>
                    <a:lnTo>
                      <a:pt x="227" y="173"/>
                    </a:lnTo>
                    <a:lnTo>
                      <a:pt x="223" y="0"/>
                    </a:lnTo>
                    <a:close/>
                  </a:path>
                </a:pathLst>
              </a:custGeom>
              <a:solidFill>
                <a:srgbClr val="BF7F00"/>
              </a:solidFill>
              <a:ln w="0">
                <a:solidFill>
                  <a:srgbClr val="BF7F00"/>
                </a:solidFill>
                <a:prstDash val="solid"/>
                <a:round/>
                <a:headEnd/>
                <a:tailEnd/>
              </a:ln>
            </p:spPr>
            <p:txBody>
              <a:bodyPr/>
              <a:lstStyle/>
              <a:p>
                <a:endParaRPr lang="en-US"/>
              </a:p>
            </p:txBody>
          </p:sp>
          <p:sp>
            <p:nvSpPr>
              <p:cNvPr id="30840" name="Freeform 120"/>
              <p:cNvSpPr>
                <a:spLocks/>
              </p:cNvSpPr>
              <p:nvPr/>
            </p:nvSpPr>
            <p:spPr bwMode="auto">
              <a:xfrm>
                <a:off x="3000" y="3629"/>
                <a:ext cx="26" cy="31"/>
              </a:xfrm>
              <a:custGeom>
                <a:avLst/>
                <a:gdLst/>
                <a:ahLst/>
                <a:cxnLst>
                  <a:cxn ang="0">
                    <a:pos x="104" y="433"/>
                  </a:cxn>
                  <a:cxn ang="0">
                    <a:pos x="100" y="363"/>
                  </a:cxn>
                  <a:cxn ang="0">
                    <a:pos x="104" y="288"/>
                  </a:cxn>
                  <a:cxn ang="0">
                    <a:pos x="191" y="111"/>
                  </a:cxn>
                  <a:cxn ang="0">
                    <a:pos x="367" y="82"/>
                  </a:cxn>
                  <a:cxn ang="0">
                    <a:pos x="469" y="132"/>
                  </a:cxn>
                  <a:cxn ang="0">
                    <a:pos x="577" y="256"/>
                  </a:cxn>
                  <a:cxn ang="0">
                    <a:pos x="661" y="219"/>
                  </a:cxn>
                  <a:cxn ang="0">
                    <a:pos x="565" y="95"/>
                  </a:cxn>
                  <a:cxn ang="0">
                    <a:pos x="446" y="24"/>
                  </a:cxn>
                  <a:cxn ang="0">
                    <a:pos x="307" y="0"/>
                  </a:cxn>
                  <a:cxn ang="0">
                    <a:pos x="60" y="145"/>
                  </a:cxn>
                  <a:cxn ang="0">
                    <a:pos x="12" y="264"/>
                  </a:cxn>
                  <a:cxn ang="0">
                    <a:pos x="0" y="355"/>
                  </a:cxn>
                  <a:cxn ang="0">
                    <a:pos x="12" y="495"/>
                  </a:cxn>
                  <a:cxn ang="0">
                    <a:pos x="104" y="433"/>
                  </a:cxn>
                </a:cxnLst>
                <a:rect l="0" t="0" r="r" b="b"/>
                <a:pathLst>
                  <a:path w="661" h="495">
                    <a:moveTo>
                      <a:pt x="104" y="433"/>
                    </a:moveTo>
                    <a:lnTo>
                      <a:pt x="100" y="363"/>
                    </a:lnTo>
                    <a:lnTo>
                      <a:pt x="104" y="288"/>
                    </a:lnTo>
                    <a:lnTo>
                      <a:pt x="191" y="111"/>
                    </a:lnTo>
                    <a:lnTo>
                      <a:pt x="367" y="82"/>
                    </a:lnTo>
                    <a:lnTo>
                      <a:pt x="469" y="132"/>
                    </a:lnTo>
                    <a:lnTo>
                      <a:pt x="577" y="256"/>
                    </a:lnTo>
                    <a:lnTo>
                      <a:pt x="661" y="219"/>
                    </a:lnTo>
                    <a:lnTo>
                      <a:pt x="565" y="95"/>
                    </a:lnTo>
                    <a:lnTo>
                      <a:pt x="446" y="24"/>
                    </a:lnTo>
                    <a:lnTo>
                      <a:pt x="307" y="0"/>
                    </a:lnTo>
                    <a:lnTo>
                      <a:pt x="60" y="145"/>
                    </a:lnTo>
                    <a:lnTo>
                      <a:pt x="12" y="264"/>
                    </a:lnTo>
                    <a:lnTo>
                      <a:pt x="0" y="355"/>
                    </a:lnTo>
                    <a:lnTo>
                      <a:pt x="12" y="495"/>
                    </a:lnTo>
                    <a:lnTo>
                      <a:pt x="104" y="433"/>
                    </a:lnTo>
                    <a:close/>
                  </a:path>
                </a:pathLst>
              </a:custGeom>
              <a:solidFill>
                <a:srgbClr val="FF2121"/>
              </a:solidFill>
              <a:ln w="0">
                <a:solidFill>
                  <a:srgbClr val="FF2121"/>
                </a:solidFill>
                <a:prstDash val="solid"/>
                <a:round/>
                <a:headEnd/>
                <a:tailEnd/>
              </a:ln>
            </p:spPr>
            <p:txBody>
              <a:bodyPr/>
              <a:lstStyle/>
              <a:p>
                <a:endParaRPr lang="en-US"/>
              </a:p>
            </p:txBody>
          </p:sp>
          <p:sp>
            <p:nvSpPr>
              <p:cNvPr id="30841" name="Freeform 121"/>
              <p:cNvSpPr>
                <a:spLocks/>
              </p:cNvSpPr>
              <p:nvPr/>
            </p:nvSpPr>
            <p:spPr bwMode="auto">
              <a:xfrm>
                <a:off x="2984" y="3635"/>
                <a:ext cx="76" cy="133"/>
              </a:xfrm>
              <a:custGeom>
                <a:avLst/>
                <a:gdLst/>
                <a:ahLst/>
                <a:cxnLst>
                  <a:cxn ang="0">
                    <a:pos x="0" y="561"/>
                  </a:cxn>
                  <a:cxn ang="0">
                    <a:pos x="195" y="466"/>
                  </a:cxn>
                  <a:cxn ang="0">
                    <a:pos x="1344" y="0"/>
                  </a:cxn>
                  <a:cxn ang="0">
                    <a:pos x="1592" y="875"/>
                  </a:cxn>
                  <a:cxn ang="0">
                    <a:pos x="1874" y="1543"/>
                  </a:cxn>
                  <a:cxn ang="0">
                    <a:pos x="1146" y="1848"/>
                  </a:cxn>
                  <a:cxn ang="0">
                    <a:pos x="645" y="2097"/>
                  </a:cxn>
                  <a:cxn ang="0">
                    <a:pos x="418" y="2097"/>
                  </a:cxn>
                  <a:cxn ang="0">
                    <a:pos x="319" y="1519"/>
                  </a:cxn>
                  <a:cxn ang="0">
                    <a:pos x="0" y="561"/>
                  </a:cxn>
                </a:cxnLst>
                <a:rect l="0" t="0" r="r" b="b"/>
                <a:pathLst>
                  <a:path w="1874" h="2097">
                    <a:moveTo>
                      <a:pt x="0" y="561"/>
                    </a:moveTo>
                    <a:lnTo>
                      <a:pt x="195" y="466"/>
                    </a:lnTo>
                    <a:lnTo>
                      <a:pt x="1344" y="0"/>
                    </a:lnTo>
                    <a:lnTo>
                      <a:pt x="1592" y="875"/>
                    </a:lnTo>
                    <a:lnTo>
                      <a:pt x="1874" y="1543"/>
                    </a:lnTo>
                    <a:lnTo>
                      <a:pt x="1146" y="1848"/>
                    </a:lnTo>
                    <a:lnTo>
                      <a:pt x="645" y="2097"/>
                    </a:lnTo>
                    <a:lnTo>
                      <a:pt x="418" y="2097"/>
                    </a:lnTo>
                    <a:lnTo>
                      <a:pt x="319" y="1519"/>
                    </a:lnTo>
                    <a:lnTo>
                      <a:pt x="0" y="561"/>
                    </a:lnTo>
                    <a:close/>
                  </a:path>
                </a:pathLst>
              </a:custGeom>
              <a:solidFill>
                <a:srgbClr val="FF2121"/>
              </a:solidFill>
              <a:ln w="0">
                <a:solidFill>
                  <a:srgbClr val="FF2121"/>
                </a:solidFill>
                <a:prstDash val="solid"/>
                <a:round/>
                <a:headEnd/>
                <a:tailEnd/>
              </a:ln>
            </p:spPr>
            <p:txBody>
              <a:bodyPr/>
              <a:lstStyle/>
              <a:p>
                <a:endParaRPr lang="en-US"/>
              </a:p>
            </p:txBody>
          </p:sp>
          <p:sp>
            <p:nvSpPr>
              <p:cNvPr id="30842" name="Freeform 122"/>
              <p:cNvSpPr>
                <a:spLocks/>
              </p:cNvSpPr>
              <p:nvPr/>
            </p:nvSpPr>
            <p:spPr bwMode="auto">
              <a:xfrm>
                <a:off x="2990" y="3675"/>
                <a:ext cx="15" cy="90"/>
              </a:xfrm>
              <a:custGeom>
                <a:avLst/>
                <a:gdLst/>
                <a:ahLst/>
                <a:cxnLst>
                  <a:cxn ang="0">
                    <a:pos x="394" y="1399"/>
                  </a:cxn>
                  <a:cxn ang="0">
                    <a:pos x="171" y="639"/>
                  </a:cxn>
                  <a:cxn ang="0">
                    <a:pos x="0" y="0"/>
                  </a:cxn>
                  <a:cxn ang="0">
                    <a:pos x="115" y="293"/>
                  </a:cxn>
                  <a:cxn ang="0">
                    <a:pos x="338" y="990"/>
                  </a:cxn>
                  <a:cxn ang="0">
                    <a:pos x="394" y="1399"/>
                  </a:cxn>
                </a:cxnLst>
                <a:rect l="0" t="0" r="r" b="b"/>
                <a:pathLst>
                  <a:path w="394" h="1399">
                    <a:moveTo>
                      <a:pt x="394" y="1399"/>
                    </a:moveTo>
                    <a:lnTo>
                      <a:pt x="171" y="639"/>
                    </a:lnTo>
                    <a:lnTo>
                      <a:pt x="0" y="0"/>
                    </a:lnTo>
                    <a:lnTo>
                      <a:pt x="115" y="293"/>
                    </a:lnTo>
                    <a:lnTo>
                      <a:pt x="338" y="990"/>
                    </a:lnTo>
                    <a:lnTo>
                      <a:pt x="394" y="1399"/>
                    </a:lnTo>
                    <a:close/>
                  </a:path>
                </a:pathLst>
              </a:custGeom>
              <a:solidFill>
                <a:srgbClr val="9E0000"/>
              </a:solidFill>
              <a:ln w="0">
                <a:solidFill>
                  <a:srgbClr val="9E0000"/>
                </a:solidFill>
                <a:prstDash val="solid"/>
                <a:round/>
                <a:headEnd/>
                <a:tailEnd/>
              </a:ln>
            </p:spPr>
            <p:txBody>
              <a:bodyPr/>
              <a:lstStyle/>
              <a:p>
                <a:endParaRPr lang="en-US"/>
              </a:p>
            </p:txBody>
          </p:sp>
          <p:sp>
            <p:nvSpPr>
              <p:cNvPr id="30843" name="Freeform 123"/>
              <p:cNvSpPr>
                <a:spLocks/>
              </p:cNvSpPr>
              <p:nvPr/>
            </p:nvSpPr>
            <p:spPr bwMode="auto">
              <a:xfrm>
                <a:off x="3035" y="3696"/>
                <a:ext cx="21" cy="50"/>
              </a:xfrm>
              <a:custGeom>
                <a:avLst/>
                <a:gdLst/>
                <a:ahLst/>
                <a:cxnLst>
                  <a:cxn ang="0">
                    <a:pos x="422" y="582"/>
                  </a:cxn>
                  <a:cxn ang="0">
                    <a:pos x="0" y="764"/>
                  </a:cxn>
                  <a:cxn ang="0">
                    <a:pos x="402" y="561"/>
                  </a:cxn>
                  <a:cxn ang="0">
                    <a:pos x="311" y="0"/>
                  </a:cxn>
                  <a:cxn ang="0">
                    <a:pos x="422" y="409"/>
                  </a:cxn>
                  <a:cxn ang="0">
                    <a:pos x="533" y="524"/>
                  </a:cxn>
                  <a:cxn ang="0">
                    <a:pos x="478" y="524"/>
                  </a:cxn>
                  <a:cxn ang="0">
                    <a:pos x="422" y="582"/>
                  </a:cxn>
                </a:cxnLst>
                <a:rect l="0" t="0" r="r" b="b"/>
                <a:pathLst>
                  <a:path w="533" h="764">
                    <a:moveTo>
                      <a:pt x="422" y="582"/>
                    </a:moveTo>
                    <a:lnTo>
                      <a:pt x="0" y="764"/>
                    </a:lnTo>
                    <a:lnTo>
                      <a:pt x="402" y="561"/>
                    </a:lnTo>
                    <a:lnTo>
                      <a:pt x="311" y="0"/>
                    </a:lnTo>
                    <a:lnTo>
                      <a:pt x="422" y="409"/>
                    </a:lnTo>
                    <a:lnTo>
                      <a:pt x="533" y="524"/>
                    </a:lnTo>
                    <a:lnTo>
                      <a:pt x="478" y="524"/>
                    </a:lnTo>
                    <a:lnTo>
                      <a:pt x="422" y="582"/>
                    </a:lnTo>
                    <a:close/>
                  </a:path>
                </a:pathLst>
              </a:custGeom>
              <a:solidFill>
                <a:srgbClr val="FFFFFF"/>
              </a:solidFill>
              <a:ln w="0">
                <a:solidFill>
                  <a:srgbClr val="FFFFFF"/>
                </a:solidFill>
                <a:prstDash val="solid"/>
                <a:round/>
                <a:headEnd/>
                <a:tailEnd/>
              </a:ln>
            </p:spPr>
            <p:txBody>
              <a:bodyPr/>
              <a:lstStyle/>
              <a:p>
                <a:endParaRPr lang="en-US"/>
              </a:p>
            </p:txBody>
          </p:sp>
          <p:sp>
            <p:nvSpPr>
              <p:cNvPr id="30844" name="Freeform 124"/>
              <p:cNvSpPr>
                <a:spLocks/>
              </p:cNvSpPr>
              <p:nvPr/>
            </p:nvSpPr>
            <p:spPr bwMode="auto">
              <a:xfrm>
                <a:off x="3029" y="3648"/>
                <a:ext cx="11" cy="59"/>
              </a:xfrm>
              <a:custGeom>
                <a:avLst/>
                <a:gdLst/>
                <a:ahLst/>
                <a:cxnLst>
                  <a:cxn ang="0">
                    <a:pos x="0" y="174"/>
                  </a:cxn>
                  <a:cxn ang="0">
                    <a:pos x="283" y="929"/>
                  </a:cxn>
                  <a:cxn ang="0">
                    <a:pos x="115" y="0"/>
                  </a:cxn>
                  <a:cxn ang="0">
                    <a:pos x="115" y="232"/>
                  </a:cxn>
                  <a:cxn ang="0">
                    <a:pos x="0" y="174"/>
                  </a:cxn>
                </a:cxnLst>
                <a:rect l="0" t="0" r="r" b="b"/>
                <a:pathLst>
                  <a:path w="283" h="929">
                    <a:moveTo>
                      <a:pt x="0" y="174"/>
                    </a:moveTo>
                    <a:lnTo>
                      <a:pt x="283" y="929"/>
                    </a:lnTo>
                    <a:lnTo>
                      <a:pt x="115" y="0"/>
                    </a:lnTo>
                    <a:lnTo>
                      <a:pt x="115" y="232"/>
                    </a:lnTo>
                    <a:lnTo>
                      <a:pt x="0" y="174"/>
                    </a:lnTo>
                    <a:close/>
                  </a:path>
                </a:pathLst>
              </a:custGeom>
              <a:solidFill>
                <a:srgbClr val="9E0000"/>
              </a:solidFill>
              <a:ln w="0">
                <a:solidFill>
                  <a:srgbClr val="9E0000"/>
                </a:solidFill>
                <a:prstDash val="solid"/>
                <a:round/>
                <a:headEnd/>
                <a:tailEnd/>
              </a:ln>
            </p:spPr>
            <p:txBody>
              <a:bodyPr/>
              <a:lstStyle/>
              <a:p>
                <a:endParaRPr lang="en-US"/>
              </a:p>
            </p:txBody>
          </p:sp>
          <p:sp>
            <p:nvSpPr>
              <p:cNvPr id="30845" name="Freeform 125"/>
              <p:cNvSpPr>
                <a:spLocks/>
              </p:cNvSpPr>
              <p:nvPr/>
            </p:nvSpPr>
            <p:spPr bwMode="auto">
              <a:xfrm>
                <a:off x="2998" y="3617"/>
                <a:ext cx="20" cy="30"/>
              </a:xfrm>
              <a:custGeom>
                <a:avLst/>
                <a:gdLst/>
                <a:ahLst/>
                <a:cxnLst>
                  <a:cxn ang="0">
                    <a:pos x="0" y="120"/>
                  </a:cxn>
                  <a:cxn ang="0">
                    <a:pos x="71" y="293"/>
                  </a:cxn>
                  <a:cxn ang="0">
                    <a:pos x="143" y="413"/>
                  </a:cxn>
                  <a:cxn ang="0">
                    <a:pos x="175" y="425"/>
                  </a:cxn>
                  <a:cxn ang="0">
                    <a:pos x="258" y="463"/>
                  </a:cxn>
                  <a:cxn ang="0">
                    <a:pos x="282" y="466"/>
                  </a:cxn>
                  <a:cxn ang="0">
                    <a:pos x="390" y="446"/>
                  </a:cxn>
                  <a:cxn ang="0">
                    <a:pos x="505" y="409"/>
                  </a:cxn>
                  <a:cxn ang="0">
                    <a:pos x="449" y="351"/>
                  </a:cxn>
                  <a:cxn ang="0">
                    <a:pos x="401" y="264"/>
                  </a:cxn>
                  <a:cxn ang="0">
                    <a:pos x="394" y="178"/>
                  </a:cxn>
                  <a:cxn ang="0">
                    <a:pos x="449" y="178"/>
                  </a:cxn>
                  <a:cxn ang="0">
                    <a:pos x="505" y="236"/>
                  </a:cxn>
                  <a:cxn ang="0">
                    <a:pos x="505" y="178"/>
                  </a:cxn>
                  <a:cxn ang="0">
                    <a:pos x="473" y="120"/>
                  </a:cxn>
                  <a:cxn ang="0">
                    <a:pos x="394" y="63"/>
                  </a:cxn>
                  <a:cxn ang="0">
                    <a:pos x="167" y="0"/>
                  </a:cxn>
                  <a:cxn ang="0">
                    <a:pos x="0" y="120"/>
                  </a:cxn>
                </a:cxnLst>
                <a:rect l="0" t="0" r="r" b="b"/>
                <a:pathLst>
                  <a:path w="505" h="466">
                    <a:moveTo>
                      <a:pt x="0" y="120"/>
                    </a:moveTo>
                    <a:lnTo>
                      <a:pt x="71" y="293"/>
                    </a:lnTo>
                    <a:lnTo>
                      <a:pt x="143" y="413"/>
                    </a:lnTo>
                    <a:lnTo>
                      <a:pt x="175" y="425"/>
                    </a:lnTo>
                    <a:lnTo>
                      <a:pt x="258" y="463"/>
                    </a:lnTo>
                    <a:lnTo>
                      <a:pt x="282" y="466"/>
                    </a:lnTo>
                    <a:lnTo>
                      <a:pt x="390" y="446"/>
                    </a:lnTo>
                    <a:lnTo>
                      <a:pt x="505" y="409"/>
                    </a:lnTo>
                    <a:lnTo>
                      <a:pt x="449" y="351"/>
                    </a:lnTo>
                    <a:lnTo>
                      <a:pt x="401" y="264"/>
                    </a:lnTo>
                    <a:lnTo>
                      <a:pt x="394" y="178"/>
                    </a:lnTo>
                    <a:lnTo>
                      <a:pt x="449" y="178"/>
                    </a:lnTo>
                    <a:lnTo>
                      <a:pt x="505" y="236"/>
                    </a:lnTo>
                    <a:lnTo>
                      <a:pt x="505" y="178"/>
                    </a:lnTo>
                    <a:lnTo>
                      <a:pt x="473" y="120"/>
                    </a:lnTo>
                    <a:lnTo>
                      <a:pt x="394" y="63"/>
                    </a:lnTo>
                    <a:lnTo>
                      <a:pt x="167" y="0"/>
                    </a:lnTo>
                    <a:lnTo>
                      <a:pt x="0" y="120"/>
                    </a:lnTo>
                    <a:close/>
                  </a:path>
                </a:pathLst>
              </a:custGeom>
              <a:solidFill>
                <a:srgbClr val="FFBF3F"/>
              </a:solidFill>
              <a:ln w="0">
                <a:solidFill>
                  <a:srgbClr val="FFBF3F"/>
                </a:solidFill>
                <a:prstDash val="solid"/>
                <a:round/>
                <a:headEnd/>
                <a:tailEnd/>
              </a:ln>
            </p:spPr>
            <p:txBody>
              <a:bodyPr/>
              <a:lstStyle/>
              <a:p>
                <a:endParaRPr lang="en-US"/>
              </a:p>
            </p:txBody>
          </p:sp>
          <p:sp>
            <p:nvSpPr>
              <p:cNvPr id="30846" name="Freeform 126"/>
              <p:cNvSpPr>
                <a:spLocks/>
              </p:cNvSpPr>
              <p:nvPr/>
            </p:nvSpPr>
            <p:spPr bwMode="auto">
              <a:xfrm>
                <a:off x="2998" y="3617"/>
                <a:ext cx="20" cy="30"/>
              </a:xfrm>
              <a:custGeom>
                <a:avLst/>
                <a:gdLst/>
                <a:ahLst/>
                <a:cxnLst>
                  <a:cxn ang="0">
                    <a:pos x="0" y="120"/>
                  </a:cxn>
                  <a:cxn ang="0">
                    <a:pos x="71" y="293"/>
                  </a:cxn>
                  <a:cxn ang="0">
                    <a:pos x="139" y="413"/>
                  </a:cxn>
                  <a:cxn ang="0">
                    <a:pos x="175" y="425"/>
                  </a:cxn>
                  <a:cxn ang="0">
                    <a:pos x="258" y="463"/>
                  </a:cxn>
                  <a:cxn ang="0">
                    <a:pos x="282" y="466"/>
                  </a:cxn>
                  <a:cxn ang="0">
                    <a:pos x="390" y="446"/>
                  </a:cxn>
                  <a:cxn ang="0">
                    <a:pos x="505" y="409"/>
                  </a:cxn>
                  <a:cxn ang="0">
                    <a:pos x="449" y="351"/>
                  </a:cxn>
                  <a:cxn ang="0">
                    <a:pos x="401" y="264"/>
                  </a:cxn>
                  <a:cxn ang="0">
                    <a:pos x="394" y="178"/>
                  </a:cxn>
                  <a:cxn ang="0">
                    <a:pos x="374" y="219"/>
                  </a:cxn>
                  <a:cxn ang="0">
                    <a:pos x="350" y="232"/>
                  </a:cxn>
                  <a:cxn ang="0">
                    <a:pos x="386" y="314"/>
                  </a:cxn>
                  <a:cxn ang="0">
                    <a:pos x="480" y="413"/>
                  </a:cxn>
                  <a:cxn ang="0">
                    <a:pos x="409" y="425"/>
                  </a:cxn>
                  <a:cxn ang="0">
                    <a:pos x="313" y="355"/>
                  </a:cxn>
                  <a:cxn ang="0">
                    <a:pos x="386" y="425"/>
                  </a:cxn>
                  <a:cxn ang="0">
                    <a:pos x="374" y="438"/>
                  </a:cxn>
                  <a:cxn ang="0">
                    <a:pos x="246" y="376"/>
                  </a:cxn>
                  <a:cxn ang="0">
                    <a:pos x="338" y="438"/>
                  </a:cxn>
                  <a:cxn ang="0">
                    <a:pos x="290" y="446"/>
                  </a:cxn>
                  <a:cxn ang="0">
                    <a:pos x="151" y="401"/>
                  </a:cxn>
                  <a:cxn ang="0">
                    <a:pos x="44" y="120"/>
                  </a:cxn>
                  <a:cxn ang="0">
                    <a:pos x="167" y="0"/>
                  </a:cxn>
                  <a:cxn ang="0">
                    <a:pos x="0" y="120"/>
                  </a:cxn>
                </a:cxnLst>
                <a:rect l="0" t="0" r="r" b="b"/>
                <a:pathLst>
                  <a:path w="505" h="466">
                    <a:moveTo>
                      <a:pt x="0" y="120"/>
                    </a:moveTo>
                    <a:lnTo>
                      <a:pt x="71" y="293"/>
                    </a:lnTo>
                    <a:lnTo>
                      <a:pt x="139" y="413"/>
                    </a:lnTo>
                    <a:lnTo>
                      <a:pt x="175" y="425"/>
                    </a:lnTo>
                    <a:lnTo>
                      <a:pt x="258" y="463"/>
                    </a:lnTo>
                    <a:lnTo>
                      <a:pt x="282" y="466"/>
                    </a:lnTo>
                    <a:lnTo>
                      <a:pt x="390" y="446"/>
                    </a:lnTo>
                    <a:lnTo>
                      <a:pt x="505" y="409"/>
                    </a:lnTo>
                    <a:lnTo>
                      <a:pt x="449" y="351"/>
                    </a:lnTo>
                    <a:lnTo>
                      <a:pt x="401" y="264"/>
                    </a:lnTo>
                    <a:lnTo>
                      <a:pt x="394" y="178"/>
                    </a:lnTo>
                    <a:lnTo>
                      <a:pt x="374" y="219"/>
                    </a:lnTo>
                    <a:lnTo>
                      <a:pt x="350" y="232"/>
                    </a:lnTo>
                    <a:lnTo>
                      <a:pt x="386" y="314"/>
                    </a:lnTo>
                    <a:lnTo>
                      <a:pt x="480" y="413"/>
                    </a:lnTo>
                    <a:lnTo>
                      <a:pt x="409" y="425"/>
                    </a:lnTo>
                    <a:lnTo>
                      <a:pt x="313" y="355"/>
                    </a:lnTo>
                    <a:lnTo>
                      <a:pt x="386" y="425"/>
                    </a:lnTo>
                    <a:lnTo>
                      <a:pt x="374" y="438"/>
                    </a:lnTo>
                    <a:lnTo>
                      <a:pt x="246" y="376"/>
                    </a:lnTo>
                    <a:lnTo>
                      <a:pt x="338" y="438"/>
                    </a:lnTo>
                    <a:lnTo>
                      <a:pt x="290" y="446"/>
                    </a:lnTo>
                    <a:lnTo>
                      <a:pt x="151" y="401"/>
                    </a:lnTo>
                    <a:lnTo>
                      <a:pt x="44" y="120"/>
                    </a:lnTo>
                    <a:lnTo>
                      <a:pt x="167" y="0"/>
                    </a:lnTo>
                    <a:lnTo>
                      <a:pt x="0" y="120"/>
                    </a:lnTo>
                    <a:close/>
                  </a:path>
                </a:pathLst>
              </a:custGeom>
              <a:solidFill>
                <a:srgbClr val="BF7F00"/>
              </a:solidFill>
              <a:ln w="0">
                <a:solidFill>
                  <a:srgbClr val="BF7F00"/>
                </a:solidFill>
                <a:prstDash val="solid"/>
                <a:round/>
                <a:headEnd/>
                <a:tailEnd/>
              </a:ln>
            </p:spPr>
            <p:txBody>
              <a:bodyPr/>
              <a:lstStyle/>
              <a:p>
                <a:endParaRPr lang="en-US"/>
              </a:p>
            </p:txBody>
          </p:sp>
          <p:sp>
            <p:nvSpPr>
              <p:cNvPr id="30847" name="Freeform 127"/>
              <p:cNvSpPr>
                <a:spLocks/>
              </p:cNvSpPr>
              <p:nvPr/>
            </p:nvSpPr>
            <p:spPr bwMode="auto">
              <a:xfrm>
                <a:off x="2916" y="3725"/>
                <a:ext cx="19" cy="159"/>
              </a:xfrm>
              <a:custGeom>
                <a:avLst/>
                <a:gdLst/>
                <a:ahLst/>
                <a:cxnLst>
                  <a:cxn ang="0">
                    <a:pos x="494" y="83"/>
                  </a:cxn>
                  <a:cxn ang="0">
                    <a:pos x="410" y="462"/>
                  </a:cxn>
                  <a:cxn ang="0">
                    <a:pos x="461" y="738"/>
                  </a:cxn>
                  <a:cxn ang="0">
                    <a:pos x="469" y="1068"/>
                  </a:cxn>
                  <a:cxn ang="0">
                    <a:pos x="426" y="1394"/>
                  </a:cxn>
                  <a:cxn ang="0">
                    <a:pos x="410" y="1762"/>
                  </a:cxn>
                  <a:cxn ang="0">
                    <a:pos x="469" y="2124"/>
                  </a:cxn>
                  <a:cxn ang="0">
                    <a:pos x="469" y="2381"/>
                  </a:cxn>
                  <a:cxn ang="0">
                    <a:pos x="187" y="2476"/>
                  </a:cxn>
                  <a:cxn ang="0">
                    <a:pos x="263" y="2091"/>
                  </a:cxn>
                  <a:cxn ang="0">
                    <a:pos x="119" y="1431"/>
                  </a:cxn>
                  <a:cxn ang="0">
                    <a:pos x="84" y="1262"/>
                  </a:cxn>
                  <a:cxn ang="0">
                    <a:pos x="36" y="862"/>
                  </a:cxn>
                  <a:cxn ang="0">
                    <a:pos x="48" y="462"/>
                  </a:cxn>
                  <a:cxn ang="0">
                    <a:pos x="0" y="0"/>
                  </a:cxn>
                  <a:cxn ang="0">
                    <a:pos x="494" y="83"/>
                  </a:cxn>
                </a:cxnLst>
                <a:rect l="0" t="0" r="r" b="b"/>
                <a:pathLst>
                  <a:path w="494" h="2476">
                    <a:moveTo>
                      <a:pt x="494" y="83"/>
                    </a:moveTo>
                    <a:lnTo>
                      <a:pt x="410" y="462"/>
                    </a:lnTo>
                    <a:lnTo>
                      <a:pt x="461" y="738"/>
                    </a:lnTo>
                    <a:lnTo>
                      <a:pt x="469" y="1068"/>
                    </a:lnTo>
                    <a:lnTo>
                      <a:pt x="426" y="1394"/>
                    </a:lnTo>
                    <a:lnTo>
                      <a:pt x="410" y="1762"/>
                    </a:lnTo>
                    <a:lnTo>
                      <a:pt x="469" y="2124"/>
                    </a:lnTo>
                    <a:lnTo>
                      <a:pt x="469" y="2381"/>
                    </a:lnTo>
                    <a:lnTo>
                      <a:pt x="187" y="2476"/>
                    </a:lnTo>
                    <a:lnTo>
                      <a:pt x="263" y="2091"/>
                    </a:lnTo>
                    <a:lnTo>
                      <a:pt x="119" y="1431"/>
                    </a:lnTo>
                    <a:lnTo>
                      <a:pt x="84" y="1262"/>
                    </a:lnTo>
                    <a:lnTo>
                      <a:pt x="36" y="862"/>
                    </a:lnTo>
                    <a:lnTo>
                      <a:pt x="48" y="462"/>
                    </a:lnTo>
                    <a:lnTo>
                      <a:pt x="0" y="0"/>
                    </a:lnTo>
                    <a:lnTo>
                      <a:pt x="494" y="83"/>
                    </a:lnTo>
                    <a:close/>
                  </a:path>
                </a:pathLst>
              </a:custGeom>
              <a:solidFill>
                <a:srgbClr val="BF7F00"/>
              </a:solidFill>
              <a:ln w="0">
                <a:solidFill>
                  <a:srgbClr val="BF7F00"/>
                </a:solidFill>
                <a:prstDash val="solid"/>
                <a:round/>
                <a:headEnd/>
                <a:tailEnd/>
              </a:ln>
            </p:spPr>
            <p:txBody>
              <a:bodyPr/>
              <a:lstStyle/>
              <a:p>
                <a:endParaRPr lang="en-US"/>
              </a:p>
            </p:txBody>
          </p:sp>
          <p:sp>
            <p:nvSpPr>
              <p:cNvPr id="30848" name="Freeform 128"/>
              <p:cNvSpPr>
                <a:spLocks/>
              </p:cNvSpPr>
              <p:nvPr/>
            </p:nvSpPr>
            <p:spPr bwMode="auto">
              <a:xfrm>
                <a:off x="2918" y="3753"/>
                <a:ext cx="9" cy="50"/>
              </a:xfrm>
              <a:custGeom>
                <a:avLst/>
                <a:gdLst/>
                <a:ahLst/>
                <a:cxnLst>
                  <a:cxn ang="0">
                    <a:pos x="84" y="0"/>
                  </a:cxn>
                  <a:cxn ang="0">
                    <a:pos x="119" y="29"/>
                  </a:cxn>
                  <a:cxn ang="0">
                    <a:pos x="155" y="87"/>
                  </a:cxn>
                  <a:cxn ang="0">
                    <a:pos x="167" y="379"/>
                  </a:cxn>
                  <a:cxn ang="0">
                    <a:pos x="203" y="412"/>
                  </a:cxn>
                  <a:cxn ang="0">
                    <a:pos x="211" y="528"/>
                  </a:cxn>
                  <a:cxn ang="0">
                    <a:pos x="178" y="669"/>
                  </a:cxn>
                  <a:cxn ang="0">
                    <a:pos x="84" y="767"/>
                  </a:cxn>
                  <a:cxn ang="0">
                    <a:pos x="59" y="680"/>
                  </a:cxn>
                  <a:cxn ang="0">
                    <a:pos x="0" y="474"/>
                  </a:cxn>
                  <a:cxn ang="0">
                    <a:pos x="0" y="243"/>
                  </a:cxn>
                  <a:cxn ang="0">
                    <a:pos x="40" y="29"/>
                  </a:cxn>
                  <a:cxn ang="0">
                    <a:pos x="84" y="0"/>
                  </a:cxn>
                </a:cxnLst>
                <a:rect l="0" t="0" r="r" b="b"/>
                <a:pathLst>
                  <a:path w="211" h="767">
                    <a:moveTo>
                      <a:pt x="84" y="0"/>
                    </a:moveTo>
                    <a:lnTo>
                      <a:pt x="119" y="29"/>
                    </a:lnTo>
                    <a:lnTo>
                      <a:pt x="155" y="87"/>
                    </a:lnTo>
                    <a:lnTo>
                      <a:pt x="167" y="379"/>
                    </a:lnTo>
                    <a:lnTo>
                      <a:pt x="203" y="412"/>
                    </a:lnTo>
                    <a:lnTo>
                      <a:pt x="211" y="528"/>
                    </a:lnTo>
                    <a:lnTo>
                      <a:pt x="178" y="669"/>
                    </a:lnTo>
                    <a:lnTo>
                      <a:pt x="84" y="767"/>
                    </a:lnTo>
                    <a:lnTo>
                      <a:pt x="59" y="680"/>
                    </a:lnTo>
                    <a:lnTo>
                      <a:pt x="0" y="474"/>
                    </a:lnTo>
                    <a:lnTo>
                      <a:pt x="0" y="243"/>
                    </a:lnTo>
                    <a:lnTo>
                      <a:pt x="40" y="29"/>
                    </a:lnTo>
                    <a:lnTo>
                      <a:pt x="84" y="0"/>
                    </a:lnTo>
                    <a:close/>
                  </a:path>
                </a:pathLst>
              </a:custGeom>
              <a:solidFill>
                <a:srgbClr val="FFBF3F"/>
              </a:solidFill>
              <a:ln w="0">
                <a:solidFill>
                  <a:srgbClr val="FFBF3F"/>
                </a:solidFill>
                <a:prstDash val="solid"/>
                <a:round/>
                <a:headEnd/>
                <a:tailEnd/>
              </a:ln>
            </p:spPr>
            <p:txBody>
              <a:bodyPr/>
              <a:lstStyle/>
              <a:p>
                <a:endParaRPr lang="en-US"/>
              </a:p>
            </p:txBody>
          </p:sp>
          <p:sp>
            <p:nvSpPr>
              <p:cNvPr id="30849" name="Freeform 129"/>
              <p:cNvSpPr>
                <a:spLocks/>
              </p:cNvSpPr>
              <p:nvPr/>
            </p:nvSpPr>
            <p:spPr bwMode="auto">
              <a:xfrm>
                <a:off x="2940" y="3729"/>
                <a:ext cx="22" cy="155"/>
              </a:xfrm>
              <a:custGeom>
                <a:avLst/>
                <a:gdLst/>
                <a:ahLst/>
                <a:cxnLst>
                  <a:cxn ang="0">
                    <a:pos x="0" y="38"/>
                  </a:cxn>
                  <a:cxn ang="0">
                    <a:pos x="36" y="343"/>
                  </a:cxn>
                  <a:cxn ang="0">
                    <a:pos x="79" y="636"/>
                  </a:cxn>
                  <a:cxn ang="0">
                    <a:pos x="48" y="876"/>
                  </a:cxn>
                  <a:cxn ang="0">
                    <a:pos x="59" y="1131"/>
                  </a:cxn>
                  <a:cxn ang="0">
                    <a:pos x="79" y="1337"/>
                  </a:cxn>
                  <a:cxn ang="0">
                    <a:pos x="119" y="1543"/>
                  </a:cxn>
                  <a:cxn ang="0">
                    <a:pos x="119" y="1725"/>
                  </a:cxn>
                  <a:cxn ang="0">
                    <a:pos x="96" y="2018"/>
                  </a:cxn>
                  <a:cxn ang="0">
                    <a:pos x="79" y="2150"/>
                  </a:cxn>
                  <a:cxn ang="0">
                    <a:pos x="79" y="2298"/>
                  </a:cxn>
                  <a:cxn ang="0">
                    <a:pos x="79" y="2434"/>
                  </a:cxn>
                  <a:cxn ang="0">
                    <a:pos x="259" y="2356"/>
                  </a:cxn>
                  <a:cxn ang="0">
                    <a:pos x="306" y="1980"/>
                  </a:cxn>
                  <a:cxn ang="0">
                    <a:pos x="378" y="1688"/>
                  </a:cxn>
                  <a:cxn ang="0">
                    <a:pos x="445" y="1361"/>
                  </a:cxn>
                  <a:cxn ang="0">
                    <a:pos x="480" y="1019"/>
                  </a:cxn>
                  <a:cxn ang="0">
                    <a:pos x="445" y="681"/>
                  </a:cxn>
                  <a:cxn ang="0">
                    <a:pos x="438" y="521"/>
                  </a:cxn>
                  <a:cxn ang="0">
                    <a:pos x="480" y="244"/>
                  </a:cxn>
                  <a:cxn ang="0">
                    <a:pos x="517" y="0"/>
                  </a:cxn>
                  <a:cxn ang="0">
                    <a:pos x="0" y="38"/>
                  </a:cxn>
                </a:cxnLst>
                <a:rect l="0" t="0" r="r" b="b"/>
                <a:pathLst>
                  <a:path w="517" h="2434">
                    <a:moveTo>
                      <a:pt x="0" y="38"/>
                    </a:moveTo>
                    <a:lnTo>
                      <a:pt x="36" y="343"/>
                    </a:lnTo>
                    <a:lnTo>
                      <a:pt x="79" y="636"/>
                    </a:lnTo>
                    <a:lnTo>
                      <a:pt x="48" y="876"/>
                    </a:lnTo>
                    <a:lnTo>
                      <a:pt x="59" y="1131"/>
                    </a:lnTo>
                    <a:lnTo>
                      <a:pt x="79" y="1337"/>
                    </a:lnTo>
                    <a:lnTo>
                      <a:pt x="119" y="1543"/>
                    </a:lnTo>
                    <a:lnTo>
                      <a:pt x="119" y="1725"/>
                    </a:lnTo>
                    <a:lnTo>
                      <a:pt x="96" y="2018"/>
                    </a:lnTo>
                    <a:lnTo>
                      <a:pt x="79" y="2150"/>
                    </a:lnTo>
                    <a:lnTo>
                      <a:pt x="79" y="2298"/>
                    </a:lnTo>
                    <a:lnTo>
                      <a:pt x="79" y="2434"/>
                    </a:lnTo>
                    <a:lnTo>
                      <a:pt x="259" y="2356"/>
                    </a:lnTo>
                    <a:lnTo>
                      <a:pt x="306" y="1980"/>
                    </a:lnTo>
                    <a:lnTo>
                      <a:pt x="378" y="1688"/>
                    </a:lnTo>
                    <a:lnTo>
                      <a:pt x="445" y="1361"/>
                    </a:lnTo>
                    <a:lnTo>
                      <a:pt x="480" y="1019"/>
                    </a:lnTo>
                    <a:lnTo>
                      <a:pt x="445" y="681"/>
                    </a:lnTo>
                    <a:lnTo>
                      <a:pt x="438" y="521"/>
                    </a:lnTo>
                    <a:lnTo>
                      <a:pt x="480" y="244"/>
                    </a:lnTo>
                    <a:lnTo>
                      <a:pt x="517" y="0"/>
                    </a:lnTo>
                    <a:lnTo>
                      <a:pt x="0" y="38"/>
                    </a:lnTo>
                    <a:close/>
                  </a:path>
                </a:pathLst>
              </a:custGeom>
              <a:solidFill>
                <a:srgbClr val="BF7F00"/>
              </a:solidFill>
              <a:ln w="0">
                <a:solidFill>
                  <a:srgbClr val="BF7F00"/>
                </a:solidFill>
                <a:prstDash val="solid"/>
                <a:round/>
                <a:headEnd/>
                <a:tailEnd/>
              </a:ln>
            </p:spPr>
            <p:txBody>
              <a:bodyPr/>
              <a:lstStyle/>
              <a:p>
                <a:endParaRPr lang="en-US"/>
              </a:p>
            </p:txBody>
          </p:sp>
          <p:sp>
            <p:nvSpPr>
              <p:cNvPr id="30850" name="Freeform 130"/>
              <p:cNvSpPr>
                <a:spLocks/>
              </p:cNvSpPr>
              <p:nvPr/>
            </p:nvSpPr>
            <p:spPr bwMode="auto">
              <a:xfrm>
                <a:off x="2944" y="3729"/>
                <a:ext cx="13" cy="147"/>
              </a:xfrm>
              <a:custGeom>
                <a:avLst/>
                <a:gdLst/>
                <a:ahLst/>
                <a:cxnLst>
                  <a:cxn ang="0">
                    <a:pos x="0" y="0"/>
                  </a:cxn>
                  <a:cxn ang="0">
                    <a:pos x="7" y="290"/>
                  </a:cxn>
                  <a:cxn ang="0">
                    <a:pos x="35" y="521"/>
                  </a:cxn>
                  <a:cxn ang="0">
                    <a:pos x="43" y="694"/>
                  </a:cxn>
                  <a:cxn ang="0">
                    <a:pos x="210" y="619"/>
                  </a:cxn>
                  <a:cxn ang="0">
                    <a:pos x="163" y="706"/>
                  </a:cxn>
                  <a:cxn ang="0">
                    <a:pos x="83" y="813"/>
                  </a:cxn>
                  <a:cxn ang="0">
                    <a:pos x="59" y="1011"/>
                  </a:cxn>
                  <a:cxn ang="0">
                    <a:pos x="83" y="1449"/>
                  </a:cxn>
                  <a:cxn ang="0">
                    <a:pos x="83" y="1625"/>
                  </a:cxn>
                  <a:cxn ang="0">
                    <a:pos x="67" y="1800"/>
                  </a:cxn>
                  <a:cxn ang="0">
                    <a:pos x="0" y="2092"/>
                  </a:cxn>
                  <a:cxn ang="0">
                    <a:pos x="0" y="2298"/>
                  </a:cxn>
                  <a:cxn ang="0">
                    <a:pos x="127" y="2298"/>
                  </a:cxn>
                  <a:cxn ang="0">
                    <a:pos x="138" y="1980"/>
                  </a:cxn>
                  <a:cxn ang="0">
                    <a:pos x="198" y="1688"/>
                  </a:cxn>
                  <a:cxn ang="0">
                    <a:pos x="282" y="1361"/>
                  </a:cxn>
                  <a:cxn ang="0">
                    <a:pos x="317" y="1019"/>
                  </a:cxn>
                  <a:cxn ang="0">
                    <a:pos x="282" y="681"/>
                  </a:cxn>
                  <a:cxn ang="0">
                    <a:pos x="269" y="521"/>
                  </a:cxn>
                  <a:cxn ang="0">
                    <a:pos x="317" y="244"/>
                  </a:cxn>
                  <a:cxn ang="0">
                    <a:pos x="325" y="0"/>
                  </a:cxn>
                  <a:cxn ang="0">
                    <a:pos x="0" y="0"/>
                  </a:cxn>
                </a:cxnLst>
                <a:rect l="0" t="0" r="r" b="b"/>
                <a:pathLst>
                  <a:path w="325" h="2298">
                    <a:moveTo>
                      <a:pt x="0" y="0"/>
                    </a:moveTo>
                    <a:lnTo>
                      <a:pt x="7" y="290"/>
                    </a:lnTo>
                    <a:lnTo>
                      <a:pt x="35" y="521"/>
                    </a:lnTo>
                    <a:lnTo>
                      <a:pt x="43" y="694"/>
                    </a:lnTo>
                    <a:lnTo>
                      <a:pt x="210" y="619"/>
                    </a:lnTo>
                    <a:lnTo>
                      <a:pt x="163" y="706"/>
                    </a:lnTo>
                    <a:lnTo>
                      <a:pt x="83" y="813"/>
                    </a:lnTo>
                    <a:lnTo>
                      <a:pt x="59" y="1011"/>
                    </a:lnTo>
                    <a:lnTo>
                      <a:pt x="83" y="1449"/>
                    </a:lnTo>
                    <a:lnTo>
                      <a:pt x="83" y="1625"/>
                    </a:lnTo>
                    <a:lnTo>
                      <a:pt x="67" y="1800"/>
                    </a:lnTo>
                    <a:lnTo>
                      <a:pt x="0" y="2092"/>
                    </a:lnTo>
                    <a:lnTo>
                      <a:pt x="0" y="2298"/>
                    </a:lnTo>
                    <a:lnTo>
                      <a:pt x="127" y="2298"/>
                    </a:lnTo>
                    <a:lnTo>
                      <a:pt x="138" y="1980"/>
                    </a:lnTo>
                    <a:lnTo>
                      <a:pt x="198" y="1688"/>
                    </a:lnTo>
                    <a:lnTo>
                      <a:pt x="282" y="1361"/>
                    </a:lnTo>
                    <a:lnTo>
                      <a:pt x="317" y="1019"/>
                    </a:lnTo>
                    <a:lnTo>
                      <a:pt x="282" y="681"/>
                    </a:lnTo>
                    <a:lnTo>
                      <a:pt x="269" y="521"/>
                    </a:lnTo>
                    <a:lnTo>
                      <a:pt x="317" y="244"/>
                    </a:lnTo>
                    <a:lnTo>
                      <a:pt x="325" y="0"/>
                    </a:lnTo>
                    <a:lnTo>
                      <a:pt x="0" y="0"/>
                    </a:lnTo>
                    <a:close/>
                  </a:path>
                </a:pathLst>
              </a:custGeom>
              <a:solidFill>
                <a:srgbClr val="FFBF3F"/>
              </a:solidFill>
              <a:ln w="0">
                <a:solidFill>
                  <a:srgbClr val="FFBF3F"/>
                </a:solidFill>
                <a:prstDash val="solid"/>
                <a:round/>
                <a:headEnd/>
                <a:tailEnd/>
              </a:ln>
            </p:spPr>
            <p:txBody>
              <a:bodyPr/>
              <a:lstStyle/>
              <a:p>
                <a:endParaRPr lang="en-US"/>
              </a:p>
            </p:txBody>
          </p:sp>
          <p:sp>
            <p:nvSpPr>
              <p:cNvPr id="30851" name="Freeform 131"/>
              <p:cNvSpPr>
                <a:spLocks/>
              </p:cNvSpPr>
              <p:nvPr/>
            </p:nvSpPr>
            <p:spPr bwMode="auto">
              <a:xfrm>
                <a:off x="2911" y="3639"/>
                <a:ext cx="62" cy="93"/>
              </a:xfrm>
              <a:custGeom>
                <a:avLst/>
                <a:gdLst/>
                <a:ahLst/>
                <a:cxnLst>
                  <a:cxn ang="0">
                    <a:pos x="1519" y="0"/>
                  </a:cxn>
                  <a:cxn ang="0">
                    <a:pos x="1511" y="25"/>
                  </a:cxn>
                  <a:cxn ang="0">
                    <a:pos x="1511" y="285"/>
                  </a:cxn>
                  <a:cxn ang="0">
                    <a:pos x="1455" y="532"/>
                  </a:cxn>
                  <a:cxn ang="0">
                    <a:pos x="1388" y="755"/>
                  </a:cxn>
                  <a:cxn ang="0">
                    <a:pos x="1244" y="1395"/>
                  </a:cxn>
                  <a:cxn ang="0">
                    <a:pos x="1090" y="1428"/>
                  </a:cxn>
                  <a:cxn ang="0">
                    <a:pos x="744" y="1456"/>
                  </a:cxn>
                  <a:cxn ang="0">
                    <a:pos x="397" y="1428"/>
                  </a:cxn>
                  <a:cxn ang="0">
                    <a:pos x="63" y="1341"/>
                  </a:cxn>
                  <a:cxn ang="0">
                    <a:pos x="63" y="990"/>
                  </a:cxn>
                  <a:cxn ang="0">
                    <a:pos x="12" y="508"/>
                  </a:cxn>
                  <a:cxn ang="0">
                    <a:pos x="0" y="260"/>
                  </a:cxn>
                  <a:cxn ang="0">
                    <a:pos x="7" y="0"/>
                  </a:cxn>
                  <a:cxn ang="0">
                    <a:pos x="1519" y="0"/>
                  </a:cxn>
                </a:cxnLst>
                <a:rect l="0" t="0" r="r" b="b"/>
                <a:pathLst>
                  <a:path w="1519" h="1456">
                    <a:moveTo>
                      <a:pt x="1519" y="0"/>
                    </a:moveTo>
                    <a:lnTo>
                      <a:pt x="1511" y="25"/>
                    </a:lnTo>
                    <a:lnTo>
                      <a:pt x="1511" y="285"/>
                    </a:lnTo>
                    <a:lnTo>
                      <a:pt x="1455" y="532"/>
                    </a:lnTo>
                    <a:lnTo>
                      <a:pt x="1388" y="755"/>
                    </a:lnTo>
                    <a:lnTo>
                      <a:pt x="1244" y="1395"/>
                    </a:lnTo>
                    <a:lnTo>
                      <a:pt x="1090" y="1428"/>
                    </a:lnTo>
                    <a:lnTo>
                      <a:pt x="744" y="1456"/>
                    </a:lnTo>
                    <a:lnTo>
                      <a:pt x="397" y="1428"/>
                    </a:lnTo>
                    <a:lnTo>
                      <a:pt x="63" y="1341"/>
                    </a:lnTo>
                    <a:lnTo>
                      <a:pt x="63" y="990"/>
                    </a:lnTo>
                    <a:lnTo>
                      <a:pt x="12" y="508"/>
                    </a:lnTo>
                    <a:lnTo>
                      <a:pt x="0" y="260"/>
                    </a:lnTo>
                    <a:lnTo>
                      <a:pt x="7" y="0"/>
                    </a:lnTo>
                    <a:lnTo>
                      <a:pt x="1519" y="0"/>
                    </a:lnTo>
                    <a:close/>
                  </a:path>
                </a:pathLst>
              </a:custGeom>
              <a:solidFill>
                <a:srgbClr val="0054FF"/>
              </a:solidFill>
              <a:ln w="0">
                <a:solidFill>
                  <a:srgbClr val="0054FF"/>
                </a:solidFill>
                <a:prstDash val="solid"/>
                <a:round/>
                <a:headEnd/>
                <a:tailEnd/>
              </a:ln>
            </p:spPr>
            <p:txBody>
              <a:bodyPr/>
              <a:lstStyle/>
              <a:p>
                <a:endParaRPr lang="en-US"/>
              </a:p>
            </p:txBody>
          </p:sp>
          <p:sp>
            <p:nvSpPr>
              <p:cNvPr id="30852" name="Freeform 132"/>
              <p:cNvSpPr>
                <a:spLocks/>
              </p:cNvSpPr>
              <p:nvPr/>
            </p:nvSpPr>
            <p:spPr bwMode="auto">
              <a:xfrm>
                <a:off x="2887" y="3449"/>
                <a:ext cx="118" cy="196"/>
              </a:xfrm>
              <a:custGeom>
                <a:avLst/>
                <a:gdLst/>
                <a:ahLst/>
                <a:cxnLst>
                  <a:cxn ang="0">
                    <a:pos x="299" y="2846"/>
                  </a:cxn>
                  <a:cxn ang="0">
                    <a:pos x="382" y="2800"/>
                  </a:cxn>
                  <a:cxn ang="0">
                    <a:pos x="677" y="1575"/>
                  </a:cxn>
                  <a:cxn ang="0">
                    <a:pos x="712" y="2075"/>
                  </a:cxn>
                  <a:cxn ang="0">
                    <a:pos x="629" y="2367"/>
                  </a:cxn>
                  <a:cxn ang="0">
                    <a:pos x="581" y="2677"/>
                  </a:cxn>
                  <a:cxn ang="0">
                    <a:pos x="577" y="2969"/>
                  </a:cxn>
                  <a:cxn ang="0">
                    <a:pos x="891" y="2969"/>
                  </a:cxn>
                  <a:cxn ang="0">
                    <a:pos x="1413" y="3036"/>
                  </a:cxn>
                  <a:cxn ang="0">
                    <a:pos x="1806" y="3064"/>
                  </a:cxn>
                  <a:cxn ang="0">
                    <a:pos x="2195" y="3044"/>
                  </a:cxn>
                  <a:cxn ang="0">
                    <a:pos x="2160" y="2677"/>
                  </a:cxn>
                  <a:cxn ang="0">
                    <a:pos x="2124" y="2384"/>
                  </a:cxn>
                  <a:cxn ang="0">
                    <a:pos x="2060" y="2112"/>
                  </a:cxn>
                  <a:cxn ang="0">
                    <a:pos x="2033" y="2038"/>
                  </a:cxn>
                  <a:cxn ang="0">
                    <a:pos x="2005" y="1798"/>
                  </a:cxn>
                  <a:cxn ang="0">
                    <a:pos x="2533" y="2705"/>
                  </a:cxn>
                  <a:cxn ang="0">
                    <a:pos x="2641" y="2759"/>
                  </a:cxn>
                  <a:cxn ang="0">
                    <a:pos x="2761" y="2739"/>
                  </a:cxn>
                  <a:cxn ang="0">
                    <a:pos x="2900" y="2677"/>
                  </a:cxn>
                  <a:cxn ang="0">
                    <a:pos x="2948" y="2562"/>
                  </a:cxn>
                  <a:cxn ang="0">
                    <a:pos x="2709" y="2025"/>
                  </a:cxn>
                  <a:cxn ang="0">
                    <a:pos x="2450" y="1629"/>
                  </a:cxn>
                  <a:cxn ang="0">
                    <a:pos x="2435" y="1422"/>
                  </a:cxn>
                  <a:cxn ang="0">
                    <a:pos x="2299" y="238"/>
                  </a:cxn>
                  <a:cxn ang="0">
                    <a:pos x="2001" y="102"/>
                  </a:cxn>
                  <a:cxn ang="0">
                    <a:pos x="1623" y="20"/>
                  </a:cxn>
                  <a:cxn ang="0">
                    <a:pos x="1233" y="0"/>
                  </a:cxn>
                  <a:cxn ang="0">
                    <a:pos x="852" y="37"/>
                  </a:cxn>
                  <a:cxn ang="0">
                    <a:pos x="474" y="132"/>
                  </a:cxn>
                  <a:cxn ang="0">
                    <a:pos x="402" y="181"/>
                  </a:cxn>
                  <a:cxn ang="0">
                    <a:pos x="334" y="264"/>
                  </a:cxn>
                  <a:cxn ang="0">
                    <a:pos x="291" y="502"/>
                  </a:cxn>
                  <a:cxn ang="0">
                    <a:pos x="255" y="849"/>
                  </a:cxn>
                  <a:cxn ang="0">
                    <a:pos x="243" y="1188"/>
                  </a:cxn>
                  <a:cxn ang="0">
                    <a:pos x="243" y="1517"/>
                  </a:cxn>
                  <a:cxn ang="0">
                    <a:pos x="0" y="2772"/>
                  </a:cxn>
                  <a:cxn ang="0">
                    <a:pos x="64" y="2826"/>
                  </a:cxn>
                  <a:cxn ang="0">
                    <a:pos x="172" y="2854"/>
                  </a:cxn>
                  <a:cxn ang="0">
                    <a:pos x="299" y="2846"/>
                  </a:cxn>
                </a:cxnLst>
                <a:rect l="0" t="0" r="r" b="b"/>
                <a:pathLst>
                  <a:path w="2948" h="3064">
                    <a:moveTo>
                      <a:pt x="299" y="2846"/>
                    </a:moveTo>
                    <a:lnTo>
                      <a:pt x="382" y="2800"/>
                    </a:lnTo>
                    <a:lnTo>
                      <a:pt x="677" y="1575"/>
                    </a:lnTo>
                    <a:lnTo>
                      <a:pt x="712" y="2075"/>
                    </a:lnTo>
                    <a:lnTo>
                      <a:pt x="629" y="2367"/>
                    </a:lnTo>
                    <a:lnTo>
                      <a:pt x="581" y="2677"/>
                    </a:lnTo>
                    <a:lnTo>
                      <a:pt x="577" y="2969"/>
                    </a:lnTo>
                    <a:lnTo>
                      <a:pt x="891" y="2969"/>
                    </a:lnTo>
                    <a:lnTo>
                      <a:pt x="1413" y="3036"/>
                    </a:lnTo>
                    <a:lnTo>
                      <a:pt x="1806" y="3064"/>
                    </a:lnTo>
                    <a:lnTo>
                      <a:pt x="2195" y="3044"/>
                    </a:lnTo>
                    <a:lnTo>
                      <a:pt x="2160" y="2677"/>
                    </a:lnTo>
                    <a:lnTo>
                      <a:pt x="2124" y="2384"/>
                    </a:lnTo>
                    <a:lnTo>
                      <a:pt x="2060" y="2112"/>
                    </a:lnTo>
                    <a:lnTo>
                      <a:pt x="2033" y="2038"/>
                    </a:lnTo>
                    <a:lnTo>
                      <a:pt x="2005" y="1798"/>
                    </a:lnTo>
                    <a:lnTo>
                      <a:pt x="2533" y="2705"/>
                    </a:lnTo>
                    <a:lnTo>
                      <a:pt x="2641" y="2759"/>
                    </a:lnTo>
                    <a:lnTo>
                      <a:pt x="2761" y="2739"/>
                    </a:lnTo>
                    <a:lnTo>
                      <a:pt x="2900" y="2677"/>
                    </a:lnTo>
                    <a:lnTo>
                      <a:pt x="2948" y="2562"/>
                    </a:lnTo>
                    <a:lnTo>
                      <a:pt x="2709" y="2025"/>
                    </a:lnTo>
                    <a:lnTo>
                      <a:pt x="2450" y="1629"/>
                    </a:lnTo>
                    <a:lnTo>
                      <a:pt x="2435" y="1422"/>
                    </a:lnTo>
                    <a:lnTo>
                      <a:pt x="2299" y="238"/>
                    </a:lnTo>
                    <a:lnTo>
                      <a:pt x="2001" y="102"/>
                    </a:lnTo>
                    <a:lnTo>
                      <a:pt x="1623" y="20"/>
                    </a:lnTo>
                    <a:lnTo>
                      <a:pt x="1233" y="0"/>
                    </a:lnTo>
                    <a:lnTo>
                      <a:pt x="852" y="37"/>
                    </a:lnTo>
                    <a:lnTo>
                      <a:pt x="474" y="132"/>
                    </a:lnTo>
                    <a:lnTo>
                      <a:pt x="402" y="181"/>
                    </a:lnTo>
                    <a:lnTo>
                      <a:pt x="334" y="264"/>
                    </a:lnTo>
                    <a:lnTo>
                      <a:pt x="291" y="502"/>
                    </a:lnTo>
                    <a:lnTo>
                      <a:pt x="255" y="849"/>
                    </a:lnTo>
                    <a:lnTo>
                      <a:pt x="243" y="1188"/>
                    </a:lnTo>
                    <a:lnTo>
                      <a:pt x="243" y="1517"/>
                    </a:lnTo>
                    <a:lnTo>
                      <a:pt x="0" y="2772"/>
                    </a:lnTo>
                    <a:lnTo>
                      <a:pt x="64" y="2826"/>
                    </a:lnTo>
                    <a:lnTo>
                      <a:pt x="172" y="2854"/>
                    </a:lnTo>
                    <a:lnTo>
                      <a:pt x="299" y="2846"/>
                    </a:lnTo>
                    <a:close/>
                  </a:path>
                </a:pathLst>
              </a:custGeom>
              <a:solidFill>
                <a:srgbClr val="21B5FF"/>
              </a:solidFill>
              <a:ln w="0">
                <a:solidFill>
                  <a:srgbClr val="21B5FF"/>
                </a:solidFill>
                <a:prstDash val="solid"/>
                <a:round/>
                <a:headEnd/>
                <a:tailEnd/>
              </a:ln>
            </p:spPr>
            <p:txBody>
              <a:bodyPr/>
              <a:lstStyle/>
              <a:p>
                <a:endParaRPr lang="en-US"/>
              </a:p>
            </p:txBody>
          </p:sp>
          <p:sp>
            <p:nvSpPr>
              <p:cNvPr id="30853" name="Freeform 133"/>
              <p:cNvSpPr>
                <a:spLocks/>
              </p:cNvSpPr>
              <p:nvPr/>
            </p:nvSpPr>
            <p:spPr bwMode="auto">
              <a:xfrm>
                <a:off x="2901" y="3491"/>
                <a:ext cx="23" cy="148"/>
              </a:xfrm>
              <a:custGeom>
                <a:avLst/>
                <a:gdLst/>
                <a:ahLst/>
                <a:cxnLst>
                  <a:cxn ang="0">
                    <a:pos x="27" y="2157"/>
                  </a:cxn>
                  <a:cxn ang="0">
                    <a:pos x="322" y="932"/>
                  </a:cxn>
                  <a:cxn ang="0">
                    <a:pos x="357" y="1432"/>
                  </a:cxn>
                  <a:cxn ang="0">
                    <a:pos x="274" y="1724"/>
                  </a:cxn>
                  <a:cxn ang="0">
                    <a:pos x="226" y="2034"/>
                  </a:cxn>
                  <a:cxn ang="0">
                    <a:pos x="222" y="2326"/>
                  </a:cxn>
                  <a:cxn ang="0">
                    <a:pos x="373" y="2326"/>
                  </a:cxn>
                  <a:cxn ang="0">
                    <a:pos x="377" y="2326"/>
                  </a:cxn>
                  <a:cxn ang="0">
                    <a:pos x="373" y="2137"/>
                  </a:cxn>
                  <a:cxn ang="0">
                    <a:pos x="385" y="1947"/>
                  </a:cxn>
                  <a:cxn ang="0">
                    <a:pos x="417" y="1560"/>
                  </a:cxn>
                  <a:cxn ang="0">
                    <a:pos x="556" y="1770"/>
                  </a:cxn>
                  <a:cxn ang="0">
                    <a:pos x="457" y="1365"/>
                  </a:cxn>
                  <a:cxn ang="0">
                    <a:pos x="417" y="1155"/>
                  </a:cxn>
                  <a:cxn ang="0">
                    <a:pos x="401" y="949"/>
                  </a:cxn>
                  <a:cxn ang="0">
                    <a:pos x="520" y="978"/>
                  </a:cxn>
                  <a:cxn ang="0">
                    <a:pos x="465" y="734"/>
                  </a:cxn>
                  <a:cxn ang="0">
                    <a:pos x="417" y="487"/>
                  </a:cxn>
                  <a:cxn ang="0">
                    <a:pos x="385" y="244"/>
                  </a:cxn>
                  <a:cxn ang="0">
                    <a:pos x="377" y="0"/>
                  </a:cxn>
                  <a:cxn ang="0">
                    <a:pos x="338" y="235"/>
                  </a:cxn>
                  <a:cxn ang="0">
                    <a:pos x="309" y="470"/>
                  </a:cxn>
                  <a:cxn ang="0">
                    <a:pos x="282" y="941"/>
                  </a:cxn>
                  <a:cxn ang="0">
                    <a:pos x="155" y="1560"/>
                  </a:cxn>
                  <a:cxn ang="0">
                    <a:pos x="0" y="2166"/>
                  </a:cxn>
                  <a:cxn ang="0">
                    <a:pos x="27" y="2157"/>
                  </a:cxn>
                </a:cxnLst>
                <a:rect l="0" t="0" r="r" b="b"/>
                <a:pathLst>
                  <a:path w="556" h="2326">
                    <a:moveTo>
                      <a:pt x="27" y="2157"/>
                    </a:moveTo>
                    <a:lnTo>
                      <a:pt x="322" y="932"/>
                    </a:lnTo>
                    <a:lnTo>
                      <a:pt x="357" y="1432"/>
                    </a:lnTo>
                    <a:lnTo>
                      <a:pt x="274" y="1724"/>
                    </a:lnTo>
                    <a:lnTo>
                      <a:pt x="226" y="2034"/>
                    </a:lnTo>
                    <a:lnTo>
                      <a:pt x="222" y="2326"/>
                    </a:lnTo>
                    <a:lnTo>
                      <a:pt x="373" y="2326"/>
                    </a:lnTo>
                    <a:lnTo>
                      <a:pt x="377" y="2326"/>
                    </a:lnTo>
                    <a:lnTo>
                      <a:pt x="373" y="2137"/>
                    </a:lnTo>
                    <a:lnTo>
                      <a:pt x="385" y="1947"/>
                    </a:lnTo>
                    <a:lnTo>
                      <a:pt x="417" y="1560"/>
                    </a:lnTo>
                    <a:lnTo>
                      <a:pt x="556" y="1770"/>
                    </a:lnTo>
                    <a:lnTo>
                      <a:pt x="457" y="1365"/>
                    </a:lnTo>
                    <a:lnTo>
                      <a:pt x="417" y="1155"/>
                    </a:lnTo>
                    <a:lnTo>
                      <a:pt x="401" y="949"/>
                    </a:lnTo>
                    <a:lnTo>
                      <a:pt x="520" y="978"/>
                    </a:lnTo>
                    <a:lnTo>
                      <a:pt x="465" y="734"/>
                    </a:lnTo>
                    <a:lnTo>
                      <a:pt x="417" y="487"/>
                    </a:lnTo>
                    <a:lnTo>
                      <a:pt x="385" y="244"/>
                    </a:lnTo>
                    <a:lnTo>
                      <a:pt x="377" y="0"/>
                    </a:lnTo>
                    <a:lnTo>
                      <a:pt x="338" y="235"/>
                    </a:lnTo>
                    <a:lnTo>
                      <a:pt x="309" y="470"/>
                    </a:lnTo>
                    <a:lnTo>
                      <a:pt x="282" y="941"/>
                    </a:lnTo>
                    <a:lnTo>
                      <a:pt x="155" y="1560"/>
                    </a:lnTo>
                    <a:lnTo>
                      <a:pt x="0" y="2166"/>
                    </a:lnTo>
                    <a:lnTo>
                      <a:pt x="27" y="2157"/>
                    </a:lnTo>
                    <a:close/>
                  </a:path>
                </a:pathLst>
              </a:custGeom>
              <a:solidFill>
                <a:srgbClr val="0054FF"/>
              </a:solidFill>
              <a:ln w="0">
                <a:solidFill>
                  <a:srgbClr val="0054FF"/>
                </a:solidFill>
                <a:prstDash val="solid"/>
                <a:round/>
                <a:headEnd/>
                <a:tailEnd/>
              </a:ln>
            </p:spPr>
            <p:txBody>
              <a:bodyPr/>
              <a:lstStyle/>
              <a:p>
                <a:endParaRPr lang="en-US"/>
              </a:p>
            </p:txBody>
          </p:sp>
          <p:sp>
            <p:nvSpPr>
              <p:cNvPr id="30854" name="Freeform 134"/>
              <p:cNvSpPr>
                <a:spLocks/>
              </p:cNvSpPr>
              <p:nvPr/>
            </p:nvSpPr>
            <p:spPr bwMode="auto">
              <a:xfrm>
                <a:off x="2917" y="3374"/>
                <a:ext cx="50" cy="145"/>
              </a:xfrm>
              <a:custGeom>
                <a:avLst/>
                <a:gdLst/>
                <a:ahLst/>
                <a:cxnLst>
                  <a:cxn ang="0">
                    <a:pos x="621" y="2290"/>
                  </a:cxn>
                  <a:cxn ang="0">
                    <a:pos x="533" y="2108"/>
                  </a:cxn>
                  <a:cxn ang="0">
                    <a:pos x="505" y="2203"/>
                  </a:cxn>
                  <a:cxn ang="0">
                    <a:pos x="449" y="2116"/>
                  </a:cxn>
                  <a:cxn ang="0">
                    <a:pos x="414" y="2054"/>
                  </a:cxn>
                  <a:cxn ang="0">
                    <a:pos x="393" y="1996"/>
                  </a:cxn>
                  <a:cxn ang="0">
                    <a:pos x="334" y="1901"/>
                  </a:cxn>
                  <a:cxn ang="0">
                    <a:pos x="283" y="1881"/>
                  </a:cxn>
                  <a:cxn ang="0">
                    <a:pos x="262" y="1799"/>
                  </a:cxn>
                  <a:cxn ang="0">
                    <a:pos x="283" y="1708"/>
                  </a:cxn>
                  <a:cxn ang="0">
                    <a:pos x="199" y="1563"/>
                  </a:cxn>
                  <a:cxn ang="0">
                    <a:pos x="159" y="1550"/>
                  </a:cxn>
                  <a:cxn ang="0">
                    <a:pos x="116" y="1530"/>
                  </a:cxn>
                  <a:cxn ang="0">
                    <a:pos x="72" y="1386"/>
                  </a:cxn>
                  <a:cxn ang="0">
                    <a:pos x="51" y="1320"/>
                  </a:cxn>
                  <a:cxn ang="0">
                    <a:pos x="55" y="1241"/>
                  </a:cxn>
                  <a:cxn ang="0">
                    <a:pos x="0" y="1241"/>
                  </a:cxn>
                  <a:cxn ang="0">
                    <a:pos x="116" y="1130"/>
                  </a:cxn>
                  <a:cxn ang="0">
                    <a:pos x="172" y="1093"/>
                  </a:cxn>
                  <a:cxn ang="0">
                    <a:pos x="227" y="1068"/>
                  </a:cxn>
                  <a:cxn ang="0">
                    <a:pos x="262" y="895"/>
                  </a:cxn>
                  <a:cxn ang="0">
                    <a:pos x="291" y="812"/>
                  </a:cxn>
                  <a:cxn ang="0">
                    <a:pos x="339" y="717"/>
                  </a:cxn>
                  <a:cxn ang="0">
                    <a:pos x="326" y="574"/>
                  </a:cxn>
                  <a:cxn ang="0">
                    <a:pos x="339" y="425"/>
                  </a:cxn>
                  <a:cxn ang="0">
                    <a:pos x="354" y="309"/>
                  </a:cxn>
                  <a:cxn ang="0">
                    <a:pos x="370" y="243"/>
                  </a:cxn>
                  <a:cxn ang="0">
                    <a:pos x="386" y="198"/>
                  </a:cxn>
                  <a:cxn ang="0">
                    <a:pos x="454" y="94"/>
                  </a:cxn>
                  <a:cxn ang="0">
                    <a:pos x="517" y="45"/>
                  </a:cxn>
                  <a:cxn ang="0">
                    <a:pos x="616" y="0"/>
                  </a:cxn>
                  <a:cxn ang="0">
                    <a:pos x="792" y="0"/>
                  </a:cxn>
                  <a:cxn ang="0">
                    <a:pos x="919" y="29"/>
                  </a:cxn>
                  <a:cxn ang="0">
                    <a:pos x="1015" y="78"/>
                  </a:cxn>
                  <a:cxn ang="0">
                    <a:pos x="1125" y="193"/>
                  </a:cxn>
                  <a:cxn ang="0">
                    <a:pos x="1209" y="367"/>
                  </a:cxn>
                  <a:cxn ang="0">
                    <a:pos x="1241" y="486"/>
                  </a:cxn>
                  <a:cxn ang="0">
                    <a:pos x="1245" y="602"/>
                  </a:cxn>
                  <a:cxn ang="0">
                    <a:pos x="1265" y="771"/>
                  </a:cxn>
                  <a:cxn ang="0">
                    <a:pos x="1273" y="895"/>
                  </a:cxn>
                  <a:cxn ang="0">
                    <a:pos x="1265" y="1064"/>
                  </a:cxn>
                  <a:cxn ang="0">
                    <a:pos x="1241" y="1126"/>
                  </a:cxn>
                  <a:cxn ang="0">
                    <a:pos x="1229" y="1254"/>
                  </a:cxn>
                  <a:cxn ang="0">
                    <a:pos x="1194" y="1286"/>
                  </a:cxn>
                  <a:cxn ang="0">
                    <a:pos x="1186" y="1414"/>
                  </a:cxn>
                  <a:cxn ang="0">
                    <a:pos x="1194" y="1468"/>
                  </a:cxn>
                  <a:cxn ang="0">
                    <a:pos x="1186" y="1708"/>
                  </a:cxn>
                  <a:cxn ang="0">
                    <a:pos x="1146" y="1810"/>
                  </a:cxn>
                  <a:cxn ang="0">
                    <a:pos x="1098" y="1939"/>
                  </a:cxn>
                  <a:cxn ang="0">
                    <a:pos x="1015" y="2054"/>
                  </a:cxn>
                  <a:cxn ang="0">
                    <a:pos x="979" y="2215"/>
                  </a:cxn>
                  <a:cxn ang="0">
                    <a:pos x="963" y="2104"/>
                  </a:cxn>
                  <a:cxn ang="0">
                    <a:pos x="899" y="2158"/>
                  </a:cxn>
                  <a:cxn ang="0">
                    <a:pos x="848" y="2232"/>
                  </a:cxn>
                  <a:cxn ang="0">
                    <a:pos x="815" y="2137"/>
                  </a:cxn>
                  <a:cxn ang="0">
                    <a:pos x="731" y="2232"/>
                  </a:cxn>
                  <a:cxn ang="0">
                    <a:pos x="621" y="2290"/>
                  </a:cxn>
                </a:cxnLst>
                <a:rect l="0" t="0" r="r" b="b"/>
                <a:pathLst>
                  <a:path w="1273" h="2290">
                    <a:moveTo>
                      <a:pt x="621" y="2290"/>
                    </a:moveTo>
                    <a:lnTo>
                      <a:pt x="533" y="2108"/>
                    </a:lnTo>
                    <a:lnTo>
                      <a:pt x="505" y="2203"/>
                    </a:lnTo>
                    <a:lnTo>
                      <a:pt x="449" y="2116"/>
                    </a:lnTo>
                    <a:lnTo>
                      <a:pt x="414" y="2054"/>
                    </a:lnTo>
                    <a:lnTo>
                      <a:pt x="393" y="1996"/>
                    </a:lnTo>
                    <a:lnTo>
                      <a:pt x="334" y="1901"/>
                    </a:lnTo>
                    <a:lnTo>
                      <a:pt x="283" y="1881"/>
                    </a:lnTo>
                    <a:lnTo>
                      <a:pt x="262" y="1799"/>
                    </a:lnTo>
                    <a:lnTo>
                      <a:pt x="283" y="1708"/>
                    </a:lnTo>
                    <a:lnTo>
                      <a:pt x="199" y="1563"/>
                    </a:lnTo>
                    <a:lnTo>
                      <a:pt x="159" y="1550"/>
                    </a:lnTo>
                    <a:lnTo>
                      <a:pt x="116" y="1530"/>
                    </a:lnTo>
                    <a:lnTo>
                      <a:pt x="72" y="1386"/>
                    </a:lnTo>
                    <a:lnTo>
                      <a:pt x="51" y="1320"/>
                    </a:lnTo>
                    <a:lnTo>
                      <a:pt x="55" y="1241"/>
                    </a:lnTo>
                    <a:lnTo>
                      <a:pt x="0" y="1241"/>
                    </a:lnTo>
                    <a:lnTo>
                      <a:pt x="116" y="1130"/>
                    </a:lnTo>
                    <a:lnTo>
                      <a:pt x="172" y="1093"/>
                    </a:lnTo>
                    <a:lnTo>
                      <a:pt x="227" y="1068"/>
                    </a:lnTo>
                    <a:lnTo>
                      <a:pt x="262" y="895"/>
                    </a:lnTo>
                    <a:lnTo>
                      <a:pt x="291" y="812"/>
                    </a:lnTo>
                    <a:lnTo>
                      <a:pt x="339" y="717"/>
                    </a:lnTo>
                    <a:lnTo>
                      <a:pt x="326" y="574"/>
                    </a:lnTo>
                    <a:lnTo>
                      <a:pt x="339" y="425"/>
                    </a:lnTo>
                    <a:lnTo>
                      <a:pt x="354" y="309"/>
                    </a:lnTo>
                    <a:lnTo>
                      <a:pt x="370" y="243"/>
                    </a:lnTo>
                    <a:lnTo>
                      <a:pt x="386" y="198"/>
                    </a:lnTo>
                    <a:lnTo>
                      <a:pt x="454" y="94"/>
                    </a:lnTo>
                    <a:lnTo>
                      <a:pt x="517" y="45"/>
                    </a:lnTo>
                    <a:lnTo>
                      <a:pt x="616" y="0"/>
                    </a:lnTo>
                    <a:lnTo>
                      <a:pt x="792" y="0"/>
                    </a:lnTo>
                    <a:lnTo>
                      <a:pt x="919" y="29"/>
                    </a:lnTo>
                    <a:lnTo>
                      <a:pt x="1015" y="78"/>
                    </a:lnTo>
                    <a:lnTo>
                      <a:pt x="1125" y="193"/>
                    </a:lnTo>
                    <a:lnTo>
                      <a:pt x="1209" y="367"/>
                    </a:lnTo>
                    <a:lnTo>
                      <a:pt x="1241" y="486"/>
                    </a:lnTo>
                    <a:lnTo>
                      <a:pt x="1245" y="602"/>
                    </a:lnTo>
                    <a:lnTo>
                      <a:pt x="1265" y="771"/>
                    </a:lnTo>
                    <a:lnTo>
                      <a:pt x="1273" y="895"/>
                    </a:lnTo>
                    <a:lnTo>
                      <a:pt x="1265" y="1064"/>
                    </a:lnTo>
                    <a:lnTo>
                      <a:pt x="1241" y="1126"/>
                    </a:lnTo>
                    <a:lnTo>
                      <a:pt x="1229" y="1254"/>
                    </a:lnTo>
                    <a:lnTo>
                      <a:pt x="1194" y="1286"/>
                    </a:lnTo>
                    <a:lnTo>
                      <a:pt x="1186" y="1414"/>
                    </a:lnTo>
                    <a:lnTo>
                      <a:pt x="1194" y="1468"/>
                    </a:lnTo>
                    <a:lnTo>
                      <a:pt x="1186" y="1708"/>
                    </a:lnTo>
                    <a:lnTo>
                      <a:pt x="1146" y="1810"/>
                    </a:lnTo>
                    <a:lnTo>
                      <a:pt x="1098" y="1939"/>
                    </a:lnTo>
                    <a:lnTo>
                      <a:pt x="1015" y="2054"/>
                    </a:lnTo>
                    <a:lnTo>
                      <a:pt x="979" y="2215"/>
                    </a:lnTo>
                    <a:lnTo>
                      <a:pt x="963" y="2104"/>
                    </a:lnTo>
                    <a:lnTo>
                      <a:pt x="899" y="2158"/>
                    </a:lnTo>
                    <a:lnTo>
                      <a:pt x="848" y="2232"/>
                    </a:lnTo>
                    <a:lnTo>
                      <a:pt x="815" y="2137"/>
                    </a:lnTo>
                    <a:lnTo>
                      <a:pt x="731" y="2232"/>
                    </a:lnTo>
                    <a:lnTo>
                      <a:pt x="621" y="2290"/>
                    </a:lnTo>
                    <a:close/>
                  </a:path>
                </a:pathLst>
              </a:custGeom>
              <a:solidFill>
                <a:srgbClr val="FFBF3F"/>
              </a:solidFill>
              <a:ln w="0">
                <a:solidFill>
                  <a:srgbClr val="FFBF3F"/>
                </a:solidFill>
                <a:prstDash val="solid"/>
                <a:round/>
                <a:headEnd/>
                <a:tailEnd/>
              </a:ln>
            </p:spPr>
            <p:txBody>
              <a:bodyPr/>
              <a:lstStyle/>
              <a:p>
                <a:endParaRPr lang="en-US"/>
              </a:p>
            </p:txBody>
          </p:sp>
          <p:sp>
            <p:nvSpPr>
              <p:cNvPr id="30855" name="Freeform 135"/>
              <p:cNvSpPr>
                <a:spLocks/>
              </p:cNvSpPr>
              <p:nvPr/>
            </p:nvSpPr>
            <p:spPr bwMode="auto">
              <a:xfrm>
                <a:off x="2953" y="3390"/>
                <a:ext cx="12" cy="81"/>
              </a:xfrm>
              <a:custGeom>
                <a:avLst/>
                <a:gdLst/>
                <a:ahLst/>
                <a:cxnLst>
                  <a:cxn ang="0">
                    <a:pos x="283" y="874"/>
                  </a:cxn>
                  <a:cxn ang="0">
                    <a:pos x="298" y="800"/>
                  </a:cxn>
                  <a:cxn ang="0">
                    <a:pos x="306" y="725"/>
                  </a:cxn>
                  <a:cxn ang="0">
                    <a:pos x="283" y="581"/>
                  </a:cxn>
                  <a:cxn ang="0">
                    <a:pos x="270" y="495"/>
                  </a:cxn>
                  <a:cxn ang="0">
                    <a:pos x="222" y="408"/>
                  </a:cxn>
                  <a:cxn ang="0">
                    <a:pos x="214" y="309"/>
                  </a:cxn>
                  <a:cxn ang="0">
                    <a:pos x="187" y="201"/>
                  </a:cxn>
                  <a:cxn ang="0">
                    <a:pos x="112" y="0"/>
                  </a:cxn>
                  <a:cxn ang="0">
                    <a:pos x="155" y="201"/>
                  </a:cxn>
                  <a:cxn ang="0">
                    <a:pos x="166" y="408"/>
                  </a:cxn>
                  <a:cxn ang="0">
                    <a:pos x="127" y="495"/>
                  </a:cxn>
                  <a:cxn ang="0">
                    <a:pos x="135" y="586"/>
                  </a:cxn>
                  <a:cxn ang="0">
                    <a:pos x="112" y="696"/>
                  </a:cxn>
                  <a:cxn ang="0">
                    <a:pos x="72" y="638"/>
                  </a:cxn>
                  <a:cxn ang="0">
                    <a:pos x="28" y="465"/>
                  </a:cxn>
                  <a:cxn ang="0">
                    <a:pos x="0" y="581"/>
                  </a:cxn>
                  <a:cxn ang="0">
                    <a:pos x="16" y="701"/>
                  </a:cxn>
                  <a:cxn ang="0">
                    <a:pos x="112" y="874"/>
                  </a:cxn>
                  <a:cxn ang="0">
                    <a:pos x="159" y="961"/>
                  </a:cxn>
                  <a:cxn ang="0">
                    <a:pos x="191" y="1047"/>
                  </a:cxn>
                  <a:cxn ang="0">
                    <a:pos x="222" y="1278"/>
                  </a:cxn>
                  <a:cxn ang="0">
                    <a:pos x="251" y="1162"/>
                  </a:cxn>
                  <a:cxn ang="0">
                    <a:pos x="258" y="1047"/>
                  </a:cxn>
                  <a:cxn ang="0">
                    <a:pos x="231" y="932"/>
                  </a:cxn>
                  <a:cxn ang="0">
                    <a:pos x="222" y="816"/>
                  </a:cxn>
                  <a:cxn ang="0">
                    <a:pos x="222" y="696"/>
                  </a:cxn>
                  <a:cxn ang="0">
                    <a:pos x="270" y="787"/>
                  </a:cxn>
                  <a:cxn ang="0">
                    <a:pos x="283" y="874"/>
                  </a:cxn>
                </a:cxnLst>
                <a:rect l="0" t="0" r="r" b="b"/>
                <a:pathLst>
                  <a:path w="306" h="1278">
                    <a:moveTo>
                      <a:pt x="283" y="874"/>
                    </a:moveTo>
                    <a:lnTo>
                      <a:pt x="298" y="800"/>
                    </a:lnTo>
                    <a:lnTo>
                      <a:pt x="306" y="725"/>
                    </a:lnTo>
                    <a:lnTo>
                      <a:pt x="283" y="581"/>
                    </a:lnTo>
                    <a:lnTo>
                      <a:pt x="270" y="495"/>
                    </a:lnTo>
                    <a:lnTo>
                      <a:pt x="222" y="408"/>
                    </a:lnTo>
                    <a:lnTo>
                      <a:pt x="214" y="309"/>
                    </a:lnTo>
                    <a:lnTo>
                      <a:pt x="187" y="201"/>
                    </a:lnTo>
                    <a:lnTo>
                      <a:pt x="112" y="0"/>
                    </a:lnTo>
                    <a:lnTo>
                      <a:pt x="155" y="201"/>
                    </a:lnTo>
                    <a:lnTo>
                      <a:pt x="166" y="408"/>
                    </a:lnTo>
                    <a:lnTo>
                      <a:pt x="127" y="495"/>
                    </a:lnTo>
                    <a:lnTo>
                      <a:pt x="135" y="586"/>
                    </a:lnTo>
                    <a:lnTo>
                      <a:pt x="112" y="696"/>
                    </a:lnTo>
                    <a:lnTo>
                      <a:pt x="72" y="638"/>
                    </a:lnTo>
                    <a:lnTo>
                      <a:pt x="28" y="465"/>
                    </a:lnTo>
                    <a:lnTo>
                      <a:pt x="0" y="581"/>
                    </a:lnTo>
                    <a:lnTo>
                      <a:pt x="16" y="701"/>
                    </a:lnTo>
                    <a:lnTo>
                      <a:pt x="112" y="874"/>
                    </a:lnTo>
                    <a:lnTo>
                      <a:pt x="159" y="961"/>
                    </a:lnTo>
                    <a:lnTo>
                      <a:pt x="191" y="1047"/>
                    </a:lnTo>
                    <a:lnTo>
                      <a:pt x="222" y="1278"/>
                    </a:lnTo>
                    <a:lnTo>
                      <a:pt x="251" y="1162"/>
                    </a:lnTo>
                    <a:lnTo>
                      <a:pt x="258" y="1047"/>
                    </a:lnTo>
                    <a:lnTo>
                      <a:pt x="231" y="932"/>
                    </a:lnTo>
                    <a:lnTo>
                      <a:pt x="222" y="816"/>
                    </a:lnTo>
                    <a:lnTo>
                      <a:pt x="222" y="696"/>
                    </a:lnTo>
                    <a:lnTo>
                      <a:pt x="270" y="787"/>
                    </a:lnTo>
                    <a:lnTo>
                      <a:pt x="283" y="874"/>
                    </a:lnTo>
                    <a:close/>
                  </a:path>
                </a:pathLst>
              </a:custGeom>
              <a:solidFill>
                <a:srgbClr val="BF7F00"/>
              </a:solidFill>
              <a:ln w="0">
                <a:solidFill>
                  <a:srgbClr val="BF7F00"/>
                </a:solidFill>
                <a:prstDash val="solid"/>
                <a:round/>
                <a:headEnd/>
                <a:tailEnd/>
              </a:ln>
            </p:spPr>
            <p:txBody>
              <a:bodyPr/>
              <a:lstStyle/>
              <a:p>
                <a:endParaRPr lang="en-US"/>
              </a:p>
            </p:txBody>
          </p:sp>
          <p:sp>
            <p:nvSpPr>
              <p:cNvPr id="30856" name="Freeform 136"/>
              <p:cNvSpPr>
                <a:spLocks/>
              </p:cNvSpPr>
              <p:nvPr/>
            </p:nvSpPr>
            <p:spPr bwMode="auto">
              <a:xfrm>
                <a:off x="2925" y="3390"/>
                <a:ext cx="23" cy="96"/>
              </a:xfrm>
              <a:custGeom>
                <a:avLst/>
                <a:gdLst/>
                <a:ahLst/>
                <a:cxnLst>
                  <a:cxn ang="0">
                    <a:pos x="584" y="523"/>
                  </a:cxn>
                  <a:cxn ang="0">
                    <a:pos x="584" y="874"/>
                  </a:cxn>
                  <a:cxn ang="0">
                    <a:pos x="528" y="1047"/>
                  </a:cxn>
                  <a:cxn ang="0">
                    <a:pos x="442" y="1093"/>
                  </a:cxn>
                  <a:cxn ang="0">
                    <a:pos x="302" y="1203"/>
                  </a:cxn>
                  <a:cxn ang="0">
                    <a:pos x="246" y="1513"/>
                  </a:cxn>
                  <a:cxn ang="0">
                    <a:pos x="259" y="1129"/>
                  </a:cxn>
                  <a:cxn ang="0">
                    <a:pos x="251" y="1093"/>
                  </a:cxn>
                  <a:cxn ang="0">
                    <a:pos x="151" y="1220"/>
                  </a:cxn>
                  <a:cxn ang="0">
                    <a:pos x="127" y="1369"/>
                  </a:cxn>
                  <a:cxn ang="0">
                    <a:pos x="92" y="1369"/>
                  </a:cxn>
                  <a:cxn ang="0">
                    <a:pos x="163" y="1101"/>
                  </a:cxn>
                  <a:cxn ang="0">
                    <a:pos x="307" y="874"/>
                  </a:cxn>
                  <a:cxn ang="0">
                    <a:pos x="311" y="762"/>
                  </a:cxn>
                  <a:cxn ang="0">
                    <a:pos x="246" y="408"/>
                  </a:cxn>
                  <a:cxn ang="0">
                    <a:pos x="190" y="759"/>
                  </a:cxn>
                  <a:cxn ang="0">
                    <a:pos x="186" y="878"/>
                  </a:cxn>
                  <a:cxn ang="0">
                    <a:pos x="136" y="1047"/>
                  </a:cxn>
                  <a:cxn ang="0">
                    <a:pos x="24" y="1278"/>
                  </a:cxn>
                  <a:cxn ang="0">
                    <a:pos x="8" y="1101"/>
                  </a:cxn>
                  <a:cxn ang="0">
                    <a:pos x="84" y="816"/>
                  </a:cxn>
                  <a:cxn ang="0">
                    <a:pos x="127" y="638"/>
                  </a:cxn>
                  <a:cxn ang="0">
                    <a:pos x="163" y="288"/>
                  </a:cxn>
                  <a:cxn ang="0">
                    <a:pos x="190" y="317"/>
                  </a:cxn>
                  <a:cxn ang="0">
                    <a:pos x="246" y="350"/>
                  </a:cxn>
                  <a:cxn ang="0">
                    <a:pos x="362" y="0"/>
                  </a:cxn>
                  <a:cxn ang="0">
                    <a:pos x="290" y="350"/>
                  </a:cxn>
                  <a:cxn ang="0">
                    <a:pos x="330" y="465"/>
                  </a:cxn>
                  <a:cxn ang="0">
                    <a:pos x="422" y="638"/>
                  </a:cxn>
                  <a:cxn ang="0">
                    <a:pos x="474" y="816"/>
                  </a:cxn>
                  <a:cxn ang="0">
                    <a:pos x="418" y="989"/>
                  </a:cxn>
                  <a:cxn ang="0">
                    <a:pos x="501" y="952"/>
                  </a:cxn>
                  <a:cxn ang="0">
                    <a:pos x="528" y="759"/>
                  </a:cxn>
                  <a:cxn ang="0">
                    <a:pos x="513" y="523"/>
                  </a:cxn>
                  <a:cxn ang="0">
                    <a:pos x="528" y="359"/>
                  </a:cxn>
                </a:cxnLst>
                <a:rect l="0" t="0" r="r" b="b"/>
                <a:pathLst>
                  <a:path w="601" h="1513">
                    <a:moveTo>
                      <a:pt x="549" y="173"/>
                    </a:moveTo>
                    <a:lnTo>
                      <a:pt x="584" y="523"/>
                    </a:lnTo>
                    <a:lnTo>
                      <a:pt x="601" y="762"/>
                    </a:lnTo>
                    <a:lnTo>
                      <a:pt x="584" y="874"/>
                    </a:lnTo>
                    <a:lnTo>
                      <a:pt x="572" y="932"/>
                    </a:lnTo>
                    <a:lnTo>
                      <a:pt x="528" y="1047"/>
                    </a:lnTo>
                    <a:lnTo>
                      <a:pt x="497" y="1068"/>
                    </a:lnTo>
                    <a:lnTo>
                      <a:pt x="442" y="1093"/>
                    </a:lnTo>
                    <a:lnTo>
                      <a:pt x="362" y="1105"/>
                    </a:lnTo>
                    <a:lnTo>
                      <a:pt x="302" y="1203"/>
                    </a:lnTo>
                    <a:lnTo>
                      <a:pt x="259" y="1398"/>
                    </a:lnTo>
                    <a:lnTo>
                      <a:pt x="246" y="1513"/>
                    </a:lnTo>
                    <a:lnTo>
                      <a:pt x="219" y="1257"/>
                    </a:lnTo>
                    <a:lnTo>
                      <a:pt x="259" y="1129"/>
                    </a:lnTo>
                    <a:lnTo>
                      <a:pt x="307" y="1047"/>
                    </a:lnTo>
                    <a:lnTo>
                      <a:pt x="251" y="1093"/>
                    </a:lnTo>
                    <a:lnTo>
                      <a:pt x="190" y="1162"/>
                    </a:lnTo>
                    <a:lnTo>
                      <a:pt x="151" y="1220"/>
                    </a:lnTo>
                    <a:lnTo>
                      <a:pt x="136" y="1278"/>
                    </a:lnTo>
                    <a:lnTo>
                      <a:pt x="127" y="1369"/>
                    </a:lnTo>
                    <a:lnTo>
                      <a:pt x="136" y="1456"/>
                    </a:lnTo>
                    <a:lnTo>
                      <a:pt x="92" y="1369"/>
                    </a:lnTo>
                    <a:lnTo>
                      <a:pt x="84" y="1283"/>
                    </a:lnTo>
                    <a:lnTo>
                      <a:pt x="163" y="1101"/>
                    </a:lnTo>
                    <a:lnTo>
                      <a:pt x="234" y="985"/>
                    </a:lnTo>
                    <a:lnTo>
                      <a:pt x="307" y="874"/>
                    </a:lnTo>
                    <a:lnTo>
                      <a:pt x="314" y="816"/>
                    </a:lnTo>
                    <a:lnTo>
                      <a:pt x="311" y="762"/>
                    </a:lnTo>
                    <a:lnTo>
                      <a:pt x="290" y="672"/>
                    </a:lnTo>
                    <a:lnTo>
                      <a:pt x="246" y="408"/>
                    </a:lnTo>
                    <a:lnTo>
                      <a:pt x="219" y="638"/>
                    </a:lnTo>
                    <a:lnTo>
                      <a:pt x="190" y="759"/>
                    </a:lnTo>
                    <a:lnTo>
                      <a:pt x="179" y="816"/>
                    </a:lnTo>
                    <a:lnTo>
                      <a:pt x="186" y="878"/>
                    </a:lnTo>
                    <a:lnTo>
                      <a:pt x="186" y="961"/>
                    </a:lnTo>
                    <a:lnTo>
                      <a:pt x="136" y="1047"/>
                    </a:lnTo>
                    <a:lnTo>
                      <a:pt x="80" y="1105"/>
                    </a:lnTo>
                    <a:lnTo>
                      <a:pt x="24" y="1278"/>
                    </a:lnTo>
                    <a:lnTo>
                      <a:pt x="0" y="1162"/>
                    </a:lnTo>
                    <a:lnTo>
                      <a:pt x="8" y="1101"/>
                    </a:lnTo>
                    <a:lnTo>
                      <a:pt x="71" y="985"/>
                    </a:lnTo>
                    <a:lnTo>
                      <a:pt x="84" y="816"/>
                    </a:lnTo>
                    <a:lnTo>
                      <a:pt x="119" y="725"/>
                    </a:lnTo>
                    <a:lnTo>
                      <a:pt x="127" y="638"/>
                    </a:lnTo>
                    <a:lnTo>
                      <a:pt x="136" y="465"/>
                    </a:lnTo>
                    <a:lnTo>
                      <a:pt x="163" y="288"/>
                    </a:lnTo>
                    <a:lnTo>
                      <a:pt x="175" y="404"/>
                    </a:lnTo>
                    <a:lnTo>
                      <a:pt x="190" y="317"/>
                    </a:lnTo>
                    <a:lnTo>
                      <a:pt x="211" y="234"/>
                    </a:lnTo>
                    <a:lnTo>
                      <a:pt x="246" y="350"/>
                    </a:lnTo>
                    <a:lnTo>
                      <a:pt x="271" y="140"/>
                    </a:lnTo>
                    <a:lnTo>
                      <a:pt x="362" y="0"/>
                    </a:lnTo>
                    <a:lnTo>
                      <a:pt x="302" y="214"/>
                    </a:lnTo>
                    <a:lnTo>
                      <a:pt x="290" y="350"/>
                    </a:lnTo>
                    <a:lnTo>
                      <a:pt x="307" y="408"/>
                    </a:lnTo>
                    <a:lnTo>
                      <a:pt x="330" y="465"/>
                    </a:lnTo>
                    <a:lnTo>
                      <a:pt x="401" y="586"/>
                    </a:lnTo>
                    <a:lnTo>
                      <a:pt x="422" y="638"/>
                    </a:lnTo>
                    <a:lnTo>
                      <a:pt x="449" y="701"/>
                    </a:lnTo>
                    <a:lnTo>
                      <a:pt x="474" y="816"/>
                    </a:lnTo>
                    <a:lnTo>
                      <a:pt x="461" y="915"/>
                    </a:lnTo>
                    <a:lnTo>
                      <a:pt x="418" y="989"/>
                    </a:lnTo>
                    <a:lnTo>
                      <a:pt x="442" y="1006"/>
                    </a:lnTo>
                    <a:lnTo>
                      <a:pt x="501" y="952"/>
                    </a:lnTo>
                    <a:lnTo>
                      <a:pt x="528" y="874"/>
                    </a:lnTo>
                    <a:lnTo>
                      <a:pt x="528" y="759"/>
                    </a:lnTo>
                    <a:lnTo>
                      <a:pt x="521" y="638"/>
                    </a:lnTo>
                    <a:lnTo>
                      <a:pt x="513" y="523"/>
                    </a:lnTo>
                    <a:lnTo>
                      <a:pt x="489" y="404"/>
                    </a:lnTo>
                    <a:lnTo>
                      <a:pt x="528" y="359"/>
                    </a:lnTo>
                    <a:lnTo>
                      <a:pt x="549" y="173"/>
                    </a:lnTo>
                    <a:close/>
                  </a:path>
                </a:pathLst>
              </a:custGeom>
              <a:solidFill>
                <a:srgbClr val="BF7F00"/>
              </a:solidFill>
              <a:ln w="0">
                <a:solidFill>
                  <a:srgbClr val="BF7F00"/>
                </a:solidFill>
                <a:prstDash val="solid"/>
                <a:round/>
                <a:headEnd/>
                <a:tailEnd/>
              </a:ln>
            </p:spPr>
            <p:txBody>
              <a:bodyPr/>
              <a:lstStyle/>
              <a:p>
                <a:endParaRPr lang="en-US"/>
              </a:p>
            </p:txBody>
          </p:sp>
          <p:sp>
            <p:nvSpPr>
              <p:cNvPr id="30857" name="Freeform 137"/>
              <p:cNvSpPr>
                <a:spLocks/>
              </p:cNvSpPr>
              <p:nvPr/>
            </p:nvSpPr>
            <p:spPr bwMode="auto">
              <a:xfrm>
                <a:off x="2942" y="3459"/>
                <a:ext cx="22" cy="59"/>
              </a:xfrm>
              <a:custGeom>
                <a:avLst/>
                <a:gdLst/>
                <a:ahLst/>
                <a:cxnLst>
                  <a:cxn ang="0">
                    <a:pos x="112" y="891"/>
                  </a:cxn>
                  <a:cxn ang="0">
                    <a:pos x="44" y="755"/>
                  </a:cxn>
                  <a:cxn ang="0">
                    <a:pos x="13" y="639"/>
                  </a:cxn>
                  <a:cxn ang="0">
                    <a:pos x="29" y="466"/>
                  </a:cxn>
                  <a:cxn ang="0">
                    <a:pos x="0" y="404"/>
                  </a:cxn>
                  <a:cxn ang="0">
                    <a:pos x="13" y="334"/>
                  </a:cxn>
                  <a:cxn ang="0">
                    <a:pos x="69" y="173"/>
                  </a:cxn>
                  <a:cxn ang="0">
                    <a:pos x="179" y="58"/>
                  </a:cxn>
                  <a:cxn ang="0">
                    <a:pos x="240" y="0"/>
                  </a:cxn>
                  <a:cxn ang="0">
                    <a:pos x="128" y="173"/>
                  </a:cxn>
                  <a:cxn ang="0">
                    <a:pos x="69" y="351"/>
                  </a:cxn>
                  <a:cxn ang="0">
                    <a:pos x="92" y="441"/>
                  </a:cxn>
                  <a:cxn ang="0">
                    <a:pos x="96" y="520"/>
                  </a:cxn>
                  <a:cxn ang="0">
                    <a:pos x="123" y="639"/>
                  </a:cxn>
                  <a:cxn ang="0">
                    <a:pos x="196" y="536"/>
                  </a:cxn>
                  <a:cxn ang="0">
                    <a:pos x="231" y="429"/>
                  </a:cxn>
                  <a:cxn ang="0">
                    <a:pos x="215" y="582"/>
                  </a:cxn>
                  <a:cxn ang="0">
                    <a:pos x="179" y="697"/>
                  </a:cxn>
                  <a:cxn ang="0">
                    <a:pos x="248" y="676"/>
                  </a:cxn>
                  <a:cxn ang="0">
                    <a:pos x="327" y="582"/>
                  </a:cxn>
                  <a:cxn ang="0">
                    <a:pos x="351" y="466"/>
                  </a:cxn>
                  <a:cxn ang="0">
                    <a:pos x="375" y="342"/>
                  </a:cxn>
                  <a:cxn ang="0">
                    <a:pos x="407" y="292"/>
                  </a:cxn>
                  <a:cxn ang="0">
                    <a:pos x="386" y="457"/>
                  </a:cxn>
                  <a:cxn ang="0">
                    <a:pos x="407" y="582"/>
                  </a:cxn>
                  <a:cxn ang="0">
                    <a:pos x="461" y="524"/>
                  </a:cxn>
                  <a:cxn ang="0">
                    <a:pos x="509" y="441"/>
                  </a:cxn>
                  <a:cxn ang="0">
                    <a:pos x="517" y="351"/>
                  </a:cxn>
                  <a:cxn ang="0">
                    <a:pos x="502" y="227"/>
                  </a:cxn>
                  <a:cxn ang="0">
                    <a:pos x="538" y="260"/>
                  </a:cxn>
                  <a:cxn ang="0">
                    <a:pos x="578" y="351"/>
                  </a:cxn>
                  <a:cxn ang="0">
                    <a:pos x="578" y="355"/>
                  </a:cxn>
                  <a:cxn ang="0">
                    <a:pos x="538" y="457"/>
                  </a:cxn>
                  <a:cxn ang="0">
                    <a:pos x="490" y="586"/>
                  </a:cxn>
                  <a:cxn ang="0">
                    <a:pos x="407" y="701"/>
                  </a:cxn>
                  <a:cxn ang="0">
                    <a:pos x="371" y="862"/>
                  </a:cxn>
                  <a:cxn ang="0">
                    <a:pos x="355" y="751"/>
                  </a:cxn>
                  <a:cxn ang="0">
                    <a:pos x="291" y="805"/>
                  </a:cxn>
                  <a:cxn ang="0">
                    <a:pos x="240" y="879"/>
                  </a:cxn>
                  <a:cxn ang="0">
                    <a:pos x="207" y="784"/>
                  </a:cxn>
                  <a:cxn ang="0">
                    <a:pos x="123" y="879"/>
                  </a:cxn>
                  <a:cxn ang="0">
                    <a:pos x="112" y="891"/>
                  </a:cxn>
                </a:cxnLst>
                <a:rect l="0" t="0" r="r" b="b"/>
                <a:pathLst>
                  <a:path w="578" h="891">
                    <a:moveTo>
                      <a:pt x="112" y="891"/>
                    </a:moveTo>
                    <a:lnTo>
                      <a:pt x="44" y="755"/>
                    </a:lnTo>
                    <a:lnTo>
                      <a:pt x="13" y="639"/>
                    </a:lnTo>
                    <a:lnTo>
                      <a:pt x="29" y="466"/>
                    </a:lnTo>
                    <a:lnTo>
                      <a:pt x="0" y="404"/>
                    </a:lnTo>
                    <a:lnTo>
                      <a:pt x="13" y="334"/>
                    </a:lnTo>
                    <a:lnTo>
                      <a:pt x="69" y="173"/>
                    </a:lnTo>
                    <a:lnTo>
                      <a:pt x="179" y="58"/>
                    </a:lnTo>
                    <a:lnTo>
                      <a:pt x="240" y="0"/>
                    </a:lnTo>
                    <a:lnTo>
                      <a:pt x="128" y="173"/>
                    </a:lnTo>
                    <a:lnTo>
                      <a:pt x="69" y="351"/>
                    </a:lnTo>
                    <a:lnTo>
                      <a:pt x="92" y="441"/>
                    </a:lnTo>
                    <a:lnTo>
                      <a:pt x="96" y="520"/>
                    </a:lnTo>
                    <a:lnTo>
                      <a:pt x="123" y="639"/>
                    </a:lnTo>
                    <a:lnTo>
                      <a:pt x="196" y="536"/>
                    </a:lnTo>
                    <a:lnTo>
                      <a:pt x="231" y="429"/>
                    </a:lnTo>
                    <a:lnTo>
                      <a:pt x="215" y="582"/>
                    </a:lnTo>
                    <a:lnTo>
                      <a:pt x="179" y="697"/>
                    </a:lnTo>
                    <a:lnTo>
                      <a:pt x="248" y="676"/>
                    </a:lnTo>
                    <a:lnTo>
                      <a:pt x="327" y="582"/>
                    </a:lnTo>
                    <a:lnTo>
                      <a:pt x="351" y="466"/>
                    </a:lnTo>
                    <a:lnTo>
                      <a:pt x="375" y="342"/>
                    </a:lnTo>
                    <a:lnTo>
                      <a:pt x="407" y="292"/>
                    </a:lnTo>
                    <a:lnTo>
                      <a:pt x="386" y="457"/>
                    </a:lnTo>
                    <a:lnTo>
                      <a:pt x="407" y="582"/>
                    </a:lnTo>
                    <a:lnTo>
                      <a:pt x="461" y="524"/>
                    </a:lnTo>
                    <a:lnTo>
                      <a:pt x="509" y="441"/>
                    </a:lnTo>
                    <a:lnTo>
                      <a:pt x="517" y="351"/>
                    </a:lnTo>
                    <a:lnTo>
                      <a:pt x="502" y="227"/>
                    </a:lnTo>
                    <a:lnTo>
                      <a:pt x="538" y="260"/>
                    </a:lnTo>
                    <a:lnTo>
                      <a:pt x="578" y="351"/>
                    </a:lnTo>
                    <a:lnTo>
                      <a:pt x="578" y="355"/>
                    </a:lnTo>
                    <a:lnTo>
                      <a:pt x="538" y="457"/>
                    </a:lnTo>
                    <a:lnTo>
                      <a:pt x="490" y="586"/>
                    </a:lnTo>
                    <a:lnTo>
                      <a:pt x="407" y="701"/>
                    </a:lnTo>
                    <a:lnTo>
                      <a:pt x="371" y="862"/>
                    </a:lnTo>
                    <a:lnTo>
                      <a:pt x="355" y="751"/>
                    </a:lnTo>
                    <a:lnTo>
                      <a:pt x="291" y="805"/>
                    </a:lnTo>
                    <a:lnTo>
                      <a:pt x="240" y="879"/>
                    </a:lnTo>
                    <a:lnTo>
                      <a:pt x="207" y="784"/>
                    </a:lnTo>
                    <a:lnTo>
                      <a:pt x="123" y="879"/>
                    </a:lnTo>
                    <a:lnTo>
                      <a:pt x="112" y="891"/>
                    </a:lnTo>
                    <a:close/>
                  </a:path>
                </a:pathLst>
              </a:custGeom>
              <a:solidFill>
                <a:srgbClr val="BF7F00"/>
              </a:solidFill>
              <a:ln w="0">
                <a:solidFill>
                  <a:srgbClr val="BF7F00"/>
                </a:solidFill>
                <a:prstDash val="solid"/>
                <a:round/>
                <a:headEnd/>
                <a:tailEnd/>
              </a:ln>
            </p:spPr>
            <p:txBody>
              <a:bodyPr/>
              <a:lstStyle/>
              <a:p>
                <a:endParaRPr lang="en-US"/>
              </a:p>
            </p:txBody>
          </p:sp>
          <p:sp>
            <p:nvSpPr>
              <p:cNvPr id="30858" name="Freeform 138"/>
              <p:cNvSpPr>
                <a:spLocks/>
              </p:cNvSpPr>
              <p:nvPr/>
            </p:nvSpPr>
            <p:spPr bwMode="auto">
              <a:xfrm>
                <a:off x="2939" y="3372"/>
                <a:ext cx="16" cy="21"/>
              </a:xfrm>
              <a:custGeom>
                <a:avLst/>
                <a:gdLst/>
                <a:ahLst/>
                <a:cxnLst>
                  <a:cxn ang="0">
                    <a:pos x="183" y="4"/>
                  </a:cxn>
                  <a:cxn ang="0">
                    <a:pos x="116" y="0"/>
                  </a:cxn>
                  <a:cxn ang="0">
                    <a:pos x="43" y="58"/>
                  </a:cxn>
                  <a:cxn ang="0">
                    <a:pos x="0" y="132"/>
                  </a:cxn>
                  <a:cxn ang="0">
                    <a:pos x="68" y="74"/>
                  </a:cxn>
                  <a:cxn ang="0">
                    <a:pos x="147" y="58"/>
                  </a:cxn>
                  <a:cxn ang="0">
                    <a:pos x="199" y="95"/>
                  </a:cxn>
                  <a:cxn ang="0">
                    <a:pos x="179" y="132"/>
                  </a:cxn>
                  <a:cxn ang="0">
                    <a:pos x="116" y="169"/>
                  </a:cxn>
                  <a:cxn ang="0">
                    <a:pos x="56" y="269"/>
                  </a:cxn>
                  <a:cxn ang="0">
                    <a:pos x="56" y="326"/>
                  </a:cxn>
                  <a:cxn ang="0">
                    <a:pos x="120" y="194"/>
                  </a:cxn>
                  <a:cxn ang="0">
                    <a:pos x="187" y="173"/>
                  </a:cxn>
                  <a:cxn ang="0">
                    <a:pos x="283" y="95"/>
                  </a:cxn>
                  <a:cxn ang="0">
                    <a:pos x="338" y="115"/>
                  </a:cxn>
                  <a:cxn ang="0">
                    <a:pos x="326" y="78"/>
                  </a:cxn>
                  <a:cxn ang="0">
                    <a:pos x="283" y="37"/>
                  </a:cxn>
                  <a:cxn ang="0">
                    <a:pos x="389" y="58"/>
                  </a:cxn>
                  <a:cxn ang="0">
                    <a:pos x="274" y="13"/>
                  </a:cxn>
                  <a:cxn ang="0">
                    <a:pos x="222" y="37"/>
                  </a:cxn>
                  <a:cxn ang="0">
                    <a:pos x="183" y="4"/>
                  </a:cxn>
                </a:cxnLst>
                <a:rect l="0" t="0" r="r" b="b"/>
                <a:pathLst>
                  <a:path w="389" h="326">
                    <a:moveTo>
                      <a:pt x="183" y="4"/>
                    </a:moveTo>
                    <a:lnTo>
                      <a:pt x="116" y="0"/>
                    </a:lnTo>
                    <a:lnTo>
                      <a:pt x="43" y="58"/>
                    </a:lnTo>
                    <a:lnTo>
                      <a:pt x="0" y="132"/>
                    </a:lnTo>
                    <a:lnTo>
                      <a:pt x="68" y="74"/>
                    </a:lnTo>
                    <a:lnTo>
                      <a:pt x="147" y="58"/>
                    </a:lnTo>
                    <a:lnTo>
                      <a:pt x="199" y="95"/>
                    </a:lnTo>
                    <a:lnTo>
                      <a:pt x="179" y="132"/>
                    </a:lnTo>
                    <a:lnTo>
                      <a:pt x="116" y="169"/>
                    </a:lnTo>
                    <a:lnTo>
                      <a:pt x="56" y="269"/>
                    </a:lnTo>
                    <a:lnTo>
                      <a:pt x="56" y="326"/>
                    </a:lnTo>
                    <a:lnTo>
                      <a:pt x="120" y="194"/>
                    </a:lnTo>
                    <a:lnTo>
                      <a:pt x="187" y="173"/>
                    </a:lnTo>
                    <a:lnTo>
                      <a:pt x="283" y="95"/>
                    </a:lnTo>
                    <a:lnTo>
                      <a:pt x="338" y="115"/>
                    </a:lnTo>
                    <a:lnTo>
                      <a:pt x="326" y="78"/>
                    </a:lnTo>
                    <a:lnTo>
                      <a:pt x="283" y="37"/>
                    </a:lnTo>
                    <a:lnTo>
                      <a:pt x="389" y="58"/>
                    </a:lnTo>
                    <a:lnTo>
                      <a:pt x="274" y="13"/>
                    </a:lnTo>
                    <a:lnTo>
                      <a:pt x="222" y="37"/>
                    </a:lnTo>
                    <a:lnTo>
                      <a:pt x="183" y="4"/>
                    </a:lnTo>
                    <a:close/>
                  </a:path>
                </a:pathLst>
              </a:custGeom>
              <a:solidFill>
                <a:srgbClr val="FFFFFF"/>
              </a:solidFill>
              <a:ln w="0">
                <a:solidFill>
                  <a:srgbClr val="FFFFFF"/>
                </a:solidFill>
                <a:prstDash val="solid"/>
                <a:round/>
                <a:headEnd/>
                <a:tailEnd/>
              </a:ln>
            </p:spPr>
            <p:txBody>
              <a:bodyPr/>
              <a:lstStyle/>
              <a:p>
                <a:endParaRPr lang="en-US"/>
              </a:p>
            </p:txBody>
          </p:sp>
          <p:sp>
            <p:nvSpPr>
              <p:cNvPr id="30859" name="Freeform 139"/>
              <p:cNvSpPr>
                <a:spLocks/>
              </p:cNvSpPr>
              <p:nvPr/>
            </p:nvSpPr>
            <p:spPr bwMode="auto">
              <a:xfrm>
                <a:off x="2955" y="3473"/>
                <a:ext cx="39" cy="171"/>
              </a:xfrm>
              <a:custGeom>
                <a:avLst/>
                <a:gdLst/>
                <a:ahLst/>
                <a:cxnLst>
                  <a:cxn ang="0">
                    <a:pos x="194" y="1513"/>
                  </a:cxn>
                  <a:cxn ang="0">
                    <a:pos x="223" y="1571"/>
                  </a:cxn>
                  <a:cxn ang="0">
                    <a:pos x="306" y="1786"/>
                  </a:cxn>
                  <a:cxn ang="0">
                    <a:pos x="350" y="2033"/>
                  </a:cxn>
                  <a:cxn ang="0">
                    <a:pos x="377" y="2327"/>
                  </a:cxn>
                  <a:cxn ang="0">
                    <a:pos x="405" y="2686"/>
                  </a:cxn>
                  <a:cxn ang="0">
                    <a:pos x="496" y="2677"/>
                  </a:cxn>
                  <a:cxn ang="0">
                    <a:pos x="465" y="2310"/>
                  </a:cxn>
                  <a:cxn ang="0">
                    <a:pos x="425" y="2017"/>
                  </a:cxn>
                  <a:cxn ang="0">
                    <a:pos x="361" y="1745"/>
                  </a:cxn>
                  <a:cxn ang="0">
                    <a:pos x="334" y="1671"/>
                  </a:cxn>
                  <a:cxn ang="0">
                    <a:pos x="321" y="1459"/>
                  </a:cxn>
                  <a:cxn ang="0">
                    <a:pos x="834" y="2338"/>
                  </a:cxn>
                  <a:cxn ang="0">
                    <a:pos x="942" y="2392"/>
                  </a:cxn>
                  <a:cxn ang="0">
                    <a:pos x="914" y="2347"/>
                  </a:cxn>
                  <a:cxn ang="0">
                    <a:pos x="457" y="1604"/>
                  </a:cxn>
                  <a:cxn ang="0">
                    <a:pos x="437" y="1509"/>
                  </a:cxn>
                  <a:cxn ang="0">
                    <a:pos x="310" y="1229"/>
                  </a:cxn>
                  <a:cxn ang="0">
                    <a:pos x="405" y="1068"/>
                  </a:cxn>
                  <a:cxn ang="0">
                    <a:pos x="294" y="1163"/>
                  </a:cxn>
                  <a:cxn ang="0">
                    <a:pos x="294" y="1101"/>
                  </a:cxn>
                  <a:cxn ang="0">
                    <a:pos x="286" y="985"/>
                  </a:cxn>
                  <a:cxn ang="0">
                    <a:pos x="294" y="697"/>
                  </a:cxn>
                  <a:cxn ang="0">
                    <a:pos x="350" y="520"/>
                  </a:cxn>
                  <a:cxn ang="0">
                    <a:pos x="405" y="346"/>
                  </a:cxn>
                  <a:cxn ang="0">
                    <a:pos x="509" y="0"/>
                  </a:cxn>
                  <a:cxn ang="0">
                    <a:pos x="461" y="57"/>
                  </a:cxn>
                  <a:cxn ang="0">
                    <a:pos x="425" y="169"/>
                  </a:cxn>
                  <a:cxn ang="0">
                    <a:pos x="390" y="284"/>
                  </a:cxn>
                  <a:cxn ang="0">
                    <a:pos x="294" y="515"/>
                  </a:cxn>
                  <a:cxn ang="0">
                    <a:pos x="266" y="763"/>
                  </a:cxn>
                  <a:cxn ang="0">
                    <a:pos x="266" y="1122"/>
                  </a:cxn>
                  <a:cxn ang="0">
                    <a:pos x="39" y="1138"/>
                  </a:cxn>
                  <a:cxn ang="0">
                    <a:pos x="0" y="1167"/>
                  </a:cxn>
                  <a:cxn ang="0">
                    <a:pos x="167" y="1266"/>
                  </a:cxn>
                  <a:cxn ang="0">
                    <a:pos x="238" y="1369"/>
                  </a:cxn>
                  <a:cxn ang="0">
                    <a:pos x="278" y="1513"/>
                  </a:cxn>
                  <a:cxn ang="0">
                    <a:pos x="194" y="1513"/>
                  </a:cxn>
                </a:cxnLst>
                <a:rect l="0" t="0" r="r" b="b"/>
                <a:pathLst>
                  <a:path w="942" h="2686">
                    <a:moveTo>
                      <a:pt x="194" y="1513"/>
                    </a:moveTo>
                    <a:lnTo>
                      <a:pt x="223" y="1571"/>
                    </a:lnTo>
                    <a:lnTo>
                      <a:pt x="306" y="1786"/>
                    </a:lnTo>
                    <a:lnTo>
                      <a:pt x="350" y="2033"/>
                    </a:lnTo>
                    <a:lnTo>
                      <a:pt x="377" y="2327"/>
                    </a:lnTo>
                    <a:lnTo>
                      <a:pt x="405" y="2686"/>
                    </a:lnTo>
                    <a:lnTo>
                      <a:pt x="496" y="2677"/>
                    </a:lnTo>
                    <a:lnTo>
                      <a:pt x="465" y="2310"/>
                    </a:lnTo>
                    <a:lnTo>
                      <a:pt x="425" y="2017"/>
                    </a:lnTo>
                    <a:lnTo>
                      <a:pt x="361" y="1745"/>
                    </a:lnTo>
                    <a:lnTo>
                      <a:pt x="334" y="1671"/>
                    </a:lnTo>
                    <a:lnTo>
                      <a:pt x="321" y="1459"/>
                    </a:lnTo>
                    <a:lnTo>
                      <a:pt x="834" y="2338"/>
                    </a:lnTo>
                    <a:lnTo>
                      <a:pt x="942" y="2392"/>
                    </a:lnTo>
                    <a:lnTo>
                      <a:pt x="914" y="2347"/>
                    </a:lnTo>
                    <a:lnTo>
                      <a:pt x="457" y="1604"/>
                    </a:lnTo>
                    <a:lnTo>
                      <a:pt x="437" y="1509"/>
                    </a:lnTo>
                    <a:lnTo>
                      <a:pt x="310" y="1229"/>
                    </a:lnTo>
                    <a:lnTo>
                      <a:pt x="405" y="1068"/>
                    </a:lnTo>
                    <a:lnTo>
                      <a:pt x="294" y="1163"/>
                    </a:lnTo>
                    <a:lnTo>
                      <a:pt x="294" y="1101"/>
                    </a:lnTo>
                    <a:lnTo>
                      <a:pt x="286" y="985"/>
                    </a:lnTo>
                    <a:lnTo>
                      <a:pt x="294" y="697"/>
                    </a:lnTo>
                    <a:lnTo>
                      <a:pt x="350" y="520"/>
                    </a:lnTo>
                    <a:lnTo>
                      <a:pt x="405" y="346"/>
                    </a:lnTo>
                    <a:lnTo>
                      <a:pt x="509" y="0"/>
                    </a:lnTo>
                    <a:lnTo>
                      <a:pt x="461" y="57"/>
                    </a:lnTo>
                    <a:lnTo>
                      <a:pt x="425" y="169"/>
                    </a:lnTo>
                    <a:lnTo>
                      <a:pt x="390" y="284"/>
                    </a:lnTo>
                    <a:lnTo>
                      <a:pt x="294" y="515"/>
                    </a:lnTo>
                    <a:lnTo>
                      <a:pt x="266" y="763"/>
                    </a:lnTo>
                    <a:lnTo>
                      <a:pt x="266" y="1122"/>
                    </a:lnTo>
                    <a:lnTo>
                      <a:pt x="39" y="1138"/>
                    </a:lnTo>
                    <a:lnTo>
                      <a:pt x="0" y="1167"/>
                    </a:lnTo>
                    <a:lnTo>
                      <a:pt x="167" y="1266"/>
                    </a:lnTo>
                    <a:lnTo>
                      <a:pt x="238" y="1369"/>
                    </a:lnTo>
                    <a:lnTo>
                      <a:pt x="278" y="1513"/>
                    </a:lnTo>
                    <a:lnTo>
                      <a:pt x="194" y="1513"/>
                    </a:lnTo>
                    <a:close/>
                  </a:path>
                </a:pathLst>
              </a:custGeom>
              <a:solidFill>
                <a:srgbClr val="0054FF"/>
              </a:solidFill>
              <a:ln w="0">
                <a:solidFill>
                  <a:srgbClr val="0054FF"/>
                </a:solidFill>
                <a:prstDash val="solid"/>
                <a:round/>
                <a:headEnd/>
                <a:tailEnd/>
              </a:ln>
            </p:spPr>
            <p:txBody>
              <a:bodyPr/>
              <a:lstStyle/>
              <a:p>
                <a:endParaRPr lang="en-US"/>
              </a:p>
            </p:txBody>
          </p:sp>
          <p:sp>
            <p:nvSpPr>
              <p:cNvPr id="30860" name="Freeform 140"/>
              <p:cNvSpPr>
                <a:spLocks/>
              </p:cNvSpPr>
              <p:nvPr/>
            </p:nvSpPr>
            <p:spPr bwMode="auto">
              <a:xfrm>
                <a:off x="2915" y="3861"/>
                <a:ext cx="22" cy="39"/>
              </a:xfrm>
              <a:custGeom>
                <a:avLst/>
                <a:gdLst/>
                <a:ahLst/>
                <a:cxnLst>
                  <a:cxn ang="0">
                    <a:pos x="501" y="34"/>
                  </a:cxn>
                  <a:cxn ang="0">
                    <a:pos x="453" y="0"/>
                  </a:cxn>
                  <a:cxn ang="0">
                    <a:pos x="401" y="0"/>
                  </a:cxn>
                  <a:cxn ang="0">
                    <a:pos x="341" y="25"/>
                  </a:cxn>
                  <a:cxn ang="0">
                    <a:pos x="318" y="58"/>
                  </a:cxn>
                  <a:cxn ang="0">
                    <a:pos x="246" y="198"/>
                  </a:cxn>
                  <a:cxn ang="0">
                    <a:pos x="198" y="314"/>
                  </a:cxn>
                  <a:cxn ang="0">
                    <a:pos x="86" y="467"/>
                  </a:cxn>
                  <a:cxn ang="0">
                    <a:pos x="0" y="521"/>
                  </a:cxn>
                  <a:cxn ang="0">
                    <a:pos x="0" y="582"/>
                  </a:cxn>
                  <a:cxn ang="0">
                    <a:pos x="107" y="599"/>
                  </a:cxn>
                  <a:cxn ang="0">
                    <a:pos x="257" y="557"/>
                  </a:cxn>
                  <a:cxn ang="0">
                    <a:pos x="353" y="330"/>
                  </a:cxn>
                  <a:cxn ang="0">
                    <a:pos x="413" y="607"/>
                  </a:cxn>
                  <a:cxn ang="0">
                    <a:pos x="445" y="607"/>
                  </a:cxn>
                  <a:cxn ang="0">
                    <a:pos x="480" y="352"/>
                  </a:cxn>
                  <a:cxn ang="0">
                    <a:pos x="520" y="314"/>
                  </a:cxn>
                  <a:cxn ang="0">
                    <a:pos x="540" y="190"/>
                  </a:cxn>
                  <a:cxn ang="0">
                    <a:pos x="528" y="116"/>
                  </a:cxn>
                  <a:cxn ang="0">
                    <a:pos x="520" y="54"/>
                  </a:cxn>
                  <a:cxn ang="0">
                    <a:pos x="501" y="34"/>
                  </a:cxn>
                </a:cxnLst>
                <a:rect l="0" t="0" r="r" b="b"/>
                <a:pathLst>
                  <a:path w="540" h="607">
                    <a:moveTo>
                      <a:pt x="501" y="34"/>
                    </a:moveTo>
                    <a:lnTo>
                      <a:pt x="453" y="0"/>
                    </a:lnTo>
                    <a:lnTo>
                      <a:pt x="401" y="0"/>
                    </a:lnTo>
                    <a:lnTo>
                      <a:pt x="341" y="25"/>
                    </a:lnTo>
                    <a:lnTo>
                      <a:pt x="318" y="58"/>
                    </a:lnTo>
                    <a:lnTo>
                      <a:pt x="246" y="198"/>
                    </a:lnTo>
                    <a:lnTo>
                      <a:pt x="198" y="314"/>
                    </a:lnTo>
                    <a:lnTo>
                      <a:pt x="86" y="467"/>
                    </a:lnTo>
                    <a:lnTo>
                      <a:pt x="0" y="521"/>
                    </a:lnTo>
                    <a:lnTo>
                      <a:pt x="0" y="582"/>
                    </a:lnTo>
                    <a:lnTo>
                      <a:pt x="107" y="599"/>
                    </a:lnTo>
                    <a:lnTo>
                      <a:pt x="257" y="557"/>
                    </a:lnTo>
                    <a:lnTo>
                      <a:pt x="353" y="330"/>
                    </a:lnTo>
                    <a:lnTo>
                      <a:pt x="413" y="607"/>
                    </a:lnTo>
                    <a:lnTo>
                      <a:pt x="445" y="607"/>
                    </a:lnTo>
                    <a:lnTo>
                      <a:pt x="480" y="352"/>
                    </a:lnTo>
                    <a:lnTo>
                      <a:pt x="520" y="314"/>
                    </a:lnTo>
                    <a:lnTo>
                      <a:pt x="540" y="190"/>
                    </a:lnTo>
                    <a:lnTo>
                      <a:pt x="528" y="116"/>
                    </a:lnTo>
                    <a:lnTo>
                      <a:pt x="520" y="54"/>
                    </a:lnTo>
                    <a:lnTo>
                      <a:pt x="501" y="34"/>
                    </a:lnTo>
                    <a:close/>
                  </a:path>
                </a:pathLst>
              </a:custGeom>
              <a:solidFill>
                <a:srgbClr val="000000"/>
              </a:solidFill>
              <a:ln w="0">
                <a:solidFill>
                  <a:srgbClr val="000000"/>
                </a:solidFill>
                <a:prstDash val="solid"/>
                <a:round/>
                <a:headEnd/>
                <a:tailEnd/>
              </a:ln>
            </p:spPr>
            <p:txBody>
              <a:bodyPr/>
              <a:lstStyle/>
              <a:p>
                <a:endParaRPr lang="en-US"/>
              </a:p>
            </p:txBody>
          </p:sp>
          <p:sp>
            <p:nvSpPr>
              <p:cNvPr id="30861" name="Freeform 141"/>
              <p:cNvSpPr>
                <a:spLocks/>
              </p:cNvSpPr>
              <p:nvPr/>
            </p:nvSpPr>
            <p:spPr bwMode="auto">
              <a:xfrm>
                <a:off x="2938" y="3873"/>
                <a:ext cx="14" cy="38"/>
              </a:xfrm>
              <a:custGeom>
                <a:avLst/>
                <a:gdLst/>
                <a:ahLst/>
                <a:cxnLst>
                  <a:cxn ang="0">
                    <a:pos x="263" y="4"/>
                  </a:cxn>
                  <a:cxn ang="0">
                    <a:pos x="227" y="0"/>
                  </a:cxn>
                  <a:cxn ang="0">
                    <a:pos x="151" y="63"/>
                  </a:cxn>
                  <a:cxn ang="0">
                    <a:pos x="127" y="120"/>
                  </a:cxn>
                  <a:cxn ang="0">
                    <a:pos x="107" y="182"/>
                  </a:cxn>
                  <a:cxn ang="0">
                    <a:pos x="84" y="305"/>
                  </a:cxn>
                  <a:cxn ang="0">
                    <a:pos x="60" y="351"/>
                  </a:cxn>
                  <a:cxn ang="0">
                    <a:pos x="24" y="413"/>
                  </a:cxn>
                  <a:cxn ang="0">
                    <a:pos x="0" y="463"/>
                  </a:cxn>
                  <a:cxn ang="0">
                    <a:pos x="12" y="537"/>
                  </a:cxn>
                  <a:cxn ang="0">
                    <a:pos x="60" y="537"/>
                  </a:cxn>
                  <a:cxn ang="0">
                    <a:pos x="144" y="413"/>
                  </a:cxn>
                  <a:cxn ang="0">
                    <a:pos x="179" y="318"/>
                  </a:cxn>
                  <a:cxn ang="0">
                    <a:pos x="207" y="586"/>
                  </a:cxn>
                  <a:cxn ang="0">
                    <a:pos x="246" y="586"/>
                  </a:cxn>
                  <a:cxn ang="0">
                    <a:pos x="282" y="413"/>
                  </a:cxn>
                  <a:cxn ang="0">
                    <a:pos x="322" y="318"/>
                  </a:cxn>
                  <a:cxn ang="0">
                    <a:pos x="307" y="537"/>
                  </a:cxn>
                  <a:cxn ang="0">
                    <a:pos x="330" y="413"/>
                  </a:cxn>
                  <a:cxn ang="0">
                    <a:pos x="342" y="351"/>
                  </a:cxn>
                  <a:cxn ang="0">
                    <a:pos x="354" y="231"/>
                  </a:cxn>
                  <a:cxn ang="0">
                    <a:pos x="342" y="120"/>
                  </a:cxn>
                  <a:cxn ang="0">
                    <a:pos x="307" y="26"/>
                  </a:cxn>
                  <a:cxn ang="0">
                    <a:pos x="263" y="4"/>
                  </a:cxn>
                </a:cxnLst>
                <a:rect l="0" t="0" r="r" b="b"/>
                <a:pathLst>
                  <a:path w="354" h="586">
                    <a:moveTo>
                      <a:pt x="263" y="4"/>
                    </a:moveTo>
                    <a:lnTo>
                      <a:pt x="227" y="0"/>
                    </a:lnTo>
                    <a:lnTo>
                      <a:pt x="151" y="63"/>
                    </a:lnTo>
                    <a:lnTo>
                      <a:pt x="127" y="120"/>
                    </a:lnTo>
                    <a:lnTo>
                      <a:pt x="107" y="182"/>
                    </a:lnTo>
                    <a:lnTo>
                      <a:pt x="84" y="305"/>
                    </a:lnTo>
                    <a:lnTo>
                      <a:pt x="60" y="351"/>
                    </a:lnTo>
                    <a:lnTo>
                      <a:pt x="24" y="413"/>
                    </a:lnTo>
                    <a:lnTo>
                      <a:pt x="0" y="463"/>
                    </a:lnTo>
                    <a:lnTo>
                      <a:pt x="12" y="537"/>
                    </a:lnTo>
                    <a:lnTo>
                      <a:pt x="60" y="537"/>
                    </a:lnTo>
                    <a:lnTo>
                      <a:pt x="144" y="413"/>
                    </a:lnTo>
                    <a:lnTo>
                      <a:pt x="179" y="318"/>
                    </a:lnTo>
                    <a:lnTo>
                      <a:pt x="207" y="586"/>
                    </a:lnTo>
                    <a:lnTo>
                      <a:pt x="246" y="586"/>
                    </a:lnTo>
                    <a:lnTo>
                      <a:pt x="282" y="413"/>
                    </a:lnTo>
                    <a:lnTo>
                      <a:pt x="322" y="318"/>
                    </a:lnTo>
                    <a:lnTo>
                      <a:pt x="307" y="537"/>
                    </a:lnTo>
                    <a:lnTo>
                      <a:pt x="330" y="413"/>
                    </a:lnTo>
                    <a:lnTo>
                      <a:pt x="342" y="351"/>
                    </a:lnTo>
                    <a:lnTo>
                      <a:pt x="354" y="231"/>
                    </a:lnTo>
                    <a:lnTo>
                      <a:pt x="342" y="120"/>
                    </a:lnTo>
                    <a:lnTo>
                      <a:pt x="307" y="26"/>
                    </a:lnTo>
                    <a:lnTo>
                      <a:pt x="263" y="4"/>
                    </a:lnTo>
                    <a:close/>
                  </a:path>
                </a:pathLst>
              </a:custGeom>
              <a:solidFill>
                <a:srgbClr val="000000"/>
              </a:solidFill>
              <a:ln w="0">
                <a:solidFill>
                  <a:srgbClr val="000000"/>
                </a:solidFill>
                <a:prstDash val="solid"/>
                <a:round/>
                <a:headEnd/>
                <a:tailEnd/>
              </a:ln>
            </p:spPr>
            <p:txBody>
              <a:bodyPr/>
              <a:lstStyle/>
              <a:p>
                <a:endParaRPr lang="en-US"/>
              </a:p>
            </p:txBody>
          </p:sp>
          <p:sp>
            <p:nvSpPr>
              <p:cNvPr id="30862" name="Freeform 142"/>
              <p:cNvSpPr>
                <a:spLocks/>
              </p:cNvSpPr>
              <p:nvPr/>
            </p:nvSpPr>
            <p:spPr bwMode="auto">
              <a:xfrm>
                <a:off x="2946" y="3878"/>
                <a:ext cx="2" cy="9"/>
              </a:xfrm>
              <a:custGeom>
                <a:avLst/>
                <a:gdLst/>
                <a:ahLst/>
                <a:cxnLst>
                  <a:cxn ang="0">
                    <a:pos x="8" y="24"/>
                  </a:cxn>
                  <a:cxn ang="0">
                    <a:pos x="8" y="143"/>
                  </a:cxn>
                  <a:cxn ang="0">
                    <a:pos x="43" y="0"/>
                  </a:cxn>
                  <a:cxn ang="0">
                    <a:pos x="0" y="0"/>
                  </a:cxn>
                  <a:cxn ang="0">
                    <a:pos x="8" y="24"/>
                  </a:cxn>
                </a:cxnLst>
                <a:rect l="0" t="0" r="r" b="b"/>
                <a:pathLst>
                  <a:path w="43" h="143">
                    <a:moveTo>
                      <a:pt x="8" y="24"/>
                    </a:moveTo>
                    <a:lnTo>
                      <a:pt x="8" y="143"/>
                    </a:lnTo>
                    <a:lnTo>
                      <a:pt x="43" y="0"/>
                    </a:lnTo>
                    <a:lnTo>
                      <a:pt x="0" y="0"/>
                    </a:lnTo>
                    <a:lnTo>
                      <a:pt x="8" y="24"/>
                    </a:lnTo>
                    <a:close/>
                  </a:path>
                </a:pathLst>
              </a:custGeom>
              <a:solidFill>
                <a:srgbClr val="FFFFFF"/>
              </a:solidFill>
              <a:ln w="0">
                <a:solidFill>
                  <a:srgbClr val="FFFFFF"/>
                </a:solidFill>
                <a:prstDash val="solid"/>
                <a:round/>
                <a:headEnd/>
                <a:tailEnd/>
              </a:ln>
            </p:spPr>
            <p:txBody>
              <a:bodyPr/>
              <a:lstStyle/>
              <a:p>
                <a:endParaRPr lang="en-US"/>
              </a:p>
            </p:txBody>
          </p:sp>
          <p:sp>
            <p:nvSpPr>
              <p:cNvPr id="30863" name="Freeform 143"/>
              <p:cNvSpPr>
                <a:spLocks/>
              </p:cNvSpPr>
              <p:nvPr/>
            </p:nvSpPr>
            <p:spPr bwMode="auto">
              <a:xfrm>
                <a:off x="2854" y="3893"/>
                <a:ext cx="94" cy="18"/>
              </a:xfrm>
              <a:custGeom>
                <a:avLst/>
                <a:gdLst/>
                <a:ahLst/>
                <a:cxnLst>
                  <a:cxn ang="0">
                    <a:pos x="2314" y="281"/>
                  </a:cxn>
                  <a:cxn ang="0">
                    <a:pos x="1551" y="223"/>
                  </a:cxn>
                  <a:cxn ang="0">
                    <a:pos x="1496" y="281"/>
                  </a:cxn>
                  <a:cxn ang="0">
                    <a:pos x="1384" y="290"/>
                  </a:cxn>
                  <a:cxn ang="0">
                    <a:pos x="1269" y="281"/>
                  </a:cxn>
                  <a:cxn ang="0">
                    <a:pos x="939" y="232"/>
                  </a:cxn>
                  <a:cxn ang="0">
                    <a:pos x="708" y="165"/>
                  </a:cxn>
                  <a:cxn ang="0">
                    <a:pos x="549" y="182"/>
                  </a:cxn>
                  <a:cxn ang="0">
                    <a:pos x="394" y="169"/>
                  </a:cxn>
                  <a:cxn ang="0">
                    <a:pos x="199" y="104"/>
                  </a:cxn>
                  <a:cxn ang="0">
                    <a:pos x="32" y="104"/>
                  </a:cxn>
                  <a:cxn ang="0">
                    <a:pos x="0" y="46"/>
                  </a:cxn>
                  <a:cxn ang="0">
                    <a:pos x="92" y="13"/>
                  </a:cxn>
                  <a:cxn ang="0">
                    <a:pos x="434" y="13"/>
                  </a:cxn>
                  <a:cxn ang="0">
                    <a:pos x="656" y="0"/>
                  </a:cxn>
                  <a:cxn ang="0">
                    <a:pos x="820" y="37"/>
                  </a:cxn>
                  <a:cxn ang="0">
                    <a:pos x="1102" y="22"/>
                  </a:cxn>
                  <a:cxn ang="0">
                    <a:pos x="1329" y="46"/>
                  </a:cxn>
                  <a:cxn ang="0">
                    <a:pos x="1496" y="46"/>
                  </a:cxn>
                  <a:cxn ang="0">
                    <a:pos x="1515" y="46"/>
                  </a:cxn>
                  <a:cxn ang="0">
                    <a:pos x="1551" y="104"/>
                  </a:cxn>
                  <a:cxn ang="0">
                    <a:pos x="1834" y="104"/>
                  </a:cxn>
                  <a:cxn ang="0">
                    <a:pos x="1949" y="104"/>
                  </a:cxn>
                  <a:cxn ang="0">
                    <a:pos x="1551" y="165"/>
                  </a:cxn>
                  <a:cxn ang="0">
                    <a:pos x="1798" y="195"/>
                  </a:cxn>
                  <a:cxn ang="0">
                    <a:pos x="1928" y="206"/>
                  </a:cxn>
                  <a:cxn ang="0">
                    <a:pos x="2060" y="206"/>
                  </a:cxn>
                  <a:cxn ang="0">
                    <a:pos x="2307" y="269"/>
                  </a:cxn>
                  <a:cxn ang="0">
                    <a:pos x="2314" y="281"/>
                  </a:cxn>
                </a:cxnLst>
                <a:rect l="0" t="0" r="r" b="b"/>
                <a:pathLst>
                  <a:path w="2314" h="290">
                    <a:moveTo>
                      <a:pt x="2314" y="281"/>
                    </a:moveTo>
                    <a:lnTo>
                      <a:pt x="1551" y="223"/>
                    </a:lnTo>
                    <a:lnTo>
                      <a:pt x="1496" y="281"/>
                    </a:lnTo>
                    <a:lnTo>
                      <a:pt x="1384" y="290"/>
                    </a:lnTo>
                    <a:lnTo>
                      <a:pt x="1269" y="281"/>
                    </a:lnTo>
                    <a:lnTo>
                      <a:pt x="939" y="232"/>
                    </a:lnTo>
                    <a:lnTo>
                      <a:pt x="708" y="165"/>
                    </a:lnTo>
                    <a:lnTo>
                      <a:pt x="549" y="182"/>
                    </a:lnTo>
                    <a:lnTo>
                      <a:pt x="394" y="169"/>
                    </a:lnTo>
                    <a:lnTo>
                      <a:pt x="199" y="104"/>
                    </a:lnTo>
                    <a:lnTo>
                      <a:pt x="32" y="104"/>
                    </a:lnTo>
                    <a:lnTo>
                      <a:pt x="0" y="46"/>
                    </a:lnTo>
                    <a:lnTo>
                      <a:pt x="92" y="13"/>
                    </a:lnTo>
                    <a:lnTo>
                      <a:pt x="434" y="13"/>
                    </a:lnTo>
                    <a:lnTo>
                      <a:pt x="656" y="0"/>
                    </a:lnTo>
                    <a:lnTo>
                      <a:pt x="820" y="37"/>
                    </a:lnTo>
                    <a:lnTo>
                      <a:pt x="1102" y="22"/>
                    </a:lnTo>
                    <a:lnTo>
                      <a:pt x="1329" y="46"/>
                    </a:lnTo>
                    <a:lnTo>
                      <a:pt x="1496" y="46"/>
                    </a:lnTo>
                    <a:lnTo>
                      <a:pt x="1515" y="46"/>
                    </a:lnTo>
                    <a:lnTo>
                      <a:pt x="1551" y="104"/>
                    </a:lnTo>
                    <a:lnTo>
                      <a:pt x="1834" y="104"/>
                    </a:lnTo>
                    <a:lnTo>
                      <a:pt x="1949" y="104"/>
                    </a:lnTo>
                    <a:lnTo>
                      <a:pt x="1551" y="165"/>
                    </a:lnTo>
                    <a:lnTo>
                      <a:pt x="1798" y="195"/>
                    </a:lnTo>
                    <a:lnTo>
                      <a:pt x="1928" y="206"/>
                    </a:lnTo>
                    <a:lnTo>
                      <a:pt x="2060" y="206"/>
                    </a:lnTo>
                    <a:lnTo>
                      <a:pt x="2307" y="269"/>
                    </a:lnTo>
                    <a:lnTo>
                      <a:pt x="2314" y="281"/>
                    </a:lnTo>
                    <a:close/>
                  </a:path>
                </a:pathLst>
              </a:custGeom>
              <a:solidFill>
                <a:srgbClr val="000000"/>
              </a:solidFill>
              <a:ln w="0">
                <a:solidFill>
                  <a:srgbClr val="000000"/>
                </a:solidFill>
                <a:prstDash val="solid"/>
                <a:round/>
                <a:headEnd/>
                <a:tailEnd/>
              </a:ln>
            </p:spPr>
            <p:txBody>
              <a:bodyPr/>
              <a:lstStyle/>
              <a:p>
                <a:endParaRPr lang="en-US"/>
              </a:p>
            </p:txBody>
          </p:sp>
          <p:sp>
            <p:nvSpPr>
              <p:cNvPr id="30864" name="Freeform 144"/>
              <p:cNvSpPr>
                <a:spLocks/>
              </p:cNvSpPr>
              <p:nvPr/>
            </p:nvSpPr>
            <p:spPr bwMode="auto">
              <a:xfrm>
                <a:off x="2929" y="3866"/>
                <a:ext cx="1" cy="6"/>
              </a:xfrm>
              <a:custGeom>
                <a:avLst/>
                <a:gdLst/>
                <a:ahLst/>
                <a:cxnLst>
                  <a:cxn ang="0">
                    <a:pos x="0" y="29"/>
                  </a:cxn>
                  <a:cxn ang="0">
                    <a:pos x="36" y="87"/>
                  </a:cxn>
                  <a:cxn ang="0">
                    <a:pos x="48" y="0"/>
                  </a:cxn>
                  <a:cxn ang="0">
                    <a:pos x="4" y="0"/>
                  </a:cxn>
                  <a:cxn ang="0">
                    <a:pos x="0" y="29"/>
                  </a:cxn>
                </a:cxnLst>
                <a:rect l="0" t="0" r="r" b="b"/>
                <a:pathLst>
                  <a:path w="48" h="87">
                    <a:moveTo>
                      <a:pt x="0" y="29"/>
                    </a:moveTo>
                    <a:lnTo>
                      <a:pt x="36" y="87"/>
                    </a:lnTo>
                    <a:lnTo>
                      <a:pt x="48" y="0"/>
                    </a:lnTo>
                    <a:lnTo>
                      <a:pt x="4" y="0"/>
                    </a:lnTo>
                    <a:lnTo>
                      <a:pt x="0" y="29"/>
                    </a:lnTo>
                    <a:close/>
                  </a:path>
                </a:pathLst>
              </a:custGeom>
              <a:solidFill>
                <a:srgbClr val="FFFFFF"/>
              </a:solidFill>
              <a:ln w="0">
                <a:solidFill>
                  <a:srgbClr val="FFFFFF"/>
                </a:solidFill>
                <a:prstDash val="solid"/>
                <a:round/>
                <a:headEnd/>
                <a:tailEnd/>
              </a:ln>
            </p:spPr>
            <p:txBody>
              <a:bodyPr/>
              <a:lstStyle/>
              <a:p>
                <a:endParaRPr lang="en-US"/>
              </a:p>
            </p:txBody>
          </p:sp>
          <p:sp>
            <p:nvSpPr>
              <p:cNvPr id="30865" name="Freeform 145"/>
              <p:cNvSpPr>
                <a:spLocks/>
              </p:cNvSpPr>
              <p:nvPr/>
            </p:nvSpPr>
            <p:spPr bwMode="auto">
              <a:xfrm>
                <a:off x="2979" y="3515"/>
                <a:ext cx="4" cy="34"/>
              </a:xfrm>
              <a:custGeom>
                <a:avLst/>
                <a:gdLst/>
                <a:ahLst/>
                <a:cxnLst>
                  <a:cxn ang="0">
                    <a:pos x="55" y="511"/>
                  </a:cxn>
                  <a:cxn ang="0">
                    <a:pos x="111" y="511"/>
                  </a:cxn>
                  <a:cxn ang="0">
                    <a:pos x="123" y="466"/>
                  </a:cxn>
                  <a:cxn ang="0">
                    <a:pos x="123" y="347"/>
                  </a:cxn>
                  <a:cxn ang="0">
                    <a:pos x="111" y="289"/>
                  </a:cxn>
                  <a:cxn ang="0">
                    <a:pos x="134" y="247"/>
                  </a:cxn>
                  <a:cxn ang="0">
                    <a:pos x="111" y="0"/>
                  </a:cxn>
                  <a:cxn ang="0">
                    <a:pos x="111" y="58"/>
                  </a:cxn>
                  <a:cxn ang="0">
                    <a:pos x="59" y="13"/>
                  </a:cxn>
                  <a:cxn ang="0">
                    <a:pos x="27" y="13"/>
                  </a:cxn>
                  <a:cxn ang="0">
                    <a:pos x="0" y="41"/>
                  </a:cxn>
                  <a:cxn ang="0">
                    <a:pos x="0" y="58"/>
                  </a:cxn>
                  <a:cxn ang="0">
                    <a:pos x="55" y="78"/>
                  </a:cxn>
                  <a:cxn ang="0">
                    <a:pos x="86" y="115"/>
                  </a:cxn>
                  <a:cxn ang="0">
                    <a:pos x="111" y="173"/>
                  </a:cxn>
                  <a:cxn ang="0">
                    <a:pos x="115" y="231"/>
                  </a:cxn>
                  <a:cxn ang="0">
                    <a:pos x="79" y="231"/>
                  </a:cxn>
                  <a:cxn ang="0">
                    <a:pos x="55" y="173"/>
                  </a:cxn>
                  <a:cxn ang="0">
                    <a:pos x="44" y="231"/>
                  </a:cxn>
                  <a:cxn ang="0">
                    <a:pos x="55" y="289"/>
                  </a:cxn>
                  <a:cxn ang="0">
                    <a:pos x="99" y="347"/>
                  </a:cxn>
                  <a:cxn ang="0">
                    <a:pos x="111" y="405"/>
                  </a:cxn>
                  <a:cxn ang="0">
                    <a:pos x="86" y="466"/>
                  </a:cxn>
                  <a:cxn ang="0">
                    <a:pos x="55" y="487"/>
                  </a:cxn>
                  <a:cxn ang="0">
                    <a:pos x="0" y="466"/>
                  </a:cxn>
                  <a:cxn ang="0">
                    <a:pos x="55" y="511"/>
                  </a:cxn>
                </a:cxnLst>
                <a:rect l="0" t="0" r="r" b="b"/>
                <a:pathLst>
                  <a:path w="134" h="511">
                    <a:moveTo>
                      <a:pt x="55" y="511"/>
                    </a:moveTo>
                    <a:lnTo>
                      <a:pt x="111" y="511"/>
                    </a:lnTo>
                    <a:lnTo>
                      <a:pt x="123" y="466"/>
                    </a:lnTo>
                    <a:lnTo>
                      <a:pt x="123" y="347"/>
                    </a:lnTo>
                    <a:lnTo>
                      <a:pt x="111" y="289"/>
                    </a:lnTo>
                    <a:lnTo>
                      <a:pt x="134" y="247"/>
                    </a:lnTo>
                    <a:lnTo>
                      <a:pt x="111" y="0"/>
                    </a:lnTo>
                    <a:lnTo>
                      <a:pt x="111" y="58"/>
                    </a:lnTo>
                    <a:lnTo>
                      <a:pt x="59" y="13"/>
                    </a:lnTo>
                    <a:lnTo>
                      <a:pt x="27" y="13"/>
                    </a:lnTo>
                    <a:lnTo>
                      <a:pt x="0" y="41"/>
                    </a:lnTo>
                    <a:lnTo>
                      <a:pt x="0" y="58"/>
                    </a:lnTo>
                    <a:lnTo>
                      <a:pt x="55" y="78"/>
                    </a:lnTo>
                    <a:lnTo>
                      <a:pt x="86" y="115"/>
                    </a:lnTo>
                    <a:lnTo>
                      <a:pt x="111" y="173"/>
                    </a:lnTo>
                    <a:lnTo>
                      <a:pt x="115" y="231"/>
                    </a:lnTo>
                    <a:lnTo>
                      <a:pt x="79" y="231"/>
                    </a:lnTo>
                    <a:lnTo>
                      <a:pt x="55" y="173"/>
                    </a:lnTo>
                    <a:lnTo>
                      <a:pt x="44" y="231"/>
                    </a:lnTo>
                    <a:lnTo>
                      <a:pt x="55" y="289"/>
                    </a:lnTo>
                    <a:lnTo>
                      <a:pt x="99" y="347"/>
                    </a:lnTo>
                    <a:lnTo>
                      <a:pt x="111" y="405"/>
                    </a:lnTo>
                    <a:lnTo>
                      <a:pt x="86" y="466"/>
                    </a:lnTo>
                    <a:lnTo>
                      <a:pt x="55" y="487"/>
                    </a:lnTo>
                    <a:lnTo>
                      <a:pt x="0" y="466"/>
                    </a:lnTo>
                    <a:lnTo>
                      <a:pt x="55" y="511"/>
                    </a:lnTo>
                    <a:close/>
                  </a:path>
                </a:pathLst>
              </a:custGeom>
              <a:solidFill>
                <a:srgbClr val="0054FF"/>
              </a:solidFill>
              <a:ln w="0">
                <a:solidFill>
                  <a:srgbClr val="0054FF"/>
                </a:solidFill>
                <a:prstDash val="solid"/>
                <a:round/>
                <a:headEnd/>
                <a:tailEnd/>
              </a:ln>
            </p:spPr>
            <p:txBody>
              <a:bodyPr/>
              <a:lstStyle/>
              <a:p>
                <a:endParaRPr lang="en-US"/>
              </a:p>
            </p:txBody>
          </p:sp>
          <p:sp>
            <p:nvSpPr>
              <p:cNvPr id="30866" name="Freeform 146"/>
              <p:cNvSpPr>
                <a:spLocks/>
              </p:cNvSpPr>
              <p:nvPr/>
            </p:nvSpPr>
            <p:spPr bwMode="auto">
              <a:xfrm>
                <a:off x="2973" y="3488"/>
                <a:ext cx="9" cy="21"/>
              </a:xfrm>
              <a:custGeom>
                <a:avLst/>
                <a:gdLst/>
                <a:ahLst/>
                <a:cxnLst>
                  <a:cxn ang="0">
                    <a:pos x="211" y="289"/>
                  </a:cxn>
                  <a:cxn ang="0">
                    <a:pos x="211" y="231"/>
                  </a:cxn>
                  <a:cxn ang="0">
                    <a:pos x="183" y="173"/>
                  </a:cxn>
                  <a:cxn ang="0">
                    <a:pos x="211" y="58"/>
                  </a:cxn>
                  <a:cxn ang="0">
                    <a:pos x="195" y="0"/>
                  </a:cxn>
                  <a:cxn ang="0">
                    <a:pos x="175" y="58"/>
                  </a:cxn>
                  <a:cxn ang="0">
                    <a:pos x="167" y="173"/>
                  </a:cxn>
                  <a:cxn ang="0">
                    <a:pos x="175" y="231"/>
                  </a:cxn>
                  <a:cxn ang="0">
                    <a:pos x="88" y="244"/>
                  </a:cxn>
                  <a:cxn ang="0">
                    <a:pos x="40" y="231"/>
                  </a:cxn>
                  <a:cxn ang="0">
                    <a:pos x="12" y="251"/>
                  </a:cxn>
                  <a:cxn ang="0">
                    <a:pos x="0" y="289"/>
                  </a:cxn>
                  <a:cxn ang="0">
                    <a:pos x="0" y="350"/>
                  </a:cxn>
                  <a:cxn ang="0">
                    <a:pos x="28" y="318"/>
                  </a:cxn>
                  <a:cxn ang="0">
                    <a:pos x="59" y="289"/>
                  </a:cxn>
                  <a:cxn ang="0">
                    <a:pos x="95" y="281"/>
                  </a:cxn>
                  <a:cxn ang="0">
                    <a:pos x="132" y="289"/>
                  </a:cxn>
                  <a:cxn ang="0">
                    <a:pos x="163" y="318"/>
                  </a:cxn>
                  <a:cxn ang="0">
                    <a:pos x="180" y="350"/>
                  </a:cxn>
                  <a:cxn ang="0">
                    <a:pos x="211" y="289"/>
                  </a:cxn>
                </a:cxnLst>
                <a:rect l="0" t="0" r="r" b="b"/>
                <a:pathLst>
                  <a:path w="211" h="350">
                    <a:moveTo>
                      <a:pt x="211" y="289"/>
                    </a:moveTo>
                    <a:lnTo>
                      <a:pt x="211" y="231"/>
                    </a:lnTo>
                    <a:lnTo>
                      <a:pt x="183" y="173"/>
                    </a:lnTo>
                    <a:lnTo>
                      <a:pt x="211" y="58"/>
                    </a:lnTo>
                    <a:lnTo>
                      <a:pt x="195" y="0"/>
                    </a:lnTo>
                    <a:lnTo>
                      <a:pt x="175" y="58"/>
                    </a:lnTo>
                    <a:lnTo>
                      <a:pt x="167" y="173"/>
                    </a:lnTo>
                    <a:lnTo>
                      <a:pt x="175" y="231"/>
                    </a:lnTo>
                    <a:lnTo>
                      <a:pt x="88" y="244"/>
                    </a:lnTo>
                    <a:lnTo>
                      <a:pt x="40" y="231"/>
                    </a:lnTo>
                    <a:lnTo>
                      <a:pt x="12" y="251"/>
                    </a:lnTo>
                    <a:lnTo>
                      <a:pt x="0" y="289"/>
                    </a:lnTo>
                    <a:lnTo>
                      <a:pt x="0" y="350"/>
                    </a:lnTo>
                    <a:lnTo>
                      <a:pt x="28" y="318"/>
                    </a:lnTo>
                    <a:lnTo>
                      <a:pt x="59" y="289"/>
                    </a:lnTo>
                    <a:lnTo>
                      <a:pt x="95" y="281"/>
                    </a:lnTo>
                    <a:lnTo>
                      <a:pt x="132" y="289"/>
                    </a:lnTo>
                    <a:lnTo>
                      <a:pt x="163" y="318"/>
                    </a:lnTo>
                    <a:lnTo>
                      <a:pt x="180" y="350"/>
                    </a:lnTo>
                    <a:lnTo>
                      <a:pt x="211" y="289"/>
                    </a:lnTo>
                    <a:close/>
                  </a:path>
                </a:pathLst>
              </a:custGeom>
              <a:solidFill>
                <a:srgbClr val="0054FF"/>
              </a:solidFill>
              <a:ln w="0">
                <a:solidFill>
                  <a:srgbClr val="0054FF"/>
                </a:solidFill>
                <a:prstDash val="solid"/>
                <a:round/>
                <a:headEnd/>
                <a:tailEnd/>
              </a:ln>
            </p:spPr>
            <p:txBody>
              <a:bodyPr/>
              <a:lstStyle/>
              <a:p>
                <a:endParaRPr lang="en-US"/>
              </a:p>
            </p:txBody>
          </p:sp>
          <p:sp>
            <p:nvSpPr>
              <p:cNvPr id="30867" name="Freeform 147"/>
              <p:cNvSpPr>
                <a:spLocks/>
              </p:cNvSpPr>
              <p:nvPr/>
            </p:nvSpPr>
            <p:spPr bwMode="auto">
              <a:xfrm>
                <a:off x="2897" y="3456"/>
                <a:ext cx="9" cy="80"/>
              </a:xfrm>
              <a:custGeom>
                <a:avLst/>
                <a:gdLst/>
                <a:ahLst/>
                <a:cxnLst>
                  <a:cxn ang="0">
                    <a:pos x="4" y="1056"/>
                  </a:cxn>
                  <a:cxn ang="0">
                    <a:pos x="16" y="718"/>
                  </a:cxn>
                  <a:cxn ang="0">
                    <a:pos x="52" y="370"/>
                  </a:cxn>
                  <a:cxn ang="0">
                    <a:pos x="95" y="132"/>
                  </a:cxn>
                  <a:cxn ang="0">
                    <a:pos x="163" y="49"/>
                  </a:cxn>
                  <a:cxn ang="0">
                    <a:pos x="235" y="0"/>
                  </a:cxn>
                  <a:cxn ang="0">
                    <a:pos x="239" y="4"/>
                  </a:cxn>
                  <a:cxn ang="0">
                    <a:pos x="163" y="147"/>
                  </a:cxn>
                  <a:cxn ang="0">
                    <a:pos x="127" y="296"/>
                  </a:cxn>
                  <a:cxn ang="0">
                    <a:pos x="115" y="383"/>
                  </a:cxn>
                  <a:cxn ang="0">
                    <a:pos x="139" y="581"/>
                  </a:cxn>
                  <a:cxn ang="0">
                    <a:pos x="143" y="800"/>
                  </a:cxn>
                  <a:cxn ang="0">
                    <a:pos x="115" y="1125"/>
                  </a:cxn>
                  <a:cxn ang="0">
                    <a:pos x="95" y="742"/>
                  </a:cxn>
                  <a:cxn ang="0">
                    <a:pos x="75" y="783"/>
                  </a:cxn>
                  <a:cxn ang="0">
                    <a:pos x="52" y="911"/>
                  </a:cxn>
                  <a:cxn ang="0">
                    <a:pos x="20" y="1109"/>
                  </a:cxn>
                  <a:cxn ang="0">
                    <a:pos x="0" y="1225"/>
                  </a:cxn>
                  <a:cxn ang="0">
                    <a:pos x="4" y="1056"/>
                  </a:cxn>
                </a:cxnLst>
                <a:rect l="0" t="0" r="r" b="b"/>
                <a:pathLst>
                  <a:path w="239" h="1225">
                    <a:moveTo>
                      <a:pt x="4" y="1056"/>
                    </a:moveTo>
                    <a:lnTo>
                      <a:pt x="16" y="718"/>
                    </a:lnTo>
                    <a:lnTo>
                      <a:pt x="52" y="370"/>
                    </a:lnTo>
                    <a:lnTo>
                      <a:pt x="95" y="132"/>
                    </a:lnTo>
                    <a:lnTo>
                      <a:pt x="163" y="49"/>
                    </a:lnTo>
                    <a:lnTo>
                      <a:pt x="235" y="0"/>
                    </a:lnTo>
                    <a:lnTo>
                      <a:pt x="239" y="4"/>
                    </a:lnTo>
                    <a:lnTo>
                      <a:pt x="163" y="147"/>
                    </a:lnTo>
                    <a:lnTo>
                      <a:pt x="127" y="296"/>
                    </a:lnTo>
                    <a:lnTo>
                      <a:pt x="115" y="383"/>
                    </a:lnTo>
                    <a:lnTo>
                      <a:pt x="139" y="581"/>
                    </a:lnTo>
                    <a:lnTo>
                      <a:pt x="143" y="800"/>
                    </a:lnTo>
                    <a:lnTo>
                      <a:pt x="115" y="1125"/>
                    </a:lnTo>
                    <a:lnTo>
                      <a:pt x="95" y="742"/>
                    </a:lnTo>
                    <a:lnTo>
                      <a:pt x="75" y="783"/>
                    </a:lnTo>
                    <a:lnTo>
                      <a:pt x="52" y="911"/>
                    </a:lnTo>
                    <a:lnTo>
                      <a:pt x="20" y="1109"/>
                    </a:lnTo>
                    <a:lnTo>
                      <a:pt x="0" y="1225"/>
                    </a:lnTo>
                    <a:lnTo>
                      <a:pt x="4" y="1056"/>
                    </a:lnTo>
                    <a:close/>
                  </a:path>
                </a:pathLst>
              </a:custGeom>
              <a:solidFill>
                <a:srgbClr val="0054FF"/>
              </a:solidFill>
              <a:ln w="0">
                <a:solidFill>
                  <a:srgbClr val="0054FF"/>
                </a:solidFill>
                <a:prstDash val="solid"/>
                <a:round/>
                <a:headEnd/>
                <a:tailEnd/>
              </a:ln>
            </p:spPr>
            <p:txBody>
              <a:bodyPr/>
              <a:lstStyle/>
              <a:p>
                <a:endParaRPr lang="en-US"/>
              </a:p>
            </p:txBody>
          </p:sp>
          <p:sp>
            <p:nvSpPr>
              <p:cNvPr id="30868" name="Freeform 148"/>
              <p:cNvSpPr>
                <a:spLocks/>
              </p:cNvSpPr>
              <p:nvPr/>
            </p:nvSpPr>
            <p:spPr bwMode="auto">
              <a:xfrm>
                <a:off x="2775" y="3446"/>
                <a:ext cx="98" cy="309"/>
              </a:xfrm>
              <a:custGeom>
                <a:avLst/>
                <a:gdLst/>
                <a:ahLst/>
                <a:cxnLst>
                  <a:cxn ang="0">
                    <a:pos x="275" y="4364"/>
                  </a:cxn>
                  <a:cxn ang="0">
                    <a:pos x="156" y="2965"/>
                  </a:cxn>
                  <a:cxn ang="0">
                    <a:pos x="307" y="1852"/>
                  </a:cxn>
                  <a:cxn ang="0">
                    <a:pos x="187" y="2219"/>
                  </a:cxn>
                  <a:cxn ang="0">
                    <a:pos x="0" y="2153"/>
                  </a:cxn>
                  <a:cxn ang="0">
                    <a:pos x="179" y="2223"/>
                  </a:cxn>
                  <a:cxn ang="0">
                    <a:pos x="76" y="2177"/>
                  </a:cxn>
                  <a:cxn ang="0">
                    <a:pos x="72" y="346"/>
                  </a:cxn>
                  <a:cxn ang="0">
                    <a:pos x="72" y="173"/>
                  </a:cxn>
                  <a:cxn ang="0">
                    <a:pos x="501" y="0"/>
                  </a:cxn>
                  <a:cxn ang="0">
                    <a:pos x="1262" y="0"/>
                  </a:cxn>
                  <a:cxn ang="0">
                    <a:pos x="1484" y="57"/>
                  </a:cxn>
                  <a:cxn ang="0">
                    <a:pos x="1822" y="581"/>
                  </a:cxn>
                  <a:cxn ang="0">
                    <a:pos x="1878" y="1802"/>
                  </a:cxn>
                  <a:cxn ang="0">
                    <a:pos x="1878" y="1807"/>
                  </a:cxn>
                  <a:cxn ang="0">
                    <a:pos x="1882" y="1802"/>
                  </a:cxn>
                  <a:cxn ang="0">
                    <a:pos x="1882" y="1807"/>
                  </a:cxn>
                  <a:cxn ang="0">
                    <a:pos x="1790" y="1807"/>
                  </a:cxn>
                  <a:cxn ang="0">
                    <a:pos x="1898" y="2112"/>
                  </a:cxn>
                  <a:cxn ang="0">
                    <a:pos x="1727" y="2223"/>
                  </a:cxn>
                  <a:cxn ang="0">
                    <a:pos x="1758" y="2330"/>
                  </a:cxn>
                  <a:cxn ang="0">
                    <a:pos x="1771" y="2446"/>
                  </a:cxn>
                  <a:cxn ang="0">
                    <a:pos x="2335" y="2446"/>
                  </a:cxn>
                  <a:cxn ang="0">
                    <a:pos x="2447" y="3320"/>
                  </a:cxn>
                  <a:cxn ang="0">
                    <a:pos x="2224" y="3370"/>
                  </a:cxn>
                  <a:cxn ang="0">
                    <a:pos x="1834" y="3320"/>
                  </a:cxn>
                  <a:cxn ang="0">
                    <a:pos x="1898" y="3560"/>
                  </a:cxn>
                  <a:cxn ang="0">
                    <a:pos x="1898" y="3671"/>
                  </a:cxn>
                  <a:cxn ang="0">
                    <a:pos x="2005" y="4129"/>
                  </a:cxn>
                  <a:cxn ang="0">
                    <a:pos x="2065" y="4240"/>
                  </a:cxn>
                  <a:cxn ang="0">
                    <a:pos x="2005" y="4240"/>
                  </a:cxn>
                  <a:cxn ang="0">
                    <a:pos x="2080" y="4368"/>
                  </a:cxn>
                  <a:cxn ang="0">
                    <a:pos x="2021" y="4480"/>
                  </a:cxn>
                  <a:cxn ang="0">
                    <a:pos x="1973" y="4480"/>
                  </a:cxn>
                  <a:cxn ang="0">
                    <a:pos x="1957" y="4657"/>
                  </a:cxn>
                  <a:cxn ang="0">
                    <a:pos x="1909" y="4797"/>
                  </a:cxn>
                  <a:cxn ang="0">
                    <a:pos x="1650" y="4817"/>
                  </a:cxn>
                  <a:cxn ang="0">
                    <a:pos x="1587" y="4735"/>
                  </a:cxn>
                  <a:cxn ang="0">
                    <a:pos x="1650" y="4657"/>
                  </a:cxn>
                  <a:cxn ang="0">
                    <a:pos x="1715" y="4533"/>
                  </a:cxn>
                  <a:cxn ang="0">
                    <a:pos x="1771" y="4368"/>
                  </a:cxn>
                  <a:cxn ang="0">
                    <a:pos x="1683" y="4467"/>
                  </a:cxn>
                  <a:cxn ang="0">
                    <a:pos x="1587" y="4021"/>
                  </a:cxn>
                  <a:cxn ang="0">
                    <a:pos x="1527" y="3844"/>
                  </a:cxn>
                  <a:cxn ang="0">
                    <a:pos x="1433" y="3551"/>
                  </a:cxn>
                  <a:cxn ang="0">
                    <a:pos x="1218" y="3081"/>
                  </a:cxn>
                  <a:cxn ang="0">
                    <a:pos x="979" y="2330"/>
                  </a:cxn>
                  <a:cxn ang="0">
                    <a:pos x="880" y="2301"/>
                  </a:cxn>
                  <a:cxn ang="0">
                    <a:pos x="808" y="2446"/>
                  </a:cxn>
                  <a:cxn ang="0">
                    <a:pos x="649" y="3097"/>
                  </a:cxn>
                  <a:cxn ang="0">
                    <a:pos x="632" y="3209"/>
                  </a:cxn>
                  <a:cxn ang="0">
                    <a:pos x="641" y="3436"/>
                  </a:cxn>
                  <a:cxn ang="0">
                    <a:pos x="697" y="3666"/>
                  </a:cxn>
                  <a:cxn ang="0">
                    <a:pos x="697" y="3787"/>
                  </a:cxn>
                  <a:cxn ang="0">
                    <a:pos x="697" y="3960"/>
                  </a:cxn>
                  <a:cxn ang="0">
                    <a:pos x="649" y="4339"/>
                  </a:cxn>
                  <a:cxn ang="0">
                    <a:pos x="641" y="4426"/>
                  </a:cxn>
                  <a:cxn ang="0">
                    <a:pos x="585" y="4426"/>
                  </a:cxn>
                  <a:cxn ang="0">
                    <a:pos x="585" y="4599"/>
                  </a:cxn>
                  <a:cxn ang="0">
                    <a:pos x="354" y="4640"/>
                  </a:cxn>
                  <a:cxn ang="0">
                    <a:pos x="275" y="4364"/>
                  </a:cxn>
                </a:cxnLst>
                <a:rect l="0" t="0" r="r" b="b"/>
                <a:pathLst>
                  <a:path w="2447" h="4817">
                    <a:moveTo>
                      <a:pt x="275" y="4364"/>
                    </a:moveTo>
                    <a:lnTo>
                      <a:pt x="156" y="2965"/>
                    </a:lnTo>
                    <a:lnTo>
                      <a:pt x="307" y="1852"/>
                    </a:lnTo>
                    <a:lnTo>
                      <a:pt x="187" y="2219"/>
                    </a:lnTo>
                    <a:lnTo>
                      <a:pt x="0" y="2153"/>
                    </a:lnTo>
                    <a:lnTo>
                      <a:pt x="179" y="2223"/>
                    </a:lnTo>
                    <a:lnTo>
                      <a:pt x="76" y="2177"/>
                    </a:lnTo>
                    <a:lnTo>
                      <a:pt x="72" y="346"/>
                    </a:lnTo>
                    <a:lnTo>
                      <a:pt x="72" y="173"/>
                    </a:lnTo>
                    <a:lnTo>
                      <a:pt x="501" y="0"/>
                    </a:lnTo>
                    <a:lnTo>
                      <a:pt x="1262" y="0"/>
                    </a:lnTo>
                    <a:lnTo>
                      <a:pt x="1484" y="57"/>
                    </a:lnTo>
                    <a:lnTo>
                      <a:pt x="1822" y="581"/>
                    </a:lnTo>
                    <a:lnTo>
                      <a:pt x="1878" y="1802"/>
                    </a:lnTo>
                    <a:lnTo>
                      <a:pt x="1878" y="1807"/>
                    </a:lnTo>
                    <a:lnTo>
                      <a:pt x="1882" y="1802"/>
                    </a:lnTo>
                    <a:lnTo>
                      <a:pt x="1882" y="1807"/>
                    </a:lnTo>
                    <a:lnTo>
                      <a:pt x="1790" y="1807"/>
                    </a:lnTo>
                    <a:lnTo>
                      <a:pt x="1898" y="2112"/>
                    </a:lnTo>
                    <a:lnTo>
                      <a:pt x="1727" y="2223"/>
                    </a:lnTo>
                    <a:lnTo>
                      <a:pt x="1758" y="2330"/>
                    </a:lnTo>
                    <a:lnTo>
                      <a:pt x="1771" y="2446"/>
                    </a:lnTo>
                    <a:lnTo>
                      <a:pt x="2335" y="2446"/>
                    </a:lnTo>
                    <a:lnTo>
                      <a:pt x="2447" y="3320"/>
                    </a:lnTo>
                    <a:lnTo>
                      <a:pt x="2224" y="3370"/>
                    </a:lnTo>
                    <a:lnTo>
                      <a:pt x="1834" y="3320"/>
                    </a:lnTo>
                    <a:lnTo>
                      <a:pt x="1898" y="3560"/>
                    </a:lnTo>
                    <a:lnTo>
                      <a:pt x="1898" y="3671"/>
                    </a:lnTo>
                    <a:lnTo>
                      <a:pt x="2005" y="4129"/>
                    </a:lnTo>
                    <a:lnTo>
                      <a:pt x="2065" y="4240"/>
                    </a:lnTo>
                    <a:lnTo>
                      <a:pt x="2005" y="4240"/>
                    </a:lnTo>
                    <a:lnTo>
                      <a:pt x="2080" y="4368"/>
                    </a:lnTo>
                    <a:lnTo>
                      <a:pt x="2021" y="4480"/>
                    </a:lnTo>
                    <a:lnTo>
                      <a:pt x="1973" y="4480"/>
                    </a:lnTo>
                    <a:lnTo>
                      <a:pt x="1957" y="4657"/>
                    </a:lnTo>
                    <a:lnTo>
                      <a:pt x="1909" y="4797"/>
                    </a:lnTo>
                    <a:lnTo>
                      <a:pt x="1650" y="4817"/>
                    </a:lnTo>
                    <a:lnTo>
                      <a:pt x="1587" y="4735"/>
                    </a:lnTo>
                    <a:lnTo>
                      <a:pt x="1650" y="4657"/>
                    </a:lnTo>
                    <a:lnTo>
                      <a:pt x="1715" y="4533"/>
                    </a:lnTo>
                    <a:lnTo>
                      <a:pt x="1771" y="4368"/>
                    </a:lnTo>
                    <a:lnTo>
                      <a:pt x="1683" y="4467"/>
                    </a:lnTo>
                    <a:lnTo>
                      <a:pt x="1587" y="4021"/>
                    </a:lnTo>
                    <a:lnTo>
                      <a:pt x="1527" y="3844"/>
                    </a:lnTo>
                    <a:lnTo>
                      <a:pt x="1433" y="3551"/>
                    </a:lnTo>
                    <a:lnTo>
                      <a:pt x="1218" y="3081"/>
                    </a:lnTo>
                    <a:lnTo>
                      <a:pt x="979" y="2330"/>
                    </a:lnTo>
                    <a:lnTo>
                      <a:pt x="880" y="2301"/>
                    </a:lnTo>
                    <a:lnTo>
                      <a:pt x="808" y="2446"/>
                    </a:lnTo>
                    <a:lnTo>
                      <a:pt x="649" y="3097"/>
                    </a:lnTo>
                    <a:lnTo>
                      <a:pt x="632" y="3209"/>
                    </a:lnTo>
                    <a:lnTo>
                      <a:pt x="641" y="3436"/>
                    </a:lnTo>
                    <a:lnTo>
                      <a:pt x="697" y="3666"/>
                    </a:lnTo>
                    <a:lnTo>
                      <a:pt x="697" y="3787"/>
                    </a:lnTo>
                    <a:lnTo>
                      <a:pt x="697" y="3960"/>
                    </a:lnTo>
                    <a:lnTo>
                      <a:pt x="649" y="4339"/>
                    </a:lnTo>
                    <a:lnTo>
                      <a:pt x="641" y="4426"/>
                    </a:lnTo>
                    <a:lnTo>
                      <a:pt x="585" y="4426"/>
                    </a:lnTo>
                    <a:lnTo>
                      <a:pt x="585" y="4599"/>
                    </a:lnTo>
                    <a:lnTo>
                      <a:pt x="354" y="4640"/>
                    </a:lnTo>
                    <a:lnTo>
                      <a:pt x="275" y="4364"/>
                    </a:lnTo>
                    <a:close/>
                  </a:path>
                </a:pathLst>
              </a:custGeom>
              <a:solidFill>
                <a:srgbClr val="000000"/>
              </a:solidFill>
              <a:ln w="0">
                <a:solidFill>
                  <a:srgbClr val="000000"/>
                </a:solidFill>
                <a:prstDash val="solid"/>
                <a:round/>
                <a:headEnd/>
                <a:tailEnd/>
              </a:ln>
            </p:spPr>
            <p:txBody>
              <a:bodyPr/>
              <a:lstStyle/>
              <a:p>
                <a:endParaRPr lang="en-US"/>
              </a:p>
            </p:txBody>
          </p:sp>
          <p:sp>
            <p:nvSpPr>
              <p:cNvPr id="30869" name="Freeform 149"/>
              <p:cNvSpPr>
                <a:spLocks/>
              </p:cNvSpPr>
              <p:nvPr/>
            </p:nvSpPr>
            <p:spPr bwMode="auto">
              <a:xfrm>
                <a:off x="2774" y="3384"/>
                <a:ext cx="78" cy="203"/>
              </a:xfrm>
              <a:custGeom>
                <a:avLst/>
                <a:gdLst/>
                <a:ahLst/>
                <a:cxnLst>
                  <a:cxn ang="0">
                    <a:pos x="0" y="1543"/>
                  </a:cxn>
                  <a:cxn ang="0">
                    <a:pos x="44" y="1164"/>
                  </a:cxn>
                  <a:cxn ang="0">
                    <a:pos x="112" y="1035"/>
                  </a:cxn>
                  <a:cxn ang="0">
                    <a:pos x="462" y="924"/>
                  </a:cxn>
                  <a:cxn ang="0">
                    <a:pos x="533" y="780"/>
                  </a:cxn>
                  <a:cxn ang="0">
                    <a:pos x="371" y="446"/>
                  </a:cxn>
                  <a:cxn ang="0">
                    <a:pos x="279" y="289"/>
                  </a:cxn>
                  <a:cxn ang="0">
                    <a:pos x="306" y="149"/>
                  </a:cxn>
                  <a:cxn ang="0">
                    <a:pos x="418" y="33"/>
                  </a:cxn>
                  <a:cxn ang="0">
                    <a:pos x="525" y="0"/>
                  </a:cxn>
                  <a:cxn ang="0">
                    <a:pos x="653" y="0"/>
                  </a:cxn>
                  <a:cxn ang="0">
                    <a:pos x="811" y="33"/>
                  </a:cxn>
                  <a:cxn ang="0">
                    <a:pos x="927" y="149"/>
                  </a:cxn>
                  <a:cxn ang="0">
                    <a:pos x="959" y="446"/>
                  </a:cxn>
                  <a:cxn ang="0">
                    <a:pos x="943" y="669"/>
                  </a:cxn>
                  <a:cxn ang="0">
                    <a:pos x="1019" y="747"/>
                  </a:cxn>
                  <a:cxn ang="0">
                    <a:pos x="1480" y="875"/>
                  </a:cxn>
                  <a:cxn ang="0">
                    <a:pos x="1826" y="1312"/>
                  </a:cxn>
                  <a:cxn ang="0">
                    <a:pos x="1881" y="2768"/>
                  </a:cxn>
                  <a:cxn ang="0">
                    <a:pos x="1854" y="2360"/>
                  </a:cxn>
                  <a:cxn ang="0">
                    <a:pos x="1822" y="1956"/>
                  </a:cxn>
                  <a:cxn ang="0">
                    <a:pos x="1766" y="1721"/>
                  </a:cxn>
                  <a:cxn ang="0">
                    <a:pos x="1822" y="1548"/>
                  </a:cxn>
                  <a:cxn ang="0">
                    <a:pos x="1655" y="1431"/>
                  </a:cxn>
                  <a:cxn ang="0">
                    <a:pos x="1568" y="1193"/>
                  </a:cxn>
                  <a:cxn ang="0">
                    <a:pos x="1539" y="1201"/>
                  </a:cxn>
                  <a:cxn ang="0">
                    <a:pos x="1480" y="1342"/>
                  </a:cxn>
                  <a:cxn ang="0">
                    <a:pos x="1309" y="1024"/>
                  </a:cxn>
                  <a:cxn ang="0">
                    <a:pos x="1301" y="1135"/>
                  </a:cxn>
                  <a:cxn ang="0">
                    <a:pos x="1317" y="1312"/>
                  </a:cxn>
                  <a:cxn ang="0">
                    <a:pos x="1146" y="1312"/>
                  </a:cxn>
                  <a:cxn ang="0">
                    <a:pos x="1090" y="1255"/>
                  </a:cxn>
                  <a:cxn ang="0">
                    <a:pos x="1034" y="1242"/>
                  </a:cxn>
                  <a:cxn ang="0">
                    <a:pos x="986" y="1312"/>
                  </a:cxn>
                  <a:cxn ang="0">
                    <a:pos x="927" y="1420"/>
                  </a:cxn>
                  <a:cxn ang="0">
                    <a:pos x="820" y="1342"/>
                  </a:cxn>
                  <a:cxn ang="0">
                    <a:pos x="728" y="1292"/>
                  </a:cxn>
                  <a:cxn ang="0">
                    <a:pos x="640" y="1292"/>
                  </a:cxn>
                  <a:cxn ang="0">
                    <a:pos x="546" y="1312"/>
                  </a:cxn>
                  <a:cxn ang="0">
                    <a:pos x="585" y="1548"/>
                  </a:cxn>
                  <a:cxn ang="0">
                    <a:pos x="398" y="1135"/>
                  </a:cxn>
                  <a:cxn ang="0">
                    <a:pos x="171" y="1115"/>
                  </a:cxn>
                  <a:cxn ang="0">
                    <a:pos x="398" y="1522"/>
                  </a:cxn>
                  <a:cxn ang="0">
                    <a:pos x="410" y="1708"/>
                  </a:cxn>
                  <a:cxn ang="0">
                    <a:pos x="310" y="1572"/>
                  </a:cxn>
                  <a:cxn ang="0">
                    <a:pos x="160" y="1271"/>
                  </a:cxn>
                  <a:cxn ang="0">
                    <a:pos x="131" y="1342"/>
                  </a:cxn>
                  <a:cxn ang="0">
                    <a:pos x="208" y="1601"/>
                  </a:cxn>
                  <a:cxn ang="0">
                    <a:pos x="342" y="1981"/>
                  </a:cxn>
                  <a:cxn ang="0">
                    <a:pos x="302" y="2059"/>
                  </a:cxn>
                  <a:cxn ang="0">
                    <a:pos x="223" y="2191"/>
                  </a:cxn>
                  <a:cxn ang="0">
                    <a:pos x="302" y="2360"/>
                  </a:cxn>
                  <a:cxn ang="0">
                    <a:pos x="187" y="2476"/>
                  </a:cxn>
                  <a:cxn ang="0">
                    <a:pos x="187" y="3000"/>
                  </a:cxn>
                  <a:cxn ang="0">
                    <a:pos x="88" y="3173"/>
                  </a:cxn>
                </a:cxnLst>
                <a:rect l="0" t="0" r="r" b="b"/>
                <a:pathLst>
                  <a:path w="1929" h="3173">
                    <a:moveTo>
                      <a:pt x="4" y="3156"/>
                    </a:moveTo>
                    <a:lnTo>
                      <a:pt x="0" y="1543"/>
                    </a:lnTo>
                    <a:lnTo>
                      <a:pt x="16" y="1321"/>
                    </a:lnTo>
                    <a:lnTo>
                      <a:pt x="44" y="1164"/>
                    </a:lnTo>
                    <a:lnTo>
                      <a:pt x="68" y="1085"/>
                    </a:lnTo>
                    <a:lnTo>
                      <a:pt x="112" y="1035"/>
                    </a:lnTo>
                    <a:lnTo>
                      <a:pt x="279" y="970"/>
                    </a:lnTo>
                    <a:lnTo>
                      <a:pt x="462" y="924"/>
                    </a:lnTo>
                    <a:lnTo>
                      <a:pt x="462" y="842"/>
                    </a:lnTo>
                    <a:lnTo>
                      <a:pt x="533" y="780"/>
                    </a:lnTo>
                    <a:lnTo>
                      <a:pt x="462" y="619"/>
                    </a:lnTo>
                    <a:lnTo>
                      <a:pt x="371" y="446"/>
                    </a:lnTo>
                    <a:lnTo>
                      <a:pt x="295" y="380"/>
                    </a:lnTo>
                    <a:lnTo>
                      <a:pt x="279" y="289"/>
                    </a:lnTo>
                    <a:lnTo>
                      <a:pt x="263" y="206"/>
                    </a:lnTo>
                    <a:lnTo>
                      <a:pt x="306" y="149"/>
                    </a:lnTo>
                    <a:lnTo>
                      <a:pt x="327" y="96"/>
                    </a:lnTo>
                    <a:lnTo>
                      <a:pt x="418" y="33"/>
                    </a:lnTo>
                    <a:lnTo>
                      <a:pt x="482" y="0"/>
                    </a:lnTo>
                    <a:lnTo>
                      <a:pt x="525" y="0"/>
                    </a:lnTo>
                    <a:lnTo>
                      <a:pt x="589" y="33"/>
                    </a:lnTo>
                    <a:lnTo>
                      <a:pt x="653" y="0"/>
                    </a:lnTo>
                    <a:lnTo>
                      <a:pt x="756" y="0"/>
                    </a:lnTo>
                    <a:lnTo>
                      <a:pt x="811" y="33"/>
                    </a:lnTo>
                    <a:lnTo>
                      <a:pt x="863" y="63"/>
                    </a:lnTo>
                    <a:lnTo>
                      <a:pt x="927" y="149"/>
                    </a:lnTo>
                    <a:lnTo>
                      <a:pt x="959" y="269"/>
                    </a:lnTo>
                    <a:lnTo>
                      <a:pt x="959" y="446"/>
                    </a:lnTo>
                    <a:lnTo>
                      <a:pt x="927" y="496"/>
                    </a:lnTo>
                    <a:lnTo>
                      <a:pt x="943" y="669"/>
                    </a:lnTo>
                    <a:lnTo>
                      <a:pt x="939" y="710"/>
                    </a:lnTo>
                    <a:lnTo>
                      <a:pt x="1019" y="747"/>
                    </a:lnTo>
                    <a:lnTo>
                      <a:pt x="1265" y="797"/>
                    </a:lnTo>
                    <a:lnTo>
                      <a:pt x="1480" y="875"/>
                    </a:lnTo>
                    <a:lnTo>
                      <a:pt x="1619" y="1048"/>
                    </a:lnTo>
                    <a:lnTo>
                      <a:pt x="1826" y="1312"/>
                    </a:lnTo>
                    <a:lnTo>
                      <a:pt x="1929" y="2022"/>
                    </a:lnTo>
                    <a:lnTo>
                      <a:pt x="1881" y="2768"/>
                    </a:lnTo>
                    <a:lnTo>
                      <a:pt x="1877" y="2768"/>
                    </a:lnTo>
                    <a:lnTo>
                      <a:pt x="1854" y="2360"/>
                    </a:lnTo>
                    <a:lnTo>
                      <a:pt x="1846" y="2158"/>
                    </a:lnTo>
                    <a:lnTo>
                      <a:pt x="1822" y="1956"/>
                    </a:lnTo>
                    <a:lnTo>
                      <a:pt x="1806" y="1840"/>
                    </a:lnTo>
                    <a:lnTo>
                      <a:pt x="1766" y="1721"/>
                    </a:lnTo>
                    <a:lnTo>
                      <a:pt x="1779" y="1634"/>
                    </a:lnTo>
                    <a:lnTo>
                      <a:pt x="1822" y="1548"/>
                    </a:lnTo>
                    <a:lnTo>
                      <a:pt x="1739" y="1522"/>
                    </a:lnTo>
                    <a:lnTo>
                      <a:pt x="1655" y="1431"/>
                    </a:lnTo>
                    <a:lnTo>
                      <a:pt x="1639" y="1374"/>
                    </a:lnTo>
                    <a:lnTo>
                      <a:pt x="1568" y="1193"/>
                    </a:lnTo>
                    <a:lnTo>
                      <a:pt x="1484" y="1057"/>
                    </a:lnTo>
                    <a:lnTo>
                      <a:pt x="1539" y="1201"/>
                    </a:lnTo>
                    <a:lnTo>
                      <a:pt x="1568" y="1374"/>
                    </a:lnTo>
                    <a:lnTo>
                      <a:pt x="1480" y="1342"/>
                    </a:lnTo>
                    <a:lnTo>
                      <a:pt x="1428" y="1255"/>
                    </a:lnTo>
                    <a:lnTo>
                      <a:pt x="1309" y="1024"/>
                    </a:lnTo>
                    <a:lnTo>
                      <a:pt x="1261" y="966"/>
                    </a:lnTo>
                    <a:lnTo>
                      <a:pt x="1301" y="1135"/>
                    </a:lnTo>
                    <a:lnTo>
                      <a:pt x="1317" y="1225"/>
                    </a:lnTo>
                    <a:lnTo>
                      <a:pt x="1317" y="1312"/>
                    </a:lnTo>
                    <a:lnTo>
                      <a:pt x="1230" y="1329"/>
                    </a:lnTo>
                    <a:lnTo>
                      <a:pt x="1146" y="1312"/>
                    </a:lnTo>
                    <a:lnTo>
                      <a:pt x="1106" y="1292"/>
                    </a:lnTo>
                    <a:lnTo>
                      <a:pt x="1090" y="1255"/>
                    </a:lnTo>
                    <a:lnTo>
                      <a:pt x="1090" y="1197"/>
                    </a:lnTo>
                    <a:lnTo>
                      <a:pt x="1034" y="1242"/>
                    </a:lnTo>
                    <a:lnTo>
                      <a:pt x="978" y="1255"/>
                    </a:lnTo>
                    <a:lnTo>
                      <a:pt x="986" y="1312"/>
                    </a:lnTo>
                    <a:lnTo>
                      <a:pt x="978" y="1370"/>
                    </a:lnTo>
                    <a:lnTo>
                      <a:pt x="927" y="1420"/>
                    </a:lnTo>
                    <a:lnTo>
                      <a:pt x="863" y="1431"/>
                    </a:lnTo>
                    <a:lnTo>
                      <a:pt x="820" y="1342"/>
                    </a:lnTo>
                    <a:lnTo>
                      <a:pt x="807" y="1255"/>
                    </a:lnTo>
                    <a:lnTo>
                      <a:pt x="728" y="1292"/>
                    </a:lnTo>
                    <a:lnTo>
                      <a:pt x="680" y="1299"/>
                    </a:lnTo>
                    <a:lnTo>
                      <a:pt x="640" y="1292"/>
                    </a:lnTo>
                    <a:lnTo>
                      <a:pt x="525" y="1255"/>
                    </a:lnTo>
                    <a:lnTo>
                      <a:pt x="546" y="1312"/>
                    </a:lnTo>
                    <a:lnTo>
                      <a:pt x="565" y="1403"/>
                    </a:lnTo>
                    <a:lnTo>
                      <a:pt x="585" y="1548"/>
                    </a:lnTo>
                    <a:lnTo>
                      <a:pt x="538" y="1494"/>
                    </a:lnTo>
                    <a:lnTo>
                      <a:pt x="398" y="1135"/>
                    </a:lnTo>
                    <a:lnTo>
                      <a:pt x="342" y="1061"/>
                    </a:lnTo>
                    <a:lnTo>
                      <a:pt x="171" y="1115"/>
                    </a:lnTo>
                    <a:lnTo>
                      <a:pt x="315" y="1374"/>
                    </a:lnTo>
                    <a:lnTo>
                      <a:pt x="398" y="1522"/>
                    </a:lnTo>
                    <a:lnTo>
                      <a:pt x="446" y="1663"/>
                    </a:lnTo>
                    <a:lnTo>
                      <a:pt x="410" y="1708"/>
                    </a:lnTo>
                    <a:lnTo>
                      <a:pt x="358" y="1721"/>
                    </a:lnTo>
                    <a:lnTo>
                      <a:pt x="310" y="1572"/>
                    </a:lnTo>
                    <a:lnTo>
                      <a:pt x="247" y="1431"/>
                    </a:lnTo>
                    <a:lnTo>
                      <a:pt x="160" y="1271"/>
                    </a:lnTo>
                    <a:lnTo>
                      <a:pt x="108" y="1205"/>
                    </a:lnTo>
                    <a:lnTo>
                      <a:pt x="131" y="1342"/>
                    </a:lnTo>
                    <a:lnTo>
                      <a:pt x="76" y="1312"/>
                    </a:lnTo>
                    <a:lnTo>
                      <a:pt x="208" y="1601"/>
                    </a:lnTo>
                    <a:lnTo>
                      <a:pt x="310" y="1849"/>
                    </a:lnTo>
                    <a:lnTo>
                      <a:pt x="342" y="1981"/>
                    </a:lnTo>
                    <a:lnTo>
                      <a:pt x="358" y="2071"/>
                    </a:lnTo>
                    <a:lnTo>
                      <a:pt x="302" y="2059"/>
                    </a:lnTo>
                    <a:lnTo>
                      <a:pt x="247" y="2071"/>
                    </a:lnTo>
                    <a:lnTo>
                      <a:pt x="223" y="2191"/>
                    </a:lnTo>
                    <a:lnTo>
                      <a:pt x="247" y="2303"/>
                    </a:lnTo>
                    <a:lnTo>
                      <a:pt x="302" y="2360"/>
                    </a:lnTo>
                    <a:lnTo>
                      <a:pt x="254" y="2450"/>
                    </a:lnTo>
                    <a:lnTo>
                      <a:pt x="187" y="2476"/>
                    </a:lnTo>
                    <a:lnTo>
                      <a:pt x="208" y="2645"/>
                    </a:lnTo>
                    <a:lnTo>
                      <a:pt x="187" y="3000"/>
                    </a:lnTo>
                    <a:lnTo>
                      <a:pt x="96" y="3049"/>
                    </a:lnTo>
                    <a:lnTo>
                      <a:pt x="88" y="3173"/>
                    </a:lnTo>
                    <a:lnTo>
                      <a:pt x="4" y="3156"/>
                    </a:lnTo>
                    <a:close/>
                  </a:path>
                </a:pathLst>
              </a:custGeom>
              <a:solidFill>
                <a:srgbClr val="919191"/>
              </a:solidFill>
              <a:ln w="0">
                <a:solidFill>
                  <a:srgbClr val="919191"/>
                </a:solidFill>
                <a:prstDash val="solid"/>
                <a:round/>
                <a:headEnd/>
                <a:tailEnd/>
              </a:ln>
            </p:spPr>
            <p:txBody>
              <a:bodyPr/>
              <a:lstStyle/>
              <a:p>
                <a:endParaRPr lang="en-US"/>
              </a:p>
            </p:txBody>
          </p:sp>
          <p:sp>
            <p:nvSpPr>
              <p:cNvPr id="30870" name="Freeform 150"/>
              <p:cNvSpPr>
                <a:spLocks/>
              </p:cNvSpPr>
              <p:nvPr/>
            </p:nvSpPr>
            <p:spPr bwMode="auto">
              <a:xfrm>
                <a:off x="2803" y="3438"/>
                <a:ext cx="8" cy="5"/>
              </a:xfrm>
              <a:custGeom>
                <a:avLst/>
                <a:gdLst/>
                <a:ahLst/>
                <a:cxnLst>
                  <a:cxn ang="0">
                    <a:pos x="0" y="37"/>
                  </a:cxn>
                  <a:cxn ang="0">
                    <a:pos x="167" y="95"/>
                  </a:cxn>
                  <a:cxn ang="0">
                    <a:pos x="190" y="4"/>
                  </a:cxn>
                  <a:cxn ang="0">
                    <a:pos x="139" y="0"/>
                  </a:cxn>
                  <a:cxn ang="0">
                    <a:pos x="95" y="4"/>
                  </a:cxn>
                  <a:cxn ang="0">
                    <a:pos x="39" y="24"/>
                  </a:cxn>
                  <a:cxn ang="0">
                    <a:pos x="0" y="37"/>
                  </a:cxn>
                </a:cxnLst>
                <a:rect l="0" t="0" r="r" b="b"/>
                <a:pathLst>
                  <a:path w="190" h="95">
                    <a:moveTo>
                      <a:pt x="0" y="37"/>
                    </a:moveTo>
                    <a:lnTo>
                      <a:pt x="167" y="95"/>
                    </a:lnTo>
                    <a:lnTo>
                      <a:pt x="190" y="4"/>
                    </a:lnTo>
                    <a:lnTo>
                      <a:pt x="139" y="0"/>
                    </a:lnTo>
                    <a:lnTo>
                      <a:pt x="95" y="4"/>
                    </a:lnTo>
                    <a:lnTo>
                      <a:pt x="39" y="24"/>
                    </a:lnTo>
                    <a:lnTo>
                      <a:pt x="0" y="37"/>
                    </a:lnTo>
                    <a:close/>
                  </a:path>
                </a:pathLst>
              </a:custGeom>
              <a:solidFill>
                <a:srgbClr val="000000"/>
              </a:solidFill>
              <a:ln w="0">
                <a:solidFill>
                  <a:srgbClr val="000000"/>
                </a:solidFill>
                <a:prstDash val="solid"/>
                <a:round/>
                <a:headEnd/>
                <a:tailEnd/>
              </a:ln>
            </p:spPr>
            <p:txBody>
              <a:bodyPr/>
              <a:lstStyle/>
              <a:p>
                <a:endParaRPr lang="en-US"/>
              </a:p>
            </p:txBody>
          </p:sp>
          <p:sp>
            <p:nvSpPr>
              <p:cNvPr id="30871" name="Freeform 151"/>
              <p:cNvSpPr>
                <a:spLocks/>
              </p:cNvSpPr>
              <p:nvPr/>
            </p:nvSpPr>
            <p:spPr bwMode="auto">
              <a:xfrm>
                <a:off x="2784" y="3566"/>
                <a:ext cx="14" cy="40"/>
              </a:xfrm>
              <a:custGeom>
                <a:avLst/>
                <a:gdLst/>
                <a:ahLst/>
                <a:cxnLst>
                  <a:cxn ang="0">
                    <a:pos x="71" y="0"/>
                  </a:cxn>
                  <a:cxn ang="0">
                    <a:pos x="354" y="408"/>
                  </a:cxn>
                  <a:cxn ang="0">
                    <a:pos x="243" y="408"/>
                  </a:cxn>
                  <a:cxn ang="0">
                    <a:pos x="354" y="582"/>
                  </a:cxn>
                  <a:cxn ang="0">
                    <a:pos x="71" y="640"/>
                  </a:cxn>
                  <a:cxn ang="0">
                    <a:pos x="0" y="462"/>
                  </a:cxn>
                  <a:cxn ang="0">
                    <a:pos x="71" y="58"/>
                  </a:cxn>
                  <a:cxn ang="0">
                    <a:pos x="71" y="0"/>
                  </a:cxn>
                </a:cxnLst>
                <a:rect l="0" t="0" r="r" b="b"/>
                <a:pathLst>
                  <a:path w="354" h="640">
                    <a:moveTo>
                      <a:pt x="71" y="0"/>
                    </a:moveTo>
                    <a:lnTo>
                      <a:pt x="354" y="408"/>
                    </a:lnTo>
                    <a:lnTo>
                      <a:pt x="243" y="408"/>
                    </a:lnTo>
                    <a:lnTo>
                      <a:pt x="354" y="582"/>
                    </a:lnTo>
                    <a:lnTo>
                      <a:pt x="71" y="640"/>
                    </a:lnTo>
                    <a:lnTo>
                      <a:pt x="0" y="462"/>
                    </a:lnTo>
                    <a:lnTo>
                      <a:pt x="71" y="58"/>
                    </a:lnTo>
                    <a:lnTo>
                      <a:pt x="71" y="0"/>
                    </a:lnTo>
                    <a:close/>
                  </a:path>
                </a:pathLst>
              </a:custGeom>
              <a:solidFill>
                <a:srgbClr val="919191"/>
              </a:solidFill>
              <a:ln w="0">
                <a:solidFill>
                  <a:srgbClr val="919191"/>
                </a:solidFill>
                <a:prstDash val="solid"/>
                <a:round/>
                <a:headEnd/>
                <a:tailEnd/>
              </a:ln>
            </p:spPr>
            <p:txBody>
              <a:bodyPr/>
              <a:lstStyle/>
              <a:p>
                <a:endParaRPr lang="en-US"/>
              </a:p>
            </p:txBody>
          </p:sp>
          <p:sp>
            <p:nvSpPr>
              <p:cNvPr id="30872" name="Freeform 152"/>
              <p:cNvSpPr>
                <a:spLocks/>
              </p:cNvSpPr>
              <p:nvPr/>
            </p:nvSpPr>
            <p:spPr bwMode="auto">
              <a:xfrm>
                <a:off x="2789" y="3414"/>
                <a:ext cx="7" cy="20"/>
              </a:xfrm>
              <a:custGeom>
                <a:avLst/>
                <a:gdLst/>
                <a:ahLst/>
                <a:cxnLst>
                  <a:cxn ang="0">
                    <a:pos x="179" y="124"/>
                  </a:cxn>
                  <a:cxn ang="0">
                    <a:pos x="79" y="124"/>
                  </a:cxn>
                  <a:cxn ang="0">
                    <a:pos x="8" y="0"/>
                  </a:cxn>
                  <a:cxn ang="0">
                    <a:pos x="0" y="54"/>
                  </a:cxn>
                  <a:cxn ang="0">
                    <a:pos x="39" y="162"/>
                  </a:cxn>
                  <a:cxn ang="0">
                    <a:pos x="98" y="174"/>
                  </a:cxn>
                  <a:cxn ang="0">
                    <a:pos x="111" y="227"/>
                  </a:cxn>
                  <a:cxn ang="0">
                    <a:pos x="146" y="318"/>
                  </a:cxn>
                  <a:cxn ang="0">
                    <a:pos x="179" y="318"/>
                  </a:cxn>
                  <a:cxn ang="0">
                    <a:pos x="179" y="124"/>
                  </a:cxn>
                </a:cxnLst>
                <a:rect l="0" t="0" r="r" b="b"/>
                <a:pathLst>
                  <a:path w="179" h="318">
                    <a:moveTo>
                      <a:pt x="179" y="124"/>
                    </a:moveTo>
                    <a:lnTo>
                      <a:pt x="79" y="124"/>
                    </a:lnTo>
                    <a:lnTo>
                      <a:pt x="8" y="0"/>
                    </a:lnTo>
                    <a:lnTo>
                      <a:pt x="0" y="54"/>
                    </a:lnTo>
                    <a:lnTo>
                      <a:pt x="39" y="162"/>
                    </a:lnTo>
                    <a:lnTo>
                      <a:pt x="98" y="174"/>
                    </a:lnTo>
                    <a:lnTo>
                      <a:pt x="111" y="227"/>
                    </a:lnTo>
                    <a:lnTo>
                      <a:pt x="146" y="318"/>
                    </a:lnTo>
                    <a:lnTo>
                      <a:pt x="179" y="318"/>
                    </a:lnTo>
                    <a:lnTo>
                      <a:pt x="179" y="124"/>
                    </a:lnTo>
                    <a:close/>
                  </a:path>
                </a:pathLst>
              </a:custGeom>
              <a:solidFill>
                <a:srgbClr val="FFBF3F"/>
              </a:solidFill>
              <a:ln w="0">
                <a:solidFill>
                  <a:srgbClr val="FFBF3F"/>
                </a:solidFill>
                <a:prstDash val="solid"/>
                <a:round/>
                <a:headEnd/>
                <a:tailEnd/>
              </a:ln>
            </p:spPr>
            <p:txBody>
              <a:bodyPr/>
              <a:lstStyle/>
              <a:p>
                <a:endParaRPr lang="en-US"/>
              </a:p>
            </p:txBody>
          </p:sp>
          <p:sp>
            <p:nvSpPr>
              <p:cNvPr id="30873" name="Freeform 153"/>
              <p:cNvSpPr>
                <a:spLocks/>
              </p:cNvSpPr>
              <p:nvPr/>
            </p:nvSpPr>
            <p:spPr bwMode="auto">
              <a:xfrm>
                <a:off x="2789" y="3390"/>
                <a:ext cx="23" cy="42"/>
              </a:xfrm>
              <a:custGeom>
                <a:avLst/>
                <a:gdLst/>
                <a:ahLst/>
                <a:cxnLst>
                  <a:cxn ang="0">
                    <a:pos x="569" y="566"/>
                  </a:cxn>
                  <a:cxn ang="0">
                    <a:pos x="569" y="350"/>
                  </a:cxn>
                  <a:cxn ang="0">
                    <a:pos x="553" y="293"/>
                  </a:cxn>
                  <a:cxn ang="0">
                    <a:pos x="526" y="235"/>
                  </a:cxn>
                  <a:cxn ang="0">
                    <a:pos x="493" y="173"/>
                  </a:cxn>
                  <a:cxn ang="0">
                    <a:pos x="430" y="58"/>
                  </a:cxn>
                  <a:cxn ang="0">
                    <a:pos x="399" y="0"/>
                  </a:cxn>
                  <a:cxn ang="0">
                    <a:pos x="399" y="58"/>
                  </a:cxn>
                  <a:cxn ang="0">
                    <a:pos x="414" y="116"/>
                  </a:cxn>
                  <a:cxn ang="0">
                    <a:pos x="426" y="173"/>
                  </a:cxn>
                  <a:cxn ang="0">
                    <a:pos x="454" y="235"/>
                  </a:cxn>
                  <a:cxn ang="0">
                    <a:pos x="426" y="218"/>
                  </a:cxn>
                  <a:cxn ang="0">
                    <a:pos x="410" y="198"/>
                  </a:cxn>
                  <a:cxn ang="0">
                    <a:pos x="399" y="173"/>
                  </a:cxn>
                  <a:cxn ang="0">
                    <a:pos x="374" y="116"/>
                  </a:cxn>
                  <a:cxn ang="0">
                    <a:pos x="343" y="58"/>
                  </a:cxn>
                  <a:cxn ang="0">
                    <a:pos x="314" y="33"/>
                  </a:cxn>
                  <a:cxn ang="0">
                    <a:pos x="287" y="16"/>
                  </a:cxn>
                  <a:cxn ang="0">
                    <a:pos x="259" y="4"/>
                  </a:cxn>
                  <a:cxn ang="0">
                    <a:pos x="227" y="0"/>
                  </a:cxn>
                  <a:cxn ang="0">
                    <a:pos x="255" y="29"/>
                  </a:cxn>
                  <a:cxn ang="0">
                    <a:pos x="263" y="58"/>
                  </a:cxn>
                  <a:cxn ang="0">
                    <a:pos x="274" y="86"/>
                  </a:cxn>
                  <a:cxn ang="0">
                    <a:pos x="274" y="116"/>
                  </a:cxn>
                  <a:cxn ang="0">
                    <a:pos x="267" y="136"/>
                  </a:cxn>
                  <a:cxn ang="0">
                    <a:pos x="255" y="157"/>
                  </a:cxn>
                  <a:cxn ang="0">
                    <a:pos x="223" y="177"/>
                  </a:cxn>
                  <a:cxn ang="0">
                    <a:pos x="191" y="190"/>
                  </a:cxn>
                  <a:cxn ang="0">
                    <a:pos x="172" y="194"/>
                  </a:cxn>
                  <a:cxn ang="0">
                    <a:pos x="151" y="194"/>
                  </a:cxn>
                  <a:cxn ang="0">
                    <a:pos x="136" y="185"/>
                  </a:cxn>
                  <a:cxn ang="0">
                    <a:pos x="116" y="173"/>
                  </a:cxn>
                  <a:cxn ang="0">
                    <a:pos x="144" y="235"/>
                  </a:cxn>
                  <a:cxn ang="0">
                    <a:pos x="155" y="293"/>
                  </a:cxn>
                  <a:cxn ang="0">
                    <a:pos x="167" y="350"/>
                  </a:cxn>
                  <a:cxn ang="0">
                    <a:pos x="172" y="408"/>
                  </a:cxn>
                  <a:cxn ang="0">
                    <a:pos x="144" y="384"/>
                  </a:cxn>
                  <a:cxn ang="0">
                    <a:pos x="116" y="350"/>
                  </a:cxn>
                  <a:cxn ang="0">
                    <a:pos x="88" y="309"/>
                  </a:cxn>
                  <a:cxn ang="0">
                    <a:pos x="76" y="264"/>
                  </a:cxn>
                  <a:cxn ang="0">
                    <a:pos x="60" y="173"/>
                  </a:cxn>
                  <a:cxn ang="0">
                    <a:pos x="48" y="132"/>
                  </a:cxn>
                  <a:cxn ang="0">
                    <a:pos x="48" y="86"/>
                  </a:cxn>
                  <a:cxn ang="0">
                    <a:pos x="48" y="45"/>
                  </a:cxn>
                  <a:cxn ang="0">
                    <a:pos x="60" y="0"/>
                  </a:cxn>
                  <a:cxn ang="0">
                    <a:pos x="24" y="33"/>
                  </a:cxn>
                  <a:cxn ang="0">
                    <a:pos x="5" y="70"/>
                  </a:cxn>
                  <a:cxn ang="0">
                    <a:pos x="0" y="116"/>
                  </a:cxn>
                  <a:cxn ang="0">
                    <a:pos x="5" y="173"/>
                  </a:cxn>
                  <a:cxn ang="0">
                    <a:pos x="9" y="194"/>
                  </a:cxn>
                  <a:cxn ang="0">
                    <a:pos x="28" y="214"/>
                  </a:cxn>
                  <a:cxn ang="0">
                    <a:pos x="40" y="231"/>
                  </a:cxn>
                  <a:cxn ang="0">
                    <a:pos x="60" y="235"/>
                  </a:cxn>
                  <a:cxn ang="0">
                    <a:pos x="64" y="293"/>
                  </a:cxn>
                  <a:cxn ang="0">
                    <a:pos x="60" y="350"/>
                  </a:cxn>
                  <a:cxn ang="0">
                    <a:pos x="56" y="371"/>
                  </a:cxn>
                  <a:cxn ang="0">
                    <a:pos x="40" y="384"/>
                  </a:cxn>
                  <a:cxn ang="0">
                    <a:pos x="17" y="359"/>
                  </a:cxn>
                  <a:cxn ang="0">
                    <a:pos x="60" y="520"/>
                  </a:cxn>
                  <a:cxn ang="0">
                    <a:pos x="100" y="523"/>
                  </a:cxn>
                  <a:cxn ang="0">
                    <a:pos x="172" y="640"/>
                  </a:cxn>
                  <a:cxn ang="0">
                    <a:pos x="569" y="566"/>
                  </a:cxn>
                </a:cxnLst>
                <a:rect l="0" t="0" r="r" b="b"/>
                <a:pathLst>
                  <a:path w="569" h="640">
                    <a:moveTo>
                      <a:pt x="569" y="566"/>
                    </a:moveTo>
                    <a:lnTo>
                      <a:pt x="569" y="350"/>
                    </a:lnTo>
                    <a:lnTo>
                      <a:pt x="553" y="293"/>
                    </a:lnTo>
                    <a:lnTo>
                      <a:pt x="526" y="235"/>
                    </a:lnTo>
                    <a:lnTo>
                      <a:pt x="493" y="173"/>
                    </a:lnTo>
                    <a:lnTo>
                      <a:pt x="430" y="58"/>
                    </a:lnTo>
                    <a:lnTo>
                      <a:pt x="399" y="0"/>
                    </a:lnTo>
                    <a:lnTo>
                      <a:pt x="399" y="58"/>
                    </a:lnTo>
                    <a:lnTo>
                      <a:pt x="414" y="116"/>
                    </a:lnTo>
                    <a:lnTo>
                      <a:pt x="426" y="173"/>
                    </a:lnTo>
                    <a:lnTo>
                      <a:pt x="454" y="235"/>
                    </a:lnTo>
                    <a:lnTo>
                      <a:pt x="426" y="218"/>
                    </a:lnTo>
                    <a:lnTo>
                      <a:pt x="410" y="198"/>
                    </a:lnTo>
                    <a:lnTo>
                      <a:pt x="399" y="173"/>
                    </a:lnTo>
                    <a:lnTo>
                      <a:pt x="374" y="116"/>
                    </a:lnTo>
                    <a:lnTo>
                      <a:pt x="343" y="58"/>
                    </a:lnTo>
                    <a:lnTo>
                      <a:pt x="314" y="33"/>
                    </a:lnTo>
                    <a:lnTo>
                      <a:pt x="287" y="16"/>
                    </a:lnTo>
                    <a:lnTo>
                      <a:pt x="259" y="4"/>
                    </a:lnTo>
                    <a:lnTo>
                      <a:pt x="227" y="0"/>
                    </a:lnTo>
                    <a:lnTo>
                      <a:pt x="255" y="29"/>
                    </a:lnTo>
                    <a:lnTo>
                      <a:pt x="263" y="58"/>
                    </a:lnTo>
                    <a:lnTo>
                      <a:pt x="274" y="86"/>
                    </a:lnTo>
                    <a:lnTo>
                      <a:pt x="274" y="116"/>
                    </a:lnTo>
                    <a:lnTo>
                      <a:pt x="267" y="136"/>
                    </a:lnTo>
                    <a:lnTo>
                      <a:pt x="255" y="157"/>
                    </a:lnTo>
                    <a:lnTo>
                      <a:pt x="223" y="177"/>
                    </a:lnTo>
                    <a:lnTo>
                      <a:pt x="191" y="190"/>
                    </a:lnTo>
                    <a:lnTo>
                      <a:pt x="172" y="194"/>
                    </a:lnTo>
                    <a:lnTo>
                      <a:pt x="151" y="194"/>
                    </a:lnTo>
                    <a:lnTo>
                      <a:pt x="136" y="185"/>
                    </a:lnTo>
                    <a:lnTo>
                      <a:pt x="116" y="173"/>
                    </a:lnTo>
                    <a:lnTo>
                      <a:pt x="144" y="235"/>
                    </a:lnTo>
                    <a:lnTo>
                      <a:pt x="155" y="293"/>
                    </a:lnTo>
                    <a:lnTo>
                      <a:pt x="167" y="350"/>
                    </a:lnTo>
                    <a:lnTo>
                      <a:pt x="172" y="408"/>
                    </a:lnTo>
                    <a:lnTo>
                      <a:pt x="144" y="384"/>
                    </a:lnTo>
                    <a:lnTo>
                      <a:pt x="116" y="350"/>
                    </a:lnTo>
                    <a:lnTo>
                      <a:pt x="88" y="309"/>
                    </a:lnTo>
                    <a:lnTo>
                      <a:pt x="76" y="264"/>
                    </a:lnTo>
                    <a:lnTo>
                      <a:pt x="60" y="173"/>
                    </a:lnTo>
                    <a:lnTo>
                      <a:pt x="48" y="132"/>
                    </a:lnTo>
                    <a:lnTo>
                      <a:pt x="48" y="86"/>
                    </a:lnTo>
                    <a:lnTo>
                      <a:pt x="48" y="45"/>
                    </a:lnTo>
                    <a:lnTo>
                      <a:pt x="60" y="0"/>
                    </a:lnTo>
                    <a:lnTo>
                      <a:pt x="24" y="33"/>
                    </a:lnTo>
                    <a:lnTo>
                      <a:pt x="5" y="70"/>
                    </a:lnTo>
                    <a:lnTo>
                      <a:pt x="0" y="116"/>
                    </a:lnTo>
                    <a:lnTo>
                      <a:pt x="5" y="173"/>
                    </a:lnTo>
                    <a:lnTo>
                      <a:pt x="9" y="194"/>
                    </a:lnTo>
                    <a:lnTo>
                      <a:pt x="28" y="214"/>
                    </a:lnTo>
                    <a:lnTo>
                      <a:pt x="40" y="231"/>
                    </a:lnTo>
                    <a:lnTo>
                      <a:pt x="60" y="235"/>
                    </a:lnTo>
                    <a:lnTo>
                      <a:pt x="64" y="293"/>
                    </a:lnTo>
                    <a:lnTo>
                      <a:pt x="60" y="350"/>
                    </a:lnTo>
                    <a:lnTo>
                      <a:pt x="56" y="371"/>
                    </a:lnTo>
                    <a:lnTo>
                      <a:pt x="40" y="384"/>
                    </a:lnTo>
                    <a:lnTo>
                      <a:pt x="17" y="359"/>
                    </a:lnTo>
                    <a:lnTo>
                      <a:pt x="60" y="520"/>
                    </a:lnTo>
                    <a:lnTo>
                      <a:pt x="100" y="523"/>
                    </a:lnTo>
                    <a:lnTo>
                      <a:pt x="172" y="640"/>
                    </a:lnTo>
                    <a:lnTo>
                      <a:pt x="569" y="566"/>
                    </a:lnTo>
                    <a:close/>
                  </a:path>
                </a:pathLst>
              </a:custGeom>
              <a:solidFill>
                <a:srgbClr val="000000"/>
              </a:solidFill>
              <a:ln w="0">
                <a:solidFill>
                  <a:srgbClr val="000000"/>
                </a:solidFill>
                <a:prstDash val="solid"/>
                <a:round/>
                <a:headEnd/>
                <a:tailEnd/>
              </a:ln>
            </p:spPr>
            <p:txBody>
              <a:bodyPr/>
              <a:lstStyle/>
              <a:p>
                <a:endParaRPr lang="en-US"/>
              </a:p>
            </p:txBody>
          </p:sp>
          <p:sp>
            <p:nvSpPr>
              <p:cNvPr id="30874" name="Freeform 154"/>
              <p:cNvSpPr>
                <a:spLocks/>
              </p:cNvSpPr>
              <p:nvPr/>
            </p:nvSpPr>
            <p:spPr bwMode="auto">
              <a:xfrm>
                <a:off x="2795" y="3425"/>
                <a:ext cx="19" cy="12"/>
              </a:xfrm>
              <a:custGeom>
                <a:avLst/>
                <a:gdLst/>
                <a:ahLst/>
                <a:cxnLst>
                  <a:cxn ang="0">
                    <a:pos x="7" y="136"/>
                  </a:cxn>
                  <a:cxn ang="0">
                    <a:pos x="63" y="74"/>
                  </a:cxn>
                  <a:cxn ang="0">
                    <a:pos x="143" y="25"/>
                  </a:cxn>
                  <a:cxn ang="0">
                    <a:pos x="211" y="4"/>
                  </a:cxn>
                  <a:cxn ang="0">
                    <a:pos x="310" y="0"/>
                  </a:cxn>
                  <a:cxn ang="0">
                    <a:pos x="382" y="13"/>
                  </a:cxn>
                  <a:cxn ang="0">
                    <a:pos x="441" y="45"/>
                  </a:cxn>
                  <a:cxn ang="0">
                    <a:pos x="481" y="104"/>
                  </a:cxn>
                  <a:cxn ang="0">
                    <a:pos x="449" y="87"/>
                  </a:cxn>
                  <a:cxn ang="0">
                    <a:pos x="422" y="78"/>
                  </a:cxn>
                  <a:cxn ang="0">
                    <a:pos x="374" y="67"/>
                  </a:cxn>
                  <a:cxn ang="0">
                    <a:pos x="330" y="62"/>
                  </a:cxn>
                  <a:cxn ang="0">
                    <a:pos x="262" y="62"/>
                  </a:cxn>
                  <a:cxn ang="0">
                    <a:pos x="199" y="74"/>
                  </a:cxn>
                  <a:cxn ang="0">
                    <a:pos x="138" y="91"/>
                  </a:cxn>
                  <a:cxn ang="0">
                    <a:pos x="83" y="119"/>
                  </a:cxn>
                  <a:cxn ang="0">
                    <a:pos x="40" y="145"/>
                  </a:cxn>
                  <a:cxn ang="0">
                    <a:pos x="0" y="177"/>
                  </a:cxn>
                  <a:cxn ang="0">
                    <a:pos x="7" y="136"/>
                  </a:cxn>
                </a:cxnLst>
                <a:rect l="0" t="0" r="r" b="b"/>
                <a:pathLst>
                  <a:path w="481" h="177">
                    <a:moveTo>
                      <a:pt x="7" y="136"/>
                    </a:moveTo>
                    <a:lnTo>
                      <a:pt x="63" y="74"/>
                    </a:lnTo>
                    <a:lnTo>
                      <a:pt x="143" y="25"/>
                    </a:lnTo>
                    <a:lnTo>
                      <a:pt x="211" y="4"/>
                    </a:lnTo>
                    <a:lnTo>
                      <a:pt x="310" y="0"/>
                    </a:lnTo>
                    <a:lnTo>
                      <a:pt x="382" y="13"/>
                    </a:lnTo>
                    <a:lnTo>
                      <a:pt x="441" y="45"/>
                    </a:lnTo>
                    <a:lnTo>
                      <a:pt x="481" y="104"/>
                    </a:lnTo>
                    <a:lnTo>
                      <a:pt x="449" y="87"/>
                    </a:lnTo>
                    <a:lnTo>
                      <a:pt x="422" y="78"/>
                    </a:lnTo>
                    <a:lnTo>
                      <a:pt x="374" y="67"/>
                    </a:lnTo>
                    <a:lnTo>
                      <a:pt x="330" y="62"/>
                    </a:lnTo>
                    <a:lnTo>
                      <a:pt x="262" y="62"/>
                    </a:lnTo>
                    <a:lnTo>
                      <a:pt x="199" y="74"/>
                    </a:lnTo>
                    <a:lnTo>
                      <a:pt x="138" y="91"/>
                    </a:lnTo>
                    <a:lnTo>
                      <a:pt x="83" y="119"/>
                    </a:lnTo>
                    <a:lnTo>
                      <a:pt x="40" y="145"/>
                    </a:lnTo>
                    <a:lnTo>
                      <a:pt x="0" y="177"/>
                    </a:lnTo>
                    <a:lnTo>
                      <a:pt x="7" y="136"/>
                    </a:lnTo>
                    <a:close/>
                  </a:path>
                </a:pathLst>
              </a:custGeom>
              <a:solidFill>
                <a:srgbClr val="FFFFFF"/>
              </a:solidFill>
              <a:ln w="0">
                <a:solidFill>
                  <a:srgbClr val="FFFFFF"/>
                </a:solidFill>
                <a:prstDash val="solid"/>
                <a:round/>
                <a:headEnd/>
                <a:tailEnd/>
              </a:ln>
            </p:spPr>
            <p:txBody>
              <a:bodyPr/>
              <a:lstStyle/>
              <a:p>
                <a:endParaRPr lang="en-US"/>
              </a:p>
            </p:txBody>
          </p:sp>
          <p:sp>
            <p:nvSpPr>
              <p:cNvPr id="30875" name="Freeform 155"/>
              <p:cNvSpPr>
                <a:spLocks/>
              </p:cNvSpPr>
              <p:nvPr/>
            </p:nvSpPr>
            <p:spPr bwMode="auto">
              <a:xfrm>
                <a:off x="2788" y="3384"/>
                <a:ext cx="10" cy="11"/>
              </a:xfrm>
              <a:custGeom>
                <a:avLst/>
                <a:gdLst/>
                <a:ahLst/>
                <a:cxnLst>
                  <a:cxn ang="0">
                    <a:pos x="180" y="0"/>
                  </a:cxn>
                  <a:cxn ang="0">
                    <a:pos x="128" y="0"/>
                  </a:cxn>
                  <a:cxn ang="0">
                    <a:pos x="68" y="34"/>
                  </a:cxn>
                  <a:cxn ang="0">
                    <a:pos x="13" y="71"/>
                  </a:cxn>
                  <a:cxn ang="0">
                    <a:pos x="0" y="116"/>
                  </a:cxn>
                  <a:cxn ang="0">
                    <a:pos x="0" y="149"/>
                  </a:cxn>
                  <a:cxn ang="0">
                    <a:pos x="25" y="107"/>
                  </a:cxn>
                  <a:cxn ang="0">
                    <a:pos x="40" y="95"/>
                  </a:cxn>
                  <a:cxn ang="0">
                    <a:pos x="68" y="91"/>
                  </a:cxn>
                  <a:cxn ang="0">
                    <a:pos x="96" y="91"/>
                  </a:cxn>
                  <a:cxn ang="0">
                    <a:pos x="124" y="91"/>
                  </a:cxn>
                  <a:cxn ang="0">
                    <a:pos x="128" y="62"/>
                  </a:cxn>
                  <a:cxn ang="0">
                    <a:pos x="152" y="41"/>
                  </a:cxn>
                  <a:cxn ang="0">
                    <a:pos x="180" y="34"/>
                  </a:cxn>
                  <a:cxn ang="0">
                    <a:pos x="171" y="62"/>
                  </a:cxn>
                  <a:cxn ang="0">
                    <a:pos x="180" y="91"/>
                  </a:cxn>
                  <a:cxn ang="0">
                    <a:pos x="199" y="54"/>
                  </a:cxn>
                  <a:cxn ang="0">
                    <a:pos x="235" y="34"/>
                  </a:cxn>
                  <a:cxn ang="0">
                    <a:pos x="180" y="0"/>
                  </a:cxn>
                </a:cxnLst>
                <a:rect l="0" t="0" r="r" b="b"/>
                <a:pathLst>
                  <a:path w="235" h="149">
                    <a:moveTo>
                      <a:pt x="180" y="0"/>
                    </a:moveTo>
                    <a:lnTo>
                      <a:pt x="128" y="0"/>
                    </a:lnTo>
                    <a:lnTo>
                      <a:pt x="68" y="34"/>
                    </a:lnTo>
                    <a:lnTo>
                      <a:pt x="13" y="71"/>
                    </a:lnTo>
                    <a:lnTo>
                      <a:pt x="0" y="116"/>
                    </a:lnTo>
                    <a:lnTo>
                      <a:pt x="0" y="149"/>
                    </a:lnTo>
                    <a:lnTo>
                      <a:pt x="25" y="107"/>
                    </a:lnTo>
                    <a:lnTo>
                      <a:pt x="40" y="95"/>
                    </a:lnTo>
                    <a:lnTo>
                      <a:pt x="68" y="91"/>
                    </a:lnTo>
                    <a:lnTo>
                      <a:pt x="96" y="91"/>
                    </a:lnTo>
                    <a:lnTo>
                      <a:pt x="124" y="91"/>
                    </a:lnTo>
                    <a:lnTo>
                      <a:pt x="128" y="62"/>
                    </a:lnTo>
                    <a:lnTo>
                      <a:pt x="152" y="41"/>
                    </a:lnTo>
                    <a:lnTo>
                      <a:pt x="180" y="34"/>
                    </a:lnTo>
                    <a:lnTo>
                      <a:pt x="171" y="62"/>
                    </a:lnTo>
                    <a:lnTo>
                      <a:pt x="180" y="91"/>
                    </a:lnTo>
                    <a:lnTo>
                      <a:pt x="199" y="54"/>
                    </a:lnTo>
                    <a:lnTo>
                      <a:pt x="235" y="34"/>
                    </a:lnTo>
                    <a:lnTo>
                      <a:pt x="180" y="0"/>
                    </a:lnTo>
                    <a:close/>
                  </a:path>
                </a:pathLst>
              </a:custGeom>
              <a:solidFill>
                <a:srgbClr val="FFFFFF"/>
              </a:solidFill>
              <a:ln w="0">
                <a:solidFill>
                  <a:srgbClr val="FFFFFF"/>
                </a:solidFill>
                <a:prstDash val="solid"/>
                <a:round/>
                <a:headEnd/>
                <a:tailEnd/>
              </a:ln>
            </p:spPr>
            <p:txBody>
              <a:bodyPr/>
              <a:lstStyle/>
              <a:p>
                <a:endParaRPr lang="en-US"/>
              </a:p>
            </p:txBody>
          </p:sp>
          <p:sp>
            <p:nvSpPr>
              <p:cNvPr id="30876" name="Freeform 156"/>
              <p:cNvSpPr>
                <a:spLocks/>
              </p:cNvSpPr>
              <p:nvPr/>
            </p:nvSpPr>
            <p:spPr bwMode="auto">
              <a:xfrm>
                <a:off x="2805" y="3387"/>
                <a:ext cx="4" cy="5"/>
              </a:xfrm>
              <a:custGeom>
                <a:avLst/>
                <a:gdLst/>
                <a:ahLst/>
                <a:cxnLst>
                  <a:cxn ang="0">
                    <a:pos x="0" y="0"/>
                  </a:cxn>
                  <a:cxn ang="0">
                    <a:pos x="32" y="28"/>
                  </a:cxn>
                  <a:cxn ang="0">
                    <a:pos x="43" y="45"/>
                  </a:cxn>
                  <a:cxn ang="0">
                    <a:pos x="48" y="57"/>
                  </a:cxn>
                  <a:cxn ang="0">
                    <a:pos x="76" y="65"/>
                  </a:cxn>
                  <a:cxn ang="0">
                    <a:pos x="104" y="57"/>
                  </a:cxn>
                  <a:cxn ang="0">
                    <a:pos x="104" y="45"/>
                  </a:cxn>
                  <a:cxn ang="0">
                    <a:pos x="99" y="28"/>
                  </a:cxn>
                  <a:cxn ang="0">
                    <a:pos x="60" y="11"/>
                  </a:cxn>
                  <a:cxn ang="0">
                    <a:pos x="12" y="0"/>
                  </a:cxn>
                  <a:cxn ang="0">
                    <a:pos x="0" y="0"/>
                  </a:cxn>
                </a:cxnLst>
                <a:rect l="0" t="0" r="r" b="b"/>
                <a:pathLst>
                  <a:path w="104" h="65">
                    <a:moveTo>
                      <a:pt x="0" y="0"/>
                    </a:moveTo>
                    <a:lnTo>
                      <a:pt x="32" y="28"/>
                    </a:lnTo>
                    <a:lnTo>
                      <a:pt x="43" y="45"/>
                    </a:lnTo>
                    <a:lnTo>
                      <a:pt x="48" y="57"/>
                    </a:lnTo>
                    <a:lnTo>
                      <a:pt x="76" y="65"/>
                    </a:lnTo>
                    <a:lnTo>
                      <a:pt x="104" y="57"/>
                    </a:lnTo>
                    <a:lnTo>
                      <a:pt x="104" y="45"/>
                    </a:lnTo>
                    <a:lnTo>
                      <a:pt x="99" y="28"/>
                    </a:lnTo>
                    <a:lnTo>
                      <a:pt x="60" y="11"/>
                    </a:lnTo>
                    <a:lnTo>
                      <a:pt x="12" y="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0877" name="Freeform 157"/>
              <p:cNvSpPr>
                <a:spLocks/>
              </p:cNvSpPr>
              <p:nvPr/>
            </p:nvSpPr>
            <p:spPr bwMode="auto">
              <a:xfrm>
                <a:off x="2826" y="3533"/>
                <a:ext cx="25" cy="51"/>
              </a:xfrm>
              <a:custGeom>
                <a:avLst/>
                <a:gdLst/>
                <a:ahLst/>
                <a:cxnLst>
                  <a:cxn ang="0">
                    <a:pos x="509" y="467"/>
                  </a:cxn>
                  <a:cxn ang="0">
                    <a:pos x="282" y="0"/>
                  </a:cxn>
                  <a:cxn ang="0">
                    <a:pos x="338" y="173"/>
                  </a:cxn>
                  <a:cxn ang="0">
                    <a:pos x="282" y="173"/>
                  </a:cxn>
                  <a:cxn ang="0">
                    <a:pos x="111" y="0"/>
                  </a:cxn>
                  <a:cxn ang="0">
                    <a:pos x="0" y="0"/>
                  </a:cxn>
                  <a:cxn ang="0">
                    <a:pos x="338" y="817"/>
                  </a:cxn>
                  <a:cxn ang="0">
                    <a:pos x="636" y="772"/>
                  </a:cxn>
                  <a:cxn ang="0">
                    <a:pos x="509" y="467"/>
                  </a:cxn>
                </a:cxnLst>
                <a:rect l="0" t="0" r="r" b="b"/>
                <a:pathLst>
                  <a:path w="636" h="817">
                    <a:moveTo>
                      <a:pt x="509" y="467"/>
                    </a:moveTo>
                    <a:lnTo>
                      <a:pt x="282" y="0"/>
                    </a:lnTo>
                    <a:lnTo>
                      <a:pt x="338" y="173"/>
                    </a:lnTo>
                    <a:lnTo>
                      <a:pt x="282" y="173"/>
                    </a:lnTo>
                    <a:lnTo>
                      <a:pt x="111" y="0"/>
                    </a:lnTo>
                    <a:lnTo>
                      <a:pt x="0" y="0"/>
                    </a:lnTo>
                    <a:lnTo>
                      <a:pt x="338" y="817"/>
                    </a:lnTo>
                    <a:lnTo>
                      <a:pt x="636" y="772"/>
                    </a:lnTo>
                    <a:lnTo>
                      <a:pt x="509" y="467"/>
                    </a:lnTo>
                    <a:close/>
                  </a:path>
                </a:pathLst>
              </a:custGeom>
              <a:solidFill>
                <a:srgbClr val="919191"/>
              </a:solidFill>
              <a:ln w="0">
                <a:solidFill>
                  <a:srgbClr val="919191"/>
                </a:solidFill>
                <a:prstDash val="solid"/>
                <a:round/>
                <a:headEnd/>
                <a:tailEnd/>
              </a:ln>
            </p:spPr>
            <p:txBody>
              <a:bodyPr/>
              <a:lstStyle/>
              <a:p>
                <a:endParaRPr lang="en-US"/>
              </a:p>
            </p:txBody>
          </p:sp>
          <p:sp>
            <p:nvSpPr>
              <p:cNvPr id="30878" name="Freeform 158"/>
              <p:cNvSpPr>
                <a:spLocks/>
              </p:cNvSpPr>
              <p:nvPr/>
            </p:nvSpPr>
            <p:spPr bwMode="auto">
              <a:xfrm>
                <a:off x="2822" y="3558"/>
                <a:ext cx="11" cy="26"/>
              </a:xfrm>
              <a:custGeom>
                <a:avLst/>
                <a:gdLst/>
                <a:ahLst/>
                <a:cxnLst>
                  <a:cxn ang="0">
                    <a:pos x="283" y="408"/>
                  </a:cxn>
                  <a:cxn ang="0">
                    <a:pos x="112" y="0"/>
                  </a:cxn>
                  <a:cxn ang="0">
                    <a:pos x="167" y="231"/>
                  </a:cxn>
                  <a:cxn ang="0">
                    <a:pos x="56" y="231"/>
                  </a:cxn>
                  <a:cxn ang="0">
                    <a:pos x="0" y="408"/>
                  </a:cxn>
                  <a:cxn ang="0">
                    <a:pos x="283" y="408"/>
                  </a:cxn>
                </a:cxnLst>
                <a:rect l="0" t="0" r="r" b="b"/>
                <a:pathLst>
                  <a:path w="283" h="408">
                    <a:moveTo>
                      <a:pt x="283" y="408"/>
                    </a:moveTo>
                    <a:lnTo>
                      <a:pt x="112" y="0"/>
                    </a:lnTo>
                    <a:lnTo>
                      <a:pt x="167" y="231"/>
                    </a:lnTo>
                    <a:lnTo>
                      <a:pt x="56" y="231"/>
                    </a:lnTo>
                    <a:lnTo>
                      <a:pt x="0" y="408"/>
                    </a:lnTo>
                    <a:lnTo>
                      <a:pt x="283" y="408"/>
                    </a:lnTo>
                    <a:close/>
                  </a:path>
                </a:pathLst>
              </a:custGeom>
              <a:solidFill>
                <a:srgbClr val="919191"/>
              </a:solidFill>
              <a:ln w="0">
                <a:solidFill>
                  <a:srgbClr val="919191"/>
                </a:solidFill>
                <a:prstDash val="solid"/>
                <a:round/>
                <a:headEnd/>
                <a:tailEnd/>
              </a:ln>
            </p:spPr>
            <p:txBody>
              <a:bodyPr/>
              <a:lstStyle/>
              <a:p>
                <a:endParaRPr lang="en-US"/>
              </a:p>
            </p:txBody>
          </p:sp>
          <p:sp>
            <p:nvSpPr>
              <p:cNvPr id="30879" name="Freeform 159"/>
              <p:cNvSpPr>
                <a:spLocks/>
              </p:cNvSpPr>
              <p:nvPr/>
            </p:nvSpPr>
            <p:spPr bwMode="auto">
              <a:xfrm>
                <a:off x="2861" y="3603"/>
                <a:ext cx="11" cy="57"/>
              </a:xfrm>
              <a:custGeom>
                <a:avLst/>
                <a:gdLst/>
                <a:ahLst/>
                <a:cxnLst>
                  <a:cxn ang="0">
                    <a:pos x="108" y="895"/>
                  </a:cxn>
                  <a:cxn ang="0">
                    <a:pos x="310" y="858"/>
                  </a:cxn>
                  <a:cxn ang="0">
                    <a:pos x="215" y="0"/>
                  </a:cxn>
                  <a:cxn ang="0">
                    <a:pos x="0" y="45"/>
                  </a:cxn>
                  <a:cxn ang="0">
                    <a:pos x="108" y="895"/>
                  </a:cxn>
                </a:cxnLst>
                <a:rect l="0" t="0" r="r" b="b"/>
                <a:pathLst>
                  <a:path w="310" h="895">
                    <a:moveTo>
                      <a:pt x="108" y="895"/>
                    </a:moveTo>
                    <a:lnTo>
                      <a:pt x="310" y="858"/>
                    </a:lnTo>
                    <a:lnTo>
                      <a:pt x="215" y="0"/>
                    </a:lnTo>
                    <a:lnTo>
                      <a:pt x="0" y="45"/>
                    </a:lnTo>
                    <a:lnTo>
                      <a:pt x="108" y="895"/>
                    </a:lnTo>
                    <a:close/>
                  </a:path>
                </a:pathLst>
              </a:custGeom>
              <a:solidFill>
                <a:srgbClr val="919191"/>
              </a:solidFill>
              <a:ln w="0">
                <a:solidFill>
                  <a:srgbClr val="919191"/>
                </a:solidFill>
                <a:prstDash val="solid"/>
                <a:round/>
                <a:headEnd/>
                <a:tailEnd/>
              </a:ln>
            </p:spPr>
            <p:txBody>
              <a:bodyPr/>
              <a:lstStyle/>
              <a:p>
                <a:endParaRPr lang="en-US"/>
              </a:p>
            </p:txBody>
          </p:sp>
          <p:sp>
            <p:nvSpPr>
              <p:cNvPr id="30880" name="Freeform 160"/>
              <p:cNvSpPr>
                <a:spLocks/>
              </p:cNvSpPr>
              <p:nvPr/>
            </p:nvSpPr>
            <p:spPr bwMode="auto">
              <a:xfrm>
                <a:off x="2842" y="3659"/>
                <a:ext cx="14" cy="55"/>
              </a:xfrm>
              <a:custGeom>
                <a:avLst/>
                <a:gdLst/>
                <a:ahLst/>
                <a:cxnLst>
                  <a:cxn ang="0">
                    <a:pos x="159" y="223"/>
                  </a:cxn>
                  <a:cxn ang="0">
                    <a:pos x="4" y="112"/>
                  </a:cxn>
                  <a:cxn ang="0">
                    <a:pos x="39" y="161"/>
                  </a:cxn>
                  <a:cxn ang="0">
                    <a:pos x="108" y="281"/>
                  </a:cxn>
                  <a:cxn ang="0">
                    <a:pos x="159" y="396"/>
                  </a:cxn>
                  <a:cxn ang="0">
                    <a:pos x="79" y="338"/>
                  </a:cxn>
                  <a:cxn ang="0">
                    <a:pos x="0" y="310"/>
                  </a:cxn>
                  <a:cxn ang="0">
                    <a:pos x="48" y="364"/>
                  </a:cxn>
                  <a:cxn ang="0">
                    <a:pos x="79" y="433"/>
                  </a:cxn>
                  <a:cxn ang="0">
                    <a:pos x="104" y="516"/>
                  </a:cxn>
                  <a:cxn ang="0">
                    <a:pos x="202" y="863"/>
                  </a:cxn>
                  <a:cxn ang="0">
                    <a:pos x="275" y="829"/>
                  </a:cxn>
                  <a:cxn ang="0">
                    <a:pos x="330" y="834"/>
                  </a:cxn>
                  <a:cxn ang="0">
                    <a:pos x="362" y="863"/>
                  </a:cxn>
                  <a:cxn ang="0">
                    <a:pos x="271" y="574"/>
                  </a:cxn>
                  <a:cxn ang="0">
                    <a:pos x="210" y="396"/>
                  </a:cxn>
                  <a:cxn ang="0">
                    <a:pos x="215" y="281"/>
                  </a:cxn>
                  <a:cxn ang="0">
                    <a:pos x="210" y="240"/>
                  </a:cxn>
                  <a:cxn ang="0">
                    <a:pos x="139" y="0"/>
                  </a:cxn>
                  <a:cxn ang="0">
                    <a:pos x="159" y="223"/>
                  </a:cxn>
                </a:cxnLst>
                <a:rect l="0" t="0" r="r" b="b"/>
                <a:pathLst>
                  <a:path w="362" h="863">
                    <a:moveTo>
                      <a:pt x="159" y="223"/>
                    </a:moveTo>
                    <a:lnTo>
                      <a:pt x="4" y="112"/>
                    </a:lnTo>
                    <a:lnTo>
                      <a:pt x="39" y="161"/>
                    </a:lnTo>
                    <a:lnTo>
                      <a:pt x="108" y="281"/>
                    </a:lnTo>
                    <a:lnTo>
                      <a:pt x="159" y="396"/>
                    </a:lnTo>
                    <a:lnTo>
                      <a:pt x="79" y="338"/>
                    </a:lnTo>
                    <a:lnTo>
                      <a:pt x="0" y="310"/>
                    </a:lnTo>
                    <a:lnTo>
                      <a:pt x="48" y="364"/>
                    </a:lnTo>
                    <a:lnTo>
                      <a:pt x="79" y="433"/>
                    </a:lnTo>
                    <a:lnTo>
                      <a:pt x="104" y="516"/>
                    </a:lnTo>
                    <a:lnTo>
                      <a:pt x="202" y="863"/>
                    </a:lnTo>
                    <a:lnTo>
                      <a:pt x="275" y="829"/>
                    </a:lnTo>
                    <a:lnTo>
                      <a:pt x="330" y="834"/>
                    </a:lnTo>
                    <a:lnTo>
                      <a:pt x="362" y="863"/>
                    </a:lnTo>
                    <a:lnTo>
                      <a:pt x="271" y="574"/>
                    </a:lnTo>
                    <a:lnTo>
                      <a:pt x="210" y="396"/>
                    </a:lnTo>
                    <a:lnTo>
                      <a:pt x="215" y="281"/>
                    </a:lnTo>
                    <a:lnTo>
                      <a:pt x="210" y="240"/>
                    </a:lnTo>
                    <a:lnTo>
                      <a:pt x="139" y="0"/>
                    </a:lnTo>
                    <a:lnTo>
                      <a:pt x="159" y="223"/>
                    </a:lnTo>
                    <a:close/>
                  </a:path>
                </a:pathLst>
              </a:custGeom>
              <a:solidFill>
                <a:srgbClr val="919191"/>
              </a:solidFill>
              <a:ln w="0">
                <a:solidFill>
                  <a:srgbClr val="919191"/>
                </a:solidFill>
                <a:prstDash val="solid"/>
                <a:round/>
                <a:headEnd/>
                <a:tailEnd/>
              </a:ln>
            </p:spPr>
            <p:txBody>
              <a:bodyPr/>
              <a:lstStyle/>
              <a:p>
                <a:endParaRPr lang="en-US"/>
              </a:p>
            </p:txBody>
          </p:sp>
          <p:sp>
            <p:nvSpPr>
              <p:cNvPr id="30881" name="Freeform 161"/>
              <p:cNvSpPr>
                <a:spLocks/>
              </p:cNvSpPr>
              <p:nvPr/>
            </p:nvSpPr>
            <p:spPr bwMode="auto">
              <a:xfrm>
                <a:off x="2850" y="3719"/>
                <a:ext cx="5" cy="7"/>
              </a:xfrm>
              <a:custGeom>
                <a:avLst/>
                <a:gdLst/>
                <a:ahLst/>
                <a:cxnLst>
                  <a:cxn ang="0">
                    <a:pos x="4" y="29"/>
                  </a:cxn>
                  <a:cxn ang="0">
                    <a:pos x="0" y="116"/>
                  </a:cxn>
                  <a:cxn ang="0">
                    <a:pos x="51" y="63"/>
                  </a:cxn>
                  <a:cxn ang="0">
                    <a:pos x="119" y="46"/>
                  </a:cxn>
                  <a:cxn ang="0">
                    <a:pos x="103" y="5"/>
                  </a:cxn>
                  <a:cxn ang="0">
                    <a:pos x="51" y="0"/>
                  </a:cxn>
                  <a:cxn ang="0">
                    <a:pos x="4" y="29"/>
                  </a:cxn>
                </a:cxnLst>
                <a:rect l="0" t="0" r="r" b="b"/>
                <a:pathLst>
                  <a:path w="119" h="116">
                    <a:moveTo>
                      <a:pt x="4" y="29"/>
                    </a:moveTo>
                    <a:lnTo>
                      <a:pt x="0" y="116"/>
                    </a:lnTo>
                    <a:lnTo>
                      <a:pt x="51" y="63"/>
                    </a:lnTo>
                    <a:lnTo>
                      <a:pt x="119" y="46"/>
                    </a:lnTo>
                    <a:lnTo>
                      <a:pt x="103" y="5"/>
                    </a:lnTo>
                    <a:lnTo>
                      <a:pt x="51" y="0"/>
                    </a:lnTo>
                    <a:lnTo>
                      <a:pt x="4" y="29"/>
                    </a:lnTo>
                    <a:close/>
                  </a:path>
                </a:pathLst>
              </a:custGeom>
              <a:solidFill>
                <a:srgbClr val="919191"/>
              </a:solidFill>
              <a:ln w="0">
                <a:solidFill>
                  <a:srgbClr val="919191"/>
                </a:solidFill>
                <a:prstDash val="solid"/>
                <a:round/>
                <a:headEnd/>
                <a:tailEnd/>
              </a:ln>
            </p:spPr>
            <p:txBody>
              <a:bodyPr/>
              <a:lstStyle/>
              <a:p>
                <a:endParaRPr lang="en-US"/>
              </a:p>
            </p:txBody>
          </p:sp>
          <p:sp>
            <p:nvSpPr>
              <p:cNvPr id="30882" name="Freeform 162"/>
              <p:cNvSpPr>
                <a:spLocks/>
              </p:cNvSpPr>
              <p:nvPr/>
            </p:nvSpPr>
            <p:spPr bwMode="auto">
              <a:xfrm>
                <a:off x="2724" y="3828"/>
                <a:ext cx="18" cy="21"/>
              </a:xfrm>
              <a:custGeom>
                <a:avLst/>
                <a:gdLst/>
                <a:ahLst/>
                <a:cxnLst>
                  <a:cxn ang="0">
                    <a:pos x="84" y="0"/>
                  </a:cxn>
                  <a:cxn ang="0">
                    <a:pos x="267" y="0"/>
                  </a:cxn>
                  <a:cxn ang="0">
                    <a:pos x="323" y="13"/>
                  </a:cxn>
                  <a:cxn ang="0">
                    <a:pos x="402" y="145"/>
                  </a:cxn>
                  <a:cxn ang="0">
                    <a:pos x="426" y="289"/>
                  </a:cxn>
                  <a:cxn ang="0">
                    <a:pos x="323" y="347"/>
                  </a:cxn>
                  <a:cxn ang="0">
                    <a:pos x="0" y="355"/>
                  </a:cxn>
                  <a:cxn ang="0">
                    <a:pos x="0" y="29"/>
                  </a:cxn>
                  <a:cxn ang="0">
                    <a:pos x="84" y="0"/>
                  </a:cxn>
                </a:cxnLst>
                <a:rect l="0" t="0" r="r" b="b"/>
                <a:pathLst>
                  <a:path w="426" h="355">
                    <a:moveTo>
                      <a:pt x="84" y="0"/>
                    </a:moveTo>
                    <a:lnTo>
                      <a:pt x="267" y="0"/>
                    </a:lnTo>
                    <a:lnTo>
                      <a:pt x="323" y="13"/>
                    </a:lnTo>
                    <a:lnTo>
                      <a:pt x="402" y="145"/>
                    </a:lnTo>
                    <a:lnTo>
                      <a:pt x="426" y="289"/>
                    </a:lnTo>
                    <a:lnTo>
                      <a:pt x="323" y="347"/>
                    </a:lnTo>
                    <a:lnTo>
                      <a:pt x="0" y="355"/>
                    </a:lnTo>
                    <a:lnTo>
                      <a:pt x="0" y="29"/>
                    </a:lnTo>
                    <a:lnTo>
                      <a:pt x="84" y="0"/>
                    </a:lnTo>
                    <a:close/>
                  </a:path>
                </a:pathLst>
              </a:custGeom>
              <a:solidFill>
                <a:srgbClr val="BF7F00"/>
              </a:solidFill>
              <a:ln w="0">
                <a:solidFill>
                  <a:srgbClr val="BF7F00"/>
                </a:solidFill>
                <a:prstDash val="solid"/>
                <a:round/>
                <a:headEnd/>
                <a:tailEnd/>
              </a:ln>
            </p:spPr>
            <p:txBody>
              <a:bodyPr/>
              <a:lstStyle/>
              <a:p>
                <a:endParaRPr lang="en-US"/>
              </a:p>
            </p:txBody>
          </p:sp>
          <p:sp>
            <p:nvSpPr>
              <p:cNvPr id="30883" name="Freeform 163"/>
              <p:cNvSpPr>
                <a:spLocks/>
              </p:cNvSpPr>
              <p:nvPr/>
            </p:nvSpPr>
            <p:spPr bwMode="auto">
              <a:xfrm>
                <a:off x="2680" y="3540"/>
                <a:ext cx="16" cy="87"/>
              </a:xfrm>
              <a:custGeom>
                <a:avLst/>
                <a:gdLst/>
                <a:ahLst/>
                <a:cxnLst>
                  <a:cxn ang="0">
                    <a:pos x="437" y="21"/>
                  </a:cxn>
                  <a:cxn ang="0">
                    <a:pos x="437" y="1366"/>
                  </a:cxn>
                  <a:cxn ang="0">
                    <a:pos x="88" y="1366"/>
                  </a:cxn>
                  <a:cxn ang="0">
                    <a:pos x="0" y="1214"/>
                  </a:cxn>
                  <a:cxn ang="0">
                    <a:pos x="32" y="1040"/>
                  </a:cxn>
                  <a:cxn ang="0">
                    <a:pos x="67" y="867"/>
                  </a:cxn>
                  <a:cxn ang="0">
                    <a:pos x="40" y="400"/>
                  </a:cxn>
                  <a:cxn ang="0">
                    <a:pos x="36" y="195"/>
                  </a:cxn>
                  <a:cxn ang="0">
                    <a:pos x="88" y="0"/>
                  </a:cxn>
                  <a:cxn ang="0">
                    <a:pos x="437" y="21"/>
                  </a:cxn>
                </a:cxnLst>
                <a:rect l="0" t="0" r="r" b="b"/>
                <a:pathLst>
                  <a:path w="437" h="1366">
                    <a:moveTo>
                      <a:pt x="437" y="21"/>
                    </a:moveTo>
                    <a:lnTo>
                      <a:pt x="437" y="1366"/>
                    </a:lnTo>
                    <a:lnTo>
                      <a:pt x="88" y="1366"/>
                    </a:lnTo>
                    <a:lnTo>
                      <a:pt x="0" y="1214"/>
                    </a:lnTo>
                    <a:lnTo>
                      <a:pt x="32" y="1040"/>
                    </a:lnTo>
                    <a:lnTo>
                      <a:pt x="67" y="867"/>
                    </a:lnTo>
                    <a:lnTo>
                      <a:pt x="40" y="400"/>
                    </a:lnTo>
                    <a:lnTo>
                      <a:pt x="36" y="195"/>
                    </a:lnTo>
                    <a:lnTo>
                      <a:pt x="88" y="0"/>
                    </a:lnTo>
                    <a:lnTo>
                      <a:pt x="437" y="21"/>
                    </a:lnTo>
                    <a:close/>
                  </a:path>
                </a:pathLst>
              </a:custGeom>
              <a:solidFill>
                <a:srgbClr val="FFBF3F"/>
              </a:solidFill>
              <a:ln w="0">
                <a:solidFill>
                  <a:srgbClr val="FFBF3F"/>
                </a:solidFill>
                <a:prstDash val="solid"/>
                <a:round/>
                <a:headEnd/>
                <a:tailEnd/>
              </a:ln>
            </p:spPr>
            <p:txBody>
              <a:bodyPr/>
              <a:lstStyle/>
              <a:p>
                <a:endParaRPr lang="en-US"/>
              </a:p>
            </p:txBody>
          </p:sp>
          <p:sp>
            <p:nvSpPr>
              <p:cNvPr id="30884" name="Freeform 164"/>
              <p:cNvSpPr>
                <a:spLocks/>
              </p:cNvSpPr>
              <p:nvPr/>
            </p:nvSpPr>
            <p:spPr bwMode="auto">
              <a:xfrm>
                <a:off x="2680" y="3540"/>
                <a:ext cx="5" cy="87"/>
              </a:xfrm>
              <a:custGeom>
                <a:avLst/>
                <a:gdLst/>
                <a:ahLst/>
                <a:cxnLst>
                  <a:cxn ang="0">
                    <a:pos x="88" y="0"/>
                  </a:cxn>
                  <a:cxn ang="0">
                    <a:pos x="36" y="195"/>
                  </a:cxn>
                  <a:cxn ang="0">
                    <a:pos x="40" y="400"/>
                  </a:cxn>
                  <a:cxn ang="0">
                    <a:pos x="67" y="867"/>
                  </a:cxn>
                  <a:cxn ang="0">
                    <a:pos x="32" y="1040"/>
                  </a:cxn>
                  <a:cxn ang="0">
                    <a:pos x="0" y="1214"/>
                  </a:cxn>
                  <a:cxn ang="0">
                    <a:pos x="88" y="1366"/>
                  </a:cxn>
                  <a:cxn ang="0">
                    <a:pos x="139" y="1366"/>
                  </a:cxn>
                  <a:cxn ang="0">
                    <a:pos x="55" y="1214"/>
                  </a:cxn>
                  <a:cxn ang="0">
                    <a:pos x="88" y="1040"/>
                  </a:cxn>
                  <a:cxn ang="0">
                    <a:pos x="119" y="867"/>
                  </a:cxn>
                  <a:cxn ang="0">
                    <a:pos x="92" y="400"/>
                  </a:cxn>
                  <a:cxn ang="0">
                    <a:pos x="88" y="195"/>
                  </a:cxn>
                  <a:cxn ang="0">
                    <a:pos x="139" y="0"/>
                  </a:cxn>
                  <a:cxn ang="0">
                    <a:pos x="88" y="0"/>
                  </a:cxn>
                </a:cxnLst>
                <a:rect l="0" t="0" r="r" b="b"/>
                <a:pathLst>
                  <a:path w="139" h="1366">
                    <a:moveTo>
                      <a:pt x="88" y="0"/>
                    </a:moveTo>
                    <a:lnTo>
                      <a:pt x="36" y="195"/>
                    </a:lnTo>
                    <a:lnTo>
                      <a:pt x="40" y="400"/>
                    </a:lnTo>
                    <a:lnTo>
                      <a:pt x="67" y="867"/>
                    </a:lnTo>
                    <a:lnTo>
                      <a:pt x="32" y="1040"/>
                    </a:lnTo>
                    <a:lnTo>
                      <a:pt x="0" y="1214"/>
                    </a:lnTo>
                    <a:lnTo>
                      <a:pt x="88" y="1366"/>
                    </a:lnTo>
                    <a:lnTo>
                      <a:pt x="139" y="1366"/>
                    </a:lnTo>
                    <a:lnTo>
                      <a:pt x="55" y="1214"/>
                    </a:lnTo>
                    <a:lnTo>
                      <a:pt x="88" y="1040"/>
                    </a:lnTo>
                    <a:lnTo>
                      <a:pt x="119" y="867"/>
                    </a:lnTo>
                    <a:lnTo>
                      <a:pt x="92" y="400"/>
                    </a:lnTo>
                    <a:lnTo>
                      <a:pt x="88" y="195"/>
                    </a:lnTo>
                    <a:lnTo>
                      <a:pt x="139" y="0"/>
                    </a:lnTo>
                    <a:lnTo>
                      <a:pt x="88" y="0"/>
                    </a:lnTo>
                    <a:close/>
                  </a:path>
                </a:pathLst>
              </a:custGeom>
              <a:solidFill>
                <a:srgbClr val="BF7F00"/>
              </a:solidFill>
              <a:ln w="0">
                <a:solidFill>
                  <a:srgbClr val="BF7F00"/>
                </a:solidFill>
                <a:prstDash val="solid"/>
                <a:round/>
                <a:headEnd/>
                <a:tailEnd/>
              </a:ln>
            </p:spPr>
            <p:txBody>
              <a:bodyPr/>
              <a:lstStyle/>
              <a:p>
                <a:endParaRPr lang="en-US"/>
              </a:p>
            </p:txBody>
          </p:sp>
          <p:sp>
            <p:nvSpPr>
              <p:cNvPr id="30885" name="Freeform 165"/>
              <p:cNvSpPr>
                <a:spLocks/>
              </p:cNvSpPr>
              <p:nvPr/>
            </p:nvSpPr>
            <p:spPr bwMode="auto">
              <a:xfrm>
                <a:off x="2680" y="3426"/>
                <a:ext cx="64" cy="141"/>
              </a:xfrm>
              <a:custGeom>
                <a:avLst/>
                <a:gdLst/>
                <a:ahLst/>
                <a:cxnLst>
                  <a:cxn ang="0">
                    <a:pos x="1611" y="2182"/>
                  </a:cxn>
                  <a:cxn ang="0">
                    <a:pos x="1157" y="2177"/>
                  </a:cxn>
                  <a:cxn ang="0">
                    <a:pos x="1113" y="2190"/>
                  </a:cxn>
                  <a:cxn ang="0">
                    <a:pos x="839" y="2207"/>
                  </a:cxn>
                  <a:cxn ang="0">
                    <a:pos x="568" y="2162"/>
                  </a:cxn>
                  <a:cxn ang="0">
                    <a:pos x="310" y="2062"/>
                  </a:cxn>
                  <a:cxn ang="0">
                    <a:pos x="302" y="1720"/>
                  </a:cxn>
                  <a:cxn ang="0">
                    <a:pos x="282" y="1687"/>
                  </a:cxn>
                  <a:cxn ang="0">
                    <a:pos x="199" y="1279"/>
                  </a:cxn>
                  <a:cxn ang="0">
                    <a:pos x="115" y="1208"/>
                  </a:cxn>
                  <a:cxn ang="0">
                    <a:pos x="55" y="969"/>
                  </a:cxn>
                  <a:cxn ang="0">
                    <a:pos x="0" y="668"/>
                  </a:cxn>
                  <a:cxn ang="0">
                    <a:pos x="88" y="495"/>
                  </a:cxn>
                  <a:cxn ang="0">
                    <a:pos x="354" y="375"/>
                  </a:cxn>
                  <a:cxn ang="0">
                    <a:pos x="397" y="264"/>
                  </a:cxn>
                  <a:cxn ang="0">
                    <a:pos x="863" y="0"/>
                  </a:cxn>
                  <a:cxn ang="0">
                    <a:pos x="946" y="8"/>
                  </a:cxn>
                  <a:cxn ang="0">
                    <a:pos x="1038" y="140"/>
                  </a:cxn>
                  <a:cxn ang="0">
                    <a:pos x="1213" y="140"/>
                  </a:cxn>
                  <a:cxn ang="0">
                    <a:pos x="1269" y="160"/>
                  </a:cxn>
                  <a:cxn ang="0">
                    <a:pos x="1440" y="202"/>
                  </a:cxn>
                  <a:cxn ang="0">
                    <a:pos x="1607" y="260"/>
                  </a:cxn>
                  <a:cxn ang="0">
                    <a:pos x="1611" y="2182"/>
                  </a:cxn>
                </a:cxnLst>
                <a:rect l="0" t="0" r="r" b="b"/>
                <a:pathLst>
                  <a:path w="1611" h="2207">
                    <a:moveTo>
                      <a:pt x="1611" y="2182"/>
                    </a:moveTo>
                    <a:lnTo>
                      <a:pt x="1157" y="2177"/>
                    </a:lnTo>
                    <a:lnTo>
                      <a:pt x="1113" y="2190"/>
                    </a:lnTo>
                    <a:lnTo>
                      <a:pt x="839" y="2207"/>
                    </a:lnTo>
                    <a:lnTo>
                      <a:pt x="568" y="2162"/>
                    </a:lnTo>
                    <a:lnTo>
                      <a:pt x="310" y="2062"/>
                    </a:lnTo>
                    <a:lnTo>
                      <a:pt x="302" y="1720"/>
                    </a:lnTo>
                    <a:lnTo>
                      <a:pt x="282" y="1687"/>
                    </a:lnTo>
                    <a:lnTo>
                      <a:pt x="199" y="1279"/>
                    </a:lnTo>
                    <a:lnTo>
                      <a:pt x="115" y="1208"/>
                    </a:lnTo>
                    <a:lnTo>
                      <a:pt x="55" y="969"/>
                    </a:lnTo>
                    <a:lnTo>
                      <a:pt x="0" y="668"/>
                    </a:lnTo>
                    <a:lnTo>
                      <a:pt x="88" y="495"/>
                    </a:lnTo>
                    <a:lnTo>
                      <a:pt x="354" y="375"/>
                    </a:lnTo>
                    <a:lnTo>
                      <a:pt x="397" y="264"/>
                    </a:lnTo>
                    <a:lnTo>
                      <a:pt x="863" y="0"/>
                    </a:lnTo>
                    <a:lnTo>
                      <a:pt x="946" y="8"/>
                    </a:lnTo>
                    <a:lnTo>
                      <a:pt x="1038" y="140"/>
                    </a:lnTo>
                    <a:lnTo>
                      <a:pt x="1213" y="140"/>
                    </a:lnTo>
                    <a:lnTo>
                      <a:pt x="1269" y="160"/>
                    </a:lnTo>
                    <a:lnTo>
                      <a:pt x="1440" y="202"/>
                    </a:lnTo>
                    <a:lnTo>
                      <a:pt x="1607" y="260"/>
                    </a:lnTo>
                    <a:lnTo>
                      <a:pt x="1611" y="2182"/>
                    </a:lnTo>
                    <a:close/>
                  </a:path>
                </a:pathLst>
              </a:custGeom>
              <a:solidFill>
                <a:srgbClr val="919191"/>
              </a:solidFill>
              <a:ln w="0">
                <a:solidFill>
                  <a:srgbClr val="919191"/>
                </a:solidFill>
                <a:prstDash val="solid"/>
                <a:round/>
                <a:headEnd/>
                <a:tailEnd/>
              </a:ln>
            </p:spPr>
            <p:txBody>
              <a:bodyPr/>
              <a:lstStyle/>
              <a:p>
                <a:endParaRPr lang="en-US"/>
              </a:p>
            </p:txBody>
          </p:sp>
          <p:sp>
            <p:nvSpPr>
              <p:cNvPr id="30886" name="Freeform 166"/>
              <p:cNvSpPr>
                <a:spLocks/>
              </p:cNvSpPr>
              <p:nvPr/>
            </p:nvSpPr>
            <p:spPr bwMode="auto">
              <a:xfrm>
                <a:off x="2722" y="3435"/>
                <a:ext cx="22" cy="50"/>
              </a:xfrm>
              <a:custGeom>
                <a:avLst/>
                <a:gdLst/>
                <a:ahLst/>
                <a:cxnLst>
                  <a:cxn ang="0">
                    <a:pos x="545" y="16"/>
                  </a:cxn>
                  <a:cxn ang="0">
                    <a:pos x="242" y="16"/>
                  </a:cxn>
                  <a:cxn ang="0">
                    <a:pos x="167" y="0"/>
                  </a:cxn>
                  <a:cxn ang="0">
                    <a:pos x="103" y="5"/>
                  </a:cxn>
                  <a:cxn ang="0">
                    <a:pos x="48" y="53"/>
                  </a:cxn>
                  <a:cxn ang="0">
                    <a:pos x="0" y="124"/>
                  </a:cxn>
                  <a:cxn ang="0">
                    <a:pos x="75" y="157"/>
                  </a:cxn>
                  <a:cxn ang="0">
                    <a:pos x="52" y="367"/>
                  </a:cxn>
                  <a:cxn ang="0">
                    <a:pos x="103" y="412"/>
                  </a:cxn>
                  <a:cxn ang="0">
                    <a:pos x="215" y="421"/>
                  </a:cxn>
                  <a:cxn ang="0">
                    <a:pos x="263" y="598"/>
                  </a:cxn>
                  <a:cxn ang="0">
                    <a:pos x="242" y="771"/>
                  </a:cxn>
                  <a:cxn ang="0">
                    <a:pos x="545" y="734"/>
                  </a:cxn>
                  <a:cxn ang="0">
                    <a:pos x="545" y="16"/>
                  </a:cxn>
                </a:cxnLst>
                <a:rect l="0" t="0" r="r" b="b"/>
                <a:pathLst>
                  <a:path w="545" h="771">
                    <a:moveTo>
                      <a:pt x="545" y="16"/>
                    </a:moveTo>
                    <a:lnTo>
                      <a:pt x="242" y="16"/>
                    </a:lnTo>
                    <a:lnTo>
                      <a:pt x="167" y="0"/>
                    </a:lnTo>
                    <a:lnTo>
                      <a:pt x="103" y="5"/>
                    </a:lnTo>
                    <a:lnTo>
                      <a:pt x="48" y="53"/>
                    </a:lnTo>
                    <a:lnTo>
                      <a:pt x="0" y="124"/>
                    </a:lnTo>
                    <a:lnTo>
                      <a:pt x="75" y="157"/>
                    </a:lnTo>
                    <a:lnTo>
                      <a:pt x="52" y="367"/>
                    </a:lnTo>
                    <a:lnTo>
                      <a:pt x="103" y="412"/>
                    </a:lnTo>
                    <a:lnTo>
                      <a:pt x="215" y="421"/>
                    </a:lnTo>
                    <a:lnTo>
                      <a:pt x="263" y="598"/>
                    </a:lnTo>
                    <a:lnTo>
                      <a:pt x="242" y="771"/>
                    </a:lnTo>
                    <a:lnTo>
                      <a:pt x="545" y="734"/>
                    </a:lnTo>
                    <a:lnTo>
                      <a:pt x="545" y="16"/>
                    </a:lnTo>
                    <a:close/>
                  </a:path>
                </a:pathLst>
              </a:custGeom>
              <a:solidFill>
                <a:srgbClr val="000000"/>
              </a:solidFill>
              <a:ln w="0">
                <a:solidFill>
                  <a:srgbClr val="000000"/>
                </a:solidFill>
                <a:prstDash val="solid"/>
                <a:round/>
                <a:headEnd/>
                <a:tailEnd/>
              </a:ln>
            </p:spPr>
            <p:txBody>
              <a:bodyPr/>
              <a:lstStyle/>
              <a:p>
                <a:endParaRPr lang="en-US"/>
              </a:p>
            </p:txBody>
          </p:sp>
          <p:sp>
            <p:nvSpPr>
              <p:cNvPr id="30887" name="Freeform 167"/>
              <p:cNvSpPr>
                <a:spLocks/>
              </p:cNvSpPr>
              <p:nvPr/>
            </p:nvSpPr>
            <p:spPr bwMode="auto">
              <a:xfrm>
                <a:off x="2714" y="3428"/>
                <a:ext cx="4" cy="18"/>
              </a:xfrm>
              <a:custGeom>
                <a:avLst/>
                <a:gdLst/>
                <a:ahLst/>
                <a:cxnLst>
                  <a:cxn ang="0">
                    <a:pos x="0" y="0"/>
                  </a:cxn>
                  <a:cxn ang="0">
                    <a:pos x="72" y="0"/>
                  </a:cxn>
                  <a:cxn ang="0">
                    <a:pos x="16" y="290"/>
                  </a:cxn>
                  <a:cxn ang="0">
                    <a:pos x="0" y="0"/>
                  </a:cxn>
                </a:cxnLst>
                <a:rect l="0" t="0" r="r" b="b"/>
                <a:pathLst>
                  <a:path w="72" h="290">
                    <a:moveTo>
                      <a:pt x="0" y="0"/>
                    </a:moveTo>
                    <a:lnTo>
                      <a:pt x="72" y="0"/>
                    </a:lnTo>
                    <a:lnTo>
                      <a:pt x="16" y="29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0888" name="Freeform 168"/>
              <p:cNvSpPr>
                <a:spLocks/>
              </p:cNvSpPr>
              <p:nvPr/>
            </p:nvSpPr>
            <p:spPr bwMode="auto">
              <a:xfrm>
                <a:off x="2686" y="3380"/>
                <a:ext cx="28" cy="100"/>
              </a:xfrm>
              <a:custGeom>
                <a:avLst/>
                <a:gdLst/>
                <a:ahLst/>
                <a:cxnLst>
                  <a:cxn ang="0">
                    <a:pos x="0" y="524"/>
                  </a:cxn>
                  <a:cxn ang="0">
                    <a:pos x="20" y="640"/>
                  </a:cxn>
                  <a:cxn ang="0">
                    <a:pos x="44" y="682"/>
                  </a:cxn>
                  <a:cxn ang="0">
                    <a:pos x="56" y="710"/>
                  </a:cxn>
                  <a:cxn ang="0">
                    <a:pos x="108" y="751"/>
                  </a:cxn>
                  <a:cxn ang="0">
                    <a:pos x="179" y="883"/>
                  </a:cxn>
                  <a:cxn ang="0">
                    <a:pos x="246" y="946"/>
                  </a:cxn>
                  <a:cxn ang="0">
                    <a:pos x="290" y="1045"/>
                  </a:cxn>
                  <a:cxn ang="0">
                    <a:pos x="290" y="1164"/>
                  </a:cxn>
                  <a:cxn ang="0">
                    <a:pos x="279" y="1251"/>
                  </a:cxn>
                  <a:cxn ang="0">
                    <a:pos x="358" y="1300"/>
                  </a:cxn>
                  <a:cxn ang="0">
                    <a:pos x="450" y="1580"/>
                  </a:cxn>
                  <a:cxn ang="0">
                    <a:pos x="509" y="1366"/>
                  </a:cxn>
                  <a:cxn ang="0">
                    <a:pos x="525" y="1275"/>
                  </a:cxn>
                  <a:cxn ang="0">
                    <a:pos x="588" y="1222"/>
                  </a:cxn>
                  <a:cxn ang="0">
                    <a:pos x="644" y="1164"/>
                  </a:cxn>
                  <a:cxn ang="0">
                    <a:pos x="692" y="1098"/>
                  </a:cxn>
                  <a:cxn ang="0">
                    <a:pos x="732" y="1045"/>
                  </a:cxn>
                  <a:cxn ang="0">
                    <a:pos x="720" y="814"/>
                  </a:cxn>
                  <a:cxn ang="0">
                    <a:pos x="732" y="669"/>
                  </a:cxn>
                  <a:cxn ang="0">
                    <a:pos x="732" y="640"/>
                  </a:cxn>
                  <a:cxn ang="0">
                    <a:pos x="704" y="533"/>
                  </a:cxn>
                  <a:cxn ang="0">
                    <a:pos x="704" y="463"/>
                  </a:cxn>
                  <a:cxn ang="0">
                    <a:pos x="680" y="401"/>
                  </a:cxn>
                  <a:cxn ang="0">
                    <a:pos x="617" y="58"/>
                  </a:cxn>
                  <a:cxn ang="0">
                    <a:pos x="450" y="0"/>
                  </a:cxn>
                  <a:cxn ang="0">
                    <a:pos x="56" y="117"/>
                  </a:cxn>
                  <a:cxn ang="0">
                    <a:pos x="0" y="290"/>
                  </a:cxn>
                  <a:cxn ang="0">
                    <a:pos x="0" y="524"/>
                  </a:cxn>
                </a:cxnLst>
                <a:rect l="0" t="0" r="r" b="b"/>
                <a:pathLst>
                  <a:path w="732" h="1580">
                    <a:moveTo>
                      <a:pt x="0" y="524"/>
                    </a:moveTo>
                    <a:lnTo>
                      <a:pt x="20" y="640"/>
                    </a:lnTo>
                    <a:lnTo>
                      <a:pt x="44" y="682"/>
                    </a:lnTo>
                    <a:lnTo>
                      <a:pt x="56" y="710"/>
                    </a:lnTo>
                    <a:lnTo>
                      <a:pt x="108" y="751"/>
                    </a:lnTo>
                    <a:lnTo>
                      <a:pt x="179" y="883"/>
                    </a:lnTo>
                    <a:lnTo>
                      <a:pt x="246" y="946"/>
                    </a:lnTo>
                    <a:lnTo>
                      <a:pt x="290" y="1045"/>
                    </a:lnTo>
                    <a:lnTo>
                      <a:pt x="290" y="1164"/>
                    </a:lnTo>
                    <a:lnTo>
                      <a:pt x="279" y="1251"/>
                    </a:lnTo>
                    <a:lnTo>
                      <a:pt x="358" y="1300"/>
                    </a:lnTo>
                    <a:lnTo>
                      <a:pt x="450" y="1580"/>
                    </a:lnTo>
                    <a:lnTo>
                      <a:pt x="509" y="1366"/>
                    </a:lnTo>
                    <a:lnTo>
                      <a:pt x="525" y="1275"/>
                    </a:lnTo>
                    <a:lnTo>
                      <a:pt x="588" y="1222"/>
                    </a:lnTo>
                    <a:lnTo>
                      <a:pt x="644" y="1164"/>
                    </a:lnTo>
                    <a:lnTo>
                      <a:pt x="692" y="1098"/>
                    </a:lnTo>
                    <a:lnTo>
                      <a:pt x="732" y="1045"/>
                    </a:lnTo>
                    <a:lnTo>
                      <a:pt x="720" y="814"/>
                    </a:lnTo>
                    <a:lnTo>
                      <a:pt x="732" y="669"/>
                    </a:lnTo>
                    <a:lnTo>
                      <a:pt x="732" y="640"/>
                    </a:lnTo>
                    <a:lnTo>
                      <a:pt x="704" y="533"/>
                    </a:lnTo>
                    <a:lnTo>
                      <a:pt x="704" y="463"/>
                    </a:lnTo>
                    <a:lnTo>
                      <a:pt x="680" y="401"/>
                    </a:lnTo>
                    <a:lnTo>
                      <a:pt x="617" y="58"/>
                    </a:lnTo>
                    <a:lnTo>
                      <a:pt x="450" y="0"/>
                    </a:lnTo>
                    <a:lnTo>
                      <a:pt x="56" y="117"/>
                    </a:lnTo>
                    <a:lnTo>
                      <a:pt x="0" y="290"/>
                    </a:lnTo>
                    <a:lnTo>
                      <a:pt x="0" y="524"/>
                    </a:lnTo>
                    <a:close/>
                  </a:path>
                </a:pathLst>
              </a:custGeom>
              <a:solidFill>
                <a:srgbClr val="FFBF3F"/>
              </a:solidFill>
              <a:ln w="0">
                <a:solidFill>
                  <a:srgbClr val="FFBF3F"/>
                </a:solidFill>
                <a:prstDash val="solid"/>
                <a:round/>
                <a:headEnd/>
                <a:tailEnd/>
              </a:ln>
            </p:spPr>
            <p:txBody>
              <a:bodyPr/>
              <a:lstStyle/>
              <a:p>
                <a:endParaRPr lang="en-US"/>
              </a:p>
            </p:txBody>
          </p:sp>
          <p:sp>
            <p:nvSpPr>
              <p:cNvPr id="30889" name="Freeform 169"/>
              <p:cNvSpPr>
                <a:spLocks/>
              </p:cNvSpPr>
              <p:nvPr/>
            </p:nvSpPr>
            <p:spPr bwMode="auto">
              <a:xfrm>
                <a:off x="2684" y="3393"/>
                <a:ext cx="30" cy="68"/>
              </a:xfrm>
              <a:custGeom>
                <a:avLst/>
                <a:gdLst/>
                <a:ahLst/>
                <a:cxnLst>
                  <a:cxn ang="0">
                    <a:pos x="0" y="137"/>
                  </a:cxn>
                  <a:cxn ang="0">
                    <a:pos x="100" y="0"/>
                  </a:cxn>
                  <a:cxn ang="0">
                    <a:pos x="167" y="83"/>
                  </a:cxn>
                  <a:cxn ang="0">
                    <a:pos x="207" y="140"/>
                  </a:cxn>
                  <a:cxn ang="0">
                    <a:pos x="235" y="198"/>
                  </a:cxn>
                  <a:cxn ang="0">
                    <a:pos x="231" y="252"/>
                  </a:cxn>
                  <a:cxn ang="0">
                    <a:pos x="235" y="301"/>
                  </a:cxn>
                  <a:cxn ang="0">
                    <a:pos x="211" y="338"/>
                  </a:cxn>
                  <a:cxn ang="0">
                    <a:pos x="203" y="375"/>
                  </a:cxn>
                  <a:cxn ang="0">
                    <a:pos x="227" y="433"/>
                  </a:cxn>
                  <a:cxn ang="0">
                    <a:pos x="259" y="490"/>
                  </a:cxn>
                  <a:cxn ang="0">
                    <a:pos x="286" y="520"/>
                  </a:cxn>
                  <a:cxn ang="0">
                    <a:pos x="315" y="548"/>
                  </a:cxn>
                  <a:cxn ang="0">
                    <a:pos x="342" y="635"/>
                  </a:cxn>
                  <a:cxn ang="0">
                    <a:pos x="374" y="722"/>
                  </a:cxn>
                  <a:cxn ang="0">
                    <a:pos x="430" y="771"/>
                  </a:cxn>
                  <a:cxn ang="0">
                    <a:pos x="597" y="838"/>
                  </a:cxn>
                  <a:cxn ang="0">
                    <a:pos x="624" y="825"/>
                  </a:cxn>
                  <a:cxn ang="0">
                    <a:pos x="645" y="804"/>
                  </a:cxn>
                  <a:cxn ang="0">
                    <a:pos x="653" y="780"/>
                  </a:cxn>
                  <a:cxn ang="0">
                    <a:pos x="653" y="780"/>
                  </a:cxn>
                  <a:cxn ang="0">
                    <a:pos x="680" y="792"/>
                  </a:cxn>
                  <a:cxn ang="0">
                    <a:pos x="712" y="780"/>
                  </a:cxn>
                  <a:cxn ang="0">
                    <a:pos x="760" y="652"/>
                  </a:cxn>
                  <a:cxn ang="0">
                    <a:pos x="724" y="780"/>
                  </a:cxn>
                  <a:cxn ang="0">
                    <a:pos x="676" y="834"/>
                  </a:cxn>
                  <a:cxn ang="0">
                    <a:pos x="597" y="866"/>
                  </a:cxn>
                  <a:cxn ang="0">
                    <a:pos x="561" y="1072"/>
                  </a:cxn>
                  <a:cxn ang="0">
                    <a:pos x="541" y="929"/>
                  </a:cxn>
                  <a:cxn ang="0">
                    <a:pos x="549" y="862"/>
                  </a:cxn>
                  <a:cxn ang="0">
                    <a:pos x="426" y="817"/>
                  </a:cxn>
                  <a:cxn ang="0">
                    <a:pos x="366" y="780"/>
                  </a:cxn>
                  <a:cxn ang="0">
                    <a:pos x="311" y="665"/>
                  </a:cxn>
                  <a:cxn ang="0">
                    <a:pos x="238" y="607"/>
                  </a:cxn>
                  <a:cxn ang="0">
                    <a:pos x="203" y="548"/>
                  </a:cxn>
                  <a:cxn ang="0">
                    <a:pos x="171" y="433"/>
                  </a:cxn>
                  <a:cxn ang="0">
                    <a:pos x="80" y="198"/>
                  </a:cxn>
                  <a:cxn ang="0">
                    <a:pos x="0" y="137"/>
                  </a:cxn>
                </a:cxnLst>
                <a:rect l="0" t="0" r="r" b="b"/>
                <a:pathLst>
                  <a:path w="760" h="1072">
                    <a:moveTo>
                      <a:pt x="0" y="137"/>
                    </a:moveTo>
                    <a:lnTo>
                      <a:pt x="100" y="0"/>
                    </a:lnTo>
                    <a:lnTo>
                      <a:pt x="167" y="83"/>
                    </a:lnTo>
                    <a:lnTo>
                      <a:pt x="207" y="140"/>
                    </a:lnTo>
                    <a:lnTo>
                      <a:pt x="235" y="198"/>
                    </a:lnTo>
                    <a:lnTo>
                      <a:pt x="231" y="252"/>
                    </a:lnTo>
                    <a:lnTo>
                      <a:pt x="235" y="301"/>
                    </a:lnTo>
                    <a:lnTo>
                      <a:pt x="211" y="338"/>
                    </a:lnTo>
                    <a:lnTo>
                      <a:pt x="203" y="375"/>
                    </a:lnTo>
                    <a:lnTo>
                      <a:pt x="227" y="433"/>
                    </a:lnTo>
                    <a:lnTo>
                      <a:pt x="259" y="490"/>
                    </a:lnTo>
                    <a:lnTo>
                      <a:pt x="286" y="520"/>
                    </a:lnTo>
                    <a:lnTo>
                      <a:pt x="315" y="548"/>
                    </a:lnTo>
                    <a:lnTo>
                      <a:pt x="342" y="635"/>
                    </a:lnTo>
                    <a:lnTo>
                      <a:pt x="374" y="722"/>
                    </a:lnTo>
                    <a:lnTo>
                      <a:pt x="430" y="771"/>
                    </a:lnTo>
                    <a:lnTo>
                      <a:pt x="597" y="838"/>
                    </a:lnTo>
                    <a:lnTo>
                      <a:pt x="624" y="825"/>
                    </a:lnTo>
                    <a:lnTo>
                      <a:pt x="645" y="804"/>
                    </a:lnTo>
                    <a:lnTo>
                      <a:pt x="653" y="780"/>
                    </a:lnTo>
                    <a:lnTo>
                      <a:pt x="653" y="780"/>
                    </a:lnTo>
                    <a:lnTo>
                      <a:pt x="680" y="792"/>
                    </a:lnTo>
                    <a:lnTo>
                      <a:pt x="712" y="780"/>
                    </a:lnTo>
                    <a:lnTo>
                      <a:pt x="760" y="652"/>
                    </a:lnTo>
                    <a:lnTo>
                      <a:pt x="724" y="780"/>
                    </a:lnTo>
                    <a:lnTo>
                      <a:pt x="676" y="834"/>
                    </a:lnTo>
                    <a:lnTo>
                      <a:pt x="597" y="866"/>
                    </a:lnTo>
                    <a:lnTo>
                      <a:pt x="561" y="1072"/>
                    </a:lnTo>
                    <a:lnTo>
                      <a:pt x="541" y="929"/>
                    </a:lnTo>
                    <a:lnTo>
                      <a:pt x="549" y="862"/>
                    </a:lnTo>
                    <a:lnTo>
                      <a:pt x="426" y="817"/>
                    </a:lnTo>
                    <a:lnTo>
                      <a:pt x="366" y="780"/>
                    </a:lnTo>
                    <a:lnTo>
                      <a:pt x="311" y="665"/>
                    </a:lnTo>
                    <a:lnTo>
                      <a:pt x="238" y="607"/>
                    </a:lnTo>
                    <a:lnTo>
                      <a:pt x="203" y="548"/>
                    </a:lnTo>
                    <a:lnTo>
                      <a:pt x="171" y="433"/>
                    </a:lnTo>
                    <a:lnTo>
                      <a:pt x="80" y="198"/>
                    </a:lnTo>
                    <a:lnTo>
                      <a:pt x="0" y="137"/>
                    </a:lnTo>
                    <a:close/>
                  </a:path>
                </a:pathLst>
              </a:custGeom>
              <a:solidFill>
                <a:srgbClr val="BF7F00"/>
              </a:solidFill>
              <a:ln w="0">
                <a:solidFill>
                  <a:srgbClr val="BF7F00"/>
                </a:solidFill>
                <a:prstDash val="solid"/>
                <a:round/>
                <a:headEnd/>
                <a:tailEnd/>
              </a:ln>
            </p:spPr>
            <p:txBody>
              <a:bodyPr/>
              <a:lstStyle/>
              <a:p>
                <a:endParaRPr lang="en-US"/>
              </a:p>
            </p:txBody>
          </p:sp>
          <p:sp>
            <p:nvSpPr>
              <p:cNvPr id="30890" name="Freeform 170"/>
              <p:cNvSpPr>
                <a:spLocks/>
              </p:cNvSpPr>
              <p:nvPr/>
            </p:nvSpPr>
            <p:spPr bwMode="auto">
              <a:xfrm>
                <a:off x="2654" y="3822"/>
                <a:ext cx="43" cy="24"/>
              </a:xfrm>
              <a:custGeom>
                <a:avLst/>
                <a:gdLst/>
                <a:ahLst/>
                <a:cxnLst>
                  <a:cxn ang="0">
                    <a:pos x="338" y="153"/>
                  </a:cxn>
                  <a:cxn ang="0">
                    <a:pos x="159" y="165"/>
                  </a:cxn>
                  <a:cxn ang="0">
                    <a:pos x="103" y="177"/>
                  </a:cxn>
                  <a:cxn ang="0">
                    <a:pos x="23" y="231"/>
                  </a:cxn>
                  <a:cxn ang="0">
                    <a:pos x="0" y="326"/>
                  </a:cxn>
                  <a:cxn ang="0">
                    <a:pos x="103" y="367"/>
                  </a:cxn>
                  <a:cxn ang="0">
                    <a:pos x="453" y="367"/>
                  </a:cxn>
                  <a:cxn ang="0">
                    <a:pos x="807" y="285"/>
                  </a:cxn>
                  <a:cxn ang="0">
                    <a:pos x="807" y="350"/>
                  </a:cxn>
                  <a:cxn ang="0">
                    <a:pos x="1101" y="350"/>
                  </a:cxn>
                  <a:cxn ang="0">
                    <a:pos x="1101" y="231"/>
                  </a:cxn>
                  <a:cxn ang="0">
                    <a:pos x="1077" y="4"/>
                  </a:cxn>
                  <a:cxn ang="0">
                    <a:pos x="561" y="0"/>
                  </a:cxn>
                  <a:cxn ang="0">
                    <a:pos x="338" y="153"/>
                  </a:cxn>
                </a:cxnLst>
                <a:rect l="0" t="0" r="r" b="b"/>
                <a:pathLst>
                  <a:path w="1101" h="367">
                    <a:moveTo>
                      <a:pt x="338" y="153"/>
                    </a:moveTo>
                    <a:lnTo>
                      <a:pt x="159" y="165"/>
                    </a:lnTo>
                    <a:lnTo>
                      <a:pt x="103" y="177"/>
                    </a:lnTo>
                    <a:lnTo>
                      <a:pt x="23" y="231"/>
                    </a:lnTo>
                    <a:lnTo>
                      <a:pt x="0" y="326"/>
                    </a:lnTo>
                    <a:lnTo>
                      <a:pt x="103" y="367"/>
                    </a:lnTo>
                    <a:lnTo>
                      <a:pt x="453" y="367"/>
                    </a:lnTo>
                    <a:lnTo>
                      <a:pt x="807" y="285"/>
                    </a:lnTo>
                    <a:lnTo>
                      <a:pt x="807" y="350"/>
                    </a:lnTo>
                    <a:lnTo>
                      <a:pt x="1101" y="350"/>
                    </a:lnTo>
                    <a:lnTo>
                      <a:pt x="1101" y="231"/>
                    </a:lnTo>
                    <a:lnTo>
                      <a:pt x="1077" y="4"/>
                    </a:lnTo>
                    <a:lnTo>
                      <a:pt x="561" y="0"/>
                    </a:lnTo>
                    <a:lnTo>
                      <a:pt x="338" y="153"/>
                    </a:lnTo>
                    <a:close/>
                  </a:path>
                </a:pathLst>
              </a:custGeom>
              <a:solidFill>
                <a:srgbClr val="BF7F00"/>
              </a:solidFill>
              <a:ln w="0">
                <a:solidFill>
                  <a:srgbClr val="BF7F00"/>
                </a:solidFill>
                <a:prstDash val="solid"/>
                <a:round/>
                <a:headEnd/>
                <a:tailEnd/>
              </a:ln>
            </p:spPr>
            <p:txBody>
              <a:bodyPr/>
              <a:lstStyle/>
              <a:p>
                <a:endParaRPr lang="en-US"/>
              </a:p>
            </p:txBody>
          </p:sp>
          <p:sp>
            <p:nvSpPr>
              <p:cNvPr id="30891" name="Freeform 171"/>
              <p:cNvSpPr>
                <a:spLocks/>
              </p:cNvSpPr>
              <p:nvPr/>
            </p:nvSpPr>
            <p:spPr bwMode="auto">
              <a:xfrm>
                <a:off x="2673" y="3566"/>
                <a:ext cx="69" cy="264"/>
              </a:xfrm>
              <a:custGeom>
                <a:avLst/>
                <a:gdLst/>
                <a:ahLst/>
                <a:cxnLst>
                  <a:cxn ang="0">
                    <a:pos x="1595" y="59"/>
                  </a:cxn>
                  <a:cxn ang="0">
                    <a:pos x="1706" y="2967"/>
                  </a:cxn>
                  <a:cxn ang="0">
                    <a:pos x="1650" y="4131"/>
                  </a:cxn>
                  <a:cxn ang="0">
                    <a:pos x="1257" y="4131"/>
                  </a:cxn>
                  <a:cxn ang="0">
                    <a:pos x="974" y="1515"/>
                  </a:cxn>
                  <a:cxn ang="0">
                    <a:pos x="748" y="2216"/>
                  </a:cxn>
                  <a:cxn ang="0">
                    <a:pos x="696" y="2298"/>
                  </a:cxn>
                  <a:cxn ang="0">
                    <a:pos x="608" y="2443"/>
                  </a:cxn>
                  <a:cxn ang="0">
                    <a:pos x="660" y="2690"/>
                  </a:cxn>
                  <a:cxn ang="0">
                    <a:pos x="680" y="3116"/>
                  </a:cxn>
                  <a:cxn ang="0">
                    <a:pos x="660" y="3540"/>
                  </a:cxn>
                  <a:cxn ang="0">
                    <a:pos x="612" y="4126"/>
                  </a:cxn>
                  <a:cxn ang="0">
                    <a:pos x="433" y="4073"/>
                  </a:cxn>
                  <a:cxn ang="0">
                    <a:pos x="239" y="4031"/>
                  </a:cxn>
                  <a:cxn ang="0">
                    <a:pos x="16" y="4015"/>
                  </a:cxn>
                  <a:cxn ang="0">
                    <a:pos x="107" y="3846"/>
                  </a:cxn>
                  <a:cxn ang="0">
                    <a:pos x="95" y="3784"/>
                  </a:cxn>
                  <a:cxn ang="0">
                    <a:pos x="127" y="3726"/>
                  </a:cxn>
                  <a:cxn ang="0">
                    <a:pos x="39" y="2905"/>
                  </a:cxn>
                  <a:cxn ang="0">
                    <a:pos x="0" y="2621"/>
                  </a:cxn>
                  <a:cxn ang="0">
                    <a:pos x="12" y="2505"/>
                  </a:cxn>
                  <a:cxn ang="0">
                    <a:pos x="16" y="2155"/>
                  </a:cxn>
                  <a:cxn ang="0">
                    <a:pos x="0" y="2093"/>
                  </a:cxn>
                  <a:cxn ang="0">
                    <a:pos x="16" y="1861"/>
                  </a:cxn>
                  <a:cxn ang="0">
                    <a:pos x="20" y="1861"/>
                  </a:cxn>
                  <a:cxn ang="0">
                    <a:pos x="35" y="1733"/>
                  </a:cxn>
                  <a:cxn ang="0">
                    <a:pos x="60" y="1515"/>
                  </a:cxn>
                  <a:cxn ang="0">
                    <a:pos x="112" y="1296"/>
                  </a:cxn>
                  <a:cxn ang="0">
                    <a:pos x="187" y="1000"/>
                  </a:cxn>
                  <a:cxn ang="0">
                    <a:pos x="298" y="699"/>
                  </a:cxn>
                  <a:cxn ang="0">
                    <a:pos x="298" y="582"/>
                  </a:cxn>
                  <a:cxn ang="0">
                    <a:pos x="354" y="524"/>
                  </a:cxn>
                  <a:cxn ang="0">
                    <a:pos x="354" y="294"/>
                  </a:cxn>
                  <a:cxn ang="0">
                    <a:pos x="465" y="0"/>
                  </a:cxn>
                  <a:cxn ang="0">
                    <a:pos x="1595" y="59"/>
                  </a:cxn>
                </a:cxnLst>
                <a:rect l="0" t="0" r="r" b="b"/>
                <a:pathLst>
                  <a:path w="1706" h="4131">
                    <a:moveTo>
                      <a:pt x="1595" y="59"/>
                    </a:moveTo>
                    <a:lnTo>
                      <a:pt x="1706" y="2967"/>
                    </a:lnTo>
                    <a:lnTo>
                      <a:pt x="1650" y="4131"/>
                    </a:lnTo>
                    <a:lnTo>
                      <a:pt x="1257" y="4131"/>
                    </a:lnTo>
                    <a:lnTo>
                      <a:pt x="974" y="1515"/>
                    </a:lnTo>
                    <a:lnTo>
                      <a:pt x="748" y="2216"/>
                    </a:lnTo>
                    <a:lnTo>
                      <a:pt x="696" y="2298"/>
                    </a:lnTo>
                    <a:lnTo>
                      <a:pt x="608" y="2443"/>
                    </a:lnTo>
                    <a:lnTo>
                      <a:pt x="660" y="2690"/>
                    </a:lnTo>
                    <a:lnTo>
                      <a:pt x="680" y="3116"/>
                    </a:lnTo>
                    <a:lnTo>
                      <a:pt x="660" y="3540"/>
                    </a:lnTo>
                    <a:lnTo>
                      <a:pt x="612" y="4126"/>
                    </a:lnTo>
                    <a:lnTo>
                      <a:pt x="433" y="4073"/>
                    </a:lnTo>
                    <a:lnTo>
                      <a:pt x="239" y="4031"/>
                    </a:lnTo>
                    <a:lnTo>
                      <a:pt x="16" y="4015"/>
                    </a:lnTo>
                    <a:lnTo>
                      <a:pt x="107" y="3846"/>
                    </a:lnTo>
                    <a:lnTo>
                      <a:pt x="95" y="3784"/>
                    </a:lnTo>
                    <a:lnTo>
                      <a:pt x="127" y="3726"/>
                    </a:lnTo>
                    <a:lnTo>
                      <a:pt x="39" y="2905"/>
                    </a:lnTo>
                    <a:lnTo>
                      <a:pt x="0" y="2621"/>
                    </a:lnTo>
                    <a:lnTo>
                      <a:pt x="12" y="2505"/>
                    </a:lnTo>
                    <a:lnTo>
                      <a:pt x="16" y="2155"/>
                    </a:lnTo>
                    <a:lnTo>
                      <a:pt x="0" y="2093"/>
                    </a:lnTo>
                    <a:lnTo>
                      <a:pt x="16" y="1861"/>
                    </a:lnTo>
                    <a:lnTo>
                      <a:pt x="20" y="1861"/>
                    </a:lnTo>
                    <a:lnTo>
                      <a:pt x="35" y="1733"/>
                    </a:lnTo>
                    <a:lnTo>
                      <a:pt x="60" y="1515"/>
                    </a:lnTo>
                    <a:lnTo>
                      <a:pt x="112" y="1296"/>
                    </a:lnTo>
                    <a:lnTo>
                      <a:pt x="187" y="1000"/>
                    </a:lnTo>
                    <a:lnTo>
                      <a:pt x="298" y="699"/>
                    </a:lnTo>
                    <a:lnTo>
                      <a:pt x="298" y="582"/>
                    </a:lnTo>
                    <a:lnTo>
                      <a:pt x="354" y="524"/>
                    </a:lnTo>
                    <a:lnTo>
                      <a:pt x="354" y="294"/>
                    </a:lnTo>
                    <a:lnTo>
                      <a:pt x="465" y="0"/>
                    </a:lnTo>
                    <a:lnTo>
                      <a:pt x="1595" y="59"/>
                    </a:lnTo>
                    <a:close/>
                  </a:path>
                </a:pathLst>
              </a:custGeom>
              <a:solidFill>
                <a:srgbClr val="C6C6C6"/>
              </a:solidFill>
              <a:ln w="0">
                <a:solidFill>
                  <a:srgbClr val="C6C6C6"/>
                </a:solidFill>
                <a:prstDash val="solid"/>
                <a:round/>
                <a:headEnd/>
                <a:tailEnd/>
              </a:ln>
            </p:spPr>
            <p:txBody>
              <a:bodyPr/>
              <a:lstStyle/>
              <a:p>
                <a:endParaRPr lang="en-US"/>
              </a:p>
            </p:txBody>
          </p:sp>
          <p:sp>
            <p:nvSpPr>
              <p:cNvPr id="30892" name="Freeform 172"/>
              <p:cNvSpPr>
                <a:spLocks/>
              </p:cNvSpPr>
              <p:nvPr/>
            </p:nvSpPr>
            <p:spPr bwMode="auto">
              <a:xfrm>
                <a:off x="2701" y="3573"/>
                <a:ext cx="2" cy="33"/>
              </a:xfrm>
              <a:custGeom>
                <a:avLst/>
                <a:gdLst/>
                <a:ahLst/>
                <a:cxnLst>
                  <a:cxn ang="0">
                    <a:pos x="56" y="0"/>
                  </a:cxn>
                  <a:cxn ang="0">
                    <a:pos x="36" y="57"/>
                  </a:cxn>
                  <a:cxn ang="0">
                    <a:pos x="0" y="115"/>
                  </a:cxn>
                  <a:cxn ang="0">
                    <a:pos x="48" y="407"/>
                  </a:cxn>
                  <a:cxn ang="0">
                    <a:pos x="56" y="465"/>
                  </a:cxn>
                  <a:cxn ang="0">
                    <a:pos x="56" y="523"/>
                  </a:cxn>
                  <a:cxn ang="0">
                    <a:pos x="56" y="57"/>
                  </a:cxn>
                  <a:cxn ang="0">
                    <a:pos x="56" y="0"/>
                  </a:cxn>
                </a:cxnLst>
                <a:rect l="0" t="0" r="r" b="b"/>
                <a:pathLst>
                  <a:path w="56" h="523">
                    <a:moveTo>
                      <a:pt x="56" y="0"/>
                    </a:moveTo>
                    <a:lnTo>
                      <a:pt x="36" y="57"/>
                    </a:lnTo>
                    <a:lnTo>
                      <a:pt x="0" y="115"/>
                    </a:lnTo>
                    <a:lnTo>
                      <a:pt x="48" y="407"/>
                    </a:lnTo>
                    <a:lnTo>
                      <a:pt x="56" y="465"/>
                    </a:lnTo>
                    <a:lnTo>
                      <a:pt x="56" y="523"/>
                    </a:lnTo>
                    <a:lnTo>
                      <a:pt x="56" y="57"/>
                    </a:lnTo>
                    <a:lnTo>
                      <a:pt x="56" y="0"/>
                    </a:lnTo>
                    <a:close/>
                  </a:path>
                </a:pathLst>
              </a:custGeom>
              <a:solidFill>
                <a:srgbClr val="919191"/>
              </a:solidFill>
              <a:ln w="0">
                <a:solidFill>
                  <a:srgbClr val="919191"/>
                </a:solidFill>
                <a:prstDash val="solid"/>
                <a:round/>
                <a:headEnd/>
                <a:tailEnd/>
              </a:ln>
            </p:spPr>
            <p:txBody>
              <a:bodyPr/>
              <a:lstStyle/>
              <a:p>
                <a:endParaRPr lang="en-US"/>
              </a:p>
            </p:txBody>
          </p:sp>
          <p:sp>
            <p:nvSpPr>
              <p:cNvPr id="30893" name="Freeform 173"/>
              <p:cNvSpPr>
                <a:spLocks/>
              </p:cNvSpPr>
              <p:nvPr/>
            </p:nvSpPr>
            <p:spPr bwMode="auto">
              <a:xfrm>
                <a:off x="2696" y="3602"/>
                <a:ext cx="18" cy="63"/>
              </a:xfrm>
              <a:custGeom>
                <a:avLst/>
                <a:gdLst/>
                <a:ahLst/>
                <a:cxnLst>
                  <a:cxn ang="0">
                    <a:pos x="401" y="760"/>
                  </a:cxn>
                  <a:cxn ang="0">
                    <a:pos x="338" y="524"/>
                  </a:cxn>
                  <a:cxn ang="0">
                    <a:pos x="349" y="471"/>
                  </a:cxn>
                  <a:cxn ang="0">
                    <a:pos x="397" y="409"/>
                  </a:cxn>
                  <a:cxn ang="0">
                    <a:pos x="453" y="351"/>
                  </a:cxn>
                  <a:cxn ang="0">
                    <a:pos x="369" y="294"/>
                  </a:cxn>
                  <a:cxn ang="0">
                    <a:pos x="338" y="236"/>
                  </a:cxn>
                  <a:cxn ang="0">
                    <a:pos x="282" y="0"/>
                  </a:cxn>
                  <a:cxn ang="0">
                    <a:pos x="309" y="260"/>
                  </a:cxn>
                  <a:cxn ang="0">
                    <a:pos x="171" y="141"/>
                  </a:cxn>
                  <a:cxn ang="0">
                    <a:pos x="151" y="174"/>
                  </a:cxn>
                  <a:cxn ang="0">
                    <a:pos x="409" y="368"/>
                  </a:cxn>
                  <a:cxn ang="0">
                    <a:pos x="322" y="405"/>
                  </a:cxn>
                  <a:cxn ang="0">
                    <a:pos x="282" y="368"/>
                  </a:cxn>
                  <a:cxn ang="0">
                    <a:pos x="142" y="306"/>
                  </a:cxn>
                  <a:cxn ang="0">
                    <a:pos x="59" y="294"/>
                  </a:cxn>
                  <a:cxn ang="0">
                    <a:pos x="226" y="409"/>
                  </a:cxn>
                  <a:cxn ang="0">
                    <a:pos x="111" y="418"/>
                  </a:cxn>
                  <a:cxn ang="0">
                    <a:pos x="0" y="467"/>
                  </a:cxn>
                  <a:cxn ang="0">
                    <a:pos x="142" y="463"/>
                  </a:cxn>
                  <a:cxn ang="0">
                    <a:pos x="282" y="500"/>
                  </a:cxn>
                  <a:cxn ang="0">
                    <a:pos x="322" y="582"/>
                  </a:cxn>
                  <a:cxn ang="0">
                    <a:pos x="409" y="966"/>
                  </a:cxn>
                  <a:cxn ang="0">
                    <a:pos x="401" y="760"/>
                  </a:cxn>
                </a:cxnLst>
                <a:rect l="0" t="0" r="r" b="b"/>
                <a:pathLst>
                  <a:path w="453" h="966">
                    <a:moveTo>
                      <a:pt x="401" y="760"/>
                    </a:moveTo>
                    <a:lnTo>
                      <a:pt x="338" y="524"/>
                    </a:lnTo>
                    <a:lnTo>
                      <a:pt x="349" y="471"/>
                    </a:lnTo>
                    <a:lnTo>
                      <a:pt x="397" y="409"/>
                    </a:lnTo>
                    <a:lnTo>
                      <a:pt x="453" y="351"/>
                    </a:lnTo>
                    <a:lnTo>
                      <a:pt x="369" y="294"/>
                    </a:lnTo>
                    <a:lnTo>
                      <a:pt x="338" y="236"/>
                    </a:lnTo>
                    <a:lnTo>
                      <a:pt x="282" y="0"/>
                    </a:lnTo>
                    <a:lnTo>
                      <a:pt x="309" y="260"/>
                    </a:lnTo>
                    <a:lnTo>
                      <a:pt x="171" y="141"/>
                    </a:lnTo>
                    <a:lnTo>
                      <a:pt x="151" y="174"/>
                    </a:lnTo>
                    <a:lnTo>
                      <a:pt x="409" y="368"/>
                    </a:lnTo>
                    <a:lnTo>
                      <a:pt x="322" y="405"/>
                    </a:lnTo>
                    <a:lnTo>
                      <a:pt x="282" y="368"/>
                    </a:lnTo>
                    <a:lnTo>
                      <a:pt x="142" y="306"/>
                    </a:lnTo>
                    <a:lnTo>
                      <a:pt x="59" y="294"/>
                    </a:lnTo>
                    <a:lnTo>
                      <a:pt x="226" y="409"/>
                    </a:lnTo>
                    <a:lnTo>
                      <a:pt x="111" y="418"/>
                    </a:lnTo>
                    <a:lnTo>
                      <a:pt x="0" y="467"/>
                    </a:lnTo>
                    <a:lnTo>
                      <a:pt x="142" y="463"/>
                    </a:lnTo>
                    <a:lnTo>
                      <a:pt x="282" y="500"/>
                    </a:lnTo>
                    <a:lnTo>
                      <a:pt x="322" y="582"/>
                    </a:lnTo>
                    <a:lnTo>
                      <a:pt x="409" y="966"/>
                    </a:lnTo>
                    <a:lnTo>
                      <a:pt x="401" y="760"/>
                    </a:lnTo>
                    <a:close/>
                  </a:path>
                </a:pathLst>
              </a:custGeom>
              <a:solidFill>
                <a:srgbClr val="919191"/>
              </a:solidFill>
              <a:ln w="0">
                <a:solidFill>
                  <a:srgbClr val="919191"/>
                </a:solidFill>
                <a:prstDash val="solid"/>
                <a:round/>
                <a:headEnd/>
                <a:tailEnd/>
              </a:ln>
            </p:spPr>
            <p:txBody>
              <a:bodyPr/>
              <a:lstStyle/>
              <a:p>
                <a:endParaRPr lang="en-US"/>
              </a:p>
            </p:txBody>
          </p:sp>
          <p:sp>
            <p:nvSpPr>
              <p:cNvPr id="30894" name="Freeform 174"/>
              <p:cNvSpPr>
                <a:spLocks/>
              </p:cNvSpPr>
              <p:nvPr/>
            </p:nvSpPr>
            <p:spPr bwMode="auto">
              <a:xfrm>
                <a:off x="2673" y="3566"/>
                <a:ext cx="27" cy="235"/>
              </a:xfrm>
              <a:custGeom>
                <a:avLst/>
                <a:gdLst/>
                <a:ahLst/>
                <a:cxnLst>
                  <a:cxn ang="0">
                    <a:pos x="151" y="3434"/>
                  </a:cxn>
                  <a:cxn ang="0">
                    <a:pos x="95" y="3082"/>
                  </a:cxn>
                  <a:cxn ang="0">
                    <a:pos x="159" y="3082"/>
                  </a:cxn>
                  <a:cxn ang="0">
                    <a:pos x="266" y="3256"/>
                  </a:cxn>
                  <a:cxn ang="0">
                    <a:pos x="354" y="3434"/>
                  </a:cxn>
                  <a:cxn ang="0">
                    <a:pos x="127" y="2967"/>
                  </a:cxn>
                  <a:cxn ang="0">
                    <a:pos x="47" y="2621"/>
                  </a:cxn>
                  <a:cxn ang="0">
                    <a:pos x="187" y="2785"/>
                  </a:cxn>
                  <a:cxn ang="0">
                    <a:pos x="167" y="2683"/>
                  </a:cxn>
                  <a:cxn ang="0">
                    <a:pos x="79" y="2266"/>
                  </a:cxn>
                  <a:cxn ang="0">
                    <a:pos x="119" y="2146"/>
                  </a:cxn>
                  <a:cxn ang="0">
                    <a:pos x="79" y="1742"/>
                  </a:cxn>
                  <a:cxn ang="0">
                    <a:pos x="127" y="1457"/>
                  </a:cxn>
                  <a:cxn ang="0">
                    <a:pos x="231" y="1106"/>
                  </a:cxn>
                  <a:cxn ang="0">
                    <a:pos x="406" y="777"/>
                  </a:cxn>
                  <a:cxn ang="0">
                    <a:pos x="406" y="587"/>
                  </a:cxn>
                  <a:cxn ang="0">
                    <a:pos x="668" y="814"/>
                  </a:cxn>
                  <a:cxn ang="0">
                    <a:pos x="521" y="582"/>
                  </a:cxn>
                  <a:cxn ang="0">
                    <a:pos x="390" y="467"/>
                  </a:cxn>
                  <a:cxn ang="0">
                    <a:pos x="390" y="348"/>
                  </a:cxn>
                  <a:cxn ang="0">
                    <a:pos x="497" y="298"/>
                  </a:cxn>
                  <a:cxn ang="0">
                    <a:pos x="509" y="413"/>
                  </a:cxn>
                  <a:cxn ang="0">
                    <a:pos x="617" y="467"/>
                  </a:cxn>
                  <a:cxn ang="0">
                    <a:pos x="465" y="249"/>
                  </a:cxn>
                  <a:cxn ang="0">
                    <a:pos x="465" y="0"/>
                  </a:cxn>
                  <a:cxn ang="0">
                    <a:pos x="354" y="524"/>
                  </a:cxn>
                  <a:cxn ang="0">
                    <a:pos x="298" y="699"/>
                  </a:cxn>
                  <a:cxn ang="0">
                    <a:pos x="112" y="1292"/>
                  </a:cxn>
                  <a:cxn ang="0">
                    <a:pos x="35" y="1729"/>
                  </a:cxn>
                  <a:cxn ang="0">
                    <a:pos x="16" y="1861"/>
                  </a:cxn>
                  <a:cxn ang="0">
                    <a:pos x="16" y="2151"/>
                  </a:cxn>
                  <a:cxn ang="0">
                    <a:pos x="0" y="2616"/>
                  </a:cxn>
                  <a:cxn ang="0">
                    <a:pos x="127" y="3689"/>
                  </a:cxn>
                </a:cxnLst>
                <a:rect l="0" t="0" r="r" b="b"/>
                <a:pathLst>
                  <a:path w="668" h="3689">
                    <a:moveTo>
                      <a:pt x="127" y="3689"/>
                    </a:moveTo>
                    <a:lnTo>
                      <a:pt x="151" y="3434"/>
                    </a:lnTo>
                    <a:lnTo>
                      <a:pt x="139" y="3322"/>
                    </a:lnTo>
                    <a:lnTo>
                      <a:pt x="95" y="3082"/>
                    </a:lnTo>
                    <a:lnTo>
                      <a:pt x="127" y="3025"/>
                    </a:lnTo>
                    <a:lnTo>
                      <a:pt x="159" y="3082"/>
                    </a:lnTo>
                    <a:lnTo>
                      <a:pt x="218" y="3207"/>
                    </a:lnTo>
                    <a:lnTo>
                      <a:pt x="266" y="3256"/>
                    </a:lnTo>
                    <a:lnTo>
                      <a:pt x="326" y="3322"/>
                    </a:lnTo>
                    <a:lnTo>
                      <a:pt x="354" y="3434"/>
                    </a:lnTo>
                    <a:lnTo>
                      <a:pt x="354" y="3318"/>
                    </a:lnTo>
                    <a:lnTo>
                      <a:pt x="127" y="2967"/>
                    </a:lnTo>
                    <a:lnTo>
                      <a:pt x="72" y="2794"/>
                    </a:lnTo>
                    <a:lnTo>
                      <a:pt x="47" y="2621"/>
                    </a:lnTo>
                    <a:lnTo>
                      <a:pt x="119" y="2731"/>
                    </a:lnTo>
                    <a:lnTo>
                      <a:pt x="187" y="2785"/>
                    </a:lnTo>
                    <a:lnTo>
                      <a:pt x="243" y="2794"/>
                    </a:lnTo>
                    <a:lnTo>
                      <a:pt x="167" y="2683"/>
                    </a:lnTo>
                    <a:lnTo>
                      <a:pt x="127" y="2567"/>
                    </a:lnTo>
                    <a:lnTo>
                      <a:pt x="79" y="2266"/>
                    </a:lnTo>
                    <a:lnTo>
                      <a:pt x="72" y="2039"/>
                    </a:lnTo>
                    <a:lnTo>
                      <a:pt x="119" y="2146"/>
                    </a:lnTo>
                    <a:lnTo>
                      <a:pt x="79" y="1803"/>
                    </a:lnTo>
                    <a:lnTo>
                      <a:pt x="79" y="1742"/>
                    </a:lnTo>
                    <a:lnTo>
                      <a:pt x="95" y="1577"/>
                    </a:lnTo>
                    <a:lnTo>
                      <a:pt x="127" y="1457"/>
                    </a:lnTo>
                    <a:lnTo>
                      <a:pt x="167" y="1279"/>
                    </a:lnTo>
                    <a:lnTo>
                      <a:pt x="231" y="1106"/>
                    </a:lnTo>
                    <a:lnTo>
                      <a:pt x="350" y="702"/>
                    </a:lnTo>
                    <a:lnTo>
                      <a:pt x="406" y="777"/>
                    </a:lnTo>
                    <a:lnTo>
                      <a:pt x="354" y="582"/>
                    </a:lnTo>
                    <a:lnTo>
                      <a:pt x="406" y="587"/>
                    </a:lnTo>
                    <a:lnTo>
                      <a:pt x="577" y="699"/>
                    </a:lnTo>
                    <a:lnTo>
                      <a:pt x="668" y="814"/>
                    </a:lnTo>
                    <a:lnTo>
                      <a:pt x="577" y="640"/>
                    </a:lnTo>
                    <a:lnTo>
                      <a:pt x="521" y="582"/>
                    </a:lnTo>
                    <a:lnTo>
                      <a:pt x="410" y="524"/>
                    </a:lnTo>
                    <a:lnTo>
                      <a:pt x="390" y="467"/>
                    </a:lnTo>
                    <a:lnTo>
                      <a:pt x="390" y="413"/>
                    </a:lnTo>
                    <a:lnTo>
                      <a:pt x="390" y="348"/>
                    </a:lnTo>
                    <a:lnTo>
                      <a:pt x="437" y="298"/>
                    </a:lnTo>
                    <a:lnTo>
                      <a:pt x="497" y="298"/>
                    </a:lnTo>
                    <a:lnTo>
                      <a:pt x="509" y="348"/>
                    </a:lnTo>
                    <a:lnTo>
                      <a:pt x="509" y="413"/>
                    </a:lnTo>
                    <a:lnTo>
                      <a:pt x="548" y="413"/>
                    </a:lnTo>
                    <a:lnTo>
                      <a:pt x="617" y="467"/>
                    </a:lnTo>
                    <a:lnTo>
                      <a:pt x="548" y="236"/>
                    </a:lnTo>
                    <a:lnTo>
                      <a:pt x="465" y="249"/>
                    </a:lnTo>
                    <a:lnTo>
                      <a:pt x="465" y="0"/>
                    </a:lnTo>
                    <a:lnTo>
                      <a:pt x="465" y="0"/>
                    </a:lnTo>
                    <a:lnTo>
                      <a:pt x="354" y="290"/>
                    </a:lnTo>
                    <a:lnTo>
                      <a:pt x="354" y="524"/>
                    </a:lnTo>
                    <a:lnTo>
                      <a:pt x="298" y="582"/>
                    </a:lnTo>
                    <a:lnTo>
                      <a:pt x="298" y="699"/>
                    </a:lnTo>
                    <a:lnTo>
                      <a:pt x="187" y="995"/>
                    </a:lnTo>
                    <a:lnTo>
                      <a:pt x="112" y="1292"/>
                    </a:lnTo>
                    <a:lnTo>
                      <a:pt x="60" y="1511"/>
                    </a:lnTo>
                    <a:lnTo>
                      <a:pt x="35" y="1729"/>
                    </a:lnTo>
                    <a:lnTo>
                      <a:pt x="20" y="1861"/>
                    </a:lnTo>
                    <a:lnTo>
                      <a:pt x="16" y="1861"/>
                    </a:lnTo>
                    <a:lnTo>
                      <a:pt x="0" y="2093"/>
                    </a:lnTo>
                    <a:lnTo>
                      <a:pt x="16" y="2151"/>
                    </a:lnTo>
                    <a:lnTo>
                      <a:pt x="12" y="2501"/>
                    </a:lnTo>
                    <a:lnTo>
                      <a:pt x="0" y="2616"/>
                    </a:lnTo>
                    <a:lnTo>
                      <a:pt x="39" y="2905"/>
                    </a:lnTo>
                    <a:lnTo>
                      <a:pt x="127" y="3689"/>
                    </a:lnTo>
                    <a:close/>
                  </a:path>
                </a:pathLst>
              </a:custGeom>
              <a:solidFill>
                <a:srgbClr val="919191"/>
              </a:solidFill>
              <a:ln w="0">
                <a:solidFill>
                  <a:srgbClr val="919191"/>
                </a:solidFill>
                <a:prstDash val="solid"/>
                <a:round/>
                <a:headEnd/>
                <a:tailEnd/>
              </a:ln>
            </p:spPr>
            <p:txBody>
              <a:bodyPr/>
              <a:lstStyle/>
              <a:p>
                <a:endParaRPr lang="en-US"/>
              </a:p>
            </p:txBody>
          </p:sp>
          <p:sp>
            <p:nvSpPr>
              <p:cNvPr id="30895" name="Freeform 175"/>
              <p:cNvSpPr>
                <a:spLocks/>
              </p:cNvSpPr>
              <p:nvPr/>
            </p:nvSpPr>
            <p:spPr bwMode="auto">
              <a:xfrm>
                <a:off x="2681" y="3368"/>
                <a:ext cx="31" cy="52"/>
              </a:xfrm>
              <a:custGeom>
                <a:avLst/>
                <a:gdLst/>
                <a:ahLst/>
                <a:cxnLst>
                  <a:cxn ang="0">
                    <a:pos x="703" y="132"/>
                  </a:cxn>
                  <a:cxn ang="0">
                    <a:pos x="692" y="186"/>
                  </a:cxn>
                  <a:cxn ang="0">
                    <a:pos x="620" y="58"/>
                  </a:cxn>
                  <a:cxn ang="0">
                    <a:pos x="509" y="0"/>
                  </a:cxn>
                  <a:cxn ang="0">
                    <a:pos x="453" y="0"/>
                  </a:cxn>
                  <a:cxn ang="0">
                    <a:pos x="338" y="37"/>
                  </a:cxn>
                  <a:cxn ang="0">
                    <a:pos x="227" y="58"/>
                  </a:cxn>
                  <a:cxn ang="0">
                    <a:pos x="159" y="62"/>
                  </a:cxn>
                  <a:cxn ang="0">
                    <a:pos x="223" y="132"/>
                  </a:cxn>
                  <a:cxn ang="0">
                    <a:pos x="171" y="116"/>
                  </a:cxn>
                  <a:cxn ang="0">
                    <a:pos x="96" y="145"/>
                  </a:cxn>
                  <a:cxn ang="0">
                    <a:pos x="60" y="231"/>
                  </a:cxn>
                  <a:cxn ang="0">
                    <a:pos x="27" y="290"/>
                  </a:cxn>
                  <a:cxn ang="0">
                    <a:pos x="0" y="347"/>
                  </a:cxn>
                  <a:cxn ang="0">
                    <a:pos x="16" y="400"/>
                  </a:cxn>
                  <a:cxn ang="0">
                    <a:pos x="60" y="463"/>
                  </a:cxn>
                  <a:cxn ang="0">
                    <a:pos x="4" y="549"/>
                  </a:cxn>
                  <a:cxn ang="0">
                    <a:pos x="44" y="549"/>
                  </a:cxn>
                  <a:cxn ang="0">
                    <a:pos x="60" y="636"/>
                  </a:cxn>
                  <a:cxn ang="0">
                    <a:pos x="96" y="697"/>
                  </a:cxn>
                  <a:cxn ang="0">
                    <a:pos x="115" y="755"/>
                  </a:cxn>
                  <a:cxn ang="0">
                    <a:pos x="135" y="656"/>
                  </a:cxn>
                  <a:cxn ang="0">
                    <a:pos x="187" y="656"/>
                  </a:cxn>
                  <a:cxn ang="0">
                    <a:pos x="250" y="813"/>
                  </a:cxn>
                  <a:cxn ang="0">
                    <a:pos x="250" y="788"/>
                  </a:cxn>
                  <a:cxn ang="0">
                    <a:pos x="238" y="640"/>
                  </a:cxn>
                  <a:cxn ang="0">
                    <a:pos x="143" y="520"/>
                  </a:cxn>
                  <a:cxn ang="0">
                    <a:pos x="223" y="479"/>
                  </a:cxn>
                  <a:cxn ang="0">
                    <a:pos x="194" y="400"/>
                  </a:cxn>
                  <a:cxn ang="0">
                    <a:pos x="238" y="359"/>
                  </a:cxn>
                  <a:cxn ang="0">
                    <a:pos x="338" y="331"/>
                  </a:cxn>
                  <a:cxn ang="0">
                    <a:pos x="457" y="359"/>
                  </a:cxn>
                  <a:cxn ang="0">
                    <a:pos x="536" y="359"/>
                  </a:cxn>
                  <a:cxn ang="0">
                    <a:pos x="601" y="347"/>
                  </a:cxn>
                  <a:cxn ang="0">
                    <a:pos x="620" y="290"/>
                  </a:cxn>
                  <a:cxn ang="0">
                    <a:pos x="620" y="231"/>
                  </a:cxn>
                  <a:cxn ang="0">
                    <a:pos x="676" y="290"/>
                  </a:cxn>
                  <a:cxn ang="0">
                    <a:pos x="707" y="290"/>
                  </a:cxn>
                  <a:cxn ang="0">
                    <a:pos x="747" y="400"/>
                  </a:cxn>
                  <a:cxn ang="0">
                    <a:pos x="776" y="491"/>
                  </a:cxn>
                  <a:cxn ang="0">
                    <a:pos x="703" y="132"/>
                  </a:cxn>
                </a:cxnLst>
                <a:rect l="0" t="0" r="r" b="b"/>
                <a:pathLst>
                  <a:path w="776" h="813">
                    <a:moveTo>
                      <a:pt x="703" y="132"/>
                    </a:moveTo>
                    <a:lnTo>
                      <a:pt x="692" y="186"/>
                    </a:lnTo>
                    <a:lnTo>
                      <a:pt x="620" y="58"/>
                    </a:lnTo>
                    <a:lnTo>
                      <a:pt x="509" y="0"/>
                    </a:lnTo>
                    <a:lnTo>
                      <a:pt x="453" y="0"/>
                    </a:lnTo>
                    <a:lnTo>
                      <a:pt x="338" y="37"/>
                    </a:lnTo>
                    <a:lnTo>
                      <a:pt x="227" y="58"/>
                    </a:lnTo>
                    <a:lnTo>
                      <a:pt x="159" y="62"/>
                    </a:lnTo>
                    <a:lnTo>
                      <a:pt x="223" y="132"/>
                    </a:lnTo>
                    <a:lnTo>
                      <a:pt x="171" y="116"/>
                    </a:lnTo>
                    <a:lnTo>
                      <a:pt x="96" y="145"/>
                    </a:lnTo>
                    <a:lnTo>
                      <a:pt x="60" y="231"/>
                    </a:lnTo>
                    <a:lnTo>
                      <a:pt x="27" y="290"/>
                    </a:lnTo>
                    <a:lnTo>
                      <a:pt x="0" y="347"/>
                    </a:lnTo>
                    <a:lnTo>
                      <a:pt x="16" y="400"/>
                    </a:lnTo>
                    <a:lnTo>
                      <a:pt x="60" y="463"/>
                    </a:lnTo>
                    <a:lnTo>
                      <a:pt x="4" y="549"/>
                    </a:lnTo>
                    <a:lnTo>
                      <a:pt x="44" y="549"/>
                    </a:lnTo>
                    <a:lnTo>
                      <a:pt x="60" y="636"/>
                    </a:lnTo>
                    <a:lnTo>
                      <a:pt x="96" y="697"/>
                    </a:lnTo>
                    <a:lnTo>
                      <a:pt x="115" y="755"/>
                    </a:lnTo>
                    <a:lnTo>
                      <a:pt x="135" y="656"/>
                    </a:lnTo>
                    <a:lnTo>
                      <a:pt x="187" y="656"/>
                    </a:lnTo>
                    <a:lnTo>
                      <a:pt x="250" y="813"/>
                    </a:lnTo>
                    <a:lnTo>
                      <a:pt x="250" y="788"/>
                    </a:lnTo>
                    <a:lnTo>
                      <a:pt x="238" y="640"/>
                    </a:lnTo>
                    <a:lnTo>
                      <a:pt x="143" y="520"/>
                    </a:lnTo>
                    <a:lnTo>
                      <a:pt x="223" y="479"/>
                    </a:lnTo>
                    <a:lnTo>
                      <a:pt x="194" y="400"/>
                    </a:lnTo>
                    <a:lnTo>
                      <a:pt x="238" y="359"/>
                    </a:lnTo>
                    <a:lnTo>
                      <a:pt x="338" y="331"/>
                    </a:lnTo>
                    <a:lnTo>
                      <a:pt x="457" y="359"/>
                    </a:lnTo>
                    <a:lnTo>
                      <a:pt x="536" y="359"/>
                    </a:lnTo>
                    <a:lnTo>
                      <a:pt x="601" y="347"/>
                    </a:lnTo>
                    <a:lnTo>
                      <a:pt x="620" y="290"/>
                    </a:lnTo>
                    <a:lnTo>
                      <a:pt x="620" y="231"/>
                    </a:lnTo>
                    <a:lnTo>
                      <a:pt x="676" y="290"/>
                    </a:lnTo>
                    <a:lnTo>
                      <a:pt x="707" y="290"/>
                    </a:lnTo>
                    <a:lnTo>
                      <a:pt x="747" y="400"/>
                    </a:lnTo>
                    <a:lnTo>
                      <a:pt x="776" y="491"/>
                    </a:lnTo>
                    <a:lnTo>
                      <a:pt x="703" y="132"/>
                    </a:lnTo>
                    <a:close/>
                  </a:path>
                </a:pathLst>
              </a:custGeom>
              <a:solidFill>
                <a:srgbClr val="000000"/>
              </a:solidFill>
              <a:ln w="0">
                <a:solidFill>
                  <a:srgbClr val="000000"/>
                </a:solidFill>
                <a:prstDash val="solid"/>
                <a:round/>
                <a:headEnd/>
                <a:tailEnd/>
              </a:ln>
            </p:spPr>
            <p:txBody>
              <a:bodyPr/>
              <a:lstStyle/>
              <a:p>
                <a:endParaRPr lang="en-US"/>
              </a:p>
            </p:txBody>
          </p:sp>
          <p:sp>
            <p:nvSpPr>
              <p:cNvPr id="30896" name="Freeform 176"/>
              <p:cNvSpPr>
                <a:spLocks/>
              </p:cNvSpPr>
              <p:nvPr/>
            </p:nvSpPr>
            <p:spPr bwMode="auto">
              <a:xfrm>
                <a:off x="2694" y="3411"/>
                <a:ext cx="9" cy="8"/>
              </a:xfrm>
              <a:custGeom>
                <a:avLst/>
                <a:gdLst/>
                <a:ahLst/>
                <a:cxnLst>
                  <a:cxn ang="0">
                    <a:pos x="0" y="41"/>
                  </a:cxn>
                  <a:cxn ang="0">
                    <a:pos x="64" y="41"/>
                  </a:cxn>
                  <a:cxn ang="0">
                    <a:pos x="179" y="0"/>
                  </a:cxn>
                  <a:cxn ang="0">
                    <a:pos x="235" y="103"/>
                  </a:cxn>
                  <a:cxn ang="0">
                    <a:pos x="179" y="79"/>
                  </a:cxn>
                  <a:cxn ang="0">
                    <a:pos x="35" y="132"/>
                  </a:cxn>
                  <a:cxn ang="0">
                    <a:pos x="64" y="99"/>
                  </a:cxn>
                  <a:cxn ang="0">
                    <a:pos x="0" y="41"/>
                  </a:cxn>
                </a:cxnLst>
                <a:rect l="0" t="0" r="r" b="b"/>
                <a:pathLst>
                  <a:path w="235" h="132">
                    <a:moveTo>
                      <a:pt x="0" y="41"/>
                    </a:moveTo>
                    <a:lnTo>
                      <a:pt x="64" y="41"/>
                    </a:lnTo>
                    <a:lnTo>
                      <a:pt x="179" y="0"/>
                    </a:lnTo>
                    <a:lnTo>
                      <a:pt x="235" y="103"/>
                    </a:lnTo>
                    <a:lnTo>
                      <a:pt x="179" y="79"/>
                    </a:lnTo>
                    <a:lnTo>
                      <a:pt x="35" y="132"/>
                    </a:lnTo>
                    <a:lnTo>
                      <a:pt x="64" y="99"/>
                    </a:lnTo>
                    <a:lnTo>
                      <a:pt x="0" y="41"/>
                    </a:lnTo>
                    <a:close/>
                  </a:path>
                </a:pathLst>
              </a:custGeom>
              <a:solidFill>
                <a:srgbClr val="BF7F00"/>
              </a:solidFill>
              <a:ln w="0">
                <a:solidFill>
                  <a:srgbClr val="BF7F00"/>
                </a:solidFill>
                <a:prstDash val="solid"/>
                <a:round/>
                <a:headEnd/>
                <a:tailEnd/>
              </a:ln>
            </p:spPr>
            <p:txBody>
              <a:bodyPr/>
              <a:lstStyle/>
              <a:p>
                <a:endParaRPr lang="en-US"/>
              </a:p>
            </p:txBody>
          </p:sp>
          <p:sp>
            <p:nvSpPr>
              <p:cNvPr id="30897" name="Freeform 177"/>
              <p:cNvSpPr>
                <a:spLocks/>
              </p:cNvSpPr>
              <p:nvPr/>
            </p:nvSpPr>
            <p:spPr bwMode="auto">
              <a:xfrm>
                <a:off x="2706" y="3402"/>
                <a:ext cx="6" cy="14"/>
              </a:xfrm>
              <a:custGeom>
                <a:avLst/>
                <a:gdLst/>
                <a:ahLst/>
                <a:cxnLst>
                  <a:cxn ang="0">
                    <a:pos x="147" y="0"/>
                  </a:cxn>
                  <a:cxn ang="0">
                    <a:pos x="112" y="66"/>
                  </a:cxn>
                  <a:cxn ang="0">
                    <a:pos x="0" y="107"/>
                  </a:cxn>
                  <a:cxn ang="0">
                    <a:pos x="28" y="218"/>
                  </a:cxn>
                  <a:cxn ang="0">
                    <a:pos x="56" y="161"/>
                  </a:cxn>
                  <a:cxn ang="0">
                    <a:pos x="147" y="107"/>
                  </a:cxn>
                  <a:cxn ang="0">
                    <a:pos x="147" y="0"/>
                  </a:cxn>
                </a:cxnLst>
                <a:rect l="0" t="0" r="r" b="b"/>
                <a:pathLst>
                  <a:path w="147" h="218">
                    <a:moveTo>
                      <a:pt x="147" y="0"/>
                    </a:moveTo>
                    <a:lnTo>
                      <a:pt x="112" y="66"/>
                    </a:lnTo>
                    <a:lnTo>
                      <a:pt x="0" y="107"/>
                    </a:lnTo>
                    <a:lnTo>
                      <a:pt x="28" y="218"/>
                    </a:lnTo>
                    <a:lnTo>
                      <a:pt x="56" y="161"/>
                    </a:lnTo>
                    <a:lnTo>
                      <a:pt x="147" y="107"/>
                    </a:lnTo>
                    <a:lnTo>
                      <a:pt x="147" y="0"/>
                    </a:lnTo>
                    <a:close/>
                  </a:path>
                </a:pathLst>
              </a:custGeom>
              <a:solidFill>
                <a:srgbClr val="BF7F00"/>
              </a:solidFill>
              <a:ln w="0">
                <a:solidFill>
                  <a:srgbClr val="BF7F00"/>
                </a:solidFill>
                <a:prstDash val="solid"/>
                <a:round/>
                <a:headEnd/>
                <a:tailEnd/>
              </a:ln>
            </p:spPr>
            <p:txBody>
              <a:bodyPr/>
              <a:lstStyle/>
              <a:p>
                <a:endParaRPr lang="en-US"/>
              </a:p>
            </p:txBody>
          </p:sp>
          <p:sp>
            <p:nvSpPr>
              <p:cNvPr id="30898" name="Freeform 178"/>
              <p:cNvSpPr>
                <a:spLocks/>
              </p:cNvSpPr>
              <p:nvPr/>
            </p:nvSpPr>
            <p:spPr bwMode="auto">
              <a:xfrm>
                <a:off x="2703" y="3422"/>
                <a:ext cx="6" cy="3"/>
              </a:xfrm>
              <a:custGeom>
                <a:avLst/>
                <a:gdLst/>
                <a:ahLst/>
                <a:cxnLst>
                  <a:cxn ang="0">
                    <a:pos x="76" y="37"/>
                  </a:cxn>
                  <a:cxn ang="0">
                    <a:pos x="0" y="48"/>
                  </a:cxn>
                  <a:cxn ang="0">
                    <a:pos x="76" y="48"/>
                  </a:cxn>
                  <a:cxn ang="0">
                    <a:pos x="112" y="0"/>
                  </a:cxn>
                  <a:cxn ang="0">
                    <a:pos x="76" y="37"/>
                  </a:cxn>
                </a:cxnLst>
                <a:rect l="0" t="0" r="r" b="b"/>
                <a:pathLst>
                  <a:path w="112" h="48">
                    <a:moveTo>
                      <a:pt x="76" y="37"/>
                    </a:moveTo>
                    <a:lnTo>
                      <a:pt x="0" y="48"/>
                    </a:lnTo>
                    <a:lnTo>
                      <a:pt x="76" y="48"/>
                    </a:lnTo>
                    <a:lnTo>
                      <a:pt x="112" y="0"/>
                    </a:lnTo>
                    <a:lnTo>
                      <a:pt x="76" y="37"/>
                    </a:lnTo>
                    <a:close/>
                  </a:path>
                </a:pathLst>
              </a:custGeom>
              <a:solidFill>
                <a:srgbClr val="BF7F00"/>
              </a:solidFill>
              <a:ln w="0">
                <a:solidFill>
                  <a:srgbClr val="BF7F00"/>
                </a:solidFill>
                <a:prstDash val="solid"/>
                <a:round/>
                <a:headEnd/>
                <a:tailEnd/>
              </a:ln>
            </p:spPr>
            <p:txBody>
              <a:bodyPr/>
              <a:lstStyle/>
              <a:p>
                <a:endParaRPr lang="en-US"/>
              </a:p>
            </p:txBody>
          </p:sp>
          <p:sp>
            <p:nvSpPr>
              <p:cNvPr id="30899" name="Freeform 179"/>
              <p:cNvSpPr>
                <a:spLocks/>
              </p:cNvSpPr>
              <p:nvPr/>
            </p:nvSpPr>
            <p:spPr bwMode="auto">
              <a:xfrm>
                <a:off x="2701" y="3425"/>
                <a:ext cx="2" cy="10"/>
              </a:xfrm>
              <a:custGeom>
                <a:avLst/>
                <a:gdLst/>
                <a:ahLst/>
                <a:cxnLst>
                  <a:cxn ang="0">
                    <a:pos x="52" y="0"/>
                  </a:cxn>
                  <a:cxn ang="0">
                    <a:pos x="31" y="58"/>
                  </a:cxn>
                  <a:cxn ang="0">
                    <a:pos x="16" y="78"/>
                  </a:cxn>
                  <a:cxn ang="0">
                    <a:pos x="0" y="169"/>
                  </a:cxn>
                  <a:cxn ang="0">
                    <a:pos x="0" y="71"/>
                  </a:cxn>
                  <a:cxn ang="0">
                    <a:pos x="27" y="45"/>
                  </a:cxn>
                  <a:cxn ang="0">
                    <a:pos x="52" y="0"/>
                  </a:cxn>
                </a:cxnLst>
                <a:rect l="0" t="0" r="r" b="b"/>
                <a:pathLst>
                  <a:path w="52" h="169">
                    <a:moveTo>
                      <a:pt x="52" y="0"/>
                    </a:moveTo>
                    <a:lnTo>
                      <a:pt x="31" y="58"/>
                    </a:lnTo>
                    <a:lnTo>
                      <a:pt x="16" y="78"/>
                    </a:lnTo>
                    <a:lnTo>
                      <a:pt x="0" y="169"/>
                    </a:lnTo>
                    <a:lnTo>
                      <a:pt x="0" y="71"/>
                    </a:lnTo>
                    <a:lnTo>
                      <a:pt x="27" y="45"/>
                    </a:lnTo>
                    <a:lnTo>
                      <a:pt x="52" y="0"/>
                    </a:lnTo>
                    <a:close/>
                  </a:path>
                </a:pathLst>
              </a:custGeom>
              <a:solidFill>
                <a:srgbClr val="BF7F00"/>
              </a:solidFill>
              <a:ln w="0">
                <a:solidFill>
                  <a:srgbClr val="BF7F00"/>
                </a:solidFill>
                <a:prstDash val="solid"/>
                <a:round/>
                <a:headEnd/>
                <a:tailEnd/>
              </a:ln>
            </p:spPr>
            <p:txBody>
              <a:bodyPr/>
              <a:lstStyle/>
              <a:p>
                <a:endParaRPr lang="en-US"/>
              </a:p>
            </p:txBody>
          </p:sp>
          <p:sp>
            <p:nvSpPr>
              <p:cNvPr id="30900" name="Freeform 180"/>
              <p:cNvSpPr>
                <a:spLocks/>
              </p:cNvSpPr>
              <p:nvPr/>
            </p:nvSpPr>
            <p:spPr bwMode="auto">
              <a:xfrm>
                <a:off x="2703" y="3426"/>
                <a:ext cx="7" cy="9"/>
              </a:xfrm>
              <a:custGeom>
                <a:avLst/>
                <a:gdLst/>
                <a:ahLst/>
                <a:cxnLst>
                  <a:cxn ang="0">
                    <a:pos x="0" y="102"/>
                  </a:cxn>
                  <a:cxn ang="0">
                    <a:pos x="59" y="115"/>
                  </a:cxn>
                  <a:cxn ang="0">
                    <a:pos x="151" y="78"/>
                  </a:cxn>
                  <a:cxn ang="0">
                    <a:pos x="167" y="15"/>
                  </a:cxn>
                  <a:cxn ang="0">
                    <a:pos x="131" y="0"/>
                  </a:cxn>
                  <a:cxn ang="0">
                    <a:pos x="48" y="32"/>
                  </a:cxn>
                  <a:cxn ang="0">
                    <a:pos x="0" y="78"/>
                  </a:cxn>
                  <a:cxn ang="0">
                    <a:pos x="0" y="102"/>
                  </a:cxn>
                </a:cxnLst>
                <a:rect l="0" t="0" r="r" b="b"/>
                <a:pathLst>
                  <a:path w="167" h="115">
                    <a:moveTo>
                      <a:pt x="0" y="102"/>
                    </a:moveTo>
                    <a:lnTo>
                      <a:pt x="59" y="115"/>
                    </a:lnTo>
                    <a:lnTo>
                      <a:pt x="151" y="78"/>
                    </a:lnTo>
                    <a:lnTo>
                      <a:pt x="167" y="15"/>
                    </a:lnTo>
                    <a:lnTo>
                      <a:pt x="131" y="0"/>
                    </a:lnTo>
                    <a:lnTo>
                      <a:pt x="48" y="32"/>
                    </a:lnTo>
                    <a:lnTo>
                      <a:pt x="0" y="78"/>
                    </a:lnTo>
                    <a:lnTo>
                      <a:pt x="0" y="102"/>
                    </a:lnTo>
                    <a:close/>
                  </a:path>
                </a:pathLst>
              </a:custGeom>
              <a:solidFill>
                <a:srgbClr val="FFFFFF"/>
              </a:solidFill>
              <a:ln w="0">
                <a:solidFill>
                  <a:srgbClr val="FFFFFF"/>
                </a:solidFill>
                <a:prstDash val="solid"/>
                <a:round/>
                <a:headEnd/>
                <a:tailEnd/>
              </a:ln>
            </p:spPr>
            <p:txBody>
              <a:bodyPr/>
              <a:lstStyle/>
              <a:p>
                <a:endParaRPr lang="en-US"/>
              </a:p>
            </p:txBody>
          </p:sp>
          <p:sp>
            <p:nvSpPr>
              <p:cNvPr id="30901" name="Freeform 181"/>
              <p:cNvSpPr>
                <a:spLocks/>
              </p:cNvSpPr>
              <p:nvPr/>
            </p:nvSpPr>
            <p:spPr bwMode="auto">
              <a:xfrm>
                <a:off x="2708" y="3435"/>
                <a:ext cx="2" cy="3"/>
              </a:xfrm>
              <a:custGeom>
                <a:avLst/>
                <a:gdLst/>
                <a:ahLst/>
                <a:cxnLst>
                  <a:cxn ang="0">
                    <a:pos x="0" y="28"/>
                  </a:cxn>
                  <a:cxn ang="0">
                    <a:pos x="56" y="0"/>
                  </a:cxn>
                  <a:cxn ang="0">
                    <a:pos x="48" y="24"/>
                  </a:cxn>
                  <a:cxn ang="0">
                    <a:pos x="35" y="28"/>
                  </a:cxn>
                  <a:cxn ang="0">
                    <a:pos x="0" y="28"/>
                  </a:cxn>
                </a:cxnLst>
                <a:rect l="0" t="0" r="r" b="b"/>
                <a:pathLst>
                  <a:path w="56" h="28">
                    <a:moveTo>
                      <a:pt x="0" y="28"/>
                    </a:moveTo>
                    <a:lnTo>
                      <a:pt x="56" y="0"/>
                    </a:lnTo>
                    <a:lnTo>
                      <a:pt x="48" y="24"/>
                    </a:lnTo>
                    <a:lnTo>
                      <a:pt x="35" y="28"/>
                    </a:lnTo>
                    <a:lnTo>
                      <a:pt x="0" y="28"/>
                    </a:lnTo>
                    <a:close/>
                  </a:path>
                </a:pathLst>
              </a:custGeom>
              <a:solidFill>
                <a:srgbClr val="BF7F00"/>
              </a:solidFill>
              <a:ln w="0">
                <a:solidFill>
                  <a:srgbClr val="BF7F00"/>
                </a:solidFill>
                <a:prstDash val="solid"/>
                <a:round/>
                <a:headEnd/>
                <a:tailEnd/>
              </a:ln>
            </p:spPr>
            <p:txBody>
              <a:bodyPr/>
              <a:lstStyle/>
              <a:p>
                <a:endParaRPr lang="en-US"/>
              </a:p>
            </p:txBody>
          </p:sp>
          <p:sp>
            <p:nvSpPr>
              <p:cNvPr id="30902" name="Freeform 182"/>
              <p:cNvSpPr>
                <a:spLocks/>
              </p:cNvSpPr>
              <p:nvPr/>
            </p:nvSpPr>
            <p:spPr bwMode="auto">
              <a:xfrm>
                <a:off x="2690" y="3704"/>
                <a:ext cx="13" cy="21"/>
              </a:xfrm>
              <a:custGeom>
                <a:avLst/>
                <a:gdLst/>
                <a:ahLst/>
                <a:cxnLst>
                  <a:cxn ang="0">
                    <a:pos x="171" y="350"/>
                  </a:cxn>
                  <a:cxn ang="0">
                    <a:pos x="44" y="309"/>
                  </a:cxn>
                  <a:cxn ang="0">
                    <a:pos x="171" y="230"/>
                  </a:cxn>
                  <a:cxn ang="0">
                    <a:pos x="171" y="173"/>
                  </a:cxn>
                  <a:cxn ang="0">
                    <a:pos x="0" y="0"/>
                  </a:cxn>
                  <a:cxn ang="0">
                    <a:pos x="115" y="61"/>
                  </a:cxn>
                  <a:cxn ang="0">
                    <a:pos x="206" y="173"/>
                  </a:cxn>
                  <a:cxn ang="0">
                    <a:pos x="338" y="61"/>
                  </a:cxn>
                  <a:cxn ang="0">
                    <a:pos x="171" y="350"/>
                  </a:cxn>
                </a:cxnLst>
                <a:rect l="0" t="0" r="r" b="b"/>
                <a:pathLst>
                  <a:path w="338" h="350">
                    <a:moveTo>
                      <a:pt x="171" y="350"/>
                    </a:moveTo>
                    <a:lnTo>
                      <a:pt x="44" y="309"/>
                    </a:lnTo>
                    <a:lnTo>
                      <a:pt x="171" y="230"/>
                    </a:lnTo>
                    <a:lnTo>
                      <a:pt x="171" y="173"/>
                    </a:lnTo>
                    <a:lnTo>
                      <a:pt x="0" y="0"/>
                    </a:lnTo>
                    <a:lnTo>
                      <a:pt x="115" y="61"/>
                    </a:lnTo>
                    <a:lnTo>
                      <a:pt x="206" y="173"/>
                    </a:lnTo>
                    <a:lnTo>
                      <a:pt x="338" y="61"/>
                    </a:lnTo>
                    <a:lnTo>
                      <a:pt x="171" y="350"/>
                    </a:lnTo>
                    <a:close/>
                  </a:path>
                </a:pathLst>
              </a:custGeom>
              <a:solidFill>
                <a:srgbClr val="919191"/>
              </a:solidFill>
              <a:ln w="0">
                <a:solidFill>
                  <a:srgbClr val="919191"/>
                </a:solidFill>
                <a:prstDash val="solid"/>
                <a:round/>
                <a:headEnd/>
                <a:tailEnd/>
              </a:ln>
            </p:spPr>
            <p:txBody>
              <a:bodyPr/>
              <a:lstStyle/>
              <a:p>
                <a:endParaRPr lang="en-US"/>
              </a:p>
            </p:txBody>
          </p:sp>
          <p:sp>
            <p:nvSpPr>
              <p:cNvPr id="30903" name="Freeform 183"/>
              <p:cNvSpPr>
                <a:spLocks/>
              </p:cNvSpPr>
              <p:nvPr/>
            </p:nvSpPr>
            <p:spPr bwMode="auto">
              <a:xfrm>
                <a:off x="2703" y="3659"/>
                <a:ext cx="10" cy="25"/>
              </a:xfrm>
              <a:custGeom>
                <a:avLst/>
                <a:gdLst/>
                <a:ahLst/>
                <a:cxnLst>
                  <a:cxn ang="0">
                    <a:pos x="215" y="0"/>
                  </a:cxn>
                  <a:cxn ang="0">
                    <a:pos x="111" y="169"/>
                  </a:cxn>
                  <a:cxn ang="0">
                    <a:pos x="0" y="400"/>
                  </a:cxn>
                  <a:cxn ang="0">
                    <a:pos x="111" y="285"/>
                  </a:cxn>
                  <a:cxn ang="0">
                    <a:pos x="230" y="153"/>
                  </a:cxn>
                  <a:cxn ang="0">
                    <a:pos x="215" y="0"/>
                  </a:cxn>
                </a:cxnLst>
                <a:rect l="0" t="0" r="r" b="b"/>
                <a:pathLst>
                  <a:path w="230" h="400">
                    <a:moveTo>
                      <a:pt x="215" y="0"/>
                    </a:moveTo>
                    <a:lnTo>
                      <a:pt x="111" y="169"/>
                    </a:lnTo>
                    <a:lnTo>
                      <a:pt x="0" y="400"/>
                    </a:lnTo>
                    <a:lnTo>
                      <a:pt x="111" y="285"/>
                    </a:lnTo>
                    <a:lnTo>
                      <a:pt x="230" y="153"/>
                    </a:lnTo>
                    <a:lnTo>
                      <a:pt x="215" y="0"/>
                    </a:lnTo>
                    <a:close/>
                  </a:path>
                </a:pathLst>
              </a:custGeom>
              <a:solidFill>
                <a:srgbClr val="919191"/>
              </a:solidFill>
              <a:ln w="0">
                <a:solidFill>
                  <a:srgbClr val="919191"/>
                </a:solidFill>
                <a:prstDash val="solid"/>
                <a:round/>
                <a:headEnd/>
                <a:tailEnd/>
              </a:ln>
            </p:spPr>
            <p:txBody>
              <a:bodyPr/>
              <a:lstStyle/>
              <a:p>
                <a:endParaRPr lang="en-US"/>
              </a:p>
            </p:txBody>
          </p:sp>
          <p:sp>
            <p:nvSpPr>
              <p:cNvPr id="30904" name="Freeform 184"/>
              <p:cNvSpPr>
                <a:spLocks/>
              </p:cNvSpPr>
              <p:nvPr/>
            </p:nvSpPr>
            <p:spPr bwMode="auto">
              <a:xfrm>
                <a:off x="2709" y="3452"/>
                <a:ext cx="11" cy="10"/>
              </a:xfrm>
              <a:custGeom>
                <a:avLst/>
                <a:gdLst/>
                <a:ahLst/>
                <a:cxnLst>
                  <a:cxn ang="0">
                    <a:pos x="0" y="173"/>
                  </a:cxn>
                  <a:cxn ang="0">
                    <a:pos x="59" y="115"/>
                  </a:cxn>
                  <a:cxn ang="0">
                    <a:pos x="171" y="58"/>
                  </a:cxn>
                  <a:cxn ang="0">
                    <a:pos x="282" y="115"/>
                  </a:cxn>
                  <a:cxn ang="0">
                    <a:pos x="282" y="95"/>
                  </a:cxn>
                  <a:cxn ang="0">
                    <a:pos x="171" y="0"/>
                  </a:cxn>
                  <a:cxn ang="0">
                    <a:pos x="75" y="58"/>
                  </a:cxn>
                  <a:cxn ang="0">
                    <a:pos x="0" y="173"/>
                  </a:cxn>
                </a:cxnLst>
                <a:rect l="0" t="0" r="r" b="b"/>
                <a:pathLst>
                  <a:path w="282" h="173">
                    <a:moveTo>
                      <a:pt x="0" y="173"/>
                    </a:moveTo>
                    <a:lnTo>
                      <a:pt x="59" y="115"/>
                    </a:lnTo>
                    <a:lnTo>
                      <a:pt x="171" y="58"/>
                    </a:lnTo>
                    <a:lnTo>
                      <a:pt x="282" y="115"/>
                    </a:lnTo>
                    <a:lnTo>
                      <a:pt x="282" y="95"/>
                    </a:lnTo>
                    <a:lnTo>
                      <a:pt x="171" y="0"/>
                    </a:lnTo>
                    <a:lnTo>
                      <a:pt x="75" y="58"/>
                    </a:lnTo>
                    <a:lnTo>
                      <a:pt x="0" y="173"/>
                    </a:lnTo>
                    <a:close/>
                  </a:path>
                </a:pathLst>
              </a:custGeom>
              <a:solidFill>
                <a:srgbClr val="000000"/>
              </a:solidFill>
              <a:ln w="0">
                <a:solidFill>
                  <a:srgbClr val="000000"/>
                </a:solidFill>
                <a:prstDash val="solid"/>
                <a:round/>
                <a:headEnd/>
                <a:tailEnd/>
              </a:ln>
            </p:spPr>
            <p:txBody>
              <a:bodyPr/>
              <a:lstStyle/>
              <a:p>
                <a:endParaRPr lang="en-US"/>
              </a:p>
            </p:txBody>
          </p:sp>
          <p:sp>
            <p:nvSpPr>
              <p:cNvPr id="30905" name="Freeform 185"/>
              <p:cNvSpPr>
                <a:spLocks/>
              </p:cNvSpPr>
              <p:nvPr/>
            </p:nvSpPr>
            <p:spPr bwMode="auto">
              <a:xfrm>
                <a:off x="2692" y="3461"/>
                <a:ext cx="11" cy="46"/>
              </a:xfrm>
              <a:custGeom>
                <a:avLst/>
                <a:gdLst/>
                <a:ahLst/>
                <a:cxnLst>
                  <a:cxn ang="0">
                    <a:pos x="171" y="708"/>
                  </a:cxn>
                  <a:cxn ang="0">
                    <a:pos x="227" y="651"/>
                  </a:cxn>
                  <a:cxn ang="0">
                    <a:pos x="283" y="416"/>
                  </a:cxn>
                  <a:cxn ang="0">
                    <a:pos x="152" y="52"/>
                  </a:cxn>
                  <a:cxn ang="0">
                    <a:pos x="76" y="0"/>
                  </a:cxn>
                  <a:cxn ang="0">
                    <a:pos x="0" y="102"/>
                  </a:cxn>
                  <a:cxn ang="0">
                    <a:pos x="83" y="45"/>
                  </a:cxn>
                  <a:cxn ang="0">
                    <a:pos x="116" y="57"/>
                  </a:cxn>
                  <a:cxn ang="0">
                    <a:pos x="211" y="391"/>
                  </a:cxn>
                  <a:cxn ang="0">
                    <a:pos x="263" y="416"/>
                  </a:cxn>
                  <a:cxn ang="0">
                    <a:pos x="203" y="651"/>
                  </a:cxn>
                  <a:cxn ang="0">
                    <a:pos x="143" y="651"/>
                  </a:cxn>
                  <a:cxn ang="0">
                    <a:pos x="171" y="708"/>
                  </a:cxn>
                </a:cxnLst>
                <a:rect l="0" t="0" r="r" b="b"/>
                <a:pathLst>
                  <a:path w="283" h="708">
                    <a:moveTo>
                      <a:pt x="171" y="708"/>
                    </a:moveTo>
                    <a:lnTo>
                      <a:pt x="227" y="651"/>
                    </a:lnTo>
                    <a:lnTo>
                      <a:pt x="283" y="416"/>
                    </a:lnTo>
                    <a:lnTo>
                      <a:pt x="152" y="52"/>
                    </a:lnTo>
                    <a:lnTo>
                      <a:pt x="76" y="0"/>
                    </a:lnTo>
                    <a:lnTo>
                      <a:pt x="0" y="102"/>
                    </a:lnTo>
                    <a:lnTo>
                      <a:pt x="83" y="45"/>
                    </a:lnTo>
                    <a:lnTo>
                      <a:pt x="116" y="57"/>
                    </a:lnTo>
                    <a:lnTo>
                      <a:pt x="211" y="391"/>
                    </a:lnTo>
                    <a:lnTo>
                      <a:pt x="263" y="416"/>
                    </a:lnTo>
                    <a:lnTo>
                      <a:pt x="203" y="651"/>
                    </a:lnTo>
                    <a:lnTo>
                      <a:pt x="143" y="651"/>
                    </a:lnTo>
                    <a:lnTo>
                      <a:pt x="171" y="708"/>
                    </a:lnTo>
                    <a:close/>
                  </a:path>
                </a:pathLst>
              </a:custGeom>
              <a:solidFill>
                <a:srgbClr val="000000"/>
              </a:solidFill>
              <a:ln w="0">
                <a:solidFill>
                  <a:srgbClr val="000000"/>
                </a:solidFill>
                <a:prstDash val="solid"/>
                <a:round/>
                <a:headEnd/>
                <a:tailEnd/>
              </a:ln>
            </p:spPr>
            <p:txBody>
              <a:bodyPr/>
              <a:lstStyle/>
              <a:p>
                <a:endParaRPr lang="en-US"/>
              </a:p>
            </p:txBody>
          </p:sp>
          <p:sp>
            <p:nvSpPr>
              <p:cNvPr id="30906" name="Freeform 186"/>
              <p:cNvSpPr>
                <a:spLocks/>
              </p:cNvSpPr>
              <p:nvPr/>
            </p:nvSpPr>
            <p:spPr bwMode="auto">
              <a:xfrm>
                <a:off x="2687" y="3473"/>
                <a:ext cx="7" cy="10"/>
              </a:xfrm>
              <a:custGeom>
                <a:avLst/>
                <a:gdLst/>
                <a:ahLst/>
                <a:cxnLst>
                  <a:cxn ang="0">
                    <a:pos x="19" y="0"/>
                  </a:cxn>
                  <a:cxn ang="0">
                    <a:pos x="75" y="124"/>
                  </a:cxn>
                  <a:cxn ang="0">
                    <a:pos x="167" y="181"/>
                  </a:cxn>
                  <a:cxn ang="0">
                    <a:pos x="56" y="181"/>
                  </a:cxn>
                  <a:cxn ang="0">
                    <a:pos x="0" y="7"/>
                  </a:cxn>
                  <a:cxn ang="0">
                    <a:pos x="19" y="0"/>
                  </a:cxn>
                </a:cxnLst>
                <a:rect l="0" t="0" r="r" b="b"/>
                <a:pathLst>
                  <a:path w="167" h="181">
                    <a:moveTo>
                      <a:pt x="19" y="0"/>
                    </a:moveTo>
                    <a:lnTo>
                      <a:pt x="75" y="124"/>
                    </a:lnTo>
                    <a:lnTo>
                      <a:pt x="167" y="181"/>
                    </a:lnTo>
                    <a:lnTo>
                      <a:pt x="56" y="181"/>
                    </a:lnTo>
                    <a:lnTo>
                      <a:pt x="0" y="7"/>
                    </a:lnTo>
                    <a:lnTo>
                      <a:pt x="19" y="0"/>
                    </a:lnTo>
                    <a:close/>
                  </a:path>
                </a:pathLst>
              </a:custGeom>
              <a:solidFill>
                <a:srgbClr val="000000"/>
              </a:solidFill>
              <a:ln w="0">
                <a:solidFill>
                  <a:srgbClr val="000000"/>
                </a:solidFill>
                <a:prstDash val="solid"/>
                <a:round/>
                <a:headEnd/>
                <a:tailEnd/>
              </a:ln>
            </p:spPr>
            <p:txBody>
              <a:bodyPr/>
              <a:lstStyle/>
              <a:p>
                <a:endParaRPr lang="en-US"/>
              </a:p>
            </p:txBody>
          </p:sp>
          <p:sp>
            <p:nvSpPr>
              <p:cNvPr id="30907" name="Freeform 187"/>
              <p:cNvSpPr>
                <a:spLocks/>
              </p:cNvSpPr>
              <p:nvPr/>
            </p:nvSpPr>
            <p:spPr bwMode="auto">
              <a:xfrm>
                <a:off x="2695" y="3440"/>
                <a:ext cx="8" cy="25"/>
              </a:xfrm>
              <a:custGeom>
                <a:avLst/>
                <a:gdLst/>
                <a:ahLst/>
                <a:cxnLst>
                  <a:cxn ang="0">
                    <a:pos x="155" y="400"/>
                  </a:cxn>
                  <a:cxn ang="0">
                    <a:pos x="99" y="223"/>
                  </a:cxn>
                  <a:cxn ang="0">
                    <a:pos x="211" y="342"/>
                  </a:cxn>
                  <a:cxn ang="0">
                    <a:pos x="99" y="165"/>
                  </a:cxn>
                  <a:cxn ang="0">
                    <a:pos x="0" y="0"/>
                  </a:cxn>
                  <a:cxn ang="0">
                    <a:pos x="51" y="132"/>
                  </a:cxn>
                  <a:cxn ang="0">
                    <a:pos x="55" y="165"/>
                  </a:cxn>
                  <a:cxn ang="0">
                    <a:pos x="155" y="400"/>
                  </a:cxn>
                </a:cxnLst>
                <a:rect l="0" t="0" r="r" b="b"/>
                <a:pathLst>
                  <a:path w="211" h="400">
                    <a:moveTo>
                      <a:pt x="155" y="400"/>
                    </a:moveTo>
                    <a:lnTo>
                      <a:pt x="99" y="223"/>
                    </a:lnTo>
                    <a:lnTo>
                      <a:pt x="211" y="342"/>
                    </a:lnTo>
                    <a:lnTo>
                      <a:pt x="99" y="165"/>
                    </a:lnTo>
                    <a:lnTo>
                      <a:pt x="0" y="0"/>
                    </a:lnTo>
                    <a:lnTo>
                      <a:pt x="51" y="132"/>
                    </a:lnTo>
                    <a:lnTo>
                      <a:pt x="55" y="165"/>
                    </a:lnTo>
                    <a:lnTo>
                      <a:pt x="155" y="400"/>
                    </a:lnTo>
                    <a:close/>
                  </a:path>
                </a:pathLst>
              </a:custGeom>
              <a:solidFill>
                <a:srgbClr val="BF7F00"/>
              </a:solidFill>
              <a:ln w="0">
                <a:solidFill>
                  <a:srgbClr val="BF7F00"/>
                </a:solidFill>
                <a:prstDash val="solid"/>
                <a:round/>
                <a:headEnd/>
                <a:tailEnd/>
              </a:ln>
            </p:spPr>
            <p:txBody>
              <a:bodyPr/>
              <a:lstStyle/>
              <a:p>
                <a:endParaRPr lang="en-US"/>
              </a:p>
            </p:txBody>
          </p:sp>
          <p:sp>
            <p:nvSpPr>
              <p:cNvPr id="30908" name="Freeform 188"/>
              <p:cNvSpPr>
                <a:spLocks/>
              </p:cNvSpPr>
              <p:nvPr/>
            </p:nvSpPr>
            <p:spPr bwMode="auto">
              <a:xfrm>
                <a:off x="2692" y="3558"/>
                <a:ext cx="40" cy="17"/>
              </a:xfrm>
              <a:custGeom>
                <a:avLst/>
                <a:gdLst/>
                <a:ahLst/>
                <a:cxnLst>
                  <a:cxn ang="0">
                    <a:pos x="986" y="58"/>
                  </a:cxn>
                  <a:cxn ang="0">
                    <a:pos x="847" y="115"/>
                  </a:cxn>
                  <a:cxn ang="0">
                    <a:pos x="803" y="124"/>
                  </a:cxn>
                  <a:cxn ang="0">
                    <a:pos x="529" y="141"/>
                  </a:cxn>
                  <a:cxn ang="0">
                    <a:pos x="258" y="95"/>
                  </a:cxn>
                  <a:cxn ang="0">
                    <a:pos x="0" y="0"/>
                  </a:cxn>
                  <a:cxn ang="0">
                    <a:pos x="0" y="115"/>
                  </a:cxn>
                  <a:cxn ang="0">
                    <a:pos x="223" y="219"/>
                  </a:cxn>
                  <a:cxn ang="0">
                    <a:pos x="465" y="264"/>
                  </a:cxn>
                  <a:cxn ang="0">
                    <a:pos x="708" y="252"/>
                  </a:cxn>
                  <a:cxn ang="0">
                    <a:pos x="792" y="236"/>
                  </a:cxn>
                  <a:cxn ang="0">
                    <a:pos x="923" y="202"/>
                  </a:cxn>
                  <a:cxn ang="0">
                    <a:pos x="999" y="161"/>
                  </a:cxn>
                  <a:cxn ang="0">
                    <a:pos x="986" y="58"/>
                  </a:cxn>
                </a:cxnLst>
                <a:rect l="0" t="0" r="r" b="b"/>
                <a:pathLst>
                  <a:path w="999" h="264">
                    <a:moveTo>
                      <a:pt x="986" y="58"/>
                    </a:moveTo>
                    <a:lnTo>
                      <a:pt x="847" y="115"/>
                    </a:lnTo>
                    <a:lnTo>
                      <a:pt x="803" y="124"/>
                    </a:lnTo>
                    <a:lnTo>
                      <a:pt x="529" y="141"/>
                    </a:lnTo>
                    <a:lnTo>
                      <a:pt x="258" y="95"/>
                    </a:lnTo>
                    <a:lnTo>
                      <a:pt x="0" y="0"/>
                    </a:lnTo>
                    <a:lnTo>
                      <a:pt x="0" y="115"/>
                    </a:lnTo>
                    <a:lnTo>
                      <a:pt x="223" y="219"/>
                    </a:lnTo>
                    <a:lnTo>
                      <a:pt x="465" y="264"/>
                    </a:lnTo>
                    <a:lnTo>
                      <a:pt x="708" y="252"/>
                    </a:lnTo>
                    <a:lnTo>
                      <a:pt x="792" y="236"/>
                    </a:lnTo>
                    <a:lnTo>
                      <a:pt x="923" y="202"/>
                    </a:lnTo>
                    <a:lnTo>
                      <a:pt x="999" y="161"/>
                    </a:lnTo>
                    <a:lnTo>
                      <a:pt x="986" y="58"/>
                    </a:lnTo>
                    <a:close/>
                  </a:path>
                </a:pathLst>
              </a:custGeom>
              <a:solidFill>
                <a:srgbClr val="BF7F00"/>
              </a:solidFill>
              <a:ln w="0">
                <a:solidFill>
                  <a:srgbClr val="BF7F00"/>
                </a:solidFill>
                <a:prstDash val="solid"/>
                <a:round/>
                <a:headEnd/>
                <a:tailEnd/>
              </a:ln>
            </p:spPr>
            <p:txBody>
              <a:bodyPr/>
              <a:lstStyle/>
              <a:p>
                <a:endParaRPr lang="en-US"/>
              </a:p>
            </p:txBody>
          </p:sp>
          <p:sp>
            <p:nvSpPr>
              <p:cNvPr id="30909" name="Freeform 189"/>
              <p:cNvSpPr>
                <a:spLocks/>
              </p:cNvSpPr>
              <p:nvPr/>
            </p:nvSpPr>
            <p:spPr bwMode="auto">
              <a:xfrm>
                <a:off x="2701" y="3564"/>
                <a:ext cx="7" cy="11"/>
              </a:xfrm>
              <a:custGeom>
                <a:avLst/>
                <a:gdLst/>
                <a:ahLst/>
                <a:cxnLst>
                  <a:cxn ang="0">
                    <a:pos x="0" y="0"/>
                  </a:cxn>
                  <a:cxn ang="0">
                    <a:pos x="0" y="132"/>
                  </a:cxn>
                  <a:cxn ang="0">
                    <a:pos x="167" y="165"/>
                  </a:cxn>
                  <a:cxn ang="0">
                    <a:pos x="167" y="24"/>
                  </a:cxn>
                  <a:cxn ang="0">
                    <a:pos x="0" y="0"/>
                  </a:cxn>
                </a:cxnLst>
                <a:rect l="0" t="0" r="r" b="b"/>
                <a:pathLst>
                  <a:path w="167" h="165">
                    <a:moveTo>
                      <a:pt x="0" y="0"/>
                    </a:moveTo>
                    <a:lnTo>
                      <a:pt x="0" y="132"/>
                    </a:lnTo>
                    <a:lnTo>
                      <a:pt x="167" y="165"/>
                    </a:lnTo>
                    <a:lnTo>
                      <a:pt x="167" y="24"/>
                    </a:lnTo>
                    <a:lnTo>
                      <a:pt x="0" y="0"/>
                    </a:lnTo>
                    <a:close/>
                  </a:path>
                </a:pathLst>
              </a:custGeom>
              <a:solidFill>
                <a:srgbClr val="9E0000"/>
              </a:solidFill>
              <a:ln w="0">
                <a:solidFill>
                  <a:srgbClr val="9E0000"/>
                </a:solidFill>
                <a:prstDash val="solid"/>
                <a:round/>
                <a:headEnd/>
                <a:tailEnd/>
              </a:ln>
            </p:spPr>
            <p:txBody>
              <a:bodyPr/>
              <a:lstStyle/>
              <a:p>
                <a:endParaRPr lang="en-US"/>
              </a:p>
            </p:txBody>
          </p:sp>
          <p:sp>
            <p:nvSpPr>
              <p:cNvPr id="30910" name="Freeform 190"/>
              <p:cNvSpPr>
                <a:spLocks/>
              </p:cNvSpPr>
              <p:nvPr/>
            </p:nvSpPr>
            <p:spPr bwMode="auto">
              <a:xfrm>
                <a:off x="2678" y="3458"/>
                <a:ext cx="22" cy="90"/>
              </a:xfrm>
              <a:custGeom>
                <a:avLst/>
                <a:gdLst/>
                <a:ahLst/>
                <a:cxnLst>
                  <a:cxn ang="0">
                    <a:pos x="127" y="0"/>
                  </a:cxn>
                  <a:cxn ang="0">
                    <a:pos x="111" y="98"/>
                  </a:cxn>
                  <a:cxn ang="0">
                    <a:pos x="111" y="202"/>
                  </a:cxn>
                  <a:cxn ang="0">
                    <a:pos x="130" y="297"/>
                  </a:cxn>
                  <a:cxn ang="0">
                    <a:pos x="182" y="404"/>
                  </a:cxn>
                  <a:cxn ang="0">
                    <a:pos x="167" y="548"/>
                  </a:cxn>
                  <a:cxn ang="0">
                    <a:pos x="171" y="622"/>
                  </a:cxn>
                  <a:cxn ang="0">
                    <a:pos x="182" y="697"/>
                  </a:cxn>
                  <a:cxn ang="0">
                    <a:pos x="265" y="701"/>
                  </a:cxn>
                  <a:cxn ang="0">
                    <a:pos x="349" y="747"/>
                  </a:cxn>
                  <a:cxn ang="0">
                    <a:pos x="425" y="841"/>
                  </a:cxn>
                  <a:cxn ang="0">
                    <a:pos x="472" y="928"/>
                  </a:cxn>
                  <a:cxn ang="0">
                    <a:pos x="520" y="1044"/>
                  </a:cxn>
                  <a:cxn ang="0">
                    <a:pos x="461" y="986"/>
                  </a:cxn>
                  <a:cxn ang="0">
                    <a:pos x="421" y="957"/>
                  </a:cxn>
                  <a:cxn ang="0">
                    <a:pos x="381" y="936"/>
                  </a:cxn>
                  <a:cxn ang="0">
                    <a:pos x="294" y="928"/>
                  </a:cxn>
                  <a:cxn ang="0">
                    <a:pos x="301" y="1035"/>
                  </a:cxn>
                  <a:cxn ang="0">
                    <a:pos x="330" y="1134"/>
                  </a:cxn>
                  <a:cxn ang="0">
                    <a:pos x="405" y="1332"/>
                  </a:cxn>
                  <a:cxn ang="0">
                    <a:pos x="349" y="1328"/>
                  </a:cxn>
                  <a:cxn ang="0">
                    <a:pos x="349" y="1407"/>
                  </a:cxn>
                  <a:cxn ang="0">
                    <a:pos x="294" y="1369"/>
                  </a:cxn>
                  <a:cxn ang="0">
                    <a:pos x="238" y="1332"/>
                  </a:cxn>
                  <a:cxn ang="0">
                    <a:pos x="178" y="1299"/>
                  </a:cxn>
                  <a:cxn ang="0">
                    <a:pos x="127" y="1275"/>
                  </a:cxn>
                  <a:cxn ang="0">
                    <a:pos x="86" y="1217"/>
                  </a:cxn>
                  <a:cxn ang="0">
                    <a:pos x="98" y="1188"/>
                  </a:cxn>
                  <a:cxn ang="0">
                    <a:pos x="134" y="1159"/>
                  </a:cxn>
                  <a:cxn ang="0">
                    <a:pos x="102" y="1130"/>
                  </a:cxn>
                  <a:cxn ang="0">
                    <a:pos x="79" y="1102"/>
                  </a:cxn>
                  <a:cxn ang="0">
                    <a:pos x="98" y="1072"/>
                  </a:cxn>
                  <a:cxn ang="0">
                    <a:pos x="127" y="1044"/>
                  </a:cxn>
                  <a:cxn ang="0">
                    <a:pos x="86" y="1011"/>
                  </a:cxn>
                  <a:cxn ang="0">
                    <a:pos x="67" y="986"/>
                  </a:cxn>
                  <a:cxn ang="0">
                    <a:pos x="94" y="949"/>
                  </a:cxn>
                  <a:cxn ang="0">
                    <a:pos x="127" y="928"/>
                  </a:cxn>
                  <a:cxn ang="0">
                    <a:pos x="98" y="883"/>
                  </a:cxn>
                  <a:cxn ang="0">
                    <a:pos x="94" y="838"/>
                  </a:cxn>
                  <a:cxn ang="0">
                    <a:pos x="102" y="792"/>
                  </a:cxn>
                  <a:cxn ang="0">
                    <a:pos x="127" y="754"/>
                  </a:cxn>
                  <a:cxn ang="0">
                    <a:pos x="127" y="754"/>
                  </a:cxn>
                  <a:cxn ang="0">
                    <a:pos x="7" y="347"/>
                  </a:cxn>
                  <a:cxn ang="0">
                    <a:pos x="0" y="230"/>
                  </a:cxn>
                  <a:cxn ang="0">
                    <a:pos x="11" y="144"/>
                  </a:cxn>
                  <a:cxn ang="0">
                    <a:pos x="39" y="87"/>
                  </a:cxn>
                  <a:cxn ang="0">
                    <a:pos x="67" y="57"/>
                  </a:cxn>
                  <a:cxn ang="0">
                    <a:pos x="127" y="0"/>
                  </a:cxn>
                </a:cxnLst>
                <a:rect l="0" t="0" r="r" b="b"/>
                <a:pathLst>
                  <a:path w="520" h="1407">
                    <a:moveTo>
                      <a:pt x="127" y="0"/>
                    </a:moveTo>
                    <a:lnTo>
                      <a:pt x="111" y="98"/>
                    </a:lnTo>
                    <a:lnTo>
                      <a:pt x="111" y="202"/>
                    </a:lnTo>
                    <a:lnTo>
                      <a:pt x="130" y="297"/>
                    </a:lnTo>
                    <a:lnTo>
                      <a:pt x="182" y="404"/>
                    </a:lnTo>
                    <a:lnTo>
                      <a:pt x="167" y="548"/>
                    </a:lnTo>
                    <a:lnTo>
                      <a:pt x="171" y="622"/>
                    </a:lnTo>
                    <a:lnTo>
                      <a:pt x="182" y="697"/>
                    </a:lnTo>
                    <a:lnTo>
                      <a:pt x="265" y="701"/>
                    </a:lnTo>
                    <a:lnTo>
                      <a:pt x="349" y="747"/>
                    </a:lnTo>
                    <a:lnTo>
                      <a:pt x="425" y="841"/>
                    </a:lnTo>
                    <a:lnTo>
                      <a:pt x="472" y="928"/>
                    </a:lnTo>
                    <a:lnTo>
                      <a:pt x="520" y="1044"/>
                    </a:lnTo>
                    <a:lnTo>
                      <a:pt x="461" y="986"/>
                    </a:lnTo>
                    <a:lnTo>
                      <a:pt x="421" y="957"/>
                    </a:lnTo>
                    <a:lnTo>
                      <a:pt x="381" y="936"/>
                    </a:lnTo>
                    <a:lnTo>
                      <a:pt x="294" y="928"/>
                    </a:lnTo>
                    <a:lnTo>
                      <a:pt x="301" y="1035"/>
                    </a:lnTo>
                    <a:lnTo>
                      <a:pt x="330" y="1134"/>
                    </a:lnTo>
                    <a:lnTo>
                      <a:pt x="405" y="1332"/>
                    </a:lnTo>
                    <a:lnTo>
                      <a:pt x="349" y="1328"/>
                    </a:lnTo>
                    <a:lnTo>
                      <a:pt x="349" y="1407"/>
                    </a:lnTo>
                    <a:lnTo>
                      <a:pt x="294" y="1369"/>
                    </a:lnTo>
                    <a:lnTo>
                      <a:pt x="238" y="1332"/>
                    </a:lnTo>
                    <a:lnTo>
                      <a:pt x="178" y="1299"/>
                    </a:lnTo>
                    <a:lnTo>
                      <a:pt x="127" y="1275"/>
                    </a:lnTo>
                    <a:lnTo>
                      <a:pt x="86" y="1217"/>
                    </a:lnTo>
                    <a:lnTo>
                      <a:pt x="98" y="1188"/>
                    </a:lnTo>
                    <a:lnTo>
                      <a:pt x="134" y="1159"/>
                    </a:lnTo>
                    <a:lnTo>
                      <a:pt x="102" y="1130"/>
                    </a:lnTo>
                    <a:lnTo>
                      <a:pt x="79" y="1102"/>
                    </a:lnTo>
                    <a:lnTo>
                      <a:pt x="98" y="1072"/>
                    </a:lnTo>
                    <a:lnTo>
                      <a:pt x="127" y="1044"/>
                    </a:lnTo>
                    <a:lnTo>
                      <a:pt x="86" y="1011"/>
                    </a:lnTo>
                    <a:lnTo>
                      <a:pt x="67" y="986"/>
                    </a:lnTo>
                    <a:lnTo>
                      <a:pt x="94" y="949"/>
                    </a:lnTo>
                    <a:lnTo>
                      <a:pt x="127" y="928"/>
                    </a:lnTo>
                    <a:lnTo>
                      <a:pt x="98" y="883"/>
                    </a:lnTo>
                    <a:lnTo>
                      <a:pt x="94" y="838"/>
                    </a:lnTo>
                    <a:lnTo>
                      <a:pt x="102" y="792"/>
                    </a:lnTo>
                    <a:lnTo>
                      <a:pt x="127" y="754"/>
                    </a:lnTo>
                    <a:lnTo>
                      <a:pt x="127" y="754"/>
                    </a:lnTo>
                    <a:lnTo>
                      <a:pt x="7" y="347"/>
                    </a:lnTo>
                    <a:lnTo>
                      <a:pt x="0" y="230"/>
                    </a:lnTo>
                    <a:lnTo>
                      <a:pt x="11" y="144"/>
                    </a:lnTo>
                    <a:lnTo>
                      <a:pt x="39" y="87"/>
                    </a:lnTo>
                    <a:lnTo>
                      <a:pt x="67" y="57"/>
                    </a:lnTo>
                    <a:lnTo>
                      <a:pt x="127" y="0"/>
                    </a:lnTo>
                    <a:close/>
                  </a:path>
                </a:pathLst>
              </a:custGeom>
              <a:solidFill>
                <a:srgbClr val="000000"/>
              </a:solidFill>
              <a:ln w="0">
                <a:solidFill>
                  <a:srgbClr val="000000"/>
                </a:solidFill>
                <a:prstDash val="solid"/>
                <a:round/>
                <a:headEnd/>
                <a:tailEnd/>
              </a:ln>
            </p:spPr>
            <p:txBody>
              <a:bodyPr/>
              <a:lstStyle/>
              <a:p>
                <a:endParaRPr lang="en-US"/>
              </a:p>
            </p:txBody>
          </p:sp>
          <p:sp>
            <p:nvSpPr>
              <p:cNvPr id="30911" name="Freeform 191"/>
              <p:cNvSpPr>
                <a:spLocks/>
              </p:cNvSpPr>
              <p:nvPr/>
            </p:nvSpPr>
            <p:spPr bwMode="auto">
              <a:xfrm>
                <a:off x="2764" y="3776"/>
                <a:ext cx="13" cy="69"/>
              </a:xfrm>
              <a:custGeom>
                <a:avLst/>
                <a:gdLst/>
                <a:ahLst/>
                <a:cxnLst>
                  <a:cxn ang="0">
                    <a:pos x="0" y="0"/>
                  </a:cxn>
                  <a:cxn ang="0">
                    <a:pos x="73" y="409"/>
                  </a:cxn>
                  <a:cxn ang="0">
                    <a:pos x="88" y="606"/>
                  </a:cxn>
                  <a:cxn ang="0">
                    <a:pos x="88" y="813"/>
                  </a:cxn>
                  <a:cxn ang="0">
                    <a:pos x="52" y="900"/>
                  </a:cxn>
                  <a:cxn ang="0">
                    <a:pos x="13" y="1040"/>
                  </a:cxn>
                  <a:cxn ang="0">
                    <a:pos x="252" y="1086"/>
                  </a:cxn>
                  <a:cxn ang="0">
                    <a:pos x="279" y="920"/>
                  </a:cxn>
                  <a:cxn ang="0">
                    <a:pos x="255" y="784"/>
                  </a:cxn>
                  <a:cxn ang="0">
                    <a:pos x="288" y="532"/>
                  </a:cxn>
                  <a:cxn ang="0">
                    <a:pos x="311" y="301"/>
                  </a:cxn>
                  <a:cxn ang="0">
                    <a:pos x="335" y="82"/>
                  </a:cxn>
                  <a:cxn ang="0">
                    <a:pos x="0" y="0"/>
                  </a:cxn>
                </a:cxnLst>
                <a:rect l="0" t="0" r="r" b="b"/>
                <a:pathLst>
                  <a:path w="335" h="1086">
                    <a:moveTo>
                      <a:pt x="0" y="0"/>
                    </a:moveTo>
                    <a:lnTo>
                      <a:pt x="73" y="409"/>
                    </a:lnTo>
                    <a:lnTo>
                      <a:pt x="88" y="606"/>
                    </a:lnTo>
                    <a:lnTo>
                      <a:pt x="88" y="813"/>
                    </a:lnTo>
                    <a:lnTo>
                      <a:pt x="52" y="900"/>
                    </a:lnTo>
                    <a:lnTo>
                      <a:pt x="13" y="1040"/>
                    </a:lnTo>
                    <a:lnTo>
                      <a:pt x="252" y="1086"/>
                    </a:lnTo>
                    <a:lnTo>
                      <a:pt x="279" y="920"/>
                    </a:lnTo>
                    <a:lnTo>
                      <a:pt x="255" y="784"/>
                    </a:lnTo>
                    <a:lnTo>
                      <a:pt x="288" y="532"/>
                    </a:lnTo>
                    <a:lnTo>
                      <a:pt x="311" y="301"/>
                    </a:lnTo>
                    <a:lnTo>
                      <a:pt x="335" y="82"/>
                    </a:lnTo>
                    <a:lnTo>
                      <a:pt x="0" y="0"/>
                    </a:lnTo>
                    <a:close/>
                  </a:path>
                </a:pathLst>
              </a:custGeom>
              <a:solidFill>
                <a:srgbClr val="FFBF3F"/>
              </a:solidFill>
              <a:ln w="0">
                <a:solidFill>
                  <a:srgbClr val="FFBF3F"/>
                </a:solidFill>
                <a:prstDash val="solid"/>
                <a:round/>
                <a:headEnd/>
                <a:tailEnd/>
              </a:ln>
            </p:spPr>
            <p:txBody>
              <a:bodyPr/>
              <a:lstStyle/>
              <a:p>
                <a:endParaRPr lang="en-US"/>
              </a:p>
            </p:txBody>
          </p:sp>
          <p:sp>
            <p:nvSpPr>
              <p:cNvPr id="30912" name="Freeform 192"/>
              <p:cNvSpPr>
                <a:spLocks/>
              </p:cNvSpPr>
              <p:nvPr/>
            </p:nvSpPr>
            <p:spPr bwMode="auto">
              <a:xfrm>
                <a:off x="2764" y="3774"/>
                <a:ext cx="6" cy="68"/>
              </a:xfrm>
              <a:custGeom>
                <a:avLst/>
                <a:gdLst/>
                <a:ahLst/>
                <a:cxnLst>
                  <a:cxn ang="0">
                    <a:pos x="0" y="0"/>
                  </a:cxn>
                  <a:cxn ang="0">
                    <a:pos x="73" y="413"/>
                  </a:cxn>
                  <a:cxn ang="0">
                    <a:pos x="88" y="611"/>
                  </a:cxn>
                  <a:cxn ang="0">
                    <a:pos x="88" y="817"/>
                  </a:cxn>
                  <a:cxn ang="0">
                    <a:pos x="52" y="904"/>
                  </a:cxn>
                  <a:cxn ang="0">
                    <a:pos x="13" y="1044"/>
                  </a:cxn>
                  <a:cxn ang="0">
                    <a:pos x="60" y="1044"/>
                  </a:cxn>
                  <a:cxn ang="0">
                    <a:pos x="100" y="904"/>
                  </a:cxn>
                  <a:cxn ang="0">
                    <a:pos x="136" y="817"/>
                  </a:cxn>
                  <a:cxn ang="0">
                    <a:pos x="140" y="611"/>
                  </a:cxn>
                  <a:cxn ang="0">
                    <a:pos x="121" y="413"/>
                  </a:cxn>
                  <a:cxn ang="0">
                    <a:pos x="52" y="0"/>
                  </a:cxn>
                  <a:cxn ang="0">
                    <a:pos x="0" y="0"/>
                  </a:cxn>
                </a:cxnLst>
                <a:rect l="0" t="0" r="r" b="b"/>
                <a:pathLst>
                  <a:path w="140" h="1044">
                    <a:moveTo>
                      <a:pt x="0" y="0"/>
                    </a:moveTo>
                    <a:lnTo>
                      <a:pt x="73" y="413"/>
                    </a:lnTo>
                    <a:lnTo>
                      <a:pt x="88" y="611"/>
                    </a:lnTo>
                    <a:lnTo>
                      <a:pt x="88" y="817"/>
                    </a:lnTo>
                    <a:lnTo>
                      <a:pt x="52" y="904"/>
                    </a:lnTo>
                    <a:lnTo>
                      <a:pt x="13" y="1044"/>
                    </a:lnTo>
                    <a:lnTo>
                      <a:pt x="60" y="1044"/>
                    </a:lnTo>
                    <a:lnTo>
                      <a:pt x="100" y="904"/>
                    </a:lnTo>
                    <a:lnTo>
                      <a:pt x="136" y="817"/>
                    </a:lnTo>
                    <a:lnTo>
                      <a:pt x="140" y="611"/>
                    </a:lnTo>
                    <a:lnTo>
                      <a:pt x="121" y="413"/>
                    </a:lnTo>
                    <a:lnTo>
                      <a:pt x="52" y="0"/>
                    </a:lnTo>
                    <a:lnTo>
                      <a:pt x="0" y="0"/>
                    </a:lnTo>
                    <a:close/>
                  </a:path>
                </a:pathLst>
              </a:custGeom>
              <a:solidFill>
                <a:srgbClr val="BF7F00"/>
              </a:solidFill>
              <a:ln w="0">
                <a:solidFill>
                  <a:srgbClr val="BF7F00"/>
                </a:solidFill>
                <a:prstDash val="solid"/>
                <a:round/>
                <a:headEnd/>
                <a:tailEnd/>
              </a:ln>
            </p:spPr>
            <p:txBody>
              <a:bodyPr/>
              <a:lstStyle/>
              <a:p>
                <a:endParaRPr lang="en-US"/>
              </a:p>
            </p:txBody>
          </p:sp>
          <p:sp>
            <p:nvSpPr>
              <p:cNvPr id="30913" name="Freeform 193"/>
              <p:cNvSpPr>
                <a:spLocks/>
              </p:cNvSpPr>
              <p:nvPr/>
            </p:nvSpPr>
            <p:spPr bwMode="auto">
              <a:xfrm>
                <a:off x="2761" y="3833"/>
                <a:ext cx="14" cy="27"/>
              </a:xfrm>
              <a:custGeom>
                <a:avLst/>
                <a:gdLst/>
                <a:ahLst/>
                <a:cxnLst>
                  <a:cxn ang="0">
                    <a:pos x="88" y="95"/>
                  </a:cxn>
                  <a:cxn ang="0">
                    <a:pos x="48" y="197"/>
                  </a:cxn>
                  <a:cxn ang="0">
                    <a:pos x="0" y="318"/>
                  </a:cxn>
                  <a:cxn ang="0">
                    <a:pos x="4" y="355"/>
                  </a:cxn>
                  <a:cxn ang="0">
                    <a:pos x="20" y="383"/>
                  </a:cxn>
                  <a:cxn ang="0">
                    <a:pos x="48" y="416"/>
                  </a:cxn>
                  <a:cxn ang="0">
                    <a:pos x="75" y="429"/>
                  </a:cxn>
                  <a:cxn ang="0">
                    <a:pos x="127" y="429"/>
                  </a:cxn>
                  <a:cxn ang="0">
                    <a:pos x="179" y="420"/>
                  </a:cxn>
                  <a:cxn ang="0">
                    <a:pos x="259" y="359"/>
                  </a:cxn>
                  <a:cxn ang="0">
                    <a:pos x="302" y="318"/>
                  </a:cxn>
                  <a:cxn ang="0">
                    <a:pos x="350" y="148"/>
                  </a:cxn>
                  <a:cxn ang="0">
                    <a:pos x="354" y="0"/>
                  </a:cxn>
                  <a:cxn ang="0">
                    <a:pos x="327" y="99"/>
                  </a:cxn>
                  <a:cxn ang="0">
                    <a:pos x="287" y="123"/>
                  </a:cxn>
                  <a:cxn ang="0">
                    <a:pos x="259" y="95"/>
                  </a:cxn>
                  <a:cxn ang="0">
                    <a:pos x="131" y="82"/>
                  </a:cxn>
                  <a:cxn ang="0">
                    <a:pos x="84" y="99"/>
                  </a:cxn>
                  <a:cxn ang="0">
                    <a:pos x="88" y="95"/>
                  </a:cxn>
                </a:cxnLst>
                <a:rect l="0" t="0" r="r" b="b"/>
                <a:pathLst>
                  <a:path w="354" h="429">
                    <a:moveTo>
                      <a:pt x="88" y="95"/>
                    </a:moveTo>
                    <a:lnTo>
                      <a:pt x="48" y="197"/>
                    </a:lnTo>
                    <a:lnTo>
                      <a:pt x="0" y="318"/>
                    </a:lnTo>
                    <a:lnTo>
                      <a:pt x="4" y="355"/>
                    </a:lnTo>
                    <a:lnTo>
                      <a:pt x="20" y="383"/>
                    </a:lnTo>
                    <a:lnTo>
                      <a:pt x="48" y="416"/>
                    </a:lnTo>
                    <a:lnTo>
                      <a:pt x="75" y="429"/>
                    </a:lnTo>
                    <a:lnTo>
                      <a:pt x="127" y="429"/>
                    </a:lnTo>
                    <a:lnTo>
                      <a:pt x="179" y="420"/>
                    </a:lnTo>
                    <a:lnTo>
                      <a:pt x="259" y="359"/>
                    </a:lnTo>
                    <a:lnTo>
                      <a:pt x="302" y="318"/>
                    </a:lnTo>
                    <a:lnTo>
                      <a:pt x="350" y="148"/>
                    </a:lnTo>
                    <a:lnTo>
                      <a:pt x="354" y="0"/>
                    </a:lnTo>
                    <a:lnTo>
                      <a:pt x="327" y="99"/>
                    </a:lnTo>
                    <a:lnTo>
                      <a:pt x="287" y="123"/>
                    </a:lnTo>
                    <a:lnTo>
                      <a:pt x="259" y="95"/>
                    </a:lnTo>
                    <a:lnTo>
                      <a:pt x="131" y="82"/>
                    </a:lnTo>
                    <a:lnTo>
                      <a:pt x="84" y="99"/>
                    </a:lnTo>
                    <a:lnTo>
                      <a:pt x="88" y="95"/>
                    </a:lnTo>
                    <a:close/>
                  </a:path>
                </a:pathLst>
              </a:custGeom>
              <a:solidFill>
                <a:srgbClr val="9E0000"/>
              </a:solidFill>
              <a:ln w="0">
                <a:solidFill>
                  <a:srgbClr val="9E0000"/>
                </a:solidFill>
                <a:prstDash val="solid"/>
                <a:round/>
                <a:headEnd/>
                <a:tailEnd/>
              </a:ln>
            </p:spPr>
            <p:txBody>
              <a:bodyPr/>
              <a:lstStyle/>
              <a:p>
                <a:endParaRPr lang="en-US"/>
              </a:p>
            </p:txBody>
          </p:sp>
          <p:sp>
            <p:nvSpPr>
              <p:cNvPr id="30914" name="Freeform 194"/>
              <p:cNvSpPr>
                <a:spLocks/>
              </p:cNvSpPr>
              <p:nvPr/>
            </p:nvSpPr>
            <p:spPr bwMode="auto">
              <a:xfrm>
                <a:off x="2708" y="3767"/>
                <a:ext cx="29" cy="81"/>
              </a:xfrm>
              <a:custGeom>
                <a:avLst/>
                <a:gdLst/>
                <a:ahLst/>
                <a:cxnLst>
                  <a:cxn ang="0">
                    <a:pos x="509" y="1258"/>
                  </a:cxn>
                  <a:cxn ang="0">
                    <a:pos x="0" y="1258"/>
                  </a:cxn>
                  <a:cxn ang="0">
                    <a:pos x="0" y="1138"/>
                  </a:cxn>
                  <a:cxn ang="0">
                    <a:pos x="207" y="990"/>
                  </a:cxn>
                  <a:cxn ang="0">
                    <a:pos x="246" y="932"/>
                  </a:cxn>
                  <a:cxn ang="0">
                    <a:pos x="274" y="643"/>
                  </a:cxn>
                  <a:cxn ang="0">
                    <a:pos x="267" y="0"/>
                  </a:cxn>
                  <a:cxn ang="0">
                    <a:pos x="712" y="65"/>
                  </a:cxn>
                  <a:cxn ang="0">
                    <a:pos x="553" y="630"/>
                  </a:cxn>
                  <a:cxn ang="0">
                    <a:pos x="497" y="911"/>
                  </a:cxn>
                  <a:cxn ang="0">
                    <a:pos x="493" y="1023"/>
                  </a:cxn>
                  <a:cxn ang="0">
                    <a:pos x="509" y="1138"/>
                  </a:cxn>
                  <a:cxn ang="0">
                    <a:pos x="509" y="1138"/>
                  </a:cxn>
                  <a:cxn ang="0">
                    <a:pos x="509" y="1258"/>
                  </a:cxn>
                </a:cxnLst>
                <a:rect l="0" t="0" r="r" b="b"/>
                <a:pathLst>
                  <a:path w="712" h="1258">
                    <a:moveTo>
                      <a:pt x="509" y="1258"/>
                    </a:moveTo>
                    <a:lnTo>
                      <a:pt x="0" y="1258"/>
                    </a:lnTo>
                    <a:lnTo>
                      <a:pt x="0" y="1138"/>
                    </a:lnTo>
                    <a:lnTo>
                      <a:pt x="207" y="990"/>
                    </a:lnTo>
                    <a:lnTo>
                      <a:pt x="246" y="932"/>
                    </a:lnTo>
                    <a:lnTo>
                      <a:pt x="274" y="643"/>
                    </a:lnTo>
                    <a:lnTo>
                      <a:pt x="267" y="0"/>
                    </a:lnTo>
                    <a:lnTo>
                      <a:pt x="712" y="65"/>
                    </a:lnTo>
                    <a:lnTo>
                      <a:pt x="553" y="630"/>
                    </a:lnTo>
                    <a:lnTo>
                      <a:pt x="497" y="911"/>
                    </a:lnTo>
                    <a:lnTo>
                      <a:pt x="493" y="1023"/>
                    </a:lnTo>
                    <a:lnTo>
                      <a:pt x="509" y="1138"/>
                    </a:lnTo>
                    <a:lnTo>
                      <a:pt x="509" y="1138"/>
                    </a:lnTo>
                    <a:lnTo>
                      <a:pt x="509" y="1258"/>
                    </a:lnTo>
                    <a:close/>
                  </a:path>
                </a:pathLst>
              </a:custGeom>
              <a:solidFill>
                <a:srgbClr val="FFBF3F"/>
              </a:solidFill>
              <a:ln w="0">
                <a:solidFill>
                  <a:srgbClr val="FFBF3F"/>
                </a:solidFill>
                <a:prstDash val="solid"/>
                <a:round/>
                <a:headEnd/>
                <a:tailEnd/>
              </a:ln>
            </p:spPr>
            <p:txBody>
              <a:bodyPr/>
              <a:lstStyle/>
              <a:p>
                <a:endParaRPr lang="en-US"/>
              </a:p>
            </p:txBody>
          </p:sp>
          <p:sp>
            <p:nvSpPr>
              <p:cNvPr id="30915" name="Freeform 195"/>
              <p:cNvSpPr>
                <a:spLocks/>
              </p:cNvSpPr>
              <p:nvPr/>
            </p:nvSpPr>
            <p:spPr bwMode="auto">
              <a:xfrm>
                <a:off x="2719" y="3767"/>
                <a:ext cx="18" cy="78"/>
              </a:xfrm>
              <a:custGeom>
                <a:avLst/>
                <a:gdLst/>
                <a:ahLst/>
                <a:cxnLst>
                  <a:cxn ang="0">
                    <a:pos x="0" y="0"/>
                  </a:cxn>
                  <a:cxn ang="0">
                    <a:pos x="445" y="0"/>
                  </a:cxn>
                  <a:cxn ang="0">
                    <a:pos x="445" y="65"/>
                  </a:cxn>
                  <a:cxn ang="0">
                    <a:pos x="286" y="630"/>
                  </a:cxn>
                  <a:cxn ang="0">
                    <a:pos x="230" y="911"/>
                  </a:cxn>
                  <a:cxn ang="0">
                    <a:pos x="226" y="1023"/>
                  </a:cxn>
                  <a:cxn ang="0">
                    <a:pos x="242" y="1138"/>
                  </a:cxn>
                  <a:cxn ang="0">
                    <a:pos x="242" y="1196"/>
                  </a:cxn>
                  <a:cxn ang="0">
                    <a:pos x="182" y="1196"/>
                  </a:cxn>
                  <a:cxn ang="0">
                    <a:pos x="134" y="1089"/>
                  </a:cxn>
                  <a:cxn ang="0">
                    <a:pos x="154" y="1039"/>
                  </a:cxn>
                  <a:cxn ang="0">
                    <a:pos x="134" y="994"/>
                  </a:cxn>
                  <a:cxn ang="0">
                    <a:pos x="242" y="297"/>
                  </a:cxn>
                  <a:cxn ang="0">
                    <a:pos x="254" y="227"/>
                  </a:cxn>
                  <a:cxn ang="0">
                    <a:pos x="234" y="156"/>
                  </a:cxn>
                  <a:cxn ang="0">
                    <a:pos x="182" y="107"/>
                  </a:cxn>
                  <a:cxn ang="0">
                    <a:pos x="0" y="41"/>
                  </a:cxn>
                  <a:cxn ang="0">
                    <a:pos x="0" y="0"/>
                  </a:cxn>
                </a:cxnLst>
                <a:rect l="0" t="0" r="r" b="b"/>
                <a:pathLst>
                  <a:path w="445" h="1196">
                    <a:moveTo>
                      <a:pt x="0" y="0"/>
                    </a:moveTo>
                    <a:lnTo>
                      <a:pt x="445" y="0"/>
                    </a:lnTo>
                    <a:lnTo>
                      <a:pt x="445" y="65"/>
                    </a:lnTo>
                    <a:lnTo>
                      <a:pt x="286" y="630"/>
                    </a:lnTo>
                    <a:lnTo>
                      <a:pt x="230" y="911"/>
                    </a:lnTo>
                    <a:lnTo>
                      <a:pt x="226" y="1023"/>
                    </a:lnTo>
                    <a:lnTo>
                      <a:pt x="242" y="1138"/>
                    </a:lnTo>
                    <a:lnTo>
                      <a:pt x="242" y="1196"/>
                    </a:lnTo>
                    <a:lnTo>
                      <a:pt x="182" y="1196"/>
                    </a:lnTo>
                    <a:lnTo>
                      <a:pt x="134" y="1089"/>
                    </a:lnTo>
                    <a:lnTo>
                      <a:pt x="154" y="1039"/>
                    </a:lnTo>
                    <a:lnTo>
                      <a:pt x="134" y="994"/>
                    </a:lnTo>
                    <a:lnTo>
                      <a:pt x="242" y="297"/>
                    </a:lnTo>
                    <a:lnTo>
                      <a:pt x="254" y="227"/>
                    </a:lnTo>
                    <a:lnTo>
                      <a:pt x="234" y="156"/>
                    </a:lnTo>
                    <a:lnTo>
                      <a:pt x="182" y="107"/>
                    </a:lnTo>
                    <a:lnTo>
                      <a:pt x="0" y="41"/>
                    </a:lnTo>
                    <a:lnTo>
                      <a:pt x="0" y="0"/>
                    </a:lnTo>
                    <a:close/>
                  </a:path>
                </a:pathLst>
              </a:custGeom>
              <a:solidFill>
                <a:srgbClr val="BF7F00"/>
              </a:solidFill>
              <a:ln w="0">
                <a:solidFill>
                  <a:srgbClr val="BF7F00"/>
                </a:solidFill>
                <a:prstDash val="solid"/>
                <a:round/>
                <a:headEnd/>
                <a:tailEnd/>
              </a:ln>
            </p:spPr>
            <p:txBody>
              <a:bodyPr/>
              <a:lstStyle/>
              <a:p>
                <a:endParaRPr lang="en-US"/>
              </a:p>
            </p:txBody>
          </p:sp>
          <p:sp>
            <p:nvSpPr>
              <p:cNvPr id="30916" name="Freeform 196"/>
              <p:cNvSpPr>
                <a:spLocks/>
              </p:cNvSpPr>
              <p:nvPr/>
            </p:nvSpPr>
            <p:spPr bwMode="auto">
              <a:xfrm>
                <a:off x="2731" y="3405"/>
                <a:ext cx="34" cy="86"/>
              </a:xfrm>
              <a:custGeom>
                <a:avLst/>
                <a:gdLst/>
                <a:ahLst/>
                <a:cxnLst>
                  <a:cxn ang="0">
                    <a:pos x="95" y="194"/>
                  </a:cxn>
                  <a:cxn ang="0">
                    <a:pos x="47" y="309"/>
                  </a:cxn>
                  <a:cxn ang="0">
                    <a:pos x="67" y="376"/>
                  </a:cxn>
                  <a:cxn ang="0">
                    <a:pos x="40" y="454"/>
                  </a:cxn>
                  <a:cxn ang="0">
                    <a:pos x="0" y="545"/>
                  </a:cxn>
                  <a:cxn ang="0">
                    <a:pos x="15" y="570"/>
                  </a:cxn>
                  <a:cxn ang="0">
                    <a:pos x="71" y="578"/>
                  </a:cxn>
                  <a:cxn ang="0">
                    <a:pos x="71" y="657"/>
                  </a:cxn>
                  <a:cxn ang="0">
                    <a:pos x="111" y="842"/>
                  </a:cxn>
                  <a:cxn ang="0">
                    <a:pos x="274" y="850"/>
                  </a:cxn>
                  <a:cxn ang="0">
                    <a:pos x="278" y="1049"/>
                  </a:cxn>
                  <a:cxn ang="0">
                    <a:pos x="294" y="1069"/>
                  </a:cxn>
                  <a:cxn ang="0">
                    <a:pos x="107" y="1218"/>
                  </a:cxn>
                  <a:cxn ang="0">
                    <a:pos x="107" y="1341"/>
                  </a:cxn>
                  <a:cxn ang="0">
                    <a:pos x="823" y="1341"/>
                  </a:cxn>
                  <a:cxn ang="0">
                    <a:pos x="755" y="1036"/>
                  </a:cxn>
                  <a:cxn ang="0">
                    <a:pos x="727" y="834"/>
                  </a:cxn>
                  <a:cxn ang="0">
                    <a:pos x="727" y="0"/>
                  </a:cxn>
                  <a:cxn ang="0">
                    <a:pos x="151" y="0"/>
                  </a:cxn>
                  <a:cxn ang="0">
                    <a:pos x="95" y="194"/>
                  </a:cxn>
                </a:cxnLst>
                <a:rect l="0" t="0" r="r" b="b"/>
                <a:pathLst>
                  <a:path w="823" h="1341">
                    <a:moveTo>
                      <a:pt x="95" y="194"/>
                    </a:moveTo>
                    <a:lnTo>
                      <a:pt x="47" y="309"/>
                    </a:lnTo>
                    <a:lnTo>
                      <a:pt x="67" y="376"/>
                    </a:lnTo>
                    <a:lnTo>
                      <a:pt x="40" y="454"/>
                    </a:lnTo>
                    <a:lnTo>
                      <a:pt x="0" y="545"/>
                    </a:lnTo>
                    <a:lnTo>
                      <a:pt x="15" y="570"/>
                    </a:lnTo>
                    <a:lnTo>
                      <a:pt x="71" y="578"/>
                    </a:lnTo>
                    <a:lnTo>
                      <a:pt x="71" y="657"/>
                    </a:lnTo>
                    <a:lnTo>
                      <a:pt x="111" y="842"/>
                    </a:lnTo>
                    <a:lnTo>
                      <a:pt x="274" y="850"/>
                    </a:lnTo>
                    <a:lnTo>
                      <a:pt x="278" y="1049"/>
                    </a:lnTo>
                    <a:lnTo>
                      <a:pt x="294" y="1069"/>
                    </a:lnTo>
                    <a:lnTo>
                      <a:pt x="107" y="1218"/>
                    </a:lnTo>
                    <a:lnTo>
                      <a:pt x="107" y="1341"/>
                    </a:lnTo>
                    <a:lnTo>
                      <a:pt x="823" y="1341"/>
                    </a:lnTo>
                    <a:lnTo>
                      <a:pt x="755" y="1036"/>
                    </a:lnTo>
                    <a:lnTo>
                      <a:pt x="727" y="834"/>
                    </a:lnTo>
                    <a:lnTo>
                      <a:pt x="727" y="0"/>
                    </a:lnTo>
                    <a:lnTo>
                      <a:pt x="151" y="0"/>
                    </a:lnTo>
                    <a:lnTo>
                      <a:pt x="95" y="194"/>
                    </a:lnTo>
                    <a:close/>
                  </a:path>
                </a:pathLst>
              </a:custGeom>
              <a:solidFill>
                <a:srgbClr val="FFBF3F"/>
              </a:solidFill>
              <a:ln w="0">
                <a:solidFill>
                  <a:srgbClr val="FFBF3F"/>
                </a:solidFill>
                <a:prstDash val="solid"/>
                <a:round/>
                <a:headEnd/>
                <a:tailEnd/>
              </a:ln>
            </p:spPr>
            <p:txBody>
              <a:bodyPr/>
              <a:lstStyle/>
              <a:p>
                <a:endParaRPr lang="en-US"/>
              </a:p>
            </p:txBody>
          </p:sp>
          <p:sp>
            <p:nvSpPr>
              <p:cNvPr id="30917" name="Freeform 197"/>
              <p:cNvSpPr>
                <a:spLocks/>
              </p:cNvSpPr>
              <p:nvPr/>
            </p:nvSpPr>
            <p:spPr bwMode="auto">
              <a:xfrm>
                <a:off x="2718" y="3464"/>
                <a:ext cx="66" cy="220"/>
              </a:xfrm>
              <a:custGeom>
                <a:avLst/>
                <a:gdLst/>
                <a:ahLst/>
                <a:cxnLst>
                  <a:cxn ang="0">
                    <a:pos x="1639" y="3437"/>
                  </a:cxn>
                  <a:cxn ang="0">
                    <a:pos x="1595" y="3231"/>
                  </a:cxn>
                  <a:cxn ang="0">
                    <a:pos x="1567" y="2971"/>
                  </a:cxn>
                  <a:cxn ang="0">
                    <a:pos x="1540" y="2661"/>
                  </a:cxn>
                  <a:cxn ang="0">
                    <a:pos x="1476" y="2356"/>
                  </a:cxn>
                  <a:cxn ang="0">
                    <a:pos x="1373" y="2075"/>
                  </a:cxn>
                  <a:cxn ang="0">
                    <a:pos x="1289" y="1923"/>
                  </a:cxn>
                  <a:cxn ang="0">
                    <a:pos x="1512" y="673"/>
                  </a:cxn>
                  <a:cxn ang="0">
                    <a:pos x="1492" y="508"/>
                  </a:cxn>
                  <a:cxn ang="0">
                    <a:pos x="1452" y="351"/>
                  </a:cxn>
                  <a:cxn ang="0">
                    <a:pos x="1400" y="248"/>
                  </a:cxn>
                  <a:cxn ang="0">
                    <a:pos x="1285" y="166"/>
                  </a:cxn>
                  <a:cxn ang="0">
                    <a:pos x="1166" y="121"/>
                  </a:cxn>
                  <a:cxn ang="0">
                    <a:pos x="1122" y="63"/>
                  </a:cxn>
                  <a:cxn ang="0">
                    <a:pos x="1062" y="0"/>
                  </a:cxn>
                  <a:cxn ang="0">
                    <a:pos x="1078" y="63"/>
                  </a:cxn>
                  <a:cxn ang="0">
                    <a:pos x="1086" y="95"/>
                  </a:cxn>
                  <a:cxn ang="0">
                    <a:pos x="1078" y="141"/>
                  </a:cxn>
                  <a:cxn ang="0">
                    <a:pos x="1062" y="178"/>
                  </a:cxn>
                  <a:cxn ang="0">
                    <a:pos x="1022" y="244"/>
                  </a:cxn>
                  <a:cxn ang="0">
                    <a:pos x="955" y="310"/>
                  </a:cxn>
                  <a:cxn ang="0">
                    <a:pos x="836" y="351"/>
                  </a:cxn>
                  <a:cxn ang="0">
                    <a:pos x="724" y="368"/>
                  </a:cxn>
                  <a:cxn ang="0">
                    <a:pos x="593" y="343"/>
                  </a:cxn>
                  <a:cxn ang="0">
                    <a:pos x="581" y="343"/>
                  </a:cxn>
                  <a:cxn ang="0">
                    <a:pos x="538" y="290"/>
                  </a:cxn>
                  <a:cxn ang="0">
                    <a:pos x="581" y="186"/>
                  </a:cxn>
                  <a:cxn ang="0">
                    <a:pos x="605" y="132"/>
                  </a:cxn>
                  <a:cxn ang="0">
                    <a:pos x="350" y="302"/>
                  </a:cxn>
                  <a:cxn ang="0">
                    <a:pos x="311" y="355"/>
                  </a:cxn>
                  <a:cxn ang="0">
                    <a:pos x="267" y="578"/>
                  </a:cxn>
                  <a:cxn ang="0">
                    <a:pos x="160" y="876"/>
                  </a:cxn>
                  <a:cxn ang="0">
                    <a:pos x="160" y="991"/>
                  </a:cxn>
                  <a:cxn ang="0">
                    <a:pos x="219" y="1151"/>
                  </a:cxn>
                  <a:cxn ang="0">
                    <a:pos x="327" y="1461"/>
                  </a:cxn>
                  <a:cxn ang="0">
                    <a:pos x="375" y="1688"/>
                  </a:cxn>
                  <a:cxn ang="0">
                    <a:pos x="367" y="1857"/>
                  </a:cxn>
                  <a:cxn ang="0">
                    <a:pos x="219" y="2207"/>
                  </a:cxn>
                  <a:cxn ang="0">
                    <a:pos x="96" y="2575"/>
                  </a:cxn>
                  <a:cxn ang="0">
                    <a:pos x="12" y="2958"/>
                  </a:cxn>
                  <a:cxn ang="0">
                    <a:pos x="0" y="3140"/>
                  </a:cxn>
                  <a:cxn ang="0">
                    <a:pos x="1639" y="3437"/>
                  </a:cxn>
                </a:cxnLst>
                <a:rect l="0" t="0" r="r" b="b"/>
                <a:pathLst>
                  <a:path w="1639" h="3437">
                    <a:moveTo>
                      <a:pt x="1639" y="3437"/>
                    </a:moveTo>
                    <a:lnTo>
                      <a:pt x="1595" y="3231"/>
                    </a:lnTo>
                    <a:lnTo>
                      <a:pt x="1567" y="2971"/>
                    </a:lnTo>
                    <a:lnTo>
                      <a:pt x="1540" y="2661"/>
                    </a:lnTo>
                    <a:lnTo>
                      <a:pt x="1476" y="2356"/>
                    </a:lnTo>
                    <a:lnTo>
                      <a:pt x="1373" y="2075"/>
                    </a:lnTo>
                    <a:lnTo>
                      <a:pt x="1289" y="1923"/>
                    </a:lnTo>
                    <a:lnTo>
                      <a:pt x="1512" y="673"/>
                    </a:lnTo>
                    <a:lnTo>
                      <a:pt x="1492" y="508"/>
                    </a:lnTo>
                    <a:lnTo>
                      <a:pt x="1452" y="351"/>
                    </a:lnTo>
                    <a:lnTo>
                      <a:pt x="1400" y="248"/>
                    </a:lnTo>
                    <a:lnTo>
                      <a:pt x="1285" y="166"/>
                    </a:lnTo>
                    <a:lnTo>
                      <a:pt x="1166" y="121"/>
                    </a:lnTo>
                    <a:lnTo>
                      <a:pt x="1122" y="63"/>
                    </a:lnTo>
                    <a:lnTo>
                      <a:pt x="1062" y="0"/>
                    </a:lnTo>
                    <a:lnTo>
                      <a:pt x="1078" y="63"/>
                    </a:lnTo>
                    <a:lnTo>
                      <a:pt x="1086" y="95"/>
                    </a:lnTo>
                    <a:lnTo>
                      <a:pt x="1078" y="141"/>
                    </a:lnTo>
                    <a:lnTo>
                      <a:pt x="1062" y="178"/>
                    </a:lnTo>
                    <a:lnTo>
                      <a:pt x="1022" y="244"/>
                    </a:lnTo>
                    <a:lnTo>
                      <a:pt x="955" y="310"/>
                    </a:lnTo>
                    <a:lnTo>
                      <a:pt x="836" y="351"/>
                    </a:lnTo>
                    <a:lnTo>
                      <a:pt x="724" y="368"/>
                    </a:lnTo>
                    <a:lnTo>
                      <a:pt x="593" y="343"/>
                    </a:lnTo>
                    <a:lnTo>
                      <a:pt x="581" y="343"/>
                    </a:lnTo>
                    <a:lnTo>
                      <a:pt x="538" y="290"/>
                    </a:lnTo>
                    <a:lnTo>
                      <a:pt x="581" y="186"/>
                    </a:lnTo>
                    <a:lnTo>
                      <a:pt x="605" y="132"/>
                    </a:lnTo>
                    <a:lnTo>
                      <a:pt x="350" y="302"/>
                    </a:lnTo>
                    <a:lnTo>
                      <a:pt x="311" y="355"/>
                    </a:lnTo>
                    <a:lnTo>
                      <a:pt x="267" y="578"/>
                    </a:lnTo>
                    <a:lnTo>
                      <a:pt x="160" y="876"/>
                    </a:lnTo>
                    <a:lnTo>
                      <a:pt x="160" y="991"/>
                    </a:lnTo>
                    <a:lnTo>
                      <a:pt x="219" y="1151"/>
                    </a:lnTo>
                    <a:lnTo>
                      <a:pt x="327" y="1461"/>
                    </a:lnTo>
                    <a:lnTo>
                      <a:pt x="375" y="1688"/>
                    </a:lnTo>
                    <a:lnTo>
                      <a:pt x="367" y="1857"/>
                    </a:lnTo>
                    <a:lnTo>
                      <a:pt x="219" y="2207"/>
                    </a:lnTo>
                    <a:lnTo>
                      <a:pt x="96" y="2575"/>
                    </a:lnTo>
                    <a:lnTo>
                      <a:pt x="12" y="2958"/>
                    </a:lnTo>
                    <a:lnTo>
                      <a:pt x="0" y="3140"/>
                    </a:lnTo>
                    <a:lnTo>
                      <a:pt x="1639" y="3437"/>
                    </a:lnTo>
                    <a:close/>
                  </a:path>
                </a:pathLst>
              </a:custGeom>
              <a:solidFill>
                <a:srgbClr val="FF2121"/>
              </a:solidFill>
              <a:ln w="0">
                <a:solidFill>
                  <a:srgbClr val="FF2121"/>
                </a:solidFill>
                <a:prstDash val="solid"/>
                <a:round/>
                <a:headEnd/>
                <a:tailEnd/>
              </a:ln>
            </p:spPr>
            <p:txBody>
              <a:bodyPr/>
              <a:lstStyle/>
              <a:p>
                <a:endParaRPr lang="en-US"/>
              </a:p>
            </p:txBody>
          </p:sp>
          <p:sp>
            <p:nvSpPr>
              <p:cNvPr id="30918" name="Freeform 198"/>
              <p:cNvSpPr>
                <a:spLocks/>
              </p:cNvSpPr>
              <p:nvPr/>
            </p:nvSpPr>
            <p:spPr bwMode="auto">
              <a:xfrm>
                <a:off x="2729" y="3390"/>
                <a:ext cx="48" cy="69"/>
              </a:xfrm>
              <a:custGeom>
                <a:avLst/>
                <a:gdLst/>
                <a:ahLst/>
                <a:cxnLst>
                  <a:cxn ang="0">
                    <a:pos x="223" y="57"/>
                  </a:cxn>
                  <a:cxn ang="0">
                    <a:pos x="99" y="115"/>
                  </a:cxn>
                  <a:cxn ang="0">
                    <a:pos x="55" y="234"/>
                  </a:cxn>
                  <a:cxn ang="0">
                    <a:pos x="15" y="292"/>
                  </a:cxn>
                  <a:cxn ang="0">
                    <a:pos x="44" y="350"/>
                  </a:cxn>
                  <a:cxn ang="0">
                    <a:pos x="0" y="407"/>
                  </a:cxn>
                  <a:cxn ang="0">
                    <a:pos x="55" y="465"/>
                  </a:cxn>
                  <a:cxn ang="0">
                    <a:pos x="159" y="457"/>
                  </a:cxn>
                  <a:cxn ang="0">
                    <a:pos x="223" y="350"/>
                  </a:cxn>
                  <a:cxn ang="0">
                    <a:pos x="263" y="350"/>
                  </a:cxn>
                  <a:cxn ang="0">
                    <a:pos x="322" y="424"/>
                  </a:cxn>
                  <a:cxn ang="0">
                    <a:pos x="474" y="465"/>
                  </a:cxn>
                  <a:cxn ang="0">
                    <a:pos x="445" y="582"/>
                  </a:cxn>
                  <a:cxn ang="0">
                    <a:pos x="457" y="697"/>
                  </a:cxn>
                  <a:cxn ang="0">
                    <a:pos x="549" y="651"/>
                  </a:cxn>
                  <a:cxn ang="0">
                    <a:pos x="616" y="630"/>
                  </a:cxn>
                  <a:cxn ang="0">
                    <a:pos x="680" y="697"/>
                  </a:cxn>
                  <a:cxn ang="0">
                    <a:pos x="664" y="816"/>
                  </a:cxn>
                  <a:cxn ang="0">
                    <a:pos x="612" y="915"/>
                  </a:cxn>
                  <a:cxn ang="0">
                    <a:pos x="660" y="1043"/>
                  </a:cxn>
                  <a:cxn ang="0">
                    <a:pos x="779" y="1093"/>
                  </a:cxn>
                  <a:cxn ang="0">
                    <a:pos x="891" y="1072"/>
                  </a:cxn>
                  <a:cxn ang="0">
                    <a:pos x="950" y="1019"/>
                  </a:cxn>
                  <a:cxn ang="0">
                    <a:pos x="978" y="961"/>
                  </a:cxn>
                  <a:cxn ang="0">
                    <a:pos x="1014" y="965"/>
                  </a:cxn>
                  <a:cxn ang="0">
                    <a:pos x="1033" y="985"/>
                  </a:cxn>
                  <a:cxn ang="0">
                    <a:pos x="1102" y="952"/>
                  </a:cxn>
                  <a:cxn ang="0">
                    <a:pos x="1133" y="874"/>
                  </a:cxn>
                  <a:cxn ang="0">
                    <a:pos x="1125" y="697"/>
                  </a:cxn>
                  <a:cxn ang="0">
                    <a:pos x="1165" y="552"/>
                  </a:cxn>
                  <a:cxn ang="0">
                    <a:pos x="1189" y="437"/>
                  </a:cxn>
                  <a:cxn ang="0">
                    <a:pos x="1154" y="416"/>
                  </a:cxn>
                  <a:cxn ang="0">
                    <a:pos x="1089" y="392"/>
                  </a:cxn>
                  <a:cxn ang="0">
                    <a:pos x="1050" y="288"/>
                  </a:cxn>
                  <a:cxn ang="0">
                    <a:pos x="958" y="173"/>
                  </a:cxn>
                  <a:cxn ang="0">
                    <a:pos x="899" y="173"/>
                  </a:cxn>
                  <a:cxn ang="0">
                    <a:pos x="843" y="115"/>
                  </a:cxn>
                  <a:cxn ang="0">
                    <a:pos x="787" y="57"/>
                  </a:cxn>
                  <a:cxn ang="0">
                    <a:pos x="732" y="57"/>
                  </a:cxn>
                  <a:cxn ang="0">
                    <a:pos x="620" y="0"/>
                  </a:cxn>
                  <a:cxn ang="0">
                    <a:pos x="497" y="16"/>
                  </a:cxn>
                  <a:cxn ang="0">
                    <a:pos x="394" y="45"/>
                  </a:cxn>
                  <a:cxn ang="0">
                    <a:pos x="314" y="82"/>
                  </a:cxn>
                  <a:cxn ang="0">
                    <a:pos x="263" y="74"/>
                  </a:cxn>
                </a:cxnLst>
                <a:rect l="0" t="0" r="r" b="b"/>
                <a:pathLst>
                  <a:path w="1189" h="1093">
                    <a:moveTo>
                      <a:pt x="263" y="74"/>
                    </a:moveTo>
                    <a:lnTo>
                      <a:pt x="223" y="57"/>
                    </a:lnTo>
                    <a:lnTo>
                      <a:pt x="167" y="69"/>
                    </a:lnTo>
                    <a:lnTo>
                      <a:pt x="99" y="115"/>
                    </a:lnTo>
                    <a:lnTo>
                      <a:pt x="63" y="173"/>
                    </a:lnTo>
                    <a:lnTo>
                      <a:pt x="55" y="234"/>
                    </a:lnTo>
                    <a:lnTo>
                      <a:pt x="28" y="264"/>
                    </a:lnTo>
                    <a:lnTo>
                      <a:pt x="15" y="292"/>
                    </a:lnTo>
                    <a:lnTo>
                      <a:pt x="24" y="321"/>
                    </a:lnTo>
                    <a:lnTo>
                      <a:pt x="44" y="350"/>
                    </a:lnTo>
                    <a:lnTo>
                      <a:pt x="12" y="370"/>
                    </a:lnTo>
                    <a:lnTo>
                      <a:pt x="0" y="407"/>
                    </a:lnTo>
                    <a:lnTo>
                      <a:pt x="15" y="445"/>
                    </a:lnTo>
                    <a:lnTo>
                      <a:pt x="55" y="465"/>
                    </a:lnTo>
                    <a:lnTo>
                      <a:pt x="111" y="474"/>
                    </a:lnTo>
                    <a:lnTo>
                      <a:pt x="159" y="457"/>
                    </a:lnTo>
                    <a:lnTo>
                      <a:pt x="203" y="404"/>
                    </a:lnTo>
                    <a:lnTo>
                      <a:pt x="223" y="350"/>
                    </a:lnTo>
                    <a:lnTo>
                      <a:pt x="255" y="292"/>
                    </a:lnTo>
                    <a:lnTo>
                      <a:pt x="263" y="350"/>
                    </a:lnTo>
                    <a:lnTo>
                      <a:pt x="282" y="387"/>
                    </a:lnTo>
                    <a:lnTo>
                      <a:pt x="322" y="424"/>
                    </a:lnTo>
                    <a:lnTo>
                      <a:pt x="394" y="453"/>
                    </a:lnTo>
                    <a:lnTo>
                      <a:pt x="474" y="465"/>
                    </a:lnTo>
                    <a:lnTo>
                      <a:pt x="457" y="524"/>
                    </a:lnTo>
                    <a:lnTo>
                      <a:pt x="445" y="582"/>
                    </a:lnTo>
                    <a:lnTo>
                      <a:pt x="445" y="639"/>
                    </a:lnTo>
                    <a:lnTo>
                      <a:pt x="457" y="697"/>
                    </a:lnTo>
                    <a:lnTo>
                      <a:pt x="513" y="697"/>
                    </a:lnTo>
                    <a:lnTo>
                      <a:pt x="549" y="651"/>
                    </a:lnTo>
                    <a:lnTo>
                      <a:pt x="580" y="634"/>
                    </a:lnTo>
                    <a:lnTo>
                      <a:pt x="616" y="630"/>
                    </a:lnTo>
                    <a:lnTo>
                      <a:pt x="660" y="647"/>
                    </a:lnTo>
                    <a:lnTo>
                      <a:pt x="680" y="697"/>
                    </a:lnTo>
                    <a:lnTo>
                      <a:pt x="680" y="758"/>
                    </a:lnTo>
                    <a:lnTo>
                      <a:pt x="664" y="816"/>
                    </a:lnTo>
                    <a:lnTo>
                      <a:pt x="620" y="874"/>
                    </a:lnTo>
                    <a:lnTo>
                      <a:pt x="612" y="915"/>
                    </a:lnTo>
                    <a:lnTo>
                      <a:pt x="624" y="989"/>
                    </a:lnTo>
                    <a:lnTo>
                      <a:pt x="660" y="1043"/>
                    </a:lnTo>
                    <a:lnTo>
                      <a:pt x="732" y="1089"/>
                    </a:lnTo>
                    <a:lnTo>
                      <a:pt x="779" y="1093"/>
                    </a:lnTo>
                    <a:lnTo>
                      <a:pt x="827" y="1089"/>
                    </a:lnTo>
                    <a:lnTo>
                      <a:pt x="891" y="1072"/>
                    </a:lnTo>
                    <a:lnTo>
                      <a:pt x="958" y="1047"/>
                    </a:lnTo>
                    <a:lnTo>
                      <a:pt x="950" y="1019"/>
                    </a:lnTo>
                    <a:lnTo>
                      <a:pt x="954" y="989"/>
                    </a:lnTo>
                    <a:lnTo>
                      <a:pt x="978" y="961"/>
                    </a:lnTo>
                    <a:lnTo>
                      <a:pt x="1014" y="944"/>
                    </a:lnTo>
                    <a:lnTo>
                      <a:pt x="1014" y="965"/>
                    </a:lnTo>
                    <a:lnTo>
                      <a:pt x="1006" y="989"/>
                    </a:lnTo>
                    <a:lnTo>
                      <a:pt x="1033" y="985"/>
                    </a:lnTo>
                    <a:lnTo>
                      <a:pt x="1066" y="973"/>
                    </a:lnTo>
                    <a:lnTo>
                      <a:pt x="1102" y="952"/>
                    </a:lnTo>
                    <a:lnTo>
                      <a:pt x="1125" y="932"/>
                    </a:lnTo>
                    <a:lnTo>
                      <a:pt x="1133" y="874"/>
                    </a:lnTo>
                    <a:lnTo>
                      <a:pt x="1137" y="816"/>
                    </a:lnTo>
                    <a:lnTo>
                      <a:pt x="1125" y="697"/>
                    </a:lnTo>
                    <a:lnTo>
                      <a:pt x="1125" y="639"/>
                    </a:lnTo>
                    <a:lnTo>
                      <a:pt x="1165" y="552"/>
                    </a:lnTo>
                    <a:lnTo>
                      <a:pt x="1181" y="465"/>
                    </a:lnTo>
                    <a:lnTo>
                      <a:pt x="1189" y="437"/>
                    </a:lnTo>
                    <a:lnTo>
                      <a:pt x="1181" y="407"/>
                    </a:lnTo>
                    <a:lnTo>
                      <a:pt x="1154" y="416"/>
                    </a:lnTo>
                    <a:lnTo>
                      <a:pt x="1125" y="407"/>
                    </a:lnTo>
                    <a:lnTo>
                      <a:pt x="1089" y="392"/>
                    </a:lnTo>
                    <a:lnTo>
                      <a:pt x="1070" y="350"/>
                    </a:lnTo>
                    <a:lnTo>
                      <a:pt x="1050" y="288"/>
                    </a:lnTo>
                    <a:lnTo>
                      <a:pt x="1014" y="218"/>
                    </a:lnTo>
                    <a:lnTo>
                      <a:pt x="958" y="173"/>
                    </a:lnTo>
                    <a:lnTo>
                      <a:pt x="927" y="164"/>
                    </a:lnTo>
                    <a:lnTo>
                      <a:pt x="899" y="173"/>
                    </a:lnTo>
                    <a:lnTo>
                      <a:pt x="859" y="143"/>
                    </a:lnTo>
                    <a:lnTo>
                      <a:pt x="843" y="115"/>
                    </a:lnTo>
                    <a:lnTo>
                      <a:pt x="831" y="91"/>
                    </a:lnTo>
                    <a:lnTo>
                      <a:pt x="787" y="57"/>
                    </a:lnTo>
                    <a:lnTo>
                      <a:pt x="760" y="53"/>
                    </a:lnTo>
                    <a:lnTo>
                      <a:pt x="732" y="57"/>
                    </a:lnTo>
                    <a:lnTo>
                      <a:pt x="680" y="16"/>
                    </a:lnTo>
                    <a:lnTo>
                      <a:pt x="620" y="0"/>
                    </a:lnTo>
                    <a:lnTo>
                      <a:pt x="557" y="0"/>
                    </a:lnTo>
                    <a:lnTo>
                      <a:pt x="497" y="16"/>
                    </a:lnTo>
                    <a:lnTo>
                      <a:pt x="449" y="57"/>
                    </a:lnTo>
                    <a:lnTo>
                      <a:pt x="394" y="45"/>
                    </a:lnTo>
                    <a:lnTo>
                      <a:pt x="338" y="57"/>
                    </a:lnTo>
                    <a:lnTo>
                      <a:pt x="314" y="82"/>
                    </a:lnTo>
                    <a:lnTo>
                      <a:pt x="298" y="119"/>
                    </a:lnTo>
                    <a:lnTo>
                      <a:pt x="263" y="74"/>
                    </a:lnTo>
                    <a:close/>
                  </a:path>
                </a:pathLst>
              </a:custGeom>
              <a:solidFill>
                <a:srgbClr val="000000"/>
              </a:solidFill>
              <a:ln w="0">
                <a:solidFill>
                  <a:srgbClr val="000000"/>
                </a:solidFill>
                <a:prstDash val="solid"/>
                <a:round/>
                <a:headEnd/>
                <a:tailEnd/>
              </a:ln>
            </p:spPr>
            <p:txBody>
              <a:bodyPr/>
              <a:lstStyle/>
              <a:p>
                <a:endParaRPr lang="en-US"/>
              </a:p>
            </p:txBody>
          </p:sp>
          <p:sp>
            <p:nvSpPr>
              <p:cNvPr id="30919" name="Freeform 199"/>
              <p:cNvSpPr>
                <a:spLocks/>
              </p:cNvSpPr>
              <p:nvPr/>
            </p:nvSpPr>
            <p:spPr bwMode="auto">
              <a:xfrm>
                <a:off x="2734" y="3446"/>
                <a:ext cx="6" cy="4"/>
              </a:xfrm>
              <a:custGeom>
                <a:avLst/>
                <a:gdLst/>
                <a:ahLst/>
                <a:cxnLst>
                  <a:cxn ang="0">
                    <a:pos x="0" y="0"/>
                  </a:cxn>
                  <a:cxn ang="0">
                    <a:pos x="147" y="13"/>
                  </a:cxn>
                  <a:cxn ang="0">
                    <a:pos x="119" y="54"/>
                  </a:cxn>
                  <a:cxn ang="0">
                    <a:pos x="92" y="70"/>
                  </a:cxn>
                  <a:cxn ang="0">
                    <a:pos x="32" y="83"/>
                  </a:cxn>
                  <a:cxn ang="0">
                    <a:pos x="0" y="0"/>
                  </a:cxn>
                </a:cxnLst>
                <a:rect l="0" t="0" r="r" b="b"/>
                <a:pathLst>
                  <a:path w="147" h="83">
                    <a:moveTo>
                      <a:pt x="0" y="0"/>
                    </a:moveTo>
                    <a:lnTo>
                      <a:pt x="147" y="13"/>
                    </a:lnTo>
                    <a:lnTo>
                      <a:pt x="119" y="54"/>
                    </a:lnTo>
                    <a:lnTo>
                      <a:pt x="92" y="70"/>
                    </a:lnTo>
                    <a:lnTo>
                      <a:pt x="32" y="83"/>
                    </a:lnTo>
                    <a:lnTo>
                      <a:pt x="0" y="0"/>
                    </a:lnTo>
                    <a:close/>
                  </a:path>
                </a:pathLst>
              </a:custGeom>
              <a:solidFill>
                <a:srgbClr val="FFFFFF"/>
              </a:solidFill>
              <a:ln w="0">
                <a:solidFill>
                  <a:srgbClr val="FF2121"/>
                </a:solidFill>
                <a:prstDash val="solid"/>
                <a:round/>
                <a:headEnd/>
                <a:tailEnd/>
              </a:ln>
            </p:spPr>
            <p:txBody>
              <a:bodyPr/>
              <a:lstStyle/>
              <a:p>
                <a:endParaRPr lang="en-US"/>
              </a:p>
            </p:txBody>
          </p:sp>
          <p:sp>
            <p:nvSpPr>
              <p:cNvPr id="30920" name="Freeform 200"/>
              <p:cNvSpPr>
                <a:spLocks/>
              </p:cNvSpPr>
              <p:nvPr/>
            </p:nvSpPr>
            <p:spPr bwMode="auto">
              <a:xfrm>
                <a:off x="2736" y="3423"/>
                <a:ext cx="6" cy="3"/>
              </a:xfrm>
              <a:custGeom>
                <a:avLst/>
                <a:gdLst/>
                <a:ahLst/>
                <a:cxnLst>
                  <a:cxn ang="0">
                    <a:pos x="0" y="41"/>
                  </a:cxn>
                  <a:cxn ang="0">
                    <a:pos x="32" y="0"/>
                  </a:cxn>
                  <a:cxn ang="0">
                    <a:pos x="167" y="58"/>
                  </a:cxn>
                  <a:cxn ang="0">
                    <a:pos x="52" y="28"/>
                  </a:cxn>
                  <a:cxn ang="0">
                    <a:pos x="0" y="41"/>
                  </a:cxn>
                </a:cxnLst>
                <a:rect l="0" t="0" r="r" b="b"/>
                <a:pathLst>
                  <a:path w="167" h="58">
                    <a:moveTo>
                      <a:pt x="0" y="41"/>
                    </a:moveTo>
                    <a:lnTo>
                      <a:pt x="32" y="0"/>
                    </a:lnTo>
                    <a:lnTo>
                      <a:pt x="167" y="58"/>
                    </a:lnTo>
                    <a:lnTo>
                      <a:pt x="52" y="28"/>
                    </a:lnTo>
                    <a:lnTo>
                      <a:pt x="0" y="41"/>
                    </a:lnTo>
                    <a:close/>
                  </a:path>
                </a:pathLst>
              </a:custGeom>
              <a:solidFill>
                <a:srgbClr val="BF7F00"/>
              </a:solidFill>
              <a:ln w="0">
                <a:solidFill>
                  <a:srgbClr val="BF7F00"/>
                </a:solidFill>
                <a:prstDash val="solid"/>
                <a:round/>
                <a:headEnd/>
                <a:tailEnd/>
              </a:ln>
            </p:spPr>
            <p:txBody>
              <a:bodyPr/>
              <a:lstStyle/>
              <a:p>
                <a:endParaRPr lang="en-US"/>
              </a:p>
            </p:txBody>
          </p:sp>
          <p:sp>
            <p:nvSpPr>
              <p:cNvPr id="30921" name="Freeform 201"/>
              <p:cNvSpPr>
                <a:spLocks/>
              </p:cNvSpPr>
              <p:nvPr/>
            </p:nvSpPr>
            <p:spPr bwMode="auto">
              <a:xfrm>
                <a:off x="2737" y="3426"/>
                <a:ext cx="5" cy="5"/>
              </a:xfrm>
              <a:custGeom>
                <a:avLst/>
                <a:gdLst/>
                <a:ahLst/>
                <a:cxnLst>
                  <a:cxn ang="0">
                    <a:pos x="16" y="0"/>
                  </a:cxn>
                  <a:cxn ang="0">
                    <a:pos x="91" y="24"/>
                  </a:cxn>
                  <a:cxn ang="0">
                    <a:pos x="135" y="61"/>
                  </a:cxn>
                  <a:cxn ang="0">
                    <a:pos x="4" y="53"/>
                  </a:cxn>
                  <a:cxn ang="0">
                    <a:pos x="0" y="37"/>
                  </a:cxn>
                  <a:cxn ang="0">
                    <a:pos x="16" y="0"/>
                  </a:cxn>
                </a:cxnLst>
                <a:rect l="0" t="0" r="r" b="b"/>
                <a:pathLst>
                  <a:path w="135" h="61">
                    <a:moveTo>
                      <a:pt x="16" y="0"/>
                    </a:moveTo>
                    <a:lnTo>
                      <a:pt x="91" y="24"/>
                    </a:lnTo>
                    <a:lnTo>
                      <a:pt x="135" y="61"/>
                    </a:lnTo>
                    <a:lnTo>
                      <a:pt x="4" y="53"/>
                    </a:lnTo>
                    <a:lnTo>
                      <a:pt x="0" y="37"/>
                    </a:lnTo>
                    <a:lnTo>
                      <a:pt x="16" y="0"/>
                    </a:lnTo>
                    <a:close/>
                  </a:path>
                </a:pathLst>
              </a:custGeom>
              <a:solidFill>
                <a:srgbClr val="BF7F00"/>
              </a:solidFill>
              <a:ln w="0">
                <a:solidFill>
                  <a:srgbClr val="BF7F00"/>
                </a:solidFill>
                <a:prstDash val="solid"/>
                <a:round/>
                <a:headEnd/>
                <a:tailEnd/>
              </a:ln>
            </p:spPr>
            <p:txBody>
              <a:bodyPr/>
              <a:lstStyle/>
              <a:p>
                <a:endParaRPr lang="en-US"/>
              </a:p>
            </p:txBody>
          </p:sp>
          <p:sp>
            <p:nvSpPr>
              <p:cNvPr id="30922" name="Freeform 202"/>
              <p:cNvSpPr>
                <a:spLocks/>
              </p:cNvSpPr>
              <p:nvPr/>
            </p:nvSpPr>
            <p:spPr bwMode="auto">
              <a:xfrm>
                <a:off x="2742" y="3456"/>
                <a:ext cx="5" cy="5"/>
              </a:xfrm>
              <a:custGeom>
                <a:avLst/>
                <a:gdLst/>
                <a:ahLst/>
                <a:cxnLst>
                  <a:cxn ang="0">
                    <a:pos x="0" y="29"/>
                  </a:cxn>
                  <a:cxn ang="0">
                    <a:pos x="8" y="62"/>
                  </a:cxn>
                  <a:cxn ang="0">
                    <a:pos x="123" y="0"/>
                  </a:cxn>
                  <a:cxn ang="0">
                    <a:pos x="0" y="29"/>
                  </a:cxn>
                </a:cxnLst>
                <a:rect l="0" t="0" r="r" b="b"/>
                <a:pathLst>
                  <a:path w="123" h="62">
                    <a:moveTo>
                      <a:pt x="0" y="29"/>
                    </a:moveTo>
                    <a:lnTo>
                      <a:pt x="8" y="62"/>
                    </a:lnTo>
                    <a:lnTo>
                      <a:pt x="123" y="0"/>
                    </a:lnTo>
                    <a:lnTo>
                      <a:pt x="0" y="29"/>
                    </a:lnTo>
                    <a:close/>
                  </a:path>
                </a:pathLst>
              </a:custGeom>
              <a:solidFill>
                <a:srgbClr val="BF7F00"/>
              </a:solidFill>
              <a:ln w="0">
                <a:solidFill>
                  <a:srgbClr val="BF7F00"/>
                </a:solidFill>
                <a:prstDash val="solid"/>
                <a:round/>
                <a:headEnd/>
                <a:tailEnd/>
              </a:ln>
            </p:spPr>
            <p:txBody>
              <a:bodyPr/>
              <a:lstStyle/>
              <a:p>
                <a:endParaRPr lang="en-US"/>
              </a:p>
            </p:txBody>
          </p:sp>
          <p:sp>
            <p:nvSpPr>
              <p:cNvPr id="30923" name="Freeform 203"/>
              <p:cNvSpPr>
                <a:spLocks/>
              </p:cNvSpPr>
              <p:nvPr/>
            </p:nvSpPr>
            <p:spPr bwMode="auto">
              <a:xfrm>
                <a:off x="2750" y="3446"/>
                <a:ext cx="2" cy="3"/>
              </a:xfrm>
              <a:custGeom>
                <a:avLst/>
                <a:gdLst/>
                <a:ahLst/>
                <a:cxnLst>
                  <a:cxn ang="0">
                    <a:pos x="0" y="4"/>
                  </a:cxn>
                  <a:cxn ang="0">
                    <a:pos x="29" y="58"/>
                  </a:cxn>
                  <a:cxn ang="0">
                    <a:pos x="69" y="4"/>
                  </a:cxn>
                  <a:cxn ang="0">
                    <a:pos x="29" y="0"/>
                  </a:cxn>
                  <a:cxn ang="0">
                    <a:pos x="0" y="4"/>
                  </a:cxn>
                </a:cxnLst>
                <a:rect l="0" t="0" r="r" b="b"/>
                <a:pathLst>
                  <a:path w="69" h="58">
                    <a:moveTo>
                      <a:pt x="0" y="4"/>
                    </a:moveTo>
                    <a:lnTo>
                      <a:pt x="29" y="58"/>
                    </a:lnTo>
                    <a:lnTo>
                      <a:pt x="69" y="4"/>
                    </a:lnTo>
                    <a:lnTo>
                      <a:pt x="29" y="0"/>
                    </a:lnTo>
                    <a:lnTo>
                      <a:pt x="0" y="4"/>
                    </a:lnTo>
                    <a:close/>
                  </a:path>
                </a:pathLst>
              </a:custGeom>
              <a:solidFill>
                <a:srgbClr val="FF2121"/>
              </a:solidFill>
              <a:ln w="0">
                <a:solidFill>
                  <a:srgbClr val="FF2121"/>
                </a:solidFill>
                <a:prstDash val="solid"/>
                <a:round/>
                <a:headEnd/>
                <a:tailEnd/>
              </a:ln>
            </p:spPr>
            <p:txBody>
              <a:bodyPr/>
              <a:lstStyle/>
              <a:p>
                <a:endParaRPr lang="en-US"/>
              </a:p>
            </p:txBody>
          </p:sp>
          <p:sp>
            <p:nvSpPr>
              <p:cNvPr id="30924" name="Freeform 204"/>
              <p:cNvSpPr>
                <a:spLocks/>
              </p:cNvSpPr>
              <p:nvPr/>
            </p:nvSpPr>
            <p:spPr bwMode="auto">
              <a:xfrm>
                <a:off x="2742" y="3468"/>
                <a:ext cx="5" cy="15"/>
              </a:xfrm>
              <a:custGeom>
                <a:avLst/>
                <a:gdLst/>
                <a:ahLst/>
                <a:cxnLst>
                  <a:cxn ang="0">
                    <a:pos x="0" y="231"/>
                  </a:cxn>
                  <a:cxn ang="0">
                    <a:pos x="75" y="181"/>
                  </a:cxn>
                  <a:cxn ang="0">
                    <a:pos x="111" y="173"/>
                  </a:cxn>
                  <a:cxn ang="0">
                    <a:pos x="111" y="115"/>
                  </a:cxn>
                  <a:cxn ang="0">
                    <a:pos x="88" y="58"/>
                  </a:cxn>
                  <a:cxn ang="0">
                    <a:pos x="48" y="0"/>
                  </a:cxn>
                  <a:cxn ang="0">
                    <a:pos x="75" y="156"/>
                  </a:cxn>
                  <a:cxn ang="0">
                    <a:pos x="0" y="231"/>
                  </a:cxn>
                </a:cxnLst>
                <a:rect l="0" t="0" r="r" b="b"/>
                <a:pathLst>
                  <a:path w="111" h="231">
                    <a:moveTo>
                      <a:pt x="0" y="231"/>
                    </a:moveTo>
                    <a:lnTo>
                      <a:pt x="75" y="181"/>
                    </a:lnTo>
                    <a:lnTo>
                      <a:pt x="111" y="173"/>
                    </a:lnTo>
                    <a:lnTo>
                      <a:pt x="111" y="115"/>
                    </a:lnTo>
                    <a:lnTo>
                      <a:pt x="88" y="58"/>
                    </a:lnTo>
                    <a:lnTo>
                      <a:pt x="48" y="0"/>
                    </a:lnTo>
                    <a:lnTo>
                      <a:pt x="75" y="156"/>
                    </a:lnTo>
                    <a:lnTo>
                      <a:pt x="0" y="231"/>
                    </a:lnTo>
                    <a:close/>
                  </a:path>
                </a:pathLst>
              </a:custGeom>
              <a:solidFill>
                <a:srgbClr val="BF7F00"/>
              </a:solidFill>
              <a:ln w="0">
                <a:solidFill>
                  <a:srgbClr val="BF7F00"/>
                </a:solidFill>
                <a:prstDash val="solid"/>
                <a:round/>
                <a:headEnd/>
                <a:tailEnd/>
              </a:ln>
            </p:spPr>
            <p:txBody>
              <a:bodyPr/>
              <a:lstStyle/>
              <a:p>
                <a:endParaRPr lang="en-US"/>
              </a:p>
            </p:txBody>
          </p:sp>
          <p:sp>
            <p:nvSpPr>
              <p:cNvPr id="30925" name="Freeform 205"/>
              <p:cNvSpPr>
                <a:spLocks/>
              </p:cNvSpPr>
              <p:nvPr/>
            </p:nvSpPr>
            <p:spPr bwMode="auto">
              <a:xfrm>
                <a:off x="2731" y="3554"/>
                <a:ext cx="7" cy="22"/>
              </a:xfrm>
              <a:custGeom>
                <a:avLst/>
                <a:gdLst/>
                <a:ahLst/>
                <a:cxnLst>
                  <a:cxn ang="0">
                    <a:pos x="59" y="210"/>
                  </a:cxn>
                  <a:cxn ang="0">
                    <a:pos x="167" y="346"/>
                  </a:cxn>
                  <a:cxn ang="0">
                    <a:pos x="0" y="0"/>
                  </a:cxn>
                  <a:cxn ang="0">
                    <a:pos x="59" y="210"/>
                  </a:cxn>
                </a:cxnLst>
                <a:rect l="0" t="0" r="r" b="b"/>
                <a:pathLst>
                  <a:path w="167" h="346">
                    <a:moveTo>
                      <a:pt x="59" y="210"/>
                    </a:moveTo>
                    <a:lnTo>
                      <a:pt x="167" y="346"/>
                    </a:lnTo>
                    <a:lnTo>
                      <a:pt x="0" y="0"/>
                    </a:lnTo>
                    <a:lnTo>
                      <a:pt x="59" y="210"/>
                    </a:lnTo>
                    <a:close/>
                  </a:path>
                </a:pathLst>
              </a:custGeom>
              <a:solidFill>
                <a:srgbClr val="9E0000"/>
              </a:solidFill>
              <a:ln w="0">
                <a:solidFill>
                  <a:srgbClr val="9E0000"/>
                </a:solidFill>
                <a:prstDash val="solid"/>
                <a:round/>
                <a:headEnd/>
                <a:tailEnd/>
              </a:ln>
            </p:spPr>
            <p:txBody>
              <a:bodyPr/>
              <a:lstStyle/>
              <a:p>
                <a:endParaRPr lang="en-US"/>
              </a:p>
            </p:txBody>
          </p:sp>
          <p:sp>
            <p:nvSpPr>
              <p:cNvPr id="30926" name="Freeform 206"/>
              <p:cNvSpPr>
                <a:spLocks/>
              </p:cNvSpPr>
              <p:nvPr/>
            </p:nvSpPr>
            <p:spPr bwMode="auto">
              <a:xfrm>
                <a:off x="2728" y="3539"/>
                <a:ext cx="5" cy="15"/>
              </a:xfrm>
              <a:custGeom>
                <a:avLst/>
                <a:gdLst/>
                <a:ahLst/>
                <a:cxnLst>
                  <a:cxn ang="0">
                    <a:pos x="12" y="54"/>
                  </a:cxn>
                  <a:cxn ang="0">
                    <a:pos x="131" y="236"/>
                  </a:cxn>
                  <a:cxn ang="0">
                    <a:pos x="0" y="0"/>
                  </a:cxn>
                  <a:cxn ang="0">
                    <a:pos x="12" y="54"/>
                  </a:cxn>
                </a:cxnLst>
                <a:rect l="0" t="0" r="r" b="b"/>
                <a:pathLst>
                  <a:path w="131" h="236">
                    <a:moveTo>
                      <a:pt x="12" y="54"/>
                    </a:moveTo>
                    <a:lnTo>
                      <a:pt x="131" y="236"/>
                    </a:lnTo>
                    <a:lnTo>
                      <a:pt x="0" y="0"/>
                    </a:lnTo>
                    <a:lnTo>
                      <a:pt x="12" y="54"/>
                    </a:lnTo>
                    <a:close/>
                  </a:path>
                </a:pathLst>
              </a:custGeom>
              <a:solidFill>
                <a:srgbClr val="9E0000"/>
              </a:solidFill>
              <a:ln w="0">
                <a:solidFill>
                  <a:srgbClr val="9E0000"/>
                </a:solidFill>
                <a:prstDash val="solid"/>
                <a:round/>
                <a:headEnd/>
                <a:tailEnd/>
              </a:ln>
            </p:spPr>
            <p:txBody>
              <a:bodyPr/>
              <a:lstStyle/>
              <a:p>
                <a:endParaRPr lang="en-US"/>
              </a:p>
            </p:txBody>
          </p:sp>
          <p:sp>
            <p:nvSpPr>
              <p:cNvPr id="30927" name="Freeform 207"/>
              <p:cNvSpPr>
                <a:spLocks/>
              </p:cNvSpPr>
              <p:nvPr/>
            </p:nvSpPr>
            <p:spPr bwMode="auto">
              <a:xfrm>
                <a:off x="2738" y="3528"/>
                <a:ext cx="28" cy="48"/>
              </a:xfrm>
              <a:custGeom>
                <a:avLst/>
                <a:gdLst/>
                <a:ahLst/>
                <a:cxnLst>
                  <a:cxn ang="0">
                    <a:pos x="672" y="767"/>
                  </a:cxn>
                  <a:cxn ang="0">
                    <a:pos x="608" y="767"/>
                  </a:cxn>
                  <a:cxn ang="0">
                    <a:pos x="338" y="619"/>
                  </a:cxn>
                  <a:cxn ang="0">
                    <a:pos x="282" y="536"/>
                  </a:cxn>
                  <a:cxn ang="0">
                    <a:pos x="0" y="409"/>
                  </a:cxn>
                  <a:cxn ang="0">
                    <a:pos x="282" y="478"/>
                  </a:cxn>
                  <a:cxn ang="0">
                    <a:pos x="378" y="573"/>
                  </a:cxn>
                  <a:cxn ang="0">
                    <a:pos x="564" y="673"/>
                  </a:cxn>
                  <a:cxn ang="0">
                    <a:pos x="485" y="437"/>
                  </a:cxn>
                  <a:cxn ang="0">
                    <a:pos x="361" y="409"/>
                  </a:cxn>
                  <a:cxn ang="0">
                    <a:pos x="270" y="338"/>
                  </a:cxn>
                  <a:cxn ang="0">
                    <a:pos x="171" y="173"/>
                  </a:cxn>
                  <a:cxn ang="0">
                    <a:pos x="282" y="293"/>
                  </a:cxn>
                  <a:cxn ang="0">
                    <a:pos x="361" y="325"/>
                  </a:cxn>
                  <a:cxn ang="0">
                    <a:pos x="457" y="325"/>
                  </a:cxn>
                  <a:cxn ang="0">
                    <a:pos x="509" y="409"/>
                  </a:cxn>
                  <a:cxn ang="0">
                    <a:pos x="593" y="478"/>
                  </a:cxn>
                  <a:cxn ang="0">
                    <a:pos x="580" y="355"/>
                  </a:cxn>
                  <a:cxn ang="0">
                    <a:pos x="501" y="297"/>
                  </a:cxn>
                  <a:cxn ang="0">
                    <a:pos x="564" y="284"/>
                  </a:cxn>
                  <a:cxn ang="0">
                    <a:pos x="620" y="231"/>
                  </a:cxn>
                  <a:cxn ang="0">
                    <a:pos x="676" y="0"/>
                  </a:cxn>
                  <a:cxn ang="0">
                    <a:pos x="672" y="767"/>
                  </a:cxn>
                </a:cxnLst>
                <a:rect l="0" t="0" r="r" b="b"/>
                <a:pathLst>
                  <a:path w="676" h="767">
                    <a:moveTo>
                      <a:pt x="672" y="767"/>
                    </a:moveTo>
                    <a:lnTo>
                      <a:pt x="608" y="767"/>
                    </a:lnTo>
                    <a:lnTo>
                      <a:pt x="338" y="619"/>
                    </a:lnTo>
                    <a:lnTo>
                      <a:pt x="282" y="536"/>
                    </a:lnTo>
                    <a:lnTo>
                      <a:pt x="0" y="409"/>
                    </a:lnTo>
                    <a:lnTo>
                      <a:pt x="282" y="478"/>
                    </a:lnTo>
                    <a:lnTo>
                      <a:pt x="378" y="573"/>
                    </a:lnTo>
                    <a:lnTo>
                      <a:pt x="564" y="673"/>
                    </a:lnTo>
                    <a:lnTo>
                      <a:pt x="485" y="437"/>
                    </a:lnTo>
                    <a:lnTo>
                      <a:pt x="361" y="409"/>
                    </a:lnTo>
                    <a:lnTo>
                      <a:pt x="270" y="338"/>
                    </a:lnTo>
                    <a:lnTo>
                      <a:pt x="171" y="173"/>
                    </a:lnTo>
                    <a:lnTo>
                      <a:pt x="282" y="293"/>
                    </a:lnTo>
                    <a:lnTo>
                      <a:pt x="361" y="325"/>
                    </a:lnTo>
                    <a:lnTo>
                      <a:pt x="457" y="325"/>
                    </a:lnTo>
                    <a:lnTo>
                      <a:pt x="509" y="409"/>
                    </a:lnTo>
                    <a:lnTo>
                      <a:pt x="593" y="478"/>
                    </a:lnTo>
                    <a:lnTo>
                      <a:pt x="580" y="355"/>
                    </a:lnTo>
                    <a:lnTo>
                      <a:pt x="501" y="297"/>
                    </a:lnTo>
                    <a:lnTo>
                      <a:pt x="564" y="284"/>
                    </a:lnTo>
                    <a:lnTo>
                      <a:pt x="620" y="231"/>
                    </a:lnTo>
                    <a:lnTo>
                      <a:pt x="676" y="0"/>
                    </a:lnTo>
                    <a:lnTo>
                      <a:pt x="672" y="767"/>
                    </a:lnTo>
                    <a:close/>
                  </a:path>
                </a:pathLst>
              </a:custGeom>
              <a:solidFill>
                <a:srgbClr val="9E0000"/>
              </a:solidFill>
              <a:ln w="0">
                <a:solidFill>
                  <a:srgbClr val="9E0000"/>
                </a:solidFill>
                <a:prstDash val="solid"/>
                <a:round/>
                <a:headEnd/>
                <a:tailEnd/>
              </a:ln>
            </p:spPr>
            <p:txBody>
              <a:bodyPr/>
              <a:lstStyle/>
              <a:p>
                <a:endParaRPr lang="en-US"/>
              </a:p>
            </p:txBody>
          </p:sp>
          <p:sp>
            <p:nvSpPr>
              <p:cNvPr id="30928" name="Freeform 208"/>
              <p:cNvSpPr>
                <a:spLocks/>
              </p:cNvSpPr>
              <p:nvPr/>
            </p:nvSpPr>
            <p:spPr bwMode="auto">
              <a:xfrm>
                <a:off x="2734" y="3594"/>
                <a:ext cx="43" cy="86"/>
              </a:xfrm>
              <a:custGeom>
                <a:avLst/>
                <a:gdLst/>
                <a:ahLst/>
                <a:cxnLst>
                  <a:cxn ang="0">
                    <a:pos x="0" y="1164"/>
                  </a:cxn>
                  <a:cxn ang="0">
                    <a:pos x="84" y="1114"/>
                  </a:cxn>
                  <a:cxn ang="0">
                    <a:pos x="100" y="990"/>
                  </a:cxn>
                  <a:cxn ang="0">
                    <a:pos x="84" y="759"/>
                  </a:cxn>
                  <a:cxn ang="0">
                    <a:pos x="100" y="524"/>
                  </a:cxn>
                  <a:cxn ang="0">
                    <a:pos x="115" y="730"/>
                  </a:cxn>
                  <a:cxn ang="0">
                    <a:pos x="159" y="812"/>
                  </a:cxn>
                  <a:cxn ang="0">
                    <a:pos x="243" y="796"/>
                  </a:cxn>
                  <a:cxn ang="0">
                    <a:pos x="311" y="747"/>
                  </a:cxn>
                  <a:cxn ang="0">
                    <a:pos x="326" y="697"/>
                  </a:cxn>
                  <a:cxn ang="0">
                    <a:pos x="100" y="173"/>
                  </a:cxn>
                  <a:cxn ang="0">
                    <a:pos x="326" y="582"/>
                  </a:cxn>
                  <a:cxn ang="0">
                    <a:pos x="342" y="524"/>
                  </a:cxn>
                  <a:cxn ang="0">
                    <a:pos x="326" y="466"/>
                  </a:cxn>
                  <a:cxn ang="0">
                    <a:pos x="215" y="0"/>
                  </a:cxn>
                  <a:cxn ang="0">
                    <a:pos x="382" y="466"/>
                  </a:cxn>
                  <a:cxn ang="0">
                    <a:pos x="474" y="578"/>
                  </a:cxn>
                  <a:cxn ang="0">
                    <a:pos x="609" y="697"/>
                  </a:cxn>
                  <a:cxn ang="0">
                    <a:pos x="720" y="755"/>
                  </a:cxn>
                  <a:cxn ang="0">
                    <a:pos x="747" y="846"/>
                  </a:cxn>
                  <a:cxn ang="0">
                    <a:pos x="720" y="1106"/>
                  </a:cxn>
                  <a:cxn ang="0">
                    <a:pos x="747" y="1164"/>
                  </a:cxn>
                  <a:cxn ang="0">
                    <a:pos x="831" y="1250"/>
                  </a:cxn>
                  <a:cxn ang="0">
                    <a:pos x="943" y="1299"/>
                  </a:cxn>
                  <a:cxn ang="0">
                    <a:pos x="1058" y="1337"/>
                  </a:cxn>
                  <a:cxn ang="0">
                    <a:pos x="0" y="1333"/>
                  </a:cxn>
                  <a:cxn ang="0">
                    <a:pos x="0" y="1164"/>
                  </a:cxn>
                </a:cxnLst>
                <a:rect l="0" t="0" r="r" b="b"/>
                <a:pathLst>
                  <a:path w="1058" h="1337">
                    <a:moveTo>
                      <a:pt x="0" y="1164"/>
                    </a:moveTo>
                    <a:lnTo>
                      <a:pt x="84" y="1114"/>
                    </a:lnTo>
                    <a:lnTo>
                      <a:pt x="100" y="990"/>
                    </a:lnTo>
                    <a:lnTo>
                      <a:pt x="84" y="759"/>
                    </a:lnTo>
                    <a:lnTo>
                      <a:pt x="100" y="524"/>
                    </a:lnTo>
                    <a:lnTo>
                      <a:pt x="115" y="730"/>
                    </a:lnTo>
                    <a:lnTo>
                      <a:pt x="159" y="812"/>
                    </a:lnTo>
                    <a:lnTo>
                      <a:pt x="243" y="796"/>
                    </a:lnTo>
                    <a:lnTo>
                      <a:pt x="311" y="747"/>
                    </a:lnTo>
                    <a:lnTo>
                      <a:pt x="326" y="697"/>
                    </a:lnTo>
                    <a:lnTo>
                      <a:pt x="100" y="173"/>
                    </a:lnTo>
                    <a:lnTo>
                      <a:pt x="326" y="582"/>
                    </a:lnTo>
                    <a:lnTo>
                      <a:pt x="342" y="524"/>
                    </a:lnTo>
                    <a:lnTo>
                      <a:pt x="326" y="466"/>
                    </a:lnTo>
                    <a:lnTo>
                      <a:pt x="215" y="0"/>
                    </a:lnTo>
                    <a:lnTo>
                      <a:pt x="382" y="466"/>
                    </a:lnTo>
                    <a:lnTo>
                      <a:pt x="474" y="578"/>
                    </a:lnTo>
                    <a:lnTo>
                      <a:pt x="609" y="697"/>
                    </a:lnTo>
                    <a:lnTo>
                      <a:pt x="720" y="755"/>
                    </a:lnTo>
                    <a:lnTo>
                      <a:pt x="747" y="846"/>
                    </a:lnTo>
                    <a:lnTo>
                      <a:pt x="720" y="1106"/>
                    </a:lnTo>
                    <a:lnTo>
                      <a:pt x="747" y="1164"/>
                    </a:lnTo>
                    <a:lnTo>
                      <a:pt x="831" y="1250"/>
                    </a:lnTo>
                    <a:lnTo>
                      <a:pt x="943" y="1299"/>
                    </a:lnTo>
                    <a:lnTo>
                      <a:pt x="1058" y="1337"/>
                    </a:lnTo>
                    <a:lnTo>
                      <a:pt x="0" y="1333"/>
                    </a:lnTo>
                    <a:lnTo>
                      <a:pt x="0" y="1164"/>
                    </a:lnTo>
                    <a:close/>
                  </a:path>
                </a:pathLst>
              </a:custGeom>
              <a:solidFill>
                <a:srgbClr val="9E0000"/>
              </a:solidFill>
              <a:ln w="0">
                <a:solidFill>
                  <a:srgbClr val="9E0000"/>
                </a:solidFill>
                <a:prstDash val="solid"/>
                <a:round/>
                <a:headEnd/>
                <a:tailEnd/>
              </a:ln>
            </p:spPr>
            <p:txBody>
              <a:bodyPr/>
              <a:lstStyle/>
              <a:p>
                <a:endParaRPr lang="en-US"/>
              </a:p>
            </p:txBody>
          </p:sp>
          <p:sp>
            <p:nvSpPr>
              <p:cNvPr id="30929" name="Freeform 209"/>
              <p:cNvSpPr>
                <a:spLocks/>
              </p:cNvSpPr>
              <p:nvPr/>
            </p:nvSpPr>
            <p:spPr bwMode="auto">
              <a:xfrm>
                <a:off x="2700" y="3654"/>
                <a:ext cx="88" cy="131"/>
              </a:xfrm>
              <a:custGeom>
                <a:avLst/>
                <a:gdLst/>
                <a:ahLst/>
                <a:cxnLst>
                  <a:cxn ang="0">
                    <a:pos x="282" y="0"/>
                  </a:cxn>
                  <a:cxn ang="0">
                    <a:pos x="1070" y="173"/>
                  </a:cxn>
                  <a:cxn ang="0">
                    <a:pos x="1352" y="173"/>
                  </a:cxn>
                  <a:cxn ang="0">
                    <a:pos x="1519" y="231"/>
                  </a:cxn>
                  <a:cxn ang="0">
                    <a:pos x="2028" y="288"/>
                  </a:cxn>
                  <a:cxn ang="0">
                    <a:pos x="2195" y="346"/>
                  </a:cxn>
                  <a:cxn ang="0">
                    <a:pos x="2084" y="1335"/>
                  </a:cxn>
                  <a:cxn ang="0">
                    <a:pos x="2139" y="2033"/>
                  </a:cxn>
                  <a:cxn ang="0">
                    <a:pos x="1296" y="1917"/>
                  </a:cxn>
                  <a:cxn ang="0">
                    <a:pos x="505" y="1802"/>
                  </a:cxn>
                  <a:cxn ang="0">
                    <a:pos x="55" y="1744"/>
                  </a:cxn>
                  <a:cxn ang="0">
                    <a:pos x="0" y="1686"/>
                  </a:cxn>
                  <a:cxn ang="0">
                    <a:pos x="167" y="812"/>
                  </a:cxn>
                  <a:cxn ang="0">
                    <a:pos x="282" y="57"/>
                  </a:cxn>
                  <a:cxn ang="0">
                    <a:pos x="282" y="0"/>
                  </a:cxn>
                </a:cxnLst>
                <a:rect l="0" t="0" r="r" b="b"/>
                <a:pathLst>
                  <a:path w="2195" h="2033">
                    <a:moveTo>
                      <a:pt x="282" y="0"/>
                    </a:moveTo>
                    <a:lnTo>
                      <a:pt x="1070" y="173"/>
                    </a:lnTo>
                    <a:lnTo>
                      <a:pt x="1352" y="173"/>
                    </a:lnTo>
                    <a:lnTo>
                      <a:pt x="1519" y="231"/>
                    </a:lnTo>
                    <a:lnTo>
                      <a:pt x="2028" y="288"/>
                    </a:lnTo>
                    <a:lnTo>
                      <a:pt x="2195" y="346"/>
                    </a:lnTo>
                    <a:lnTo>
                      <a:pt x="2084" y="1335"/>
                    </a:lnTo>
                    <a:lnTo>
                      <a:pt x="2139" y="2033"/>
                    </a:lnTo>
                    <a:lnTo>
                      <a:pt x="1296" y="1917"/>
                    </a:lnTo>
                    <a:lnTo>
                      <a:pt x="505" y="1802"/>
                    </a:lnTo>
                    <a:lnTo>
                      <a:pt x="55" y="1744"/>
                    </a:lnTo>
                    <a:lnTo>
                      <a:pt x="0" y="1686"/>
                    </a:lnTo>
                    <a:lnTo>
                      <a:pt x="167" y="812"/>
                    </a:lnTo>
                    <a:lnTo>
                      <a:pt x="282" y="57"/>
                    </a:lnTo>
                    <a:lnTo>
                      <a:pt x="282" y="0"/>
                    </a:lnTo>
                    <a:close/>
                  </a:path>
                </a:pathLst>
              </a:custGeom>
              <a:solidFill>
                <a:srgbClr val="0054FF"/>
              </a:solidFill>
              <a:ln w="0">
                <a:solidFill>
                  <a:srgbClr val="0054FF"/>
                </a:solidFill>
                <a:prstDash val="solid"/>
                <a:round/>
                <a:headEnd/>
                <a:tailEnd/>
              </a:ln>
            </p:spPr>
            <p:txBody>
              <a:bodyPr/>
              <a:lstStyle/>
              <a:p>
                <a:endParaRPr lang="en-US"/>
              </a:p>
            </p:txBody>
          </p:sp>
          <p:sp>
            <p:nvSpPr>
              <p:cNvPr id="30930" name="Freeform 210"/>
              <p:cNvSpPr>
                <a:spLocks/>
              </p:cNvSpPr>
              <p:nvPr/>
            </p:nvSpPr>
            <p:spPr bwMode="auto">
              <a:xfrm>
                <a:off x="2734" y="3650"/>
                <a:ext cx="27" cy="22"/>
              </a:xfrm>
              <a:custGeom>
                <a:avLst/>
                <a:gdLst/>
                <a:ahLst/>
                <a:cxnLst>
                  <a:cxn ang="0">
                    <a:pos x="509" y="288"/>
                  </a:cxn>
                  <a:cxn ang="0">
                    <a:pos x="517" y="202"/>
                  </a:cxn>
                  <a:cxn ang="0">
                    <a:pos x="478" y="115"/>
                  </a:cxn>
                  <a:cxn ang="0">
                    <a:pos x="402" y="61"/>
                  </a:cxn>
                  <a:cxn ang="0">
                    <a:pos x="315" y="54"/>
                  </a:cxn>
                  <a:cxn ang="0">
                    <a:pos x="231" y="95"/>
                  </a:cxn>
                  <a:cxn ang="0">
                    <a:pos x="183" y="173"/>
                  </a:cxn>
                  <a:cxn ang="0">
                    <a:pos x="171" y="230"/>
                  </a:cxn>
                  <a:cxn ang="0">
                    <a:pos x="0" y="230"/>
                  </a:cxn>
                  <a:cxn ang="0">
                    <a:pos x="64" y="128"/>
                  </a:cxn>
                  <a:cxn ang="0">
                    <a:pos x="171" y="37"/>
                  </a:cxn>
                  <a:cxn ang="0">
                    <a:pos x="303" y="0"/>
                  </a:cxn>
                  <a:cxn ang="0">
                    <a:pos x="442" y="20"/>
                  </a:cxn>
                  <a:cxn ang="0">
                    <a:pos x="561" y="95"/>
                  </a:cxn>
                  <a:cxn ang="0">
                    <a:pos x="645" y="210"/>
                  </a:cxn>
                  <a:cxn ang="0">
                    <a:pos x="676" y="346"/>
                  </a:cxn>
                  <a:cxn ang="0">
                    <a:pos x="509" y="288"/>
                  </a:cxn>
                </a:cxnLst>
                <a:rect l="0" t="0" r="r" b="b"/>
                <a:pathLst>
                  <a:path w="676" h="346">
                    <a:moveTo>
                      <a:pt x="509" y="288"/>
                    </a:moveTo>
                    <a:lnTo>
                      <a:pt x="517" y="202"/>
                    </a:lnTo>
                    <a:lnTo>
                      <a:pt x="478" y="115"/>
                    </a:lnTo>
                    <a:lnTo>
                      <a:pt x="402" y="61"/>
                    </a:lnTo>
                    <a:lnTo>
                      <a:pt x="315" y="54"/>
                    </a:lnTo>
                    <a:lnTo>
                      <a:pt x="231" y="95"/>
                    </a:lnTo>
                    <a:lnTo>
                      <a:pt x="183" y="173"/>
                    </a:lnTo>
                    <a:lnTo>
                      <a:pt x="171" y="230"/>
                    </a:lnTo>
                    <a:lnTo>
                      <a:pt x="0" y="230"/>
                    </a:lnTo>
                    <a:lnTo>
                      <a:pt x="64" y="128"/>
                    </a:lnTo>
                    <a:lnTo>
                      <a:pt x="171" y="37"/>
                    </a:lnTo>
                    <a:lnTo>
                      <a:pt x="303" y="0"/>
                    </a:lnTo>
                    <a:lnTo>
                      <a:pt x="442" y="20"/>
                    </a:lnTo>
                    <a:lnTo>
                      <a:pt x="561" y="95"/>
                    </a:lnTo>
                    <a:lnTo>
                      <a:pt x="645" y="210"/>
                    </a:lnTo>
                    <a:lnTo>
                      <a:pt x="676" y="346"/>
                    </a:lnTo>
                    <a:lnTo>
                      <a:pt x="509" y="288"/>
                    </a:lnTo>
                    <a:close/>
                  </a:path>
                </a:pathLst>
              </a:custGeom>
              <a:solidFill>
                <a:srgbClr val="0054FF"/>
              </a:solidFill>
              <a:ln w="0">
                <a:solidFill>
                  <a:srgbClr val="0054FF"/>
                </a:solidFill>
                <a:prstDash val="solid"/>
                <a:round/>
                <a:headEnd/>
                <a:tailEnd/>
              </a:ln>
            </p:spPr>
            <p:txBody>
              <a:bodyPr/>
              <a:lstStyle/>
              <a:p>
                <a:endParaRPr lang="en-US"/>
              </a:p>
            </p:txBody>
          </p:sp>
          <p:sp>
            <p:nvSpPr>
              <p:cNvPr id="30931" name="Freeform 211"/>
              <p:cNvSpPr>
                <a:spLocks/>
              </p:cNvSpPr>
              <p:nvPr/>
            </p:nvSpPr>
            <p:spPr bwMode="auto">
              <a:xfrm>
                <a:off x="2690" y="3840"/>
                <a:ext cx="39" cy="15"/>
              </a:xfrm>
              <a:custGeom>
                <a:avLst/>
                <a:gdLst/>
                <a:ahLst/>
                <a:cxnLst>
                  <a:cxn ang="0">
                    <a:pos x="962" y="5"/>
                  </a:cxn>
                  <a:cxn ang="0">
                    <a:pos x="966" y="42"/>
                  </a:cxn>
                  <a:cxn ang="0">
                    <a:pos x="974" y="79"/>
                  </a:cxn>
                  <a:cxn ang="0">
                    <a:pos x="958" y="141"/>
                  </a:cxn>
                  <a:cxn ang="0">
                    <a:pos x="906" y="236"/>
                  </a:cxn>
                  <a:cxn ang="0">
                    <a:pos x="691" y="236"/>
                  </a:cxn>
                  <a:cxn ang="0">
                    <a:pos x="691" y="195"/>
                  </a:cxn>
                  <a:cxn ang="0">
                    <a:pos x="397" y="236"/>
                  </a:cxn>
                  <a:cxn ang="0">
                    <a:pos x="0" y="236"/>
                  </a:cxn>
                  <a:cxn ang="0">
                    <a:pos x="15" y="178"/>
                  </a:cxn>
                  <a:cxn ang="0">
                    <a:pos x="55" y="149"/>
                  </a:cxn>
                  <a:cxn ang="0">
                    <a:pos x="341" y="63"/>
                  </a:cxn>
                  <a:cxn ang="0">
                    <a:pos x="449" y="0"/>
                  </a:cxn>
                  <a:cxn ang="0">
                    <a:pos x="449" y="0"/>
                  </a:cxn>
                  <a:cxn ang="0">
                    <a:pos x="624" y="54"/>
                  </a:cxn>
                  <a:cxn ang="0">
                    <a:pos x="807" y="50"/>
                  </a:cxn>
                  <a:cxn ang="0">
                    <a:pos x="958" y="0"/>
                  </a:cxn>
                  <a:cxn ang="0">
                    <a:pos x="962" y="5"/>
                  </a:cxn>
                </a:cxnLst>
                <a:rect l="0" t="0" r="r" b="b"/>
                <a:pathLst>
                  <a:path w="974" h="236">
                    <a:moveTo>
                      <a:pt x="962" y="5"/>
                    </a:moveTo>
                    <a:lnTo>
                      <a:pt x="966" y="42"/>
                    </a:lnTo>
                    <a:lnTo>
                      <a:pt x="974" y="79"/>
                    </a:lnTo>
                    <a:lnTo>
                      <a:pt x="958" y="141"/>
                    </a:lnTo>
                    <a:lnTo>
                      <a:pt x="906" y="236"/>
                    </a:lnTo>
                    <a:lnTo>
                      <a:pt x="691" y="236"/>
                    </a:lnTo>
                    <a:lnTo>
                      <a:pt x="691" y="195"/>
                    </a:lnTo>
                    <a:lnTo>
                      <a:pt x="397" y="236"/>
                    </a:lnTo>
                    <a:lnTo>
                      <a:pt x="0" y="236"/>
                    </a:lnTo>
                    <a:lnTo>
                      <a:pt x="15" y="178"/>
                    </a:lnTo>
                    <a:lnTo>
                      <a:pt x="55" y="149"/>
                    </a:lnTo>
                    <a:lnTo>
                      <a:pt x="341" y="63"/>
                    </a:lnTo>
                    <a:lnTo>
                      <a:pt x="449" y="0"/>
                    </a:lnTo>
                    <a:lnTo>
                      <a:pt x="449" y="0"/>
                    </a:lnTo>
                    <a:lnTo>
                      <a:pt x="624" y="54"/>
                    </a:lnTo>
                    <a:lnTo>
                      <a:pt x="807" y="50"/>
                    </a:lnTo>
                    <a:lnTo>
                      <a:pt x="958" y="0"/>
                    </a:lnTo>
                    <a:lnTo>
                      <a:pt x="962" y="5"/>
                    </a:lnTo>
                    <a:close/>
                  </a:path>
                </a:pathLst>
              </a:custGeom>
              <a:solidFill>
                <a:srgbClr val="9E0000"/>
              </a:solidFill>
              <a:ln w="0">
                <a:solidFill>
                  <a:srgbClr val="9E0000"/>
                </a:solidFill>
                <a:prstDash val="solid"/>
                <a:round/>
                <a:headEnd/>
                <a:tailEnd/>
              </a:ln>
            </p:spPr>
            <p:txBody>
              <a:bodyPr/>
              <a:lstStyle/>
              <a:p>
                <a:endParaRPr lang="en-US"/>
              </a:p>
            </p:txBody>
          </p:sp>
          <p:sp>
            <p:nvSpPr>
              <p:cNvPr id="30932" name="Freeform 212"/>
              <p:cNvSpPr>
                <a:spLocks/>
              </p:cNvSpPr>
              <p:nvPr/>
            </p:nvSpPr>
            <p:spPr bwMode="auto">
              <a:xfrm>
                <a:off x="2704" y="3674"/>
                <a:ext cx="39" cy="96"/>
              </a:xfrm>
              <a:custGeom>
                <a:avLst/>
                <a:gdLst/>
                <a:ahLst/>
                <a:cxnLst>
                  <a:cxn ang="0">
                    <a:pos x="283" y="0"/>
                  </a:cxn>
                  <a:cxn ang="0">
                    <a:pos x="171" y="759"/>
                  </a:cxn>
                  <a:cxn ang="0">
                    <a:pos x="0" y="1398"/>
                  </a:cxn>
                  <a:cxn ang="0">
                    <a:pos x="959" y="1514"/>
                  </a:cxn>
                  <a:cxn ang="0">
                    <a:pos x="171" y="1341"/>
                  </a:cxn>
                  <a:cxn ang="0">
                    <a:pos x="565" y="1221"/>
                  </a:cxn>
                  <a:cxn ang="0">
                    <a:pos x="171" y="1221"/>
                  </a:cxn>
                  <a:cxn ang="0">
                    <a:pos x="394" y="990"/>
                  </a:cxn>
                  <a:cxn ang="0">
                    <a:pos x="56" y="1283"/>
                  </a:cxn>
                  <a:cxn ang="0">
                    <a:pos x="283" y="119"/>
                  </a:cxn>
                  <a:cxn ang="0">
                    <a:pos x="283" y="0"/>
                  </a:cxn>
                </a:cxnLst>
                <a:rect l="0" t="0" r="r" b="b"/>
                <a:pathLst>
                  <a:path w="959" h="1514">
                    <a:moveTo>
                      <a:pt x="283" y="0"/>
                    </a:moveTo>
                    <a:lnTo>
                      <a:pt x="171" y="759"/>
                    </a:lnTo>
                    <a:lnTo>
                      <a:pt x="0" y="1398"/>
                    </a:lnTo>
                    <a:lnTo>
                      <a:pt x="959" y="1514"/>
                    </a:lnTo>
                    <a:lnTo>
                      <a:pt x="171" y="1341"/>
                    </a:lnTo>
                    <a:lnTo>
                      <a:pt x="565" y="1221"/>
                    </a:lnTo>
                    <a:lnTo>
                      <a:pt x="171" y="1221"/>
                    </a:lnTo>
                    <a:lnTo>
                      <a:pt x="394" y="990"/>
                    </a:lnTo>
                    <a:lnTo>
                      <a:pt x="56" y="1283"/>
                    </a:lnTo>
                    <a:lnTo>
                      <a:pt x="283" y="119"/>
                    </a:lnTo>
                    <a:lnTo>
                      <a:pt x="283" y="0"/>
                    </a:lnTo>
                    <a:close/>
                  </a:path>
                </a:pathLst>
              </a:custGeom>
              <a:solidFill>
                <a:srgbClr val="21B5FF"/>
              </a:solidFill>
              <a:ln w="0">
                <a:solidFill>
                  <a:srgbClr val="21B5FF"/>
                </a:solidFill>
                <a:prstDash val="solid"/>
                <a:round/>
                <a:headEnd/>
                <a:tailEnd/>
              </a:ln>
            </p:spPr>
            <p:txBody>
              <a:bodyPr/>
              <a:lstStyle/>
              <a:p>
                <a:endParaRPr lang="en-US"/>
              </a:p>
            </p:txBody>
          </p:sp>
          <p:sp>
            <p:nvSpPr>
              <p:cNvPr id="30933" name="Freeform 213"/>
              <p:cNvSpPr>
                <a:spLocks/>
              </p:cNvSpPr>
              <p:nvPr/>
            </p:nvSpPr>
            <p:spPr bwMode="auto">
              <a:xfrm>
                <a:off x="2769" y="3681"/>
                <a:ext cx="16" cy="41"/>
              </a:xfrm>
              <a:custGeom>
                <a:avLst/>
                <a:gdLst/>
                <a:ahLst/>
                <a:cxnLst>
                  <a:cxn ang="0">
                    <a:pos x="223" y="640"/>
                  </a:cxn>
                  <a:cxn ang="0">
                    <a:pos x="394" y="0"/>
                  </a:cxn>
                  <a:cxn ang="0">
                    <a:pos x="223" y="177"/>
                  </a:cxn>
                  <a:cxn ang="0">
                    <a:pos x="0" y="408"/>
                  </a:cxn>
                  <a:cxn ang="0">
                    <a:pos x="339" y="116"/>
                  </a:cxn>
                  <a:cxn ang="0">
                    <a:pos x="223" y="640"/>
                  </a:cxn>
                </a:cxnLst>
                <a:rect l="0" t="0" r="r" b="b"/>
                <a:pathLst>
                  <a:path w="394" h="640">
                    <a:moveTo>
                      <a:pt x="223" y="640"/>
                    </a:moveTo>
                    <a:lnTo>
                      <a:pt x="394" y="0"/>
                    </a:lnTo>
                    <a:lnTo>
                      <a:pt x="223" y="177"/>
                    </a:lnTo>
                    <a:lnTo>
                      <a:pt x="0" y="408"/>
                    </a:lnTo>
                    <a:lnTo>
                      <a:pt x="339" y="116"/>
                    </a:lnTo>
                    <a:lnTo>
                      <a:pt x="223" y="640"/>
                    </a:lnTo>
                    <a:close/>
                  </a:path>
                </a:pathLst>
              </a:custGeom>
              <a:solidFill>
                <a:srgbClr val="21B5FF"/>
              </a:solidFill>
              <a:ln w="0">
                <a:solidFill>
                  <a:srgbClr val="21B5FF"/>
                </a:solidFill>
                <a:prstDash val="solid"/>
                <a:round/>
                <a:headEnd/>
                <a:tailEnd/>
              </a:ln>
            </p:spPr>
            <p:txBody>
              <a:bodyPr/>
              <a:lstStyle/>
              <a:p>
                <a:endParaRPr lang="en-US"/>
              </a:p>
            </p:txBody>
          </p:sp>
          <p:sp>
            <p:nvSpPr>
              <p:cNvPr id="30934" name="Freeform 214"/>
              <p:cNvSpPr>
                <a:spLocks/>
              </p:cNvSpPr>
              <p:nvPr/>
            </p:nvSpPr>
            <p:spPr bwMode="auto">
              <a:xfrm>
                <a:off x="2769" y="3482"/>
                <a:ext cx="9" cy="46"/>
              </a:xfrm>
              <a:custGeom>
                <a:avLst/>
                <a:gdLst/>
                <a:ahLst/>
                <a:cxnLst>
                  <a:cxn ang="0">
                    <a:pos x="215" y="730"/>
                  </a:cxn>
                  <a:cxn ang="0">
                    <a:pos x="227" y="553"/>
                  </a:cxn>
                  <a:cxn ang="0">
                    <a:pos x="211" y="376"/>
                  </a:cxn>
                  <a:cxn ang="0">
                    <a:pos x="179" y="194"/>
                  </a:cxn>
                  <a:cxn ang="0">
                    <a:pos x="123" y="37"/>
                  </a:cxn>
                  <a:cxn ang="0">
                    <a:pos x="72" y="0"/>
                  </a:cxn>
                  <a:cxn ang="0">
                    <a:pos x="0" y="13"/>
                  </a:cxn>
                  <a:cxn ang="0">
                    <a:pos x="215" y="730"/>
                  </a:cxn>
                </a:cxnLst>
                <a:rect l="0" t="0" r="r" b="b"/>
                <a:pathLst>
                  <a:path w="227" h="730">
                    <a:moveTo>
                      <a:pt x="215" y="730"/>
                    </a:moveTo>
                    <a:lnTo>
                      <a:pt x="227" y="553"/>
                    </a:lnTo>
                    <a:lnTo>
                      <a:pt x="211" y="376"/>
                    </a:lnTo>
                    <a:lnTo>
                      <a:pt x="179" y="194"/>
                    </a:lnTo>
                    <a:lnTo>
                      <a:pt x="123" y="37"/>
                    </a:lnTo>
                    <a:lnTo>
                      <a:pt x="72" y="0"/>
                    </a:lnTo>
                    <a:lnTo>
                      <a:pt x="0" y="13"/>
                    </a:lnTo>
                    <a:lnTo>
                      <a:pt x="215" y="730"/>
                    </a:lnTo>
                    <a:close/>
                  </a:path>
                </a:pathLst>
              </a:custGeom>
              <a:solidFill>
                <a:srgbClr val="9E0000"/>
              </a:solidFill>
              <a:ln w="0">
                <a:solidFill>
                  <a:srgbClr val="9E0000"/>
                </a:solidFill>
                <a:prstDash val="solid"/>
                <a:round/>
                <a:headEnd/>
                <a:tailEnd/>
              </a:ln>
            </p:spPr>
            <p:txBody>
              <a:bodyPr/>
              <a:lstStyle/>
              <a:p>
                <a:endParaRPr lang="en-US"/>
              </a:p>
            </p:txBody>
          </p:sp>
          <p:sp>
            <p:nvSpPr>
              <p:cNvPr id="30935" name="Freeform 215"/>
              <p:cNvSpPr>
                <a:spLocks/>
              </p:cNvSpPr>
              <p:nvPr/>
            </p:nvSpPr>
            <p:spPr bwMode="auto">
              <a:xfrm>
                <a:off x="2742" y="3483"/>
                <a:ext cx="36" cy="180"/>
              </a:xfrm>
              <a:custGeom>
                <a:avLst/>
                <a:gdLst/>
                <a:ahLst/>
                <a:cxnLst>
                  <a:cxn ang="0">
                    <a:pos x="533" y="1336"/>
                  </a:cxn>
                  <a:cxn ang="0">
                    <a:pos x="449" y="1506"/>
                  </a:cxn>
                  <a:cxn ang="0">
                    <a:pos x="357" y="1815"/>
                  </a:cxn>
                  <a:cxn ang="0">
                    <a:pos x="274" y="2149"/>
                  </a:cxn>
                  <a:cxn ang="0">
                    <a:pos x="186" y="2389"/>
                  </a:cxn>
                  <a:cxn ang="0">
                    <a:pos x="19" y="2566"/>
                  </a:cxn>
                  <a:cxn ang="0">
                    <a:pos x="0" y="2681"/>
                  </a:cxn>
                  <a:cxn ang="0">
                    <a:pos x="63" y="2796"/>
                  </a:cxn>
                  <a:cxn ang="0">
                    <a:pos x="203" y="2833"/>
                  </a:cxn>
                  <a:cxn ang="0">
                    <a:pos x="298" y="2772"/>
                  </a:cxn>
                  <a:cxn ang="0">
                    <a:pos x="346" y="2458"/>
                  </a:cxn>
                  <a:cxn ang="0">
                    <a:pos x="482" y="2182"/>
                  </a:cxn>
                  <a:cxn ang="0">
                    <a:pos x="640" y="1872"/>
                  </a:cxn>
                  <a:cxn ang="0">
                    <a:pos x="716" y="1724"/>
                  </a:cxn>
                  <a:cxn ang="0">
                    <a:pos x="764" y="1575"/>
                  </a:cxn>
                  <a:cxn ang="0">
                    <a:pos x="779" y="1472"/>
                  </a:cxn>
                  <a:cxn ang="0">
                    <a:pos x="812" y="1287"/>
                  </a:cxn>
                  <a:cxn ang="0">
                    <a:pos x="843" y="1105"/>
                  </a:cxn>
                  <a:cxn ang="0">
                    <a:pos x="859" y="932"/>
                  </a:cxn>
                  <a:cxn ang="0">
                    <a:pos x="871" y="755"/>
                  </a:cxn>
                  <a:cxn ang="0">
                    <a:pos x="859" y="573"/>
                  </a:cxn>
                  <a:cxn ang="0">
                    <a:pos x="843" y="396"/>
                  </a:cxn>
                  <a:cxn ang="0">
                    <a:pos x="807" y="214"/>
                  </a:cxn>
                  <a:cxn ang="0">
                    <a:pos x="756" y="57"/>
                  </a:cxn>
                  <a:cxn ang="0">
                    <a:pos x="724" y="0"/>
                  </a:cxn>
                  <a:cxn ang="0">
                    <a:pos x="652" y="0"/>
                  </a:cxn>
                  <a:cxn ang="0">
                    <a:pos x="601" y="33"/>
                  </a:cxn>
                  <a:cxn ang="0">
                    <a:pos x="576" y="74"/>
                  </a:cxn>
                  <a:cxn ang="0">
                    <a:pos x="568" y="119"/>
                  </a:cxn>
                  <a:cxn ang="0">
                    <a:pos x="545" y="416"/>
                  </a:cxn>
                  <a:cxn ang="0">
                    <a:pos x="524" y="684"/>
                  </a:cxn>
                  <a:cxn ang="0">
                    <a:pos x="524" y="1026"/>
                  </a:cxn>
                  <a:cxn ang="0">
                    <a:pos x="533" y="1336"/>
                  </a:cxn>
                </a:cxnLst>
                <a:rect l="0" t="0" r="r" b="b"/>
                <a:pathLst>
                  <a:path w="871" h="2833">
                    <a:moveTo>
                      <a:pt x="533" y="1336"/>
                    </a:moveTo>
                    <a:lnTo>
                      <a:pt x="449" y="1506"/>
                    </a:lnTo>
                    <a:lnTo>
                      <a:pt x="357" y="1815"/>
                    </a:lnTo>
                    <a:lnTo>
                      <a:pt x="274" y="2149"/>
                    </a:lnTo>
                    <a:lnTo>
                      <a:pt x="186" y="2389"/>
                    </a:lnTo>
                    <a:lnTo>
                      <a:pt x="19" y="2566"/>
                    </a:lnTo>
                    <a:lnTo>
                      <a:pt x="0" y="2681"/>
                    </a:lnTo>
                    <a:lnTo>
                      <a:pt x="63" y="2796"/>
                    </a:lnTo>
                    <a:lnTo>
                      <a:pt x="203" y="2833"/>
                    </a:lnTo>
                    <a:lnTo>
                      <a:pt x="298" y="2772"/>
                    </a:lnTo>
                    <a:lnTo>
                      <a:pt x="346" y="2458"/>
                    </a:lnTo>
                    <a:lnTo>
                      <a:pt x="482" y="2182"/>
                    </a:lnTo>
                    <a:lnTo>
                      <a:pt x="640" y="1872"/>
                    </a:lnTo>
                    <a:lnTo>
                      <a:pt x="716" y="1724"/>
                    </a:lnTo>
                    <a:lnTo>
                      <a:pt x="764" y="1575"/>
                    </a:lnTo>
                    <a:lnTo>
                      <a:pt x="779" y="1472"/>
                    </a:lnTo>
                    <a:lnTo>
                      <a:pt x="812" y="1287"/>
                    </a:lnTo>
                    <a:lnTo>
                      <a:pt x="843" y="1105"/>
                    </a:lnTo>
                    <a:lnTo>
                      <a:pt x="859" y="932"/>
                    </a:lnTo>
                    <a:lnTo>
                      <a:pt x="871" y="755"/>
                    </a:lnTo>
                    <a:lnTo>
                      <a:pt x="859" y="573"/>
                    </a:lnTo>
                    <a:lnTo>
                      <a:pt x="843" y="396"/>
                    </a:lnTo>
                    <a:lnTo>
                      <a:pt x="807" y="214"/>
                    </a:lnTo>
                    <a:lnTo>
                      <a:pt x="756" y="57"/>
                    </a:lnTo>
                    <a:lnTo>
                      <a:pt x="724" y="0"/>
                    </a:lnTo>
                    <a:lnTo>
                      <a:pt x="652" y="0"/>
                    </a:lnTo>
                    <a:lnTo>
                      <a:pt x="601" y="33"/>
                    </a:lnTo>
                    <a:lnTo>
                      <a:pt x="576" y="74"/>
                    </a:lnTo>
                    <a:lnTo>
                      <a:pt x="568" y="119"/>
                    </a:lnTo>
                    <a:lnTo>
                      <a:pt x="545" y="416"/>
                    </a:lnTo>
                    <a:lnTo>
                      <a:pt x="524" y="684"/>
                    </a:lnTo>
                    <a:lnTo>
                      <a:pt x="524" y="1026"/>
                    </a:lnTo>
                    <a:lnTo>
                      <a:pt x="533" y="1336"/>
                    </a:lnTo>
                    <a:close/>
                  </a:path>
                </a:pathLst>
              </a:custGeom>
              <a:solidFill>
                <a:srgbClr val="FFBF3F"/>
              </a:solidFill>
              <a:ln w="0">
                <a:solidFill>
                  <a:srgbClr val="FFBF3F"/>
                </a:solidFill>
                <a:prstDash val="solid"/>
                <a:round/>
                <a:headEnd/>
                <a:tailEnd/>
              </a:ln>
            </p:spPr>
            <p:txBody>
              <a:bodyPr/>
              <a:lstStyle/>
              <a:p>
                <a:endParaRPr lang="en-US"/>
              </a:p>
            </p:txBody>
          </p:sp>
          <p:sp>
            <p:nvSpPr>
              <p:cNvPr id="30936" name="Line 216"/>
              <p:cNvSpPr>
                <a:spLocks noChangeShapeType="1"/>
              </p:cNvSpPr>
              <p:nvPr/>
            </p:nvSpPr>
            <p:spPr bwMode="auto">
              <a:xfrm flipV="1">
                <a:off x="2746" y="3654"/>
                <a:ext cx="0" cy="6"/>
              </a:xfrm>
              <a:prstGeom prst="line">
                <a:avLst/>
              </a:prstGeom>
              <a:noFill/>
              <a:ln w="0">
                <a:solidFill>
                  <a:srgbClr val="BF7F00"/>
                </a:solidFill>
                <a:round/>
                <a:headEnd/>
                <a:tailEnd/>
              </a:ln>
            </p:spPr>
            <p:txBody>
              <a:bodyPr/>
              <a:lstStyle/>
              <a:p>
                <a:endParaRPr lang="en-US"/>
              </a:p>
            </p:txBody>
          </p:sp>
          <p:sp>
            <p:nvSpPr>
              <p:cNvPr id="30937" name="Line 217"/>
              <p:cNvSpPr>
                <a:spLocks noChangeShapeType="1"/>
              </p:cNvSpPr>
              <p:nvPr/>
            </p:nvSpPr>
            <p:spPr bwMode="auto">
              <a:xfrm flipV="1">
                <a:off x="2747" y="3656"/>
                <a:ext cx="2" cy="7"/>
              </a:xfrm>
              <a:prstGeom prst="line">
                <a:avLst/>
              </a:prstGeom>
              <a:noFill/>
              <a:ln w="0">
                <a:solidFill>
                  <a:srgbClr val="BF7F00"/>
                </a:solidFill>
                <a:round/>
                <a:headEnd/>
                <a:tailEnd/>
              </a:ln>
            </p:spPr>
            <p:txBody>
              <a:bodyPr/>
              <a:lstStyle/>
              <a:p>
                <a:endParaRPr lang="en-US"/>
              </a:p>
            </p:txBody>
          </p:sp>
          <p:sp>
            <p:nvSpPr>
              <p:cNvPr id="30938" name="Line 218"/>
              <p:cNvSpPr>
                <a:spLocks noChangeShapeType="1"/>
              </p:cNvSpPr>
              <p:nvPr/>
            </p:nvSpPr>
            <p:spPr bwMode="auto">
              <a:xfrm flipV="1">
                <a:off x="2750" y="3657"/>
                <a:ext cx="2" cy="6"/>
              </a:xfrm>
              <a:prstGeom prst="line">
                <a:avLst/>
              </a:prstGeom>
              <a:noFill/>
              <a:ln w="0">
                <a:solidFill>
                  <a:srgbClr val="BF7F00"/>
                </a:solidFill>
                <a:round/>
                <a:headEnd/>
                <a:tailEnd/>
              </a:ln>
            </p:spPr>
            <p:txBody>
              <a:bodyPr/>
              <a:lstStyle/>
              <a:p>
                <a:endParaRPr lang="en-US"/>
              </a:p>
            </p:txBody>
          </p:sp>
          <p:sp>
            <p:nvSpPr>
              <p:cNvPr id="30939" name="Freeform 219"/>
              <p:cNvSpPr>
                <a:spLocks/>
              </p:cNvSpPr>
              <p:nvPr/>
            </p:nvSpPr>
            <p:spPr bwMode="auto">
              <a:xfrm>
                <a:off x="2749" y="3504"/>
                <a:ext cx="21" cy="134"/>
              </a:xfrm>
              <a:custGeom>
                <a:avLst/>
                <a:gdLst/>
                <a:ahLst/>
                <a:cxnLst>
                  <a:cxn ang="0">
                    <a:pos x="386" y="91"/>
                  </a:cxn>
                  <a:cxn ang="0">
                    <a:pos x="365" y="359"/>
                  </a:cxn>
                  <a:cxn ang="0">
                    <a:pos x="365" y="701"/>
                  </a:cxn>
                  <a:cxn ang="0">
                    <a:pos x="374" y="1011"/>
                  </a:cxn>
                  <a:cxn ang="0">
                    <a:pos x="290" y="1181"/>
                  </a:cxn>
                  <a:cxn ang="0">
                    <a:pos x="198" y="1490"/>
                  </a:cxn>
                  <a:cxn ang="0">
                    <a:pos x="115" y="1824"/>
                  </a:cxn>
                  <a:cxn ang="0">
                    <a:pos x="27" y="2064"/>
                  </a:cxn>
                  <a:cxn ang="0">
                    <a:pos x="0" y="2096"/>
                  </a:cxn>
                  <a:cxn ang="0">
                    <a:pos x="100" y="2064"/>
                  </a:cxn>
                  <a:cxn ang="0">
                    <a:pos x="104" y="1915"/>
                  </a:cxn>
                  <a:cxn ang="0">
                    <a:pos x="152" y="1741"/>
                  </a:cxn>
                  <a:cxn ang="0">
                    <a:pos x="203" y="1572"/>
                  </a:cxn>
                  <a:cxn ang="0">
                    <a:pos x="259" y="1407"/>
                  </a:cxn>
                  <a:cxn ang="0">
                    <a:pos x="330" y="1250"/>
                  </a:cxn>
                  <a:cxn ang="0">
                    <a:pos x="417" y="1106"/>
                  </a:cxn>
                  <a:cxn ang="0">
                    <a:pos x="536" y="986"/>
                  </a:cxn>
                  <a:cxn ang="0">
                    <a:pos x="461" y="1003"/>
                  </a:cxn>
                  <a:cxn ang="0">
                    <a:pos x="406" y="1015"/>
                  </a:cxn>
                  <a:cxn ang="0">
                    <a:pos x="421" y="801"/>
                  </a:cxn>
                  <a:cxn ang="0">
                    <a:pos x="446" y="685"/>
                  </a:cxn>
                  <a:cxn ang="0">
                    <a:pos x="461" y="566"/>
                  </a:cxn>
                  <a:cxn ang="0">
                    <a:pos x="469" y="389"/>
                  </a:cxn>
                  <a:cxn ang="0">
                    <a:pos x="461" y="215"/>
                  </a:cxn>
                  <a:cxn ang="0">
                    <a:pos x="442" y="182"/>
                  </a:cxn>
                  <a:cxn ang="0">
                    <a:pos x="417" y="128"/>
                  </a:cxn>
                  <a:cxn ang="0">
                    <a:pos x="394" y="0"/>
                  </a:cxn>
                  <a:cxn ang="0">
                    <a:pos x="386" y="91"/>
                  </a:cxn>
                </a:cxnLst>
                <a:rect l="0" t="0" r="r" b="b"/>
                <a:pathLst>
                  <a:path w="536" h="2096">
                    <a:moveTo>
                      <a:pt x="386" y="91"/>
                    </a:moveTo>
                    <a:lnTo>
                      <a:pt x="365" y="359"/>
                    </a:lnTo>
                    <a:lnTo>
                      <a:pt x="365" y="701"/>
                    </a:lnTo>
                    <a:lnTo>
                      <a:pt x="374" y="1011"/>
                    </a:lnTo>
                    <a:lnTo>
                      <a:pt x="290" y="1181"/>
                    </a:lnTo>
                    <a:lnTo>
                      <a:pt x="198" y="1490"/>
                    </a:lnTo>
                    <a:lnTo>
                      <a:pt x="115" y="1824"/>
                    </a:lnTo>
                    <a:lnTo>
                      <a:pt x="27" y="2064"/>
                    </a:lnTo>
                    <a:lnTo>
                      <a:pt x="0" y="2096"/>
                    </a:lnTo>
                    <a:lnTo>
                      <a:pt x="100" y="2064"/>
                    </a:lnTo>
                    <a:lnTo>
                      <a:pt x="104" y="1915"/>
                    </a:lnTo>
                    <a:lnTo>
                      <a:pt x="152" y="1741"/>
                    </a:lnTo>
                    <a:lnTo>
                      <a:pt x="203" y="1572"/>
                    </a:lnTo>
                    <a:lnTo>
                      <a:pt x="259" y="1407"/>
                    </a:lnTo>
                    <a:lnTo>
                      <a:pt x="330" y="1250"/>
                    </a:lnTo>
                    <a:lnTo>
                      <a:pt x="417" y="1106"/>
                    </a:lnTo>
                    <a:lnTo>
                      <a:pt x="536" y="986"/>
                    </a:lnTo>
                    <a:lnTo>
                      <a:pt x="461" y="1003"/>
                    </a:lnTo>
                    <a:lnTo>
                      <a:pt x="406" y="1015"/>
                    </a:lnTo>
                    <a:lnTo>
                      <a:pt x="421" y="801"/>
                    </a:lnTo>
                    <a:lnTo>
                      <a:pt x="446" y="685"/>
                    </a:lnTo>
                    <a:lnTo>
                      <a:pt x="461" y="566"/>
                    </a:lnTo>
                    <a:lnTo>
                      <a:pt x="469" y="389"/>
                    </a:lnTo>
                    <a:lnTo>
                      <a:pt x="461" y="215"/>
                    </a:lnTo>
                    <a:lnTo>
                      <a:pt x="442" y="182"/>
                    </a:lnTo>
                    <a:lnTo>
                      <a:pt x="417" y="128"/>
                    </a:lnTo>
                    <a:lnTo>
                      <a:pt x="394" y="0"/>
                    </a:lnTo>
                    <a:lnTo>
                      <a:pt x="386" y="91"/>
                    </a:lnTo>
                    <a:close/>
                  </a:path>
                </a:pathLst>
              </a:custGeom>
              <a:solidFill>
                <a:srgbClr val="BF7F00"/>
              </a:solidFill>
              <a:ln w="0">
                <a:solidFill>
                  <a:srgbClr val="BF7F00"/>
                </a:solidFill>
                <a:prstDash val="solid"/>
                <a:round/>
                <a:headEnd/>
                <a:tailEnd/>
              </a:ln>
            </p:spPr>
            <p:txBody>
              <a:bodyPr/>
              <a:lstStyle/>
              <a:p>
                <a:endParaRPr lang="en-US"/>
              </a:p>
            </p:txBody>
          </p:sp>
          <p:pic>
            <p:nvPicPr>
              <p:cNvPr id="30940" name="Picture 220"/>
              <p:cNvPicPr>
                <a:picLocks noChangeAspect="1" noChangeArrowheads="1"/>
              </p:cNvPicPr>
              <p:nvPr/>
            </p:nvPicPr>
            <p:blipFill>
              <a:blip r:embed="rId16"/>
              <a:srcRect/>
              <a:stretch>
                <a:fillRect/>
              </a:stretch>
            </p:blipFill>
            <p:spPr bwMode="auto">
              <a:xfrm>
                <a:off x="2448" y="3456"/>
                <a:ext cx="64" cy="72"/>
              </a:xfrm>
              <a:prstGeom prst="rect">
                <a:avLst/>
              </a:prstGeom>
              <a:noFill/>
              <a:ln w="9525">
                <a:noFill/>
                <a:miter lim="800000"/>
                <a:headEnd/>
                <a:tailEnd/>
              </a:ln>
              <a:effectLst/>
            </p:spPr>
          </p:pic>
          <p:pic>
            <p:nvPicPr>
              <p:cNvPr id="30941" name="Picture 221"/>
              <p:cNvPicPr>
                <a:picLocks noChangeAspect="1" noChangeArrowheads="1"/>
              </p:cNvPicPr>
              <p:nvPr/>
            </p:nvPicPr>
            <p:blipFill>
              <a:blip r:embed="rId17"/>
              <a:srcRect/>
              <a:stretch>
                <a:fillRect/>
              </a:stretch>
            </p:blipFill>
            <p:spPr bwMode="auto">
              <a:xfrm>
                <a:off x="2352" y="3312"/>
                <a:ext cx="42" cy="46"/>
              </a:xfrm>
              <a:prstGeom prst="rect">
                <a:avLst/>
              </a:prstGeom>
              <a:noFill/>
              <a:ln w="9525">
                <a:noFill/>
                <a:miter lim="800000"/>
                <a:headEnd/>
                <a:tailEnd/>
              </a:ln>
              <a:effectLst/>
            </p:spPr>
          </p:pic>
          <p:pic>
            <p:nvPicPr>
              <p:cNvPr id="30942" name="Picture 222"/>
              <p:cNvPicPr>
                <a:picLocks noChangeAspect="1" noChangeArrowheads="1"/>
              </p:cNvPicPr>
              <p:nvPr/>
            </p:nvPicPr>
            <p:blipFill>
              <a:blip r:embed="rId18"/>
              <a:srcRect/>
              <a:stretch>
                <a:fillRect/>
              </a:stretch>
            </p:blipFill>
            <p:spPr bwMode="auto">
              <a:xfrm>
                <a:off x="2352" y="3264"/>
                <a:ext cx="42" cy="45"/>
              </a:xfrm>
              <a:prstGeom prst="rect">
                <a:avLst/>
              </a:prstGeom>
              <a:noFill/>
              <a:ln w="9525">
                <a:noFill/>
                <a:miter lim="800000"/>
                <a:headEnd/>
                <a:tailEnd/>
              </a:ln>
              <a:effectLst/>
            </p:spPr>
          </p:pic>
          <p:pic>
            <p:nvPicPr>
              <p:cNvPr id="30943" name="Picture 223"/>
              <p:cNvPicPr>
                <a:picLocks noChangeAspect="1" noChangeArrowheads="1"/>
              </p:cNvPicPr>
              <p:nvPr/>
            </p:nvPicPr>
            <p:blipFill>
              <a:blip r:embed="rId19"/>
              <a:srcRect/>
              <a:stretch>
                <a:fillRect/>
              </a:stretch>
            </p:blipFill>
            <p:spPr bwMode="auto">
              <a:xfrm>
                <a:off x="3022" y="3386"/>
                <a:ext cx="204" cy="229"/>
              </a:xfrm>
              <a:prstGeom prst="rect">
                <a:avLst/>
              </a:prstGeom>
              <a:noFill/>
              <a:ln w="9525">
                <a:noFill/>
                <a:miter lim="800000"/>
                <a:headEnd/>
                <a:tailEnd/>
              </a:ln>
              <a:effectLst/>
            </p:spPr>
          </p:pic>
          <p:pic>
            <p:nvPicPr>
              <p:cNvPr id="30944" name="Picture 224"/>
              <p:cNvPicPr>
                <a:picLocks noChangeAspect="1" noChangeArrowheads="1"/>
              </p:cNvPicPr>
              <p:nvPr/>
            </p:nvPicPr>
            <p:blipFill>
              <a:blip r:embed="rId20"/>
              <a:srcRect/>
              <a:stretch>
                <a:fillRect/>
              </a:stretch>
            </p:blipFill>
            <p:spPr bwMode="auto">
              <a:xfrm>
                <a:off x="2476" y="3504"/>
                <a:ext cx="58" cy="66"/>
              </a:xfrm>
              <a:prstGeom prst="rect">
                <a:avLst/>
              </a:prstGeom>
              <a:noFill/>
              <a:ln w="9525">
                <a:noFill/>
                <a:miter lim="800000"/>
                <a:headEnd/>
                <a:tailEnd/>
              </a:ln>
              <a:effectLst/>
            </p:spPr>
          </p:pic>
          <p:pic>
            <p:nvPicPr>
              <p:cNvPr id="30945" name="Picture 225"/>
              <p:cNvPicPr>
                <a:picLocks noChangeAspect="1" noChangeArrowheads="1"/>
              </p:cNvPicPr>
              <p:nvPr/>
            </p:nvPicPr>
            <p:blipFill>
              <a:blip r:embed="rId21"/>
              <a:srcRect/>
              <a:stretch>
                <a:fillRect/>
              </a:stretch>
            </p:blipFill>
            <p:spPr bwMode="auto">
              <a:xfrm>
                <a:off x="3226" y="3339"/>
                <a:ext cx="122" cy="138"/>
              </a:xfrm>
              <a:prstGeom prst="rect">
                <a:avLst/>
              </a:prstGeom>
              <a:noFill/>
              <a:ln w="9525">
                <a:noFill/>
                <a:miter lim="800000"/>
                <a:headEnd/>
                <a:tailEnd/>
              </a:ln>
              <a:effectLst/>
            </p:spPr>
          </p:pic>
          <p:pic>
            <p:nvPicPr>
              <p:cNvPr id="30946" name="Picture 226"/>
              <p:cNvPicPr>
                <a:picLocks noChangeAspect="1" noChangeArrowheads="1"/>
              </p:cNvPicPr>
              <p:nvPr/>
            </p:nvPicPr>
            <p:blipFill>
              <a:blip r:embed="rId22"/>
              <a:srcRect/>
              <a:stretch>
                <a:fillRect/>
              </a:stretch>
            </p:blipFill>
            <p:spPr bwMode="auto">
              <a:xfrm>
                <a:off x="2534" y="3600"/>
                <a:ext cx="122" cy="87"/>
              </a:xfrm>
              <a:prstGeom prst="rect">
                <a:avLst/>
              </a:prstGeom>
              <a:noFill/>
              <a:ln w="9525">
                <a:noFill/>
                <a:miter lim="800000"/>
                <a:headEnd/>
                <a:tailEnd/>
              </a:ln>
              <a:effectLst/>
            </p:spPr>
          </p:pic>
          <p:pic>
            <p:nvPicPr>
              <p:cNvPr id="30947" name="Picture 227"/>
              <p:cNvPicPr>
                <a:picLocks noChangeAspect="1" noChangeArrowheads="1"/>
              </p:cNvPicPr>
              <p:nvPr/>
            </p:nvPicPr>
            <p:blipFill>
              <a:blip r:embed="rId20"/>
              <a:srcRect/>
              <a:stretch>
                <a:fillRect/>
              </a:stretch>
            </p:blipFill>
            <p:spPr bwMode="auto">
              <a:xfrm>
                <a:off x="2412" y="3524"/>
                <a:ext cx="82" cy="91"/>
              </a:xfrm>
              <a:prstGeom prst="rect">
                <a:avLst/>
              </a:prstGeom>
              <a:noFill/>
              <a:ln w="9525">
                <a:noFill/>
                <a:miter lim="800000"/>
                <a:headEnd/>
                <a:tailEnd/>
              </a:ln>
              <a:effectLst/>
            </p:spPr>
          </p:pic>
          <p:pic>
            <p:nvPicPr>
              <p:cNvPr id="30948" name="Picture 228"/>
              <p:cNvPicPr>
                <a:picLocks noChangeAspect="1" noChangeArrowheads="1"/>
              </p:cNvPicPr>
              <p:nvPr/>
            </p:nvPicPr>
            <p:blipFill>
              <a:blip r:embed="rId16"/>
              <a:srcRect/>
              <a:stretch>
                <a:fillRect/>
              </a:stretch>
            </p:blipFill>
            <p:spPr bwMode="auto">
              <a:xfrm>
                <a:off x="2386" y="3477"/>
                <a:ext cx="66" cy="75"/>
              </a:xfrm>
              <a:prstGeom prst="rect">
                <a:avLst/>
              </a:prstGeom>
              <a:noFill/>
              <a:ln w="9525">
                <a:noFill/>
                <a:miter lim="800000"/>
                <a:headEnd/>
                <a:tailEnd/>
              </a:ln>
              <a:effectLst/>
            </p:spPr>
          </p:pic>
          <p:pic>
            <p:nvPicPr>
              <p:cNvPr id="30949" name="Picture 229"/>
              <p:cNvPicPr>
                <a:picLocks noChangeAspect="1" noChangeArrowheads="1"/>
              </p:cNvPicPr>
              <p:nvPr/>
            </p:nvPicPr>
            <p:blipFill>
              <a:blip r:embed="rId21"/>
              <a:srcRect/>
              <a:stretch>
                <a:fillRect/>
              </a:stretch>
            </p:blipFill>
            <p:spPr bwMode="auto">
              <a:xfrm>
                <a:off x="3186" y="3386"/>
                <a:ext cx="122" cy="138"/>
              </a:xfrm>
              <a:prstGeom prst="rect">
                <a:avLst/>
              </a:prstGeom>
              <a:noFill/>
              <a:ln w="9525">
                <a:noFill/>
                <a:miter lim="800000"/>
                <a:headEnd/>
                <a:tailEnd/>
              </a:ln>
              <a:effectLst/>
            </p:spPr>
          </p:pic>
          <p:pic>
            <p:nvPicPr>
              <p:cNvPr id="30950" name="Picture 230"/>
              <p:cNvPicPr>
                <a:picLocks noChangeAspect="1" noChangeArrowheads="1"/>
              </p:cNvPicPr>
              <p:nvPr/>
            </p:nvPicPr>
            <p:blipFill>
              <a:blip r:embed="rId19"/>
              <a:srcRect/>
              <a:stretch>
                <a:fillRect/>
              </a:stretch>
            </p:blipFill>
            <p:spPr bwMode="auto">
              <a:xfrm>
                <a:off x="3064" y="3477"/>
                <a:ext cx="202" cy="231"/>
              </a:xfrm>
              <a:prstGeom prst="rect">
                <a:avLst/>
              </a:prstGeom>
              <a:noFill/>
              <a:ln w="9525">
                <a:noFill/>
                <a:miter lim="800000"/>
                <a:headEnd/>
                <a:tailEnd/>
              </a:ln>
              <a:effectLst/>
            </p:spPr>
          </p:pic>
          <p:sp>
            <p:nvSpPr>
              <p:cNvPr id="30951" name="Freeform 231"/>
              <p:cNvSpPr>
                <a:spLocks/>
              </p:cNvSpPr>
              <p:nvPr/>
            </p:nvSpPr>
            <p:spPr bwMode="auto">
              <a:xfrm>
                <a:off x="2584" y="2904"/>
                <a:ext cx="538" cy="171"/>
              </a:xfrm>
              <a:custGeom>
                <a:avLst/>
                <a:gdLst/>
                <a:ahLst/>
                <a:cxnLst>
                  <a:cxn ang="0">
                    <a:pos x="1200" y="312"/>
                  </a:cxn>
                  <a:cxn ang="0">
                    <a:pos x="1776" y="168"/>
                  </a:cxn>
                  <a:cxn ang="0">
                    <a:pos x="2352" y="168"/>
                  </a:cxn>
                  <a:cxn ang="0">
                    <a:pos x="2496" y="312"/>
                  </a:cxn>
                  <a:cxn ang="0">
                    <a:pos x="2352" y="456"/>
                  </a:cxn>
                  <a:cxn ang="0">
                    <a:pos x="1920" y="600"/>
                  </a:cxn>
                  <a:cxn ang="0">
                    <a:pos x="48" y="888"/>
                  </a:cxn>
                  <a:cxn ang="0">
                    <a:pos x="2208" y="744"/>
                  </a:cxn>
                  <a:cxn ang="0">
                    <a:pos x="2784" y="456"/>
                  </a:cxn>
                  <a:cxn ang="0">
                    <a:pos x="2784" y="168"/>
                  </a:cxn>
                  <a:cxn ang="0">
                    <a:pos x="2352" y="24"/>
                  </a:cxn>
                  <a:cxn ang="0">
                    <a:pos x="1200" y="312"/>
                  </a:cxn>
                </a:cxnLst>
                <a:rect l="0" t="0" r="r" b="b"/>
                <a:pathLst>
                  <a:path w="2880" h="912">
                    <a:moveTo>
                      <a:pt x="1200" y="312"/>
                    </a:moveTo>
                    <a:cubicBezTo>
                      <a:pt x="1104" y="336"/>
                      <a:pt x="1584" y="192"/>
                      <a:pt x="1776" y="168"/>
                    </a:cubicBezTo>
                    <a:cubicBezTo>
                      <a:pt x="1968" y="144"/>
                      <a:pt x="2232" y="144"/>
                      <a:pt x="2352" y="168"/>
                    </a:cubicBezTo>
                    <a:cubicBezTo>
                      <a:pt x="2472" y="192"/>
                      <a:pt x="2496" y="264"/>
                      <a:pt x="2496" y="312"/>
                    </a:cubicBezTo>
                    <a:cubicBezTo>
                      <a:pt x="2496" y="360"/>
                      <a:pt x="2448" y="408"/>
                      <a:pt x="2352" y="456"/>
                    </a:cubicBezTo>
                    <a:cubicBezTo>
                      <a:pt x="2256" y="504"/>
                      <a:pt x="2304" y="528"/>
                      <a:pt x="1920" y="600"/>
                    </a:cubicBezTo>
                    <a:cubicBezTo>
                      <a:pt x="1536" y="672"/>
                      <a:pt x="0" y="864"/>
                      <a:pt x="48" y="888"/>
                    </a:cubicBezTo>
                    <a:cubicBezTo>
                      <a:pt x="96" y="912"/>
                      <a:pt x="1752" y="816"/>
                      <a:pt x="2208" y="744"/>
                    </a:cubicBezTo>
                    <a:cubicBezTo>
                      <a:pt x="2664" y="672"/>
                      <a:pt x="2688" y="552"/>
                      <a:pt x="2784" y="456"/>
                    </a:cubicBezTo>
                    <a:cubicBezTo>
                      <a:pt x="2880" y="360"/>
                      <a:pt x="2856" y="240"/>
                      <a:pt x="2784" y="168"/>
                    </a:cubicBezTo>
                    <a:cubicBezTo>
                      <a:pt x="2712" y="96"/>
                      <a:pt x="2616" y="0"/>
                      <a:pt x="2352" y="24"/>
                    </a:cubicBezTo>
                    <a:cubicBezTo>
                      <a:pt x="2088" y="48"/>
                      <a:pt x="1296" y="288"/>
                      <a:pt x="1200" y="312"/>
                    </a:cubicBezTo>
                    <a:close/>
                  </a:path>
                </a:pathLst>
              </a:custGeom>
              <a:gradFill rotWithShape="0">
                <a:gsLst>
                  <a:gs pos="0">
                    <a:srgbClr val="00FF00">
                      <a:gamma/>
                      <a:tint val="0"/>
                      <a:invGamma/>
                    </a:srgbClr>
                  </a:gs>
                  <a:gs pos="100000">
                    <a:srgbClr val="00FF00"/>
                  </a:gs>
                </a:gsLst>
                <a:lin ang="0" scaled="1"/>
              </a:gradFill>
              <a:ln w="9525">
                <a:noFill/>
                <a:round/>
                <a:headEnd/>
                <a:tailEnd/>
              </a:ln>
            </p:spPr>
            <p:txBody>
              <a:bodyPr/>
              <a:lstStyle/>
              <a:p>
                <a:endParaRPr lang="en-US"/>
              </a:p>
            </p:txBody>
          </p:sp>
          <p:sp>
            <p:nvSpPr>
              <p:cNvPr id="30952" name="Rectangle 232"/>
              <p:cNvSpPr>
                <a:spLocks noChangeArrowheads="1"/>
              </p:cNvSpPr>
              <p:nvPr/>
            </p:nvSpPr>
            <p:spPr bwMode="auto">
              <a:xfrm>
                <a:off x="2749" y="2906"/>
                <a:ext cx="157" cy="130"/>
              </a:xfrm>
              <a:prstGeom prst="rect">
                <a:avLst/>
              </a:prstGeom>
              <a:noFill/>
              <a:ln w="9525">
                <a:noFill/>
                <a:miter lim="800000"/>
                <a:headEnd/>
                <a:tailEnd/>
              </a:ln>
            </p:spPr>
            <p:txBody>
              <a:bodyPr wrap="none" lIns="0" tIns="0" rIns="0" bIns="0">
                <a:spAutoFit/>
              </a:bodyPr>
              <a:lstStyle/>
              <a:p>
                <a:pPr eaLnBrk="0" hangingPunct="0"/>
                <a:r>
                  <a:rPr lang="en-US" sz="600" b="1" i="1">
                    <a:solidFill>
                      <a:srgbClr val="6600CC"/>
                    </a:solidFill>
                    <a:latin typeface="Cordia New" pitchFamily="34" charset="-34"/>
                    <a:cs typeface="Cordia New" pitchFamily="34" charset="-34"/>
                  </a:rPr>
                  <a:t>Sports</a:t>
                </a:r>
                <a:endParaRPr lang="en-US" sz="600">
                  <a:latin typeface="Cordia New" pitchFamily="34" charset="-34"/>
                  <a:cs typeface="Cordia New" pitchFamily="34" charset="-34"/>
                </a:endParaRPr>
              </a:p>
            </p:txBody>
          </p:sp>
          <p:sp>
            <p:nvSpPr>
              <p:cNvPr id="30953" name="Rectangle 233"/>
              <p:cNvSpPr>
                <a:spLocks noChangeArrowheads="1"/>
              </p:cNvSpPr>
              <p:nvPr/>
            </p:nvSpPr>
            <p:spPr bwMode="auto">
              <a:xfrm>
                <a:off x="2758" y="2899"/>
                <a:ext cx="248" cy="130"/>
              </a:xfrm>
              <a:prstGeom prst="rect">
                <a:avLst/>
              </a:prstGeom>
              <a:noFill/>
              <a:ln w="9525">
                <a:noFill/>
                <a:miter lim="800000"/>
                <a:headEnd/>
                <a:tailEnd/>
              </a:ln>
            </p:spPr>
            <p:txBody>
              <a:bodyPr wrap="none" lIns="0" tIns="0" rIns="0" bIns="0">
                <a:spAutoFit/>
              </a:bodyPr>
              <a:lstStyle/>
              <a:p>
                <a:pPr eaLnBrk="0" hangingPunct="0"/>
                <a:r>
                  <a:rPr lang="en-US" sz="600" b="1">
                    <a:solidFill>
                      <a:srgbClr val="000080"/>
                    </a:solidFill>
                    <a:effectLst>
                      <a:outerShdw blurRad="38100" dist="38100" dir="2700000" algn="tl">
                        <a:srgbClr val="C0C0C0"/>
                      </a:outerShdw>
                    </a:effectLst>
                    <a:latin typeface="Cordia New" pitchFamily="34" charset="-34"/>
                    <a:cs typeface="Cordia New" pitchFamily="34" charset="-34"/>
                  </a:rPr>
                  <a:t>   </a:t>
                </a:r>
                <a:r>
                  <a:rPr lang="en-US" sz="600" b="1">
                    <a:solidFill>
                      <a:srgbClr val="6600CC"/>
                    </a:solidFill>
                    <a:effectLst>
                      <a:outerShdw blurRad="38100" dist="38100" dir="2700000" algn="tl">
                        <a:srgbClr val="C0C0C0"/>
                      </a:outerShdw>
                    </a:effectLst>
                    <a:latin typeface="Cordia New" pitchFamily="34" charset="-34"/>
                    <a:cs typeface="Cordia New" pitchFamily="34" charset="-34"/>
                  </a:rPr>
                  <a:t>SUPER</a:t>
                </a:r>
                <a:endParaRPr lang="en-US" sz="600">
                  <a:solidFill>
                    <a:srgbClr val="6600CC"/>
                  </a:solidFill>
                  <a:latin typeface="Cordia New" pitchFamily="34" charset="-34"/>
                  <a:cs typeface="Cordia New" pitchFamily="34" charset="-34"/>
                </a:endParaRPr>
              </a:p>
            </p:txBody>
          </p:sp>
        </p:grpSp>
        <p:grpSp>
          <p:nvGrpSpPr>
            <p:cNvPr id="30954" name="Group 234"/>
            <p:cNvGrpSpPr>
              <a:grpSpLocks/>
            </p:cNvGrpSpPr>
            <p:nvPr/>
          </p:nvGrpSpPr>
          <p:grpSpPr bwMode="auto">
            <a:xfrm>
              <a:off x="1152" y="1056"/>
              <a:ext cx="432" cy="336"/>
              <a:chOff x="5181" y="1056"/>
              <a:chExt cx="734" cy="573"/>
            </a:xfrm>
          </p:grpSpPr>
          <p:sp>
            <p:nvSpPr>
              <p:cNvPr id="30955" name="Freeform 235"/>
              <p:cNvSpPr>
                <a:spLocks/>
              </p:cNvSpPr>
              <p:nvPr/>
            </p:nvSpPr>
            <p:spPr bwMode="auto">
              <a:xfrm>
                <a:off x="5420" y="1223"/>
                <a:ext cx="255" cy="293"/>
              </a:xfrm>
              <a:custGeom>
                <a:avLst/>
                <a:gdLst/>
                <a:ahLst/>
                <a:cxnLst>
                  <a:cxn ang="0">
                    <a:pos x="0" y="118"/>
                  </a:cxn>
                  <a:cxn ang="0">
                    <a:pos x="26" y="112"/>
                  </a:cxn>
                  <a:cxn ang="0">
                    <a:pos x="15" y="102"/>
                  </a:cxn>
                  <a:cxn ang="0">
                    <a:pos x="15" y="84"/>
                  </a:cxn>
                  <a:cxn ang="0">
                    <a:pos x="72" y="48"/>
                  </a:cxn>
                  <a:cxn ang="0">
                    <a:pos x="84" y="0"/>
                  </a:cxn>
                  <a:cxn ang="0">
                    <a:pos x="204" y="0"/>
                  </a:cxn>
                  <a:cxn ang="0">
                    <a:pos x="244" y="18"/>
                  </a:cxn>
                  <a:cxn ang="0">
                    <a:pos x="254" y="124"/>
                  </a:cxn>
                  <a:cxn ang="0">
                    <a:pos x="162" y="164"/>
                  </a:cxn>
                  <a:cxn ang="0">
                    <a:pos x="181" y="170"/>
                  </a:cxn>
                  <a:cxn ang="0">
                    <a:pos x="215" y="187"/>
                  </a:cxn>
                  <a:cxn ang="0">
                    <a:pos x="215" y="261"/>
                  </a:cxn>
                  <a:cxn ang="0">
                    <a:pos x="55" y="292"/>
                  </a:cxn>
                  <a:cxn ang="0">
                    <a:pos x="26" y="245"/>
                  </a:cxn>
                  <a:cxn ang="0">
                    <a:pos x="73" y="220"/>
                  </a:cxn>
                  <a:cxn ang="0">
                    <a:pos x="91" y="155"/>
                  </a:cxn>
                  <a:cxn ang="0">
                    <a:pos x="4" y="140"/>
                  </a:cxn>
                  <a:cxn ang="0">
                    <a:pos x="0" y="118"/>
                  </a:cxn>
                </a:cxnLst>
                <a:rect l="0" t="0" r="r" b="b"/>
                <a:pathLst>
                  <a:path w="255" h="293">
                    <a:moveTo>
                      <a:pt x="0" y="118"/>
                    </a:moveTo>
                    <a:lnTo>
                      <a:pt x="26" y="112"/>
                    </a:lnTo>
                    <a:lnTo>
                      <a:pt x="15" y="102"/>
                    </a:lnTo>
                    <a:lnTo>
                      <a:pt x="15" y="84"/>
                    </a:lnTo>
                    <a:lnTo>
                      <a:pt x="72" y="48"/>
                    </a:lnTo>
                    <a:lnTo>
                      <a:pt x="84" y="0"/>
                    </a:lnTo>
                    <a:lnTo>
                      <a:pt x="204" y="0"/>
                    </a:lnTo>
                    <a:lnTo>
                      <a:pt x="244" y="18"/>
                    </a:lnTo>
                    <a:lnTo>
                      <a:pt x="254" y="124"/>
                    </a:lnTo>
                    <a:lnTo>
                      <a:pt x="162" y="164"/>
                    </a:lnTo>
                    <a:lnTo>
                      <a:pt x="181" y="170"/>
                    </a:lnTo>
                    <a:lnTo>
                      <a:pt x="215" y="187"/>
                    </a:lnTo>
                    <a:lnTo>
                      <a:pt x="215" y="261"/>
                    </a:lnTo>
                    <a:lnTo>
                      <a:pt x="55" y="292"/>
                    </a:lnTo>
                    <a:lnTo>
                      <a:pt x="26" y="245"/>
                    </a:lnTo>
                    <a:lnTo>
                      <a:pt x="73" y="220"/>
                    </a:lnTo>
                    <a:lnTo>
                      <a:pt x="91" y="155"/>
                    </a:lnTo>
                    <a:lnTo>
                      <a:pt x="4" y="140"/>
                    </a:lnTo>
                    <a:lnTo>
                      <a:pt x="0" y="11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956" name="Freeform 236"/>
              <p:cNvSpPr>
                <a:spLocks/>
              </p:cNvSpPr>
              <p:nvPr/>
            </p:nvSpPr>
            <p:spPr bwMode="auto">
              <a:xfrm>
                <a:off x="5399" y="1461"/>
                <a:ext cx="73" cy="44"/>
              </a:xfrm>
              <a:custGeom>
                <a:avLst/>
                <a:gdLst/>
                <a:ahLst/>
                <a:cxnLst>
                  <a:cxn ang="0">
                    <a:pos x="0" y="17"/>
                  </a:cxn>
                  <a:cxn ang="0">
                    <a:pos x="4" y="24"/>
                  </a:cxn>
                  <a:cxn ang="0">
                    <a:pos x="10" y="26"/>
                  </a:cxn>
                  <a:cxn ang="0">
                    <a:pos x="20" y="28"/>
                  </a:cxn>
                  <a:cxn ang="0">
                    <a:pos x="23" y="31"/>
                  </a:cxn>
                  <a:cxn ang="0">
                    <a:pos x="33" y="42"/>
                  </a:cxn>
                  <a:cxn ang="0">
                    <a:pos x="37" y="43"/>
                  </a:cxn>
                  <a:cxn ang="0">
                    <a:pos x="43" y="41"/>
                  </a:cxn>
                  <a:cxn ang="0">
                    <a:pos x="48" y="40"/>
                  </a:cxn>
                  <a:cxn ang="0">
                    <a:pos x="52" y="36"/>
                  </a:cxn>
                  <a:cxn ang="0">
                    <a:pos x="61" y="32"/>
                  </a:cxn>
                  <a:cxn ang="0">
                    <a:pos x="70" y="33"/>
                  </a:cxn>
                  <a:cxn ang="0">
                    <a:pos x="72" y="31"/>
                  </a:cxn>
                  <a:cxn ang="0">
                    <a:pos x="67" y="18"/>
                  </a:cxn>
                  <a:cxn ang="0">
                    <a:pos x="51" y="7"/>
                  </a:cxn>
                  <a:cxn ang="0">
                    <a:pos x="12" y="0"/>
                  </a:cxn>
                  <a:cxn ang="0">
                    <a:pos x="0" y="17"/>
                  </a:cxn>
                </a:cxnLst>
                <a:rect l="0" t="0" r="r" b="b"/>
                <a:pathLst>
                  <a:path w="73" h="44">
                    <a:moveTo>
                      <a:pt x="0" y="17"/>
                    </a:moveTo>
                    <a:lnTo>
                      <a:pt x="4" y="24"/>
                    </a:lnTo>
                    <a:lnTo>
                      <a:pt x="10" y="26"/>
                    </a:lnTo>
                    <a:lnTo>
                      <a:pt x="20" y="28"/>
                    </a:lnTo>
                    <a:lnTo>
                      <a:pt x="23" y="31"/>
                    </a:lnTo>
                    <a:lnTo>
                      <a:pt x="33" y="42"/>
                    </a:lnTo>
                    <a:lnTo>
                      <a:pt x="37" y="43"/>
                    </a:lnTo>
                    <a:lnTo>
                      <a:pt x="43" y="41"/>
                    </a:lnTo>
                    <a:lnTo>
                      <a:pt x="48" y="40"/>
                    </a:lnTo>
                    <a:lnTo>
                      <a:pt x="52" y="36"/>
                    </a:lnTo>
                    <a:lnTo>
                      <a:pt x="61" y="32"/>
                    </a:lnTo>
                    <a:lnTo>
                      <a:pt x="70" y="33"/>
                    </a:lnTo>
                    <a:lnTo>
                      <a:pt x="72" y="31"/>
                    </a:lnTo>
                    <a:lnTo>
                      <a:pt x="67" y="18"/>
                    </a:lnTo>
                    <a:lnTo>
                      <a:pt x="51" y="7"/>
                    </a:lnTo>
                    <a:lnTo>
                      <a:pt x="12" y="0"/>
                    </a:lnTo>
                    <a:lnTo>
                      <a:pt x="0" y="17"/>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57" name="Freeform 237"/>
              <p:cNvSpPr>
                <a:spLocks/>
              </p:cNvSpPr>
              <p:nvPr/>
            </p:nvSpPr>
            <p:spPr bwMode="auto">
              <a:xfrm>
                <a:off x="5450" y="1276"/>
                <a:ext cx="46" cy="25"/>
              </a:xfrm>
              <a:custGeom>
                <a:avLst/>
                <a:gdLst/>
                <a:ahLst/>
                <a:cxnLst>
                  <a:cxn ang="0">
                    <a:pos x="0" y="23"/>
                  </a:cxn>
                  <a:cxn ang="0">
                    <a:pos x="4" y="24"/>
                  </a:cxn>
                  <a:cxn ang="0">
                    <a:pos x="14" y="24"/>
                  </a:cxn>
                  <a:cxn ang="0">
                    <a:pos x="19" y="23"/>
                  </a:cxn>
                  <a:cxn ang="0">
                    <a:pos x="23" y="22"/>
                  </a:cxn>
                  <a:cxn ang="0">
                    <a:pos x="29" y="20"/>
                  </a:cxn>
                  <a:cxn ang="0">
                    <a:pos x="32" y="19"/>
                  </a:cxn>
                  <a:cxn ang="0">
                    <a:pos x="35" y="18"/>
                  </a:cxn>
                  <a:cxn ang="0">
                    <a:pos x="38" y="17"/>
                  </a:cxn>
                  <a:cxn ang="0">
                    <a:pos x="38" y="16"/>
                  </a:cxn>
                  <a:cxn ang="0">
                    <a:pos x="38" y="15"/>
                  </a:cxn>
                  <a:cxn ang="0">
                    <a:pos x="36" y="14"/>
                  </a:cxn>
                  <a:cxn ang="0">
                    <a:pos x="34" y="14"/>
                  </a:cxn>
                  <a:cxn ang="0">
                    <a:pos x="31" y="14"/>
                  </a:cxn>
                  <a:cxn ang="0">
                    <a:pos x="29" y="14"/>
                  </a:cxn>
                  <a:cxn ang="0">
                    <a:pos x="26" y="15"/>
                  </a:cxn>
                  <a:cxn ang="0">
                    <a:pos x="25" y="15"/>
                  </a:cxn>
                  <a:cxn ang="0">
                    <a:pos x="27" y="12"/>
                  </a:cxn>
                  <a:cxn ang="0">
                    <a:pos x="33" y="9"/>
                  </a:cxn>
                  <a:cxn ang="0">
                    <a:pos x="38" y="10"/>
                  </a:cxn>
                  <a:cxn ang="0">
                    <a:pos x="41" y="13"/>
                  </a:cxn>
                  <a:cxn ang="0">
                    <a:pos x="43" y="15"/>
                  </a:cxn>
                  <a:cxn ang="0">
                    <a:pos x="45" y="15"/>
                  </a:cxn>
                  <a:cxn ang="0">
                    <a:pos x="44" y="14"/>
                  </a:cxn>
                  <a:cxn ang="0">
                    <a:pos x="43" y="10"/>
                  </a:cxn>
                  <a:cxn ang="0">
                    <a:pos x="41" y="6"/>
                  </a:cxn>
                  <a:cxn ang="0">
                    <a:pos x="38" y="3"/>
                  </a:cxn>
                  <a:cxn ang="0">
                    <a:pos x="35" y="2"/>
                  </a:cxn>
                  <a:cxn ang="0">
                    <a:pos x="34" y="1"/>
                  </a:cxn>
                  <a:cxn ang="0">
                    <a:pos x="33" y="1"/>
                  </a:cxn>
                  <a:cxn ang="0">
                    <a:pos x="30" y="1"/>
                  </a:cxn>
                  <a:cxn ang="0">
                    <a:pos x="26" y="2"/>
                  </a:cxn>
                  <a:cxn ang="0">
                    <a:pos x="22" y="0"/>
                  </a:cxn>
                  <a:cxn ang="0">
                    <a:pos x="19" y="1"/>
                  </a:cxn>
                  <a:cxn ang="0">
                    <a:pos x="15" y="2"/>
                  </a:cxn>
                  <a:cxn ang="0">
                    <a:pos x="9" y="4"/>
                  </a:cxn>
                  <a:cxn ang="0">
                    <a:pos x="1" y="10"/>
                  </a:cxn>
                  <a:cxn ang="0">
                    <a:pos x="0" y="23"/>
                  </a:cxn>
                </a:cxnLst>
                <a:rect l="0" t="0" r="r" b="b"/>
                <a:pathLst>
                  <a:path w="46" h="25">
                    <a:moveTo>
                      <a:pt x="0" y="23"/>
                    </a:moveTo>
                    <a:lnTo>
                      <a:pt x="4" y="24"/>
                    </a:lnTo>
                    <a:lnTo>
                      <a:pt x="14" y="24"/>
                    </a:lnTo>
                    <a:lnTo>
                      <a:pt x="19" y="23"/>
                    </a:lnTo>
                    <a:lnTo>
                      <a:pt x="23" y="22"/>
                    </a:lnTo>
                    <a:lnTo>
                      <a:pt x="29" y="20"/>
                    </a:lnTo>
                    <a:lnTo>
                      <a:pt x="32" y="19"/>
                    </a:lnTo>
                    <a:lnTo>
                      <a:pt x="35" y="18"/>
                    </a:lnTo>
                    <a:lnTo>
                      <a:pt x="38" y="17"/>
                    </a:lnTo>
                    <a:lnTo>
                      <a:pt x="38" y="16"/>
                    </a:lnTo>
                    <a:lnTo>
                      <a:pt x="38" y="15"/>
                    </a:lnTo>
                    <a:lnTo>
                      <a:pt x="36" y="14"/>
                    </a:lnTo>
                    <a:lnTo>
                      <a:pt x="34" y="14"/>
                    </a:lnTo>
                    <a:lnTo>
                      <a:pt x="31" y="14"/>
                    </a:lnTo>
                    <a:lnTo>
                      <a:pt x="29" y="14"/>
                    </a:lnTo>
                    <a:lnTo>
                      <a:pt x="26" y="15"/>
                    </a:lnTo>
                    <a:lnTo>
                      <a:pt x="25" y="15"/>
                    </a:lnTo>
                    <a:lnTo>
                      <a:pt x="27" y="12"/>
                    </a:lnTo>
                    <a:lnTo>
                      <a:pt x="33" y="9"/>
                    </a:lnTo>
                    <a:lnTo>
                      <a:pt x="38" y="10"/>
                    </a:lnTo>
                    <a:lnTo>
                      <a:pt x="41" y="13"/>
                    </a:lnTo>
                    <a:lnTo>
                      <a:pt x="43" y="15"/>
                    </a:lnTo>
                    <a:lnTo>
                      <a:pt x="45" y="15"/>
                    </a:lnTo>
                    <a:lnTo>
                      <a:pt x="44" y="14"/>
                    </a:lnTo>
                    <a:lnTo>
                      <a:pt x="43" y="10"/>
                    </a:lnTo>
                    <a:lnTo>
                      <a:pt x="41" y="6"/>
                    </a:lnTo>
                    <a:lnTo>
                      <a:pt x="38" y="3"/>
                    </a:lnTo>
                    <a:lnTo>
                      <a:pt x="35" y="2"/>
                    </a:lnTo>
                    <a:lnTo>
                      <a:pt x="34" y="1"/>
                    </a:lnTo>
                    <a:lnTo>
                      <a:pt x="33" y="1"/>
                    </a:lnTo>
                    <a:lnTo>
                      <a:pt x="30" y="1"/>
                    </a:lnTo>
                    <a:lnTo>
                      <a:pt x="26" y="2"/>
                    </a:lnTo>
                    <a:lnTo>
                      <a:pt x="22" y="0"/>
                    </a:lnTo>
                    <a:lnTo>
                      <a:pt x="19" y="1"/>
                    </a:lnTo>
                    <a:lnTo>
                      <a:pt x="15" y="2"/>
                    </a:lnTo>
                    <a:lnTo>
                      <a:pt x="9" y="4"/>
                    </a:lnTo>
                    <a:lnTo>
                      <a:pt x="1" y="10"/>
                    </a:lnTo>
                    <a:lnTo>
                      <a:pt x="0" y="23"/>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58" name="Freeform 238"/>
              <p:cNvSpPr>
                <a:spLocks/>
              </p:cNvSpPr>
              <p:nvPr/>
            </p:nvSpPr>
            <p:spPr bwMode="auto">
              <a:xfrm>
                <a:off x="5237" y="1446"/>
                <a:ext cx="99" cy="76"/>
              </a:xfrm>
              <a:custGeom>
                <a:avLst/>
                <a:gdLst/>
                <a:ahLst/>
                <a:cxnLst>
                  <a:cxn ang="0">
                    <a:pos x="11" y="0"/>
                  </a:cxn>
                  <a:cxn ang="0">
                    <a:pos x="40" y="9"/>
                  </a:cxn>
                  <a:cxn ang="0">
                    <a:pos x="62" y="11"/>
                  </a:cxn>
                  <a:cxn ang="0">
                    <a:pos x="81" y="9"/>
                  </a:cxn>
                  <a:cxn ang="0">
                    <a:pos x="98" y="4"/>
                  </a:cxn>
                  <a:cxn ang="0">
                    <a:pos x="98" y="37"/>
                  </a:cxn>
                  <a:cxn ang="0">
                    <a:pos x="3" y="75"/>
                  </a:cxn>
                  <a:cxn ang="0">
                    <a:pos x="0" y="52"/>
                  </a:cxn>
                  <a:cxn ang="0">
                    <a:pos x="0" y="36"/>
                  </a:cxn>
                  <a:cxn ang="0">
                    <a:pos x="3" y="13"/>
                  </a:cxn>
                  <a:cxn ang="0">
                    <a:pos x="11" y="0"/>
                  </a:cxn>
                </a:cxnLst>
                <a:rect l="0" t="0" r="r" b="b"/>
                <a:pathLst>
                  <a:path w="99" h="76">
                    <a:moveTo>
                      <a:pt x="11" y="0"/>
                    </a:moveTo>
                    <a:lnTo>
                      <a:pt x="40" y="9"/>
                    </a:lnTo>
                    <a:lnTo>
                      <a:pt x="62" y="11"/>
                    </a:lnTo>
                    <a:lnTo>
                      <a:pt x="81" y="9"/>
                    </a:lnTo>
                    <a:lnTo>
                      <a:pt x="98" y="4"/>
                    </a:lnTo>
                    <a:lnTo>
                      <a:pt x="98" y="37"/>
                    </a:lnTo>
                    <a:lnTo>
                      <a:pt x="3" y="75"/>
                    </a:lnTo>
                    <a:lnTo>
                      <a:pt x="0" y="52"/>
                    </a:lnTo>
                    <a:lnTo>
                      <a:pt x="0" y="36"/>
                    </a:lnTo>
                    <a:lnTo>
                      <a:pt x="3" y="13"/>
                    </a:lnTo>
                    <a:lnTo>
                      <a:pt x="11" y="0"/>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0959" name="Freeform 239"/>
              <p:cNvSpPr>
                <a:spLocks/>
              </p:cNvSpPr>
              <p:nvPr/>
            </p:nvSpPr>
            <p:spPr bwMode="auto">
              <a:xfrm>
                <a:off x="5247" y="1445"/>
                <a:ext cx="128" cy="46"/>
              </a:xfrm>
              <a:custGeom>
                <a:avLst/>
                <a:gdLst/>
                <a:ahLst/>
                <a:cxnLst>
                  <a:cxn ang="0">
                    <a:pos x="0" y="5"/>
                  </a:cxn>
                  <a:cxn ang="0">
                    <a:pos x="9" y="12"/>
                  </a:cxn>
                  <a:cxn ang="0">
                    <a:pos x="22" y="19"/>
                  </a:cxn>
                  <a:cxn ang="0">
                    <a:pos x="39" y="23"/>
                  </a:cxn>
                  <a:cxn ang="0">
                    <a:pos x="54" y="25"/>
                  </a:cxn>
                  <a:cxn ang="0">
                    <a:pos x="75" y="23"/>
                  </a:cxn>
                  <a:cxn ang="0">
                    <a:pos x="75" y="45"/>
                  </a:cxn>
                  <a:cxn ang="0">
                    <a:pos x="127" y="24"/>
                  </a:cxn>
                  <a:cxn ang="0">
                    <a:pos x="80" y="5"/>
                  </a:cxn>
                  <a:cxn ang="0">
                    <a:pos x="62" y="10"/>
                  </a:cxn>
                  <a:cxn ang="0">
                    <a:pos x="47" y="12"/>
                  </a:cxn>
                  <a:cxn ang="0">
                    <a:pos x="33" y="10"/>
                  </a:cxn>
                  <a:cxn ang="0">
                    <a:pos x="16" y="5"/>
                  </a:cxn>
                  <a:cxn ang="0">
                    <a:pos x="2" y="0"/>
                  </a:cxn>
                  <a:cxn ang="0">
                    <a:pos x="0" y="5"/>
                  </a:cxn>
                </a:cxnLst>
                <a:rect l="0" t="0" r="r" b="b"/>
                <a:pathLst>
                  <a:path w="128" h="46">
                    <a:moveTo>
                      <a:pt x="0" y="5"/>
                    </a:moveTo>
                    <a:lnTo>
                      <a:pt x="9" y="12"/>
                    </a:lnTo>
                    <a:lnTo>
                      <a:pt x="22" y="19"/>
                    </a:lnTo>
                    <a:lnTo>
                      <a:pt x="39" y="23"/>
                    </a:lnTo>
                    <a:lnTo>
                      <a:pt x="54" y="25"/>
                    </a:lnTo>
                    <a:lnTo>
                      <a:pt x="75" y="23"/>
                    </a:lnTo>
                    <a:lnTo>
                      <a:pt x="75" y="45"/>
                    </a:lnTo>
                    <a:lnTo>
                      <a:pt x="127" y="24"/>
                    </a:lnTo>
                    <a:lnTo>
                      <a:pt x="80" y="5"/>
                    </a:lnTo>
                    <a:lnTo>
                      <a:pt x="62" y="10"/>
                    </a:lnTo>
                    <a:lnTo>
                      <a:pt x="47" y="12"/>
                    </a:lnTo>
                    <a:lnTo>
                      <a:pt x="33" y="10"/>
                    </a:lnTo>
                    <a:lnTo>
                      <a:pt x="16" y="5"/>
                    </a:lnTo>
                    <a:lnTo>
                      <a:pt x="2" y="0"/>
                    </a:lnTo>
                    <a:lnTo>
                      <a:pt x="0" y="5"/>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60" name="Freeform 240"/>
              <p:cNvSpPr>
                <a:spLocks/>
              </p:cNvSpPr>
              <p:nvPr/>
            </p:nvSpPr>
            <p:spPr bwMode="auto">
              <a:xfrm>
                <a:off x="5200" y="1176"/>
                <a:ext cx="254" cy="304"/>
              </a:xfrm>
              <a:custGeom>
                <a:avLst/>
                <a:gdLst/>
                <a:ahLst/>
                <a:cxnLst>
                  <a:cxn ang="0">
                    <a:pos x="107" y="35"/>
                  </a:cxn>
                  <a:cxn ang="0">
                    <a:pos x="119" y="53"/>
                  </a:cxn>
                  <a:cxn ang="0">
                    <a:pos x="139" y="60"/>
                  </a:cxn>
                  <a:cxn ang="0">
                    <a:pos x="146" y="68"/>
                  </a:cxn>
                  <a:cxn ang="0">
                    <a:pos x="162" y="71"/>
                  </a:cxn>
                  <a:cxn ang="0">
                    <a:pos x="173" y="77"/>
                  </a:cxn>
                  <a:cxn ang="0">
                    <a:pos x="181" y="84"/>
                  </a:cxn>
                  <a:cxn ang="0">
                    <a:pos x="193" y="89"/>
                  </a:cxn>
                  <a:cxn ang="0">
                    <a:pos x="208" y="91"/>
                  </a:cxn>
                  <a:cxn ang="0">
                    <a:pos x="220" y="98"/>
                  </a:cxn>
                  <a:cxn ang="0">
                    <a:pos x="226" y="96"/>
                  </a:cxn>
                  <a:cxn ang="0">
                    <a:pos x="231" y="100"/>
                  </a:cxn>
                  <a:cxn ang="0">
                    <a:pos x="232" y="104"/>
                  </a:cxn>
                  <a:cxn ang="0">
                    <a:pos x="246" y="107"/>
                  </a:cxn>
                  <a:cxn ang="0">
                    <a:pos x="251" y="110"/>
                  </a:cxn>
                  <a:cxn ang="0">
                    <a:pos x="253" y="119"/>
                  </a:cxn>
                  <a:cxn ang="0">
                    <a:pos x="247" y="124"/>
                  </a:cxn>
                  <a:cxn ang="0">
                    <a:pos x="232" y="122"/>
                  </a:cxn>
                  <a:cxn ang="0">
                    <a:pos x="215" y="128"/>
                  </a:cxn>
                  <a:cxn ang="0">
                    <a:pos x="194" y="122"/>
                  </a:cxn>
                  <a:cxn ang="0">
                    <a:pos x="153" y="119"/>
                  </a:cxn>
                  <a:cxn ang="0">
                    <a:pos x="140" y="198"/>
                  </a:cxn>
                  <a:cxn ang="0">
                    <a:pos x="161" y="230"/>
                  </a:cxn>
                  <a:cxn ang="0">
                    <a:pos x="194" y="255"/>
                  </a:cxn>
                  <a:cxn ang="0">
                    <a:pos x="205" y="281"/>
                  </a:cxn>
                  <a:cxn ang="0">
                    <a:pos x="211" y="285"/>
                  </a:cxn>
                  <a:cxn ang="0">
                    <a:pos x="209" y="289"/>
                  </a:cxn>
                  <a:cxn ang="0">
                    <a:pos x="204" y="298"/>
                  </a:cxn>
                  <a:cxn ang="0">
                    <a:pos x="195" y="303"/>
                  </a:cxn>
                  <a:cxn ang="0">
                    <a:pos x="176" y="290"/>
                  </a:cxn>
                  <a:cxn ang="0">
                    <a:pos x="128" y="275"/>
                  </a:cxn>
                  <a:cxn ang="0">
                    <a:pos x="109" y="281"/>
                  </a:cxn>
                  <a:cxn ang="0">
                    <a:pos x="90" y="281"/>
                  </a:cxn>
                  <a:cxn ang="0">
                    <a:pos x="58" y="271"/>
                  </a:cxn>
                  <a:cxn ang="0">
                    <a:pos x="45" y="263"/>
                  </a:cxn>
                  <a:cxn ang="0">
                    <a:pos x="21" y="217"/>
                  </a:cxn>
                  <a:cxn ang="0">
                    <a:pos x="14" y="171"/>
                  </a:cxn>
                  <a:cxn ang="0">
                    <a:pos x="1" y="122"/>
                  </a:cxn>
                  <a:cxn ang="0">
                    <a:pos x="0" y="99"/>
                  </a:cxn>
                  <a:cxn ang="0">
                    <a:pos x="1" y="75"/>
                  </a:cxn>
                  <a:cxn ang="0">
                    <a:pos x="1" y="64"/>
                  </a:cxn>
                  <a:cxn ang="0">
                    <a:pos x="7" y="48"/>
                  </a:cxn>
                  <a:cxn ang="0">
                    <a:pos x="15" y="37"/>
                  </a:cxn>
                  <a:cxn ang="0">
                    <a:pos x="29" y="19"/>
                  </a:cxn>
                  <a:cxn ang="0">
                    <a:pos x="44" y="11"/>
                  </a:cxn>
                  <a:cxn ang="0">
                    <a:pos x="77" y="0"/>
                  </a:cxn>
                  <a:cxn ang="0">
                    <a:pos x="107" y="35"/>
                  </a:cxn>
                </a:cxnLst>
                <a:rect l="0" t="0" r="r" b="b"/>
                <a:pathLst>
                  <a:path w="254" h="304">
                    <a:moveTo>
                      <a:pt x="107" y="35"/>
                    </a:moveTo>
                    <a:lnTo>
                      <a:pt x="119" y="53"/>
                    </a:lnTo>
                    <a:lnTo>
                      <a:pt x="139" y="60"/>
                    </a:lnTo>
                    <a:lnTo>
                      <a:pt x="146" y="68"/>
                    </a:lnTo>
                    <a:lnTo>
                      <a:pt x="162" y="71"/>
                    </a:lnTo>
                    <a:lnTo>
                      <a:pt x="173" y="77"/>
                    </a:lnTo>
                    <a:lnTo>
                      <a:pt x="181" y="84"/>
                    </a:lnTo>
                    <a:lnTo>
                      <a:pt x="193" y="89"/>
                    </a:lnTo>
                    <a:lnTo>
                      <a:pt x="208" y="91"/>
                    </a:lnTo>
                    <a:lnTo>
                      <a:pt x="220" y="98"/>
                    </a:lnTo>
                    <a:lnTo>
                      <a:pt x="226" y="96"/>
                    </a:lnTo>
                    <a:lnTo>
                      <a:pt x="231" y="100"/>
                    </a:lnTo>
                    <a:lnTo>
                      <a:pt x="232" y="104"/>
                    </a:lnTo>
                    <a:lnTo>
                      <a:pt x="246" y="107"/>
                    </a:lnTo>
                    <a:lnTo>
                      <a:pt x="251" y="110"/>
                    </a:lnTo>
                    <a:lnTo>
                      <a:pt x="253" y="119"/>
                    </a:lnTo>
                    <a:lnTo>
                      <a:pt x="247" y="124"/>
                    </a:lnTo>
                    <a:lnTo>
                      <a:pt x="232" y="122"/>
                    </a:lnTo>
                    <a:lnTo>
                      <a:pt x="215" y="128"/>
                    </a:lnTo>
                    <a:lnTo>
                      <a:pt x="194" y="122"/>
                    </a:lnTo>
                    <a:lnTo>
                      <a:pt x="153" y="119"/>
                    </a:lnTo>
                    <a:lnTo>
                      <a:pt x="140" y="198"/>
                    </a:lnTo>
                    <a:lnTo>
                      <a:pt x="161" y="230"/>
                    </a:lnTo>
                    <a:lnTo>
                      <a:pt x="194" y="255"/>
                    </a:lnTo>
                    <a:lnTo>
                      <a:pt x="205" y="281"/>
                    </a:lnTo>
                    <a:lnTo>
                      <a:pt x="211" y="285"/>
                    </a:lnTo>
                    <a:lnTo>
                      <a:pt x="209" y="289"/>
                    </a:lnTo>
                    <a:lnTo>
                      <a:pt x="204" y="298"/>
                    </a:lnTo>
                    <a:lnTo>
                      <a:pt x="195" y="303"/>
                    </a:lnTo>
                    <a:lnTo>
                      <a:pt x="176" y="290"/>
                    </a:lnTo>
                    <a:lnTo>
                      <a:pt x="128" y="275"/>
                    </a:lnTo>
                    <a:lnTo>
                      <a:pt x="109" y="281"/>
                    </a:lnTo>
                    <a:lnTo>
                      <a:pt x="90" y="281"/>
                    </a:lnTo>
                    <a:lnTo>
                      <a:pt x="58" y="271"/>
                    </a:lnTo>
                    <a:lnTo>
                      <a:pt x="45" y="263"/>
                    </a:lnTo>
                    <a:lnTo>
                      <a:pt x="21" y="217"/>
                    </a:lnTo>
                    <a:lnTo>
                      <a:pt x="14" y="171"/>
                    </a:lnTo>
                    <a:lnTo>
                      <a:pt x="1" y="122"/>
                    </a:lnTo>
                    <a:lnTo>
                      <a:pt x="0" y="99"/>
                    </a:lnTo>
                    <a:lnTo>
                      <a:pt x="1" y="75"/>
                    </a:lnTo>
                    <a:lnTo>
                      <a:pt x="1" y="64"/>
                    </a:lnTo>
                    <a:lnTo>
                      <a:pt x="7" y="48"/>
                    </a:lnTo>
                    <a:lnTo>
                      <a:pt x="15" y="37"/>
                    </a:lnTo>
                    <a:lnTo>
                      <a:pt x="29" y="19"/>
                    </a:lnTo>
                    <a:lnTo>
                      <a:pt x="44" y="11"/>
                    </a:lnTo>
                    <a:lnTo>
                      <a:pt x="77" y="0"/>
                    </a:lnTo>
                    <a:lnTo>
                      <a:pt x="107" y="35"/>
                    </a:lnTo>
                  </a:path>
                </a:pathLst>
              </a:custGeom>
              <a:solidFill>
                <a:srgbClr val="00C200"/>
              </a:solidFill>
              <a:ln w="12700" cap="rnd" cmpd="sng">
                <a:solidFill>
                  <a:srgbClr val="00C200"/>
                </a:solidFill>
                <a:prstDash val="solid"/>
                <a:round/>
                <a:headEnd type="none" w="med" len="med"/>
                <a:tailEnd type="none" w="med" len="med"/>
              </a:ln>
              <a:effectLst/>
            </p:spPr>
            <p:txBody>
              <a:bodyPr/>
              <a:lstStyle/>
              <a:p>
                <a:endParaRPr lang="en-US"/>
              </a:p>
            </p:txBody>
          </p:sp>
          <p:sp>
            <p:nvSpPr>
              <p:cNvPr id="30961" name="Freeform 241"/>
              <p:cNvSpPr>
                <a:spLocks/>
              </p:cNvSpPr>
              <p:nvPr/>
            </p:nvSpPr>
            <p:spPr bwMode="auto">
              <a:xfrm>
                <a:off x="5323" y="1234"/>
                <a:ext cx="131" cy="73"/>
              </a:xfrm>
              <a:custGeom>
                <a:avLst/>
                <a:gdLst/>
                <a:ahLst/>
                <a:cxnLst>
                  <a:cxn ang="0">
                    <a:pos x="0" y="0"/>
                  </a:cxn>
                  <a:cxn ang="0">
                    <a:pos x="33" y="38"/>
                  </a:cxn>
                  <a:cxn ang="0">
                    <a:pos x="43" y="39"/>
                  </a:cxn>
                  <a:cxn ang="0">
                    <a:pos x="69" y="35"/>
                  </a:cxn>
                  <a:cxn ang="0">
                    <a:pos x="55" y="28"/>
                  </a:cxn>
                  <a:cxn ang="0">
                    <a:pos x="47" y="19"/>
                  </a:cxn>
                  <a:cxn ang="0">
                    <a:pos x="39" y="14"/>
                  </a:cxn>
                  <a:cxn ang="0">
                    <a:pos x="24" y="11"/>
                  </a:cxn>
                  <a:cxn ang="0">
                    <a:pos x="36" y="12"/>
                  </a:cxn>
                  <a:cxn ang="0">
                    <a:pos x="46" y="15"/>
                  </a:cxn>
                  <a:cxn ang="0">
                    <a:pos x="55" y="22"/>
                  </a:cxn>
                  <a:cxn ang="0">
                    <a:pos x="64" y="27"/>
                  </a:cxn>
                  <a:cxn ang="0">
                    <a:pos x="75" y="31"/>
                  </a:cxn>
                  <a:cxn ang="0">
                    <a:pos x="85" y="34"/>
                  </a:cxn>
                  <a:cxn ang="0">
                    <a:pos x="97" y="41"/>
                  </a:cxn>
                  <a:cxn ang="0">
                    <a:pos x="73" y="50"/>
                  </a:cxn>
                  <a:cxn ang="0">
                    <a:pos x="78" y="55"/>
                  </a:cxn>
                  <a:cxn ang="0">
                    <a:pos x="88" y="50"/>
                  </a:cxn>
                  <a:cxn ang="0">
                    <a:pos x="99" y="57"/>
                  </a:cxn>
                  <a:cxn ang="0">
                    <a:pos x="108" y="46"/>
                  </a:cxn>
                  <a:cxn ang="0">
                    <a:pos x="111" y="56"/>
                  </a:cxn>
                  <a:cxn ang="0">
                    <a:pos x="130" y="59"/>
                  </a:cxn>
                  <a:cxn ang="0">
                    <a:pos x="129" y="64"/>
                  </a:cxn>
                  <a:cxn ang="0">
                    <a:pos x="124" y="68"/>
                  </a:cxn>
                  <a:cxn ang="0">
                    <a:pos x="108" y="66"/>
                  </a:cxn>
                  <a:cxn ang="0">
                    <a:pos x="93" y="72"/>
                  </a:cxn>
                  <a:cxn ang="0">
                    <a:pos x="84" y="70"/>
                  </a:cxn>
                  <a:cxn ang="0">
                    <a:pos x="71" y="65"/>
                  </a:cxn>
                  <a:cxn ang="0">
                    <a:pos x="56" y="62"/>
                  </a:cxn>
                  <a:cxn ang="0">
                    <a:pos x="37" y="61"/>
                  </a:cxn>
                  <a:cxn ang="0">
                    <a:pos x="29" y="55"/>
                  </a:cxn>
                  <a:cxn ang="0">
                    <a:pos x="22" y="41"/>
                  </a:cxn>
                  <a:cxn ang="0">
                    <a:pos x="0" y="0"/>
                  </a:cxn>
                </a:cxnLst>
                <a:rect l="0" t="0" r="r" b="b"/>
                <a:pathLst>
                  <a:path w="131" h="73">
                    <a:moveTo>
                      <a:pt x="0" y="0"/>
                    </a:moveTo>
                    <a:lnTo>
                      <a:pt x="33" y="38"/>
                    </a:lnTo>
                    <a:lnTo>
                      <a:pt x="43" y="39"/>
                    </a:lnTo>
                    <a:lnTo>
                      <a:pt x="69" y="35"/>
                    </a:lnTo>
                    <a:lnTo>
                      <a:pt x="55" y="28"/>
                    </a:lnTo>
                    <a:lnTo>
                      <a:pt x="47" y="19"/>
                    </a:lnTo>
                    <a:lnTo>
                      <a:pt x="39" y="14"/>
                    </a:lnTo>
                    <a:lnTo>
                      <a:pt x="24" y="11"/>
                    </a:lnTo>
                    <a:lnTo>
                      <a:pt x="36" y="12"/>
                    </a:lnTo>
                    <a:lnTo>
                      <a:pt x="46" y="15"/>
                    </a:lnTo>
                    <a:lnTo>
                      <a:pt x="55" y="22"/>
                    </a:lnTo>
                    <a:lnTo>
                      <a:pt x="64" y="27"/>
                    </a:lnTo>
                    <a:lnTo>
                      <a:pt x="75" y="31"/>
                    </a:lnTo>
                    <a:lnTo>
                      <a:pt x="85" y="34"/>
                    </a:lnTo>
                    <a:lnTo>
                      <a:pt x="97" y="41"/>
                    </a:lnTo>
                    <a:lnTo>
                      <a:pt x="73" y="50"/>
                    </a:lnTo>
                    <a:lnTo>
                      <a:pt x="78" y="55"/>
                    </a:lnTo>
                    <a:lnTo>
                      <a:pt x="88" y="50"/>
                    </a:lnTo>
                    <a:lnTo>
                      <a:pt x="99" y="57"/>
                    </a:lnTo>
                    <a:lnTo>
                      <a:pt x="108" y="46"/>
                    </a:lnTo>
                    <a:lnTo>
                      <a:pt x="111" y="56"/>
                    </a:lnTo>
                    <a:lnTo>
                      <a:pt x="130" y="59"/>
                    </a:lnTo>
                    <a:lnTo>
                      <a:pt x="129" y="64"/>
                    </a:lnTo>
                    <a:lnTo>
                      <a:pt x="124" y="68"/>
                    </a:lnTo>
                    <a:lnTo>
                      <a:pt x="108" y="66"/>
                    </a:lnTo>
                    <a:lnTo>
                      <a:pt x="93" y="72"/>
                    </a:lnTo>
                    <a:lnTo>
                      <a:pt x="84" y="70"/>
                    </a:lnTo>
                    <a:lnTo>
                      <a:pt x="71" y="65"/>
                    </a:lnTo>
                    <a:lnTo>
                      <a:pt x="56" y="62"/>
                    </a:lnTo>
                    <a:lnTo>
                      <a:pt x="37" y="61"/>
                    </a:lnTo>
                    <a:lnTo>
                      <a:pt x="29" y="55"/>
                    </a:lnTo>
                    <a:lnTo>
                      <a:pt x="22" y="41"/>
                    </a:lnTo>
                    <a:lnTo>
                      <a:pt x="0" y="0"/>
                    </a:lnTo>
                  </a:path>
                </a:pathLst>
              </a:custGeom>
              <a:solidFill>
                <a:srgbClr val="004200"/>
              </a:solidFill>
              <a:ln w="12700" cap="rnd" cmpd="sng">
                <a:solidFill>
                  <a:srgbClr val="004200"/>
                </a:solidFill>
                <a:prstDash val="solid"/>
                <a:round/>
                <a:headEnd type="none" w="med" len="med"/>
                <a:tailEnd type="none" w="med" len="med"/>
              </a:ln>
              <a:effectLst/>
            </p:spPr>
            <p:txBody>
              <a:bodyPr/>
              <a:lstStyle/>
              <a:p>
                <a:endParaRPr lang="en-US"/>
              </a:p>
            </p:txBody>
          </p:sp>
          <p:sp>
            <p:nvSpPr>
              <p:cNvPr id="30962" name="Freeform 242"/>
              <p:cNvSpPr>
                <a:spLocks/>
              </p:cNvSpPr>
              <p:nvPr/>
            </p:nvSpPr>
            <p:spPr bwMode="auto">
              <a:xfrm>
                <a:off x="5210" y="1295"/>
                <a:ext cx="194" cy="185"/>
              </a:xfrm>
              <a:custGeom>
                <a:avLst/>
                <a:gdLst/>
                <a:ahLst/>
                <a:cxnLst>
                  <a:cxn ang="0">
                    <a:pos x="6" y="0"/>
                  </a:cxn>
                  <a:cxn ang="0">
                    <a:pos x="9" y="26"/>
                  </a:cxn>
                  <a:cxn ang="0">
                    <a:pos x="17" y="56"/>
                  </a:cxn>
                  <a:cxn ang="0">
                    <a:pos x="23" y="72"/>
                  </a:cxn>
                  <a:cxn ang="0">
                    <a:pos x="28" y="78"/>
                  </a:cxn>
                  <a:cxn ang="0">
                    <a:pos x="38" y="86"/>
                  </a:cxn>
                  <a:cxn ang="0">
                    <a:pos x="43" y="91"/>
                  </a:cxn>
                  <a:cxn ang="0">
                    <a:pos x="50" y="100"/>
                  </a:cxn>
                  <a:cxn ang="0">
                    <a:pos x="53" y="107"/>
                  </a:cxn>
                  <a:cxn ang="0">
                    <a:pos x="53" y="113"/>
                  </a:cxn>
                  <a:cxn ang="0">
                    <a:pos x="51" y="116"/>
                  </a:cxn>
                  <a:cxn ang="0">
                    <a:pos x="44" y="117"/>
                  </a:cxn>
                  <a:cxn ang="0">
                    <a:pos x="39" y="115"/>
                  </a:cxn>
                  <a:cxn ang="0">
                    <a:pos x="24" y="106"/>
                  </a:cxn>
                  <a:cxn ang="0">
                    <a:pos x="16" y="94"/>
                  </a:cxn>
                  <a:cxn ang="0">
                    <a:pos x="10" y="78"/>
                  </a:cxn>
                  <a:cxn ang="0">
                    <a:pos x="6" y="54"/>
                  </a:cxn>
                  <a:cxn ang="0">
                    <a:pos x="0" y="31"/>
                  </a:cxn>
                  <a:cxn ang="0">
                    <a:pos x="6" y="78"/>
                  </a:cxn>
                  <a:cxn ang="0">
                    <a:pos x="6" y="106"/>
                  </a:cxn>
                  <a:cxn ang="0">
                    <a:pos x="13" y="127"/>
                  </a:cxn>
                  <a:cxn ang="0">
                    <a:pos x="31" y="140"/>
                  </a:cxn>
                  <a:cxn ang="0">
                    <a:pos x="34" y="149"/>
                  </a:cxn>
                  <a:cxn ang="0">
                    <a:pos x="47" y="154"/>
                  </a:cxn>
                  <a:cxn ang="0">
                    <a:pos x="92" y="162"/>
                  </a:cxn>
                  <a:cxn ang="0">
                    <a:pos x="107" y="160"/>
                  </a:cxn>
                  <a:cxn ang="0">
                    <a:pos x="116" y="156"/>
                  </a:cxn>
                  <a:cxn ang="0">
                    <a:pos x="103" y="156"/>
                  </a:cxn>
                  <a:cxn ang="0">
                    <a:pos x="93" y="155"/>
                  </a:cxn>
                  <a:cxn ang="0">
                    <a:pos x="96" y="148"/>
                  </a:cxn>
                  <a:cxn ang="0">
                    <a:pos x="106" y="151"/>
                  </a:cxn>
                  <a:cxn ang="0">
                    <a:pos x="89" y="139"/>
                  </a:cxn>
                  <a:cxn ang="0">
                    <a:pos x="81" y="144"/>
                  </a:cxn>
                  <a:cxn ang="0">
                    <a:pos x="70" y="148"/>
                  </a:cxn>
                  <a:cxn ang="0">
                    <a:pos x="66" y="144"/>
                  </a:cxn>
                  <a:cxn ang="0">
                    <a:pos x="82" y="131"/>
                  </a:cxn>
                  <a:cxn ang="0">
                    <a:pos x="101" y="124"/>
                  </a:cxn>
                  <a:cxn ang="0">
                    <a:pos x="119" y="139"/>
                  </a:cxn>
                  <a:cxn ang="0">
                    <a:pos x="140" y="164"/>
                  </a:cxn>
                  <a:cxn ang="0">
                    <a:pos x="152" y="172"/>
                  </a:cxn>
                  <a:cxn ang="0">
                    <a:pos x="162" y="173"/>
                  </a:cxn>
                  <a:cxn ang="0">
                    <a:pos x="182" y="184"/>
                  </a:cxn>
                  <a:cxn ang="0">
                    <a:pos x="193" y="179"/>
                  </a:cxn>
                  <a:cxn ang="0">
                    <a:pos x="185" y="171"/>
                  </a:cxn>
                  <a:cxn ang="0">
                    <a:pos x="191" y="170"/>
                  </a:cxn>
                  <a:cxn ang="0">
                    <a:pos x="180" y="158"/>
                  </a:cxn>
                  <a:cxn ang="0">
                    <a:pos x="173" y="162"/>
                  </a:cxn>
                  <a:cxn ang="0">
                    <a:pos x="164" y="162"/>
                  </a:cxn>
                  <a:cxn ang="0">
                    <a:pos x="159" y="157"/>
                  </a:cxn>
                  <a:cxn ang="0">
                    <a:pos x="161" y="149"/>
                  </a:cxn>
                  <a:cxn ang="0">
                    <a:pos x="141" y="140"/>
                  </a:cxn>
                  <a:cxn ang="0">
                    <a:pos x="120" y="120"/>
                  </a:cxn>
                  <a:cxn ang="0">
                    <a:pos x="76" y="98"/>
                  </a:cxn>
                  <a:cxn ang="0">
                    <a:pos x="62" y="80"/>
                  </a:cxn>
                  <a:cxn ang="0">
                    <a:pos x="46" y="62"/>
                  </a:cxn>
                  <a:cxn ang="0">
                    <a:pos x="34" y="52"/>
                  </a:cxn>
                  <a:cxn ang="0">
                    <a:pos x="24" y="41"/>
                  </a:cxn>
                  <a:cxn ang="0">
                    <a:pos x="15" y="24"/>
                  </a:cxn>
                  <a:cxn ang="0">
                    <a:pos x="9" y="11"/>
                  </a:cxn>
                  <a:cxn ang="0">
                    <a:pos x="6" y="0"/>
                  </a:cxn>
                </a:cxnLst>
                <a:rect l="0" t="0" r="r" b="b"/>
                <a:pathLst>
                  <a:path w="194" h="185">
                    <a:moveTo>
                      <a:pt x="6" y="0"/>
                    </a:moveTo>
                    <a:lnTo>
                      <a:pt x="9" y="26"/>
                    </a:lnTo>
                    <a:lnTo>
                      <a:pt x="17" y="56"/>
                    </a:lnTo>
                    <a:lnTo>
                      <a:pt x="23" y="72"/>
                    </a:lnTo>
                    <a:lnTo>
                      <a:pt x="28" y="78"/>
                    </a:lnTo>
                    <a:lnTo>
                      <a:pt x="38" y="86"/>
                    </a:lnTo>
                    <a:lnTo>
                      <a:pt x="43" y="91"/>
                    </a:lnTo>
                    <a:lnTo>
                      <a:pt x="50" y="100"/>
                    </a:lnTo>
                    <a:lnTo>
                      <a:pt x="53" y="107"/>
                    </a:lnTo>
                    <a:lnTo>
                      <a:pt x="53" y="113"/>
                    </a:lnTo>
                    <a:lnTo>
                      <a:pt x="51" y="116"/>
                    </a:lnTo>
                    <a:lnTo>
                      <a:pt x="44" y="117"/>
                    </a:lnTo>
                    <a:lnTo>
                      <a:pt x="39" y="115"/>
                    </a:lnTo>
                    <a:lnTo>
                      <a:pt x="24" y="106"/>
                    </a:lnTo>
                    <a:lnTo>
                      <a:pt x="16" y="94"/>
                    </a:lnTo>
                    <a:lnTo>
                      <a:pt x="10" y="78"/>
                    </a:lnTo>
                    <a:lnTo>
                      <a:pt x="6" y="54"/>
                    </a:lnTo>
                    <a:lnTo>
                      <a:pt x="0" y="31"/>
                    </a:lnTo>
                    <a:lnTo>
                      <a:pt x="6" y="78"/>
                    </a:lnTo>
                    <a:lnTo>
                      <a:pt x="6" y="106"/>
                    </a:lnTo>
                    <a:lnTo>
                      <a:pt x="13" y="127"/>
                    </a:lnTo>
                    <a:lnTo>
                      <a:pt x="31" y="140"/>
                    </a:lnTo>
                    <a:lnTo>
                      <a:pt x="34" y="149"/>
                    </a:lnTo>
                    <a:lnTo>
                      <a:pt x="47" y="154"/>
                    </a:lnTo>
                    <a:lnTo>
                      <a:pt x="92" y="162"/>
                    </a:lnTo>
                    <a:lnTo>
                      <a:pt x="107" y="160"/>
                    </a:lnTo>
                    <a:lnTo>
                      <a:pt x="116" y="156"/>
                    </a:lnTo>
                    <a:lnTo>
                      <a:pt x="103" y="156"/>
                    </a:lnTo>
                    <a:lnTo>
                      <a:pt x="93" y="155"/>
                    </a:lnTo>
                    <a:lnTo>
                      <a:pt x="96" y="148"/>
                    </a:lnTo>
                    <a:lnTo>
                      <a:pt x="106" y="151"/>
                    </a:lnTo>
                    <a:lnTo>
                      <a:pt x="89" y="139"/>
                    </a:lnTo>
                    <a:lnTo>
                      <a:pt x="81" y="144"/>
                    </a:lnTo>
                    <a:lnTo>
                      <a:pt x="70" y="148"/>
                    </a:lnTo>
                    <a:lnTo>
                      <a:pt x="66" y="144"/>
                    </a:lnTo>
                    <a:lnTo>
                      <a:pt x="82" y="131"/>
                    </a:lnTo>
                    <a:lnTo>
                      <a:pt x="101" y="124"/>
                    </a:lnTo>
                    <a:lnTo>
                      <a:pt x="119" y="139"/>
                    </a:lnTo>
                    <a:lnTo>
                      <a:pt x="140" y="164"/>
                    </a:lnTo>
                    <a:lnTo>
                      <a:pt x="152" y="172"/>
                    </a:lnTo>
                    <a:lnTo>
                      <a:pt x="162" y="173"/>
                    </a:lnTo>
                    <a:lnTo>
                      <a:pt x="182" y="184"/>
                    </a:lnTo>
                    <a:lnTo>
                      <a:pt x="193" y="179"/>
                    </a:lnTo>
                    <a:lnTo>
                      <a:pt x="185" y="171"/>
                    </a:lnTo>
                    <a:lnTo>
                      <a:pt x="191" y="170"/>
                    </a:lnTo>
                    <a:lnTo>
                      <a:pt x="180" y="158"/>
                    </a:lnTo>
                    <a:lnTo>
                      <a:pt x="173" y="162"/>
                    </a:lnTo>
                    <a:lnTo>
                      <a:pt x="164" y="162"/>
                    </a:lnTo>
                    <a:lnTo>
                      <a:pt x="159" y="157"/>
                    </a:lnTo>
                    <a:lnTo>
                      <a:pt x="161" y="149"/>
                    </a:lnTo>
                    <a:lnTo>
                      <a:pt x="141" y="140"/>
                    </a:lnTo>
                    <a:lnTo>
                      <a:pt x="120" y="120"/>
                    </a:lnTo>
                    <a:lnTo>
                      <a:pt x="76" y="98"/>
                    </a:lnTo>
                    <a:lnTo>
                      <a:pt x="62" y="80"/>
                    </a:lnTo>
                    <a:lnTo>
                      <a:pt x="46" y="62"/>
                    </a:lnTo>
                    <a:lnTo>
                      <a:pt x="34" y="52"/>
                    </a:lnTo>
                    <a:lnTo>
                      <a:pt x="24" y="41"/>
                    </a:lnTo>
                    <a:lnTo>
                      <a:pt x="15" y="24"/>
                    </a:lnTo>
                    <a:lnTo>
                      <a:pt x="9" y="11"/>
                    </a:lnTo>
                    <a:lnTo>
                      <a:pt x="6" y="0"/>
                    </a:lnTo>
                  </a:path>
                </a:pathLst>
              </a:custGeom>
              <a:solidFill>
                <a:srgbClr val="004200"/>
              </a:solidFill>
              <a:ln w="12700" cap="rnd" cmpd="sng">
                <a:solidFill>
                  <a:srgbClr val="004200"/>
                </a:solidFill>
                <a:prstDash val="solid"/>
                <a:round/>
                <a:headEnd type="none" w="med" len="med"/>
                <a:tailEnd type="none" w="med" len="med"/>
              </a:ln>
              <a:effectLst/>
            </p:spPr>
            <p:txBody>
              <a:bodyPr/>
              <a:lstStyle/>
              <a:p>
                <a:endParaRPr lang="en-US"/>
              </a:p>
            </p:txBody>
          </p:sp>
          <p:sp>
            <p:nvSpPr>
              <p:cNvPr id="30963" name="Freeform 243"/>
              <p:cNvSpPr>
                <a:spLocks/>
              </p:cNvSpPr>
              <p:nvPr/>
            </p:nvSpPr>
            <p:spPr bwMode="auto">
              <a:xfrm>
                <a:off x="5254" y="1256"/>
                <a:ext cx="139" cy="191"/>
              </a:xfrm>
              <a:custGeom>
                <a:avLst/>
                <a:gdLst/>
                <a:ahLst/>
                <a:cxnLst>
                  <a:cxn ang="0">
                    <a:pos x="14" y="0"/>
                  </a:cxn>
                  <a:cxn ang="0">
                    <a:pos x="20" y="57"/>
                  </a:cxn>
                  <a:cxn ang="0">
                    <a:pos x="0" y="47"/>
                  </a:cxn>
                  <a:cxn ang="0">
                    <a:pos x="21" y="71"/>
                  </a:cxn>
                  <a:cxn ang="0">
                    <a:pos x="38" y="86"/>
                  </a:cxn>
                  <a:cxn ang="0">
                    <a:pos x="40" y="91"/>
                  </a:cxn>
                  <a:cxn ang="0">
                    <a:pos x="31" y="92"/>
                  </a:cxn>
                  <a:cxn ang="0">
                    <a:pos x="70" y="99"/>
                  </a:cxn>
                  <a:cxn ang="0">
                    <a:pos x="71" y="102"/>
                  </a:cxn>
                  <a:cxn ang="0">
                    <a:pos x="67" y="106"/>
                  </a:cxn>
                  <a:cxn ang="0">
                    <a:pos x="62" y="110"/>
                  </a:cxn>
                  <a:cxn ang="0">
                    <a:pos x="43" y="107"/>
                  </a:cxn>
                  <a:cxn ang="0">
                    <a:pos x="27" y="102"/>
                  </a:cxn>
                  <a:cxn ang="0">
                    <a:pos x="45" y="113"/>
                  </a:cxn>
                  <a:cxn ang="0">
                    <a:pos x="45" y="116"/>
                  </a:cxn>
                  <a:cxn ang="0">
                    <a:pos x="26" y="111"/>
                  </a:cxn>
                  <a:cxn ang="0">
                    <a:pos x="47" y="124"/>
                  </a:cxn>
                  <a:cxn ang="0">
                    <a:pos x="62" y="132"/>
                  </a:cxn>
                  <a:cxn ang="0">
                    <a:pos x="75" y="130"/>
                  </a:cxn>
                  <a:cxn ang="0">
                    <a:pos x="78" y="134"/>
                  </a:cxn>
                  <a:cxn ang="0">
                    <a:pos x="77" y="143"/>
                  </a:cxn>
                  <a:cxn ang="0">
                    <a:pos x="122" y="176"/>
                  </a:cxn>
                  <a:cxn ang="0">
                    <a:pos x="122" y="187"/>
                  </a:cxn>
                  <a:cxn ang="0">
                    <a:pos x="138" y="190"/>
                  </a:cxn>
                  <a:cxn ang="0">
                    <a:pos x="131" y="170"/>
                  </a:cxn>
                  <a:cxn ang="0">
                    <a:pos x="102" y="147"/>
                  </a:cxn>
                  <a:cxn ang="0">
                    <a:pos x="102" y="136"/>
                  </a:cxn>
                  <a:cxn ang="0">
                    <a:pos x="98" y="127"/>
                  </a:cxn>
                  <a:cxn ang="0">
                    <a:pos x="93" y="102"/>
                  </a:cxn>
                  <a:cxn ang="0">
                    <a:pos x="94" y="44"/>
                  </a:cxn>
                  <a:cxn ang="0">
                    <a:pos x="80" y="55"/>
                  </a:cxn>
                  <a:cxn ang="0">
                    <a:pos x="65" y="59"/>
                  </a:cxn>
                  <a:cxn ang="0">
                    <a:pos x="50" y="60"/>
                  </a:cxn>
                  <a:cxn ang="0">
                    <a:pos x="23" y="17"/>
                  </a:cxn>
                  <a:cxn ang="0">
                    <a:pos x="14" y="0"/>
                  </a:cxn>
                </a:cxnLst>
                <a:rect l="0" t="0" r="r" b="b"/>
                <a:pathLst>
                  <a:path w="139" h="191">
                    <a:moveTo>
                      <a:pt x="14" y="0"/>
                    </a:moveTo>
                    <a:lnTo>
                      <a:pt x="20" y="57"/>
                    </a:lnTo>
                    <a:lnTo>
                      <a:pt x="0" y="47"/>
                    </a:lnTo>
                    <a:lnTo>
                      <a:pt x="21" y="71"/>
                    </a:lnTo>
                    <a:lnTo>
                      <a:pt x="38" y="86"/>
                    </a:lnTo>
                    <a:lnTo>
                      <a:pt x="40" y="91"/>
                    </a:lnTo>
                    <a:lnTo>
                      <a:pt x="31" y="92"/>
                    </a:lnTo>
                    <a:lnTo>
                      <a:pt x="70" y="99"/>
                    </a:lnTo>
                    <a:lnTo>
                      <a:pt x="71" y="102"/>
                    </a:lnTo>
                    <a:lnTo>
                      <a:pt x="67" y="106"/>
                    </a:lnTo>
                    <a:lnTo>
                      <a:pt x="62" y="110"/>
                    </a:lnTo>
                    <a:lnTo>
                      <a:pt x="43" y="107"/>
                    </a:lnTo>
                    <a:lnTo>
                      <a:pt x="27" y="102"/>
                    </a:lnTo>
                    <a:lnTo>
                      <a:pt x="45" y="113"/>
                    </a:lnTo>
                    <a:lnTo>
                      <a:pt x="45" y="116"/>
                    </a:lnTo>
                    <a:lnTo>
                      <a:pt x="26" y="111"/>
                    </a:lnTo>
                    <a:lnTo>
                      <a:pt x="47" y="124"/>
                    </a:lnTo>
                    <a:lnTo>
                      <a:pt x="62" y="132"/>
                    </a:lnTo>
                    <a:lnTo>
                      <a:pt x="75" y="130"/>
                    </a:lnTo>
                    <a:lnTo>
                      <a:pt x="78" y="134"/>
                    </a:lnTo>
                    <a:lnTo>
                      <a:pt x="77" y="143"/>
                    </a:lnTo>
                    <a:lnTo>
                      <a:pt x="122" y="176"/>
                    </a:lnTo>
                    <a:lnTo>
                      <a:pt x="122" y="187"/>
                    </a:lnTo>
                    <a:lnTo>
                      <a:pt x="138" y="190"/>
                    </a:lnTo>
                    <a:lnTo>
                      <a:pt x="131" y="170"/>
                    </a:lnTo>
                    <a:lnTo>
                      <a:pt x="102" y="147"/>
                    </a:lnTo>
                    <a:lnTo>
                      <a:pt x="102" y="136"/>
                    </a:lnTo>
                    <a:lnTo>
                      <a:pt x="98" y="127"/>
                    </a:lnTo>
                    <a:lnTo>
                      <a:pt x="93" y="102"/>
                    </a:lnTo>
                    <a:lnTo>
                      <a:pt x="94" y="44"/>
                    </a:lnTo>
                    <a:lnTo>
                      <a:pt x="80" y="55"/>
                    </a:lnTo>
                    <a:lnTo>
                      <a:pt x="65" y="59"/>
                    </a:lnTo>
                    <a:lnTo>
                      <a:pt x="50" y="60"/>
                    </a:lnTo>
                    <a:lnTo>
                      <a:pt x="23" y="17"/>
                    </a:lnTo>
                    <a:lnTo>
                      <a:pt x="14" y="0"/>
                    </a:lnTo>
                  </a:path>
                </a:pathLst>
              </a:custGeom>
              <a:solidFill>
                <a:srgbClr val="004200"/>
              </a:solidFill>
              <a:ln w="12700" cap="rnd" cmpd="sng">
                <a:solidFill>
                  <a:srgbClr val="004200"/>
                </a:solidFill>
                <a:prstDash val="solid"/>
                <a:round/>
                <a:headEnd type="none" w="med" len="med"/>
                <a:tailEnd type="none" w="med" len="med"/>
              </a:ln>
              <a:effectLst/>
            </p:spPr>
            <p:txBody>
              <a:bodyPr/>
              <a:lstStyle/>
              <a:p>
                <a:endParaRPr lang="en-US"/>
              </a:p>
            </p:txBody>
          </p:sp>
          <p:sp>
            <p:nvSpPr>
              <p:cNvPr id="30964" name="Freeform 244"/>
              <p:cNvSpPr>
                <a:spLocks/>
              </p:cNvSpPr>
              <p:nvPr/>
            </p:nvSpPr>
            <p:spPr bwMode="auto">
              <a:xfrm>
                <a:off x="5252" y="1178"/>
                <a:ext cx="49" cy="36"/>
              </a:xfrm>
              <a:custGeom>
                <a:avLst/>
                <a:gdLst/>
                <a:ahLst/>
                <a:cxnLst>
                  <a:cxn ang="0">
                    <a:pos x="0" y="11"/>
                  </a:cxn>
                  <a:cxn ang="0">
                    <a:pos x="12" y="17"/>
                  </a:cxn>
                  <a:cxn ang="0">
                    <a:pos x="21" y="25"/>
                  </a:cxn>
                  <a:cxn ang="0">
                    <a:pos x="28" y="33"/>
                  </a:cxn>
                  <a:cxn ang="0">
                    <a:pos x="32" y="35"/>
                  </a:cxn>
                  <a:cxn ang="0">
                    <a:pos x="36" y="34"/>
                  </a:cxn>
                  <a:cxn ang="0">
                    <a:pos x="48" y="27"/>
                  </a:cxn>
                  <a:cxn ang="0">
                    <a:pos x="40" y="15"/>
                  </a:cxn>
                  <a:cxn ang="0">
                    <a:pos x="34" y="9"/>
                  </a:cxn>
                  <a:cxn ang="0">
                    <a:pos x="19" y="0"/>
                  </a:cxn>
                  <a:cxn ang="0">
                    <a:pos x="6" y="4"/>
                  </a:cxn>
                  <a:cxn ang="0">
                    <a:pos x="0" y="11"/>
                  </a:cxn>
                </a:cxnLst>
                <a:rect l="0" t="0" r="r" b="b"/>
                <a:pathLst>
                  <a:path w="49" h="36">
                    <a:moveTo>
                      <a:pt x="0" y="11"/>
                    </a:moveTo>
                    <a:lnTo>
                      <a:pt x="12" y="17"/>
                    </a:lnTo>
                    <a:lnTo>
                      <a:pt x="21" y="25"/>
                    </a:lnTo>
                    <a:lnTo>
                      <a:pt x="28" y="33"/>
                    </a:lnTo>
                    <a:lnTo>
                      <a:pt x="32" y="35"/>
                    </a:lnTo>
                    <a:lnTo>
                      <a:pt x="36" y="34"/>
                    </a:lnTo>
                    <a:lnTo>
                      <a:pt x="48" y="27"/>
                    </a:lnTo>
                    <a:lnTo>
                      <a:pt x="40" y="15"/>
                    </a:lnTo>
                    <a:lnTo>
                      <a:pt x="34" y="9"/>
                    </a:lnTo>
                    <a:lnTo>
                      <a:pt x="19" y="0"/>
                    </a:lnTo>
                    <a:lnTo>
                      <a:pt x="6" y="4"/>
                    </a:lnTo>
                    <a:lnTo>
                      <a:pt x="0" y="1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965" name="Freeform 245"/>
              <p:cNvSpPr>
                <a:spLocks/>
              </p:cNvSpPr>
              <p:nvPr/>
            </p:nvSpPr>
            <p:spPr bwMode="auto">
              <a:xfrm>
                <a:off x="5276" y="1102"/>
                <a:ext cx="68" cy="91"/>
              </a:xfrm>
              <a:custGeom>
                <a:avLst/>
                <a:gdLst/>
                <a:ahLst/>
                <a:cxnLst>
                  <a:cxn ang="0">
                    <a:pos x="67" y="7"/>
                  </a:cxn>
                  <a:cxn ang="0">
                    <a:pos x="67" y="14"/>
                  </a:cxn>
                  <a:cxn ang="0">
                    <a:pos x="66" y="23"/>
                  </a:cxn>
                  <a:cxn ang="0">
                    <a:pos x="63" y="28"/>
                  </a:cxn>
                  <a:cxn ang="0">
                    <a:pos x="62" y="31"/>
                  </a:cxn>
                  <a:cxn ang="0">
                    <a:pos x="64" y="49"/>
                  </a:cxn>
                  <a:cxn ang="0">
                    <a:pos x="63" y="50"/>
                  </a:cxn>
                  <a:cxn ang="0">
                    <a:pos x="60" y="51"/>
                  </a:cxn>
                  <a:cxn ang="0">
                    <a:pos x="55" y="51"/>
                  </a:cxn>
                  <a:cxn ang="0">
                    <a:pos x="52" y="59"/>
                  </a:cxn>
                  <a:cxn ang="0">
                    <a:pos x="48" y="60"/>
                  </a:cxn>
                  <a:cxn ang="0">
                    <a:pos x="46" y="66"/>
                  </a:cxn>
                  <a:cxn ang="0">
                    <a:pos x="43" y="69"/>
                  </a:cxn>
                  <a:cxn ang="0">
                    <a:pos x="44" y="72"/>
                  </a:cxn>
                  <a:cxn ang="0">
                    <a:pos x="43" y="76"/>
                  </a:cxn>
                  <a:cxn ang="0">
                    <a:pos x="42" y="79"/>
                  </a:cxn>
                  <a:cxn ang="0">
                    <a:pos x="38" y="81"/>
                  </a:cxn>
                  <a:cxn ang="0">
                    <a:pos x="34" y="81"/>
                  </a:cxn>
                  <a:cxn ang="0">
                    <a:pos x="28" y="80"/>
                  </a:cxn>
                  <a:cxn ang="0">
                    <a:pos x="25" y="78"/>
                  </a:cxn>
                  <a:cxn ang="0">
                    <a:pos x="21" y="82"/>
                  </a:cxn>
                  <a:cxn ang="0">
                    <a:pos x="19" y="90"/>
                  </a:cxn>
                  <a:cxn ang="0">
                    <a:pos x="3" y="78"/>
                  </a:cxn>
                  <a:cxn ang="0">
                    <a:pos x="0" y="54"/>
                  </a:cxn>
                  <a:cxn ang="0">
                    <a:pos x="10" y="10"/>
                  </a:cxn>
                  <a:cxn ang="0">
                    <a:pos x="53" y="0"/>
                  </a:cxn>
                  <a:cxn ang="0">
                    <a:pos x="67" y="7"/>
                  </a:cxn>
                </a:cxnLst>
                <a:rect l="0" t="0" r="r" b="b"/>
                <a:pathLst>
                  <a:path w="68" h="91">
                    <a:moveTo>
                      <a:pt x="67" y="7"/>
                    </a:moveTo>
                    <a:lnTo>
                      <a:pt x="67" y="14"/>
                    </a:lnTo>
                    <a:lnTo>
                      <a:pt x="66" y="23"/>
                    </a:lnTo>
                    <a:lnTo>
                      <a:pt x="63" y="28"/>
                    </a:lnTo>
                    <a:lnTo>
                      <a:pt x="62" y="31"/>
                    </a:lnTo>
                    <a:lnTo>
                      <a:pt x="64" y="49"/>
                    </a:lnTo>
                    <a:lnTo>
                      <a:pt x="63" y="50"/>
                    </a:lnTo>
                    <a:lnTo>
                      <a:pt x="60" y="51"/>
                    </a:lnTo>
                    <a:lnTo>
                      <a:pt x="55" y="51"/>
                    </a:lnTo>
                    <a:lnTo>
                      <a:pt x="52" y="59"/>
                    </a:lnTo>
                    <a:lnTo>
                      <a:pt x="48" y="60"/>
                    </a:lnTo>
                    <a:lnTo>
                      <a:pt x="46" y="66"/>
                    </a:lnTo>
                    <a:lnTo>
                      <a:pt x="43" y="69"/>
                    </a:lnTo>
                    <a:lnTo>
                      <a:pt x="44" y="72"/>
                    </a:lnTo>
                    <a:lnTo>
                      <a:pt x="43" y="76"/>
                    </a:lnTo>
                    <a:lnTo>
                      <a:pt x="42" y="79"/>
                    </a:lnTo>
                    <a:lnTo>
                      <a:pt x="38" y="81"/>
                    </a:lnTo>
                    <a:lnTo>
                      <a:pt x="34" y="81"/>
                    </a:lnTo>
                    <a:lnTo>
                      <a:pt x="28" y="80"/>
                    </a:lnTo>
                    <a:lnTo>
                      <a:pt x="25" y="78"/>
                    </a:lnTo>
                    <a:lnTo>
                      <a:pt x="21" y="82"/>
                    </a:lnTo>
                    <a:lnTo>
                      <a:pt x="19" y="90"/>
                    </a:lnTo>
                    <a:lnTo>
                      <a:pt x="3" y="78"/>
                    </a:lnTo>
                    <a:lnTo>
                      <a:pt x="0" y="54"/>
                    </a:lnTo>
                    <a:lnTo>
                      <a:pt x="10" y="10"/>
                    </a:lnTo>
                    <a:lnTo>
                      <a:pt x="53" y="0"/>
                    </a:lnTo>
                    <a:lnTo>
                      <a:pt x="67" y="7"/>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66" name="Freeform 246"/>
              <p:cNvSpPr>
                <a:spLocks/>
              </p:cNvSpPr>
              <p:nvPr/>
            </p:nvSpPr>
            <p:spPr bwMode="auto">
              <a:xfrm>
                <a:off x="5295" y="1180"/>
                <a:ext cx="12" cy="30"/>
              </a:xfrm>
              <a:custGeom>
                <a:avLst/>
                <a:gdLst/>
                <a:ahLst/>
                <a:cxnLst>
                  <a:cxn ang="0">
                    <a:pos x="5" y="0"/>
                  </a:cxn>
                  <a:cxn ang="0">
                    <a:pos x="10" y="16"/>
                  </a:cxn>
                  <a:cxn ang="0">
                    <a:pos x="11" y="29"/>
                  </a:cxn>
                  <a:cxn ang="0">
                    <a:pos x="0" y="13"/>
                  </a:cxn>
                  <a:cxn ang="0">
                    <a:pos x="2" y="5"/>
                  </a:cxn>
                  <a:cxn ang="0">
                    <a:pos x="5" y="0"/>
                  </a:cxn>
                </a:cxnLst>
                <a:rect l="0" t="0" r="r" b="b"/>
                <a:pathLst>
                  <a:path w="12" h="30">
                    <a:moveTo>
                      <a:pt x="5" y="0"/>
                    </a:moveTo>
                    <a:lnTo>
                      <a:pt x="10" y="16"/>
                    </a:lnTo>
                    <a:lnTo>
                      <a:pt x="11" y="29"/>
                    </a:lnTo>
                    <a:lnTo>
                      <a:pt x="0" y="13"/>
                    </a:lnTo>
                    <a:lnTo>
                      <a:pt x="2" y="5"/>
                    </a:lnTo>
                    <a:lnTo>
                      <a:pt x="5" y="0"/>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0967" name="Freeform 247"/>
              <p:cNvSpPr>
                <a:spLocks/>
              </p:cNvSpPr>
              <p:nvPr/>
            </p:nvSpPr>
            <p:spPr bwMode="auto">
              <a:xfrm>
                <a:off x="5200" y="1056"/>
                <a:ext cx="162" cy="173"/>
              </a:xfrm>
              <a:custGeom>
                <a:avLst/>
                <a:gdLst/>
                <a:ahLst/>
                <a:cxnLst>
                  <a:cxn ang="0">
                    <a:pos x="88" y="78"/>
                  </a:cxn>
                  <a:cxn ang="0">
                    <a:pos x="83" y="94"/>
                  </a:cxn>
                  <a:cxn ang="0">
                    <a:pos x="82" y="104"/>
                  </a:cxn>
                  <a:cxn ang="0">
                    <a:pos x="81" y="115"/>
                  </a:cxn>
                  <a:cxn ang="0">
                    <a:pos x="81" y="121"/>
                  </a:cxn>
                  <a:cxn ang="0">
                    <a:pos x="83" y="128"/>
                  </a:cxn>
                  <a:cxn ang="0">
                    <a:pos x="74" y="121"/>
                  </a:cxn>
                  <a:cxn ang="0">
                    <a:pos x="58" y="129"/>
                  </a:cxn>
                  <a:cxn ang="0">
                    <a:pos x="56" y="135"/>
                  </a:cxn>
                  <a:cxn ang="0">
                    <a:pos x="52" y="135"/>
                  </a:cxn>
                  <a:cxn ang="0">
                    <a:pos x="37" y="138"/>
                  </a:cxn>
                  <a:cxn ang="0">
                    <a:pos x="34" y="149"/>
                  </a:cxn>
                  <a:cxn ang="0">
                    <a:pos x="21" y="158"/>
                  </a:cxn>
                  <a:cxn ang="0">
                    <a:pos x="18" y="155"/>
                  </a:cxn>
                  <a:cxn ang="0">
                    <a:pos x="11" y="165"/>
                  </a:cxn>
                  <a:cxn ang="0">
                    <a:pos x="5" y="172"/>
                  </a:cxn>
                  <a:cxn ang="0">
                    <a:pos x="0" y="168"/>
                  </a:cxn>
                  <a:cxn ang="0">
                    <a:pos x="5" y="160"/>
                  </a:cxn>
                  <a:cxn ang="0">
                    <a:pos x="7" y="144"/>
                  </a:cxn>
                  <a:cxn ang="0">
                    <a:pos x="8" y="137"/>
                  </a:cxn>
                  <a:cxn ang="0">
                    <a:pos x="13" y="130"/>
                  </a:cxn>
                  <a:cxn ang="0">
                    <a:pos x="23" y="110"/>
                  </a:cxn>
                  <a:cxn ang="0">
                    <a:pos x="19" y="101"/>
                  </a:cxn>
                  <a:cxn ang="0">
                    <a:pos x="19" y="90"/>
                  </a:cxn>
                  <a:cxn ang="0">
                    <a:pos x="23" y="82"/>
                  </a:cxn>
                  <a:cxn ang="0">
                    <a:pos x="31" y="72"/>
                  </a:cxn>
                  <a:cxn ang="0">
                    <a:pos x="37" y="65"/>
                  </a:cxn>
                  <a:cxn ang="0">
                    <a:pos x="39" y="60"/>
                  </a:cxn>
                  <a:cxn ang="0">
                    <a:pos x="44" y="41"/>
                  </a:cxn>
                  <a:cxn ang="0">
                    <a:pos x="48" y="33"/>
                  </a:cxn>
                  <a:cxn ang="0">
                    <a:pos x="54" y="25"/>
                  </a:cxn>
                  <a:cxn ang="0">
                    <a:pos x="63" y="14"/>
                  </a:cxn>
                  <a:cxn ang="0">
                    <a:pos x="70" y="6"/>
                  </a:cxn>
                  <a:cxn ang="0">
                    <a:pos x="79" y="2"/>
                  </a:cxn>
                  <a:cxn ang="0">
                    <a:pos x="87" y="0"/>
                  </a:cxn>
                  <a:cxn ang="0">
                    <a:pos x="97" y="1"/>
                  </a:cxn>
                  <a:cxn ang="0">
                    <a:pos x="107" y="4"/>
                  </a:cxn>
                  <a:cxn ang="0">
                    <a:pos x="129" y="13"/>
                  </a:cxn>
                  <a:cxn ang="0">
                    <a:pos x="144" y="22"/>
                  </a:cxn>
                  <a:cxn ang="0">
                    <a:pos x="155" y="33"/>
                  </a:cxn>
                  <a:cxn ang="0">
                    <a:pos x="161" y="41"/>
                  </a:cxn>
                  <a:cxn ang="0">
                    <a:pos x="155" y="46"/>
                  </a:cxn>
                  <a:cxn ang="0">
                    <a:pos x="147" y="49"/>
                  </a:cxn>
                  <a:cxn ang="0">
                    <a:pos x="139" y="50"/>
                  </a:cxn>
                  <a:cxn ang="0">
                    <a:pos x="127" y="51"/>
                  </a:cxn>
                  <a:cxn ang="0">
                    <a:pos x="118" y="53"/>
                  </a:cxn>
                  <a:cxn ang="0">
                    <a:pos x="102" y="60"/>
                  </a:cxn>
                  <a:cxn ang="0">
                    <a:pos x="95" y="63"/>
                  </a:cxn>
                  <a:cxn ang="0">
                    <a:pos x="92" y="71"/>
                  </a:cxn>
                  <a:cxn ang="0">
                    <a:pos x="88" y="78"/>
                  </a:cxn>
                </a:cxnLst>
                <a:rect l="0" t="0" r="r" b="b"/>
                <a:pathLst>
                  <a:path w="162" h="173">
                    <a:moveTo>
                      <a:pt x="88" y="78"/>
                    </a:moveTo>
                    <a:lnTo>
                      <a:pt x="83" y="94"/>
                    </a:lnTo>
                    <a:lnTo>
                      <a:pt x="82" y="104"/>
                    </a:lnTo>
                    <a:lnTo>
                      <a:pt x="81" y="115"/>
                    </a:lnTo>
                    <a:lnTo>
                      <a:pt x="81" y="121"/>
                    </a:lnTo>
                    <a:lnTo>
                      <a:pt x="83" y="128"/>
                    </a:lnTo>
                    <a:lnTo>
                      <a:pt x="74" y="121"/>
                    </a:lnTo>
                    <a:lnTo>
                      <a:pt x="58" y="129"/>
                    </a:lnTo>
                    <a:lnTo>
                      <a:pt x="56" y="135"/>
                    </a:lnTo>
                    <a:lnTo>
                      <a:pt x="52" y="135"/>
                    </a:lnTo>
                    <a:lnTo>
                      <a:pt x="37" y="138"/>
                    </a:lnTo>
                    <a:lnTo>
                      <a:pt x="34" y="149"/>
                    </a:lnTo>
                    <a:lnTo>
                      <a:pt x="21" y="158"/>
                    </a:lnTo>
                    <a:lnTo>
                      <a:pt x="18" y="155"/>
                    </a:lnTo>
                    <a:lnTo>
                      <a:pt x="11" y="165"/>
                    </a:lnTo>
                    <a:lnTo>
                      <a:pt x="5" y="172"/>
                    </a:lnTo>
                    <a:lnTo>
                      <a:pt x="0" y="168"/>
                    </a:lnTo>
                    <a:lnTo>
                      <a:pt x="5" y="160"/>
                    </a:lnTo>
                    <a:lnTo>
                      <a:pt x="7" y="144"/>
                    </a:lnTo>
                    <a:lnTo>
                      <a:pt x="8" y="137"/>
                    </a:lnTo>
                    <a:lnTo>
                      <a:pt x="13" y="130"/>
                    </a:lnTo>
                    <a:lnTo>
                      <a:pt x="23" y="110"/>
                    </a:lnTo>
                    <a:lnTo>
                      <a:pt x="19" y="101"/>
                    </a:lnTo>
                    <a:lnTo>
                      <a:pt x="19" y="90"/>
                    </a:lnTo>
                    <a:lnTo>
                      <a:pt x="23" y="82"/>
                    </a:lnTo>
                    <a:lnTo>
                      <a:pt x="31" y="72"/>
                    </a:lnTo>
                    <a:lnTo>
                      <a:pt x="37" y="65"/>
                    </a:lnTo>
                    <a:lnTo>
                      <a:pt x="39" y="60"/>
                    </a:lnTo>
                    <a:lnTo>
                      <a:pt x="44" y="41"/>
                    </a:lnTo>
                    <a:lnTo>
                      <a:pt x="48" y="33"/>
                    </a:lnTo>
                    <a:lnTo>
                      <a:pt x="54" y="25"/>
                    </a:lnTo>
                    <a:lnTo>
                      <a:pt x="63" y="14"/>
                    </a:lnTo>
                    <a:lnTo>
                      <a:pt x="70" y="6"/>
                    </a:lnTo>
                    <a:lnTo>
                      <a:pt x="79" y="2"/>
                    </a:lnTo>
                    <a:lnTo>
                      <a:pt x="87" y="0"/>
                    </a:lnTo>
                    <a:lnTo>
                      <a:pt x="97" y="1"/>
                    </a:lnTo>
                    <a:lnTo>
                      <a:pt x="107" y="4"/>
                    </a:lnTo>
                    <a:lnTo>
                      <a:pt x="129" y="13"/>
                    </a:lnTo>
                    <a:lnTo>
                      <a:pt x="144" y="22"/>
                    </a:lnTo>
                    <a:lnTo>
                      <a:pt x="155" y="33"/>
                    </a:lnTo>
                    <a:lnTo>
                      <a:pt x="161" y="41"/>
                    </a:lnTo>
                    <a:lnTo>
                      <a:pt x="155" y="46"/>
                    </a:lnTo>
                    <a:lnTo>
                      <a:pt x="147" y="49"/>
                    </a:lnTo>
                    <a:lnTo>
                      <a:pt x="139" y="50"/>
                    </a:lnTo>
                    <a:lnTo>
                      <a:pt x="127" y="51"/>
                    </a:lnTo>
                    <a:lnTo>
                      <a:pt x="118" y="53"/>
                    </a:lnTo>
                    <a:lnTo>
                      <a:pt x="102" y="60"/>
                    </a:lnTo>
                    <a:lnTo>
                      <a:pt x="95" y="63"/>
                    </a:lnTo>
                    <a:lnTo>
                      <a:pt x="92" y="71"/>
                    </a:lnTo>
                    <a:lnTo>
                      <a:pt x="88" y="78"/>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0968" name="Freeform 248"/>
              <p:cNvSpPr>
                <a:spLocks/>
              </p:cNvSpPr>
              <p:nvPr/>
            </p:nvSpPr>
            <p:spPr bwMode="auto">
              <a:xfrm>
                <a:off x="5316" y="1157"/>
                <a:ext cx="10" cy="12"/>
              </a:xfrm>
              <a:custGeom>
                <a:avLst/>
                <a:gdLst/>
                <a:ahLst/>
                <a:cxnLst>
                  <a:cxn ang="0">
                    <a:pos x="0" y="0"/>
                  </a:cxn>
                  <a:cxn ang="0">
                    <a:pos x="1" y="5"/>
                  </a:cxn>
                  <a:cxn ang="0">
                    <a:pos x="6" y="11"/>
                  </a:cxn>
                  <a:cxn ang="0">
                    <a:pos x="9" y="9"/>
                  </a:cxn>
                  <a:cxn ang="0">
                    <a:pos x="9" y="5"/>
                  </a:cxn>
                  <a:cxn ang="0">
                    <a:pos x="0" y="0"/>
                  </a:cxn>
                </a:cxnLst>
                <a:rect l="0" t="0" r="r" b="b"/>
                <a:pathLst>
                  <a:path w="10" h="12">
                    <a:moveTo>
                      <a:pt x="0" y="0"/>
                    </a:moveTo>
                    <a:lnTo>
                      <a:pt x="1" y="5"/>
                    </a:lnTo>
                    <a:lnTo>
                      <a:pt x="6" y="11"/>
                    </a:lnTo>
                    <a:lnTo>
                      <a:pt x="9" y="9"/>
                    </a:lnTo>
                    <a:lnTo>
                      <a:pt x="9" y="5"/>
                    </a:lnTo>
                    <a:lnTo>
                      <a:pt x="0" y="0"/>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0969" name="Freeform 249"/>
              <p:cNvSpPr>
                <a:spLocks/>
              </p:cNvSpPr>
              <p:nvPr/>
            </p:nvSpPr>
            <p:spPr bwMode="auto">
              <a:xfrm>
                <a:off x="5658" y="1447"/>
                <a:ext cx="56" cy="29"/>
              </a:xfrm>
              <a:custGeom>
                <a:avLst/>
                <a:gdLst/>
                <a:ahLst/>
                <a:cxnLst>
                  <a:cxn ang="0">
                    <a:pos x="53" y="27"/>
                  </a:cxn>
                  <a:cxn ang="0">
                    <a:pos x="49" y="28"/>
                  </a:cxn>
                  <a:cxn ang="0">
                    <a:pos x="43" y="28"/>
                  </a:cxn>
                  <a:cxn ang="0">
                    <a:pos x="37" y="24"/>
                  </a:cxn>
                  <a:cxn ang="0">
                    <a:pos x="31" y="19"/>
                  </a:cxn>
                  <a:cxn ang="0">
                    <a:pos x="26" y="18"/>
                  </a:cxn>
                  <a:cxn ang="0">
                    <a:pos x="21" y="18"/>
                  </a:cxn>
                  <a:cxn ang="0">
                    <a:pos x="13" y="18"/>
                  </a:cxn>
                  <a:cxn ang="0">
                    <a:pos x="8" y="16"/>
                  </a:cxn>
                  <a:cxn ang="0">
                    <a:pos x="6" y="15"/>
                  </a:cxn>
                  <a:cxn ang="0">
                    <a:pos x="3" y="12"/>
                  </a:cxn>
                  <a:cxn ang="0">
                    <a:pos x="0" y="10"/>
                  </a:cxn>
                  <a:cxn ang="0">
                    <a:pos x="0" y="7"/>
                  </a:cxn>
                  <a:cxn ang="0">
                    <a:pos x="5" y="7"/>
                  </a:cxn>
                  <a:cxn ang="0">
                    <a:pos x="21" y="0"/>
                  </a:cxn>
                  <a:cxn ang="0">
                    <a:pos x="29" y="0"/>
                  </a:cxn>
                  <a:cxn ang="0">
                    <a:pos x="36" y="0"/>
                  </a:cxn>
                  <a:cxn ang="0">
                    <a:pos x="45" y="3"/>
                  </a:cxn>
                  <a:cxn ang="0">
                    <a:pos x="55" y="6"/>
                  </a:cxn>
                  <a:cxn ang="0">
                    <a:pos x="53" y="27"/>
                  </a:cxn>
                </a:cxnLst>
                <a:rect l="0" t="0" r="r" b="b"/>
                <a:pathLst>
                  <a:path w="56" h="29">
                    <a:moveTo>
                      <a:pt x="53" y="27"/>
                    </a:moveTo>
                    <a:lnTo>
                      <a:pt x="49" y="28"/>
                    </a:lnTo>
                    <a:lnTo>
                      <a:pt x="43" y="28"/>
                    </a:lnTo>
                    <a:lnTo>
                      <a:pt x="37" y="24"/>
                    </a:lnTo>
                    <a:lnTo>
                      <a:pt x="31" y="19"/>
                    </a:lnTo>
                    <a:lnTo>
                      <a:pt x="26" y="18"/>
                    </a:lnTo>
                    <a:lnTo>
                      <a:pt x="21" y="18"/>
                    </a:lnTo>
                    <a:lnTo>
                      <a:pt x="13" y="18"/>
                    </a:lnTo>
                    <a:lnTo>
                      <a:pt x="8" y="16"/>
                    </a:lnTo>
                    <a:lnTo>
                      <a:pt x="6" y="15"/>
                    </a:lnTo>
                    <a:lnTo>
                      <a:pt x="3" y="12"/>
                    </a:lnTo>
                    <a:lnTo>
                      <a:pt x="0" y="10"/>
                    </a:lnTo>
                    <a:lnTo>
                      <a:pt x="0" y="7"/>
                    </a:lnTo>
                    <a:lnTo>
                      <a:pt x="5" y="7"/>
                    </a:lnTo>
                    <a:lnTo>
                      <a:pt x="21" y="0"/>
                    </a:lnTo>
                    <a:lnTo>
                      <a:pt x="29" y="0"/>
                    </a:lnTo>
                    <a:lnTo>
                      <a:pt x="36" y="0"/>
                    </a:lnTo>
                    <a:lnTo>
                      <a:pt x="45" y="3"/>
                    </a:lnTo>
                    <a:lnTo>
                      <a:pt x="55" y="6"/>
                    </a:lnTo>
                    <a:lnTo>
                      <a:pt x="53" y="27"/>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70" name="Freeform 250"/>
              <p:cNvSpPr>
                <a:spLocks/>
              </p:cNvSpPr>
              <p:nvPr/>
            </p:nvSpPr>
            <p:spPr bwMode="auto">
              <a:xfrm>
                <a:off x="5574" y="1314"/>
                <a:ext cx="52" cy="50"/>
              </a:xfrm>
              <a:custGeom>
                <a:avLst/>
                <a:gdLst/>
                <a:ahLst/>
                <a:cxnLst>
                  <a:cxn ang="0">
                    <a:pos x="0" y="18"/>
                  </a:cxn>
                  <a:cxn ang="0">
                    <a:pos x="12" y="14"/>
                  </a:cxn>
                  <a:cxn ang="0">
                    <a:pos x="20" y="4"/>
                  </a:cxn>
                  <a:cxn ang="0">
                    <a:pos x="32" y="0"/>
                  </a:cxn>
                  <a:cxn ang="0">
                    <a:pos x="39" y="0"/>
                  </a:cxn>
                  <a:cxn ang="0">
                    <a:pos x="46" y="5"/>
                  </a:cxn>
                  <a:cxn ang="0">
                    <a:pos x="51" y="30"/>
                  </a:cxn>
                  <a:cxn ang="0">
                    <a:pos x="46" y="36"/>
                  </a:cxn>
                  <a:cxn ang="0">
                    <a:pos x="37" y="41"/>
                  </a:cxn>
                  <a:cxn ang="0">
                    <a:pos x="34" y="47"/>
                  </a:cxn>
                  <a:cxn ang="0">
                    <a:pos x="28" y="49"/>
                  </a:cxn>
                  <a:cxn ang="0">
                    <a:pos x="11" y="44"/>
                  </a:cxn>
                  <a:cxn ang="0">
                    <a:pos x="0" y="21"/>
                  </a:cxn>
                  <a:cxn ang="0">
                    <a:pos x="0" y="18"/>
                  </a:cxn>
                </a:cxnLst>
                <a:rect l="0" t="0" r="r" b="b"/>
                <a:pathLst>
                  <a:path w="52" h="50">
                    <a:moveTo>
                      <a:pt x="0" y="18"/>
                    </a:moveTo>
                    <a:lnTo>
                      <a:pt x="12" y="14"/>
                    </a:lnTo>
                    <a:lnTo>
                      <a:pt x="20" y="4"/>
                    </a:lnTo>
                    <a:lnTo>
                      <a:pt x="32" y="0"/>
                    </a:lnTo>
                    <a:lnTo>
                      <a:pt x="39" y="0"/>
                    </a:lnTo>
                    <a:lnTo>
                      <a:pt x="46" y="5"/>
                    </a:lnTo>
                    <a:lnTo>
                      <a:pt x="51" y="30"/>
                    </a:lnTo>
                    <a:lnTo>
                      <a:pt x="46" y="36"/>
                    </a:lnTo>
                    <a:lnTo>
                      <a:pt x="37" y="41"/>
                    </a:lnTo>
                    <a:lnTo>
                      <a:pt x="34" y="47"/>
                    </a:lnTo>
                    <a:lnTo>
                      <a:pt x="28" y="49"/>
                    </a:lnTo>
                    <a:lnTo>
                      <a:pt x="11" y="44"/>
                    </a:lnTo>
                    <a:lnTo>
                      <a:pt x="0" y="21"/>
                    </a:lnTo>
                    <a:lnTo>
                      <a:pt x="0" y="18"/>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71" name="Freeform 251"/>
              <p:cNvSpPr>
                <a:spLocks/>
              </p:cNvSpPr>
              <p:nvPr/>
            </p:nvSpPr>
            <p:spPr bwMode="auto">
              <a:xfrm>
                <a:off x="5549" y="1320"/>
                <a:ext cx="52" cy="51"/>
              </a:xfrm>
              <a:custGeom>
                <a:avLst/>
                <a:gdLst/>
                <a:ahLst/>
                <a:cxnLst>
                  <a:cxn ang="0">
                    <a:pos x="33" y="1"/>
                  </a:cxn>
                  <a:cxn ang="0">
                    <a:pos x="32" y="0"/>
                  </a:cxn>
                  <a:cxn ang="0">
                    <a:pos x="30" y="0"/>
                  </a:cxn>
                  <a:cxn ang="0">
                    <a:pos x="30" y="1"/>
                  </a:cxn>
                  <a:cxn ang="0">
                    <a:pos x="2" y="24"/>
                  </a:cxn>
                  <a:cxn ang="0">
                    <a:pos x="0" y="25"/>
                  </a:cxn>
                  <a:cxn ang="0">
                    <a:pos x="0" y="26"/>
                  </a:cxn>
                  <a:cxn ang="0">
                    <a:pos x="0" y="27"/>
                  </a:cxn>
                  <a:cxn ang="0">
                    <a:pos x="0" y="28"/>
                  </a:cxn>
                  <a:cxn ang="0">
                    <a:pos x="15" y="49"/>
                  </a:cxn>
                  <a:cxn ang="0">
                    <a:pos x="16" y="50"/>
                  </a:cxn>
                  <a:cxn ang="0">
                    <a:pos x="17" y="50"/>
                  </a:cxn>
                  <a:cxn ang="0">
                    <a:pos x="18" y="50"/>
                  </a:cxn>
                  <a:cxn ang="0">
                    <a:pos x="20" y="49"/>
                  </a:cxn>
                  <a:cxn ang="0">
                    <a:pos x="21" y="48"/>
                  </a:cxn>
                  <a:cxn ang="0">
                    <a:pos x="49" y="28"/>
                  </a:cxn>
                  <a:cxn ang="0">
                    <a:pos x="50" y="27"/>
                  </a:cxn>
                  <a:cxn ang="0">
                    <a:pos x="51" y="26"/>
                  </a:cxn>
                  <a:cxn ang="0">
                    <a:pos x="51" y="23"/>
                  </a:cxn>
                  <a:cxn ang="0">
                    <a:pos x="50" y="20"/>
                  </a:cxn>
                  <a:cxn ang="0">
                    <a:pos x="44" y="13"/>
                  </a:cxn>
                  <a:cxn ang="0">
                    <a:pos x="39" y="16"/>
                  </a:cxn>
                  <a:cxn ang="0">
                    <a:pos x="32" y="19"/>
                  </a:cxn>
                  <a:cxn ang="0">
                    <a:pos x="29" y="18"/>
                  </a:cxn>
                  <a:cxn ang="0">
                    <a:pos x="26" y="16"/>
                  </a:cxn>
                  <a:cxn ang="0">
                    <a:pos x="25" y="12"/>
                  </a:cxn>
                  <a:cxn ang="0">
                    <a:pos x="35" y="9"/>
                  </a:cxn>
                  <a:cxn ang="0">
                    <a:pos x="38" y="6"/>
                  </a:cxn>
                  <a:cxn ang="0">
                    <a:pos x="34" y="1"/>
                  </a:cxn>
                  <a:cxn ang="0">
                    <a:pos x="33" y="1"/>
                  </a:cxn>
                </a:cxnLst>
                <a:rect l="0" t="0" r="r" b="b"/>
                <a:pathLst>
                  <a:path w="52" h="51">
                    <a:moveTo>
                      <a:pt x="33" y="1"/>
                    </a:moveTo>
                    <a:lnTo>
                      <a:pt x="32" y="0"/>
                    </a:lnTo>
                    <a:lnTo>
                      <a:pt x="30" y="0"/>
                    </a:lnTo>
                    <a:lnTo>
                      <a:pt x="30" y="1"/>
                    </a:lnTo>
                    <a:lnTo>
                      <a:pt x="2" y="24"/>
                    </a:lnTo>
                    <a:lnTo>
                      <a:pt x="0" y="25"/>
                    </a:lnTo>
                    <a:lnTo>
                      <a:pt x="0" y="26"/>
                    </a:lnTo>
                    <a:lnTo>
                      <a:pt x="0" y="27"/>
                    </a:lnTo>
                    <a:lnTo>
                      <a:pt x="0" y="28"/>
                    </a:lnTo>
                    <a:lnTo>
                      <a:pt x="15" y="49"/>
                    </a:lnTo>
                    <a:lnTo>
                      <a:pt x="16" y="50"/>
                    </a:lnTo>
                    <a:lnTo>
                      <a:pt x="17" y="50"/>
                    </a:lnTo>
                    <a:lnTo>
                      <a:pt x="18" y="50"/>
                    </a:lnTo>
                    <a:lnTo>
                      <a:pt x="20" y="49"/>
                    </a:lnTo>
                    <a:lnTo>
                      <a:pt x="21" y="48"/>
                    </a:lnTo>
                    <a:lnTo>
                      <a:pt x="49" y="28"/>
                    </a:lnTo>
                    <a:lnTo>
                      <a:pt x="50" y="27"/>
                    </a:lnTo>
                    <a:lnTo>
                      <a:pt x="51" y="26"/>
                    </a:lnTo>
                    <a:lnTo>
                      <a:pt x="51" y="23"/>
                    </a:lnTo>
                    <a:lnTo>
                      <a:pt x="50" y="20"/>
                    </a:lnTo>
                    <a:lnTo>
                      <a:pt x="44" y="13"/>
                    </a:lnTo>
                    <a:lnTo>
                      <a:pt x="39" y="16"/>
                    </a:lnTo>
                    <a:lnTo>
                      <a:pt x="32" y="19"/>
                    </a:lnTo>
                    <a:lnTo>
                      <a:pt x="29" y="18"/>
                    </a:lnTo>
                    <a:lnTo>
                      <a:pt x="26" y="16"/>
                    </a:lnTo>
                    <a:lnTo>
                      <a:pt x="25" y="12"/>
                    </a:lnTo>
                    <a:lnTo>
                      <a:pt x="35" y="9"/>
                    </a:lnTo>
                    <a:lnTo>
                      <a:pt x="38" y="6"/>
                    </a:lnTo>
                    <a:lnTo>
                      <a:pt x="34" y="1"/>
                    </a:lnTo>
                    <a:lnTo>
                      <a:pt x="33" y="1"/>
                    </a:lnTo>
                  </a:path>
                </a:pathLst>
              </a:custGeom>
              <a:solidFill>
                <a:srgbClr val="00FFFF"/>
              </a:solidFill>
              <a:ln w="12700" cap="rnd" cmpd="sng">
                <a:solidFill>
                  <a:srgbClr val="00FFFF"/>
                </a:solidFill>
                <a:prstDash val="solid"/>
                <a:round/>
                <a:headEnd type="none" w="med" len="med"/>
                <a:tailEnd type="none" w="med" len="med"/>
              </a:ln>
              <a:effectLst/>
            </p:spPr>
            <p:txBody>
              <a:bodyPr/>
              <a:lstStyle/>
              <a:p>
                <a:endParaRPr lang="en-US"/>
              </a:p>
            </p:txBody>
          </p:sp>
          <p:sp>
            <p:nvSpPr>
              <p:cNvPr id="30972" name="Freeform 252"/>
              <p:cNvSpPr>
                <a:spLocks/>
              </p:cNvSpPr>
              <p:nvPr/>
            </p:nvSpPr>
            <p:spPr bwMode="auto">
              <a:xfrm>
                <a:off x="5589" y="1333"/>
                <a:ext cx="6" cy="23"/>
              </a:xfrm>
              <a:custGeom>
                <a:avLst/>
                <a:gdLst/>
                <a:ahLst/>
                <a:cxnLst>
                  <a:cxn ang="0">
                    <a:pos x="3" y="1"/>
                  </a:cxn>
                  <a:cxn ang="0">
                    <a:pos x="0" y="22"/>
                  </a:cxn>
                  <a:cxn ang="0">
                    <a:pos x="3" y="20"/>
                  </a:cxn>
                  <a:cxn ang="0">
                    <a:pos x="5" y="1"/>
                  </a:cxn>
                  <a:cxn ang="0">
                    <a:pos x="4" y="0"/>
                  </a:cxn>
                  <a:cxn ang="0">
                    <a:pos x="3" y="1"/>
                  </a:cxn>
                </a:cxnLst>
                <a:rect l="0" t="0" r="r" b="b"/>
                <a:pathLst>
                  <a:path w="6" h="23">
                    <a:moveTo>
                      <a:pt x="3" y="1"/>
                    </a:moveTo>
                    <a:lnTo>
                      <a:pt x="0" y="22"/>
                    </a:lnTo>
                    <a:lnTo>
                      <a:pt x="3" y="20"/>
                    </a:lnTo>
                    <a:lnTo>
                      <a:pt x="5" y="1"/>
                    </a:lnTo>
                    <a:lnTo>
                      <a:pt x="4" y="0"/>
                    </a:lnTo>
                    <a:lnTo>
                      <a:pt x="3" y="1"/>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0973" name="Freeform 253"/>
              <p:cNvSpPr>
                <a:spLocks/>
              </p:cNvSpPr>
              <p:nvPr/>
            </p:nvSpPr>
            <p:spPr bwMode="auto">
              <a:xfrm>
                <a:off x="5581" y="1320"/>
                <a:ext cx="7" cy="11"/>
              </a:xfrm>
              <a:custGeom>
                <a:avLst/>
                <a:gdLst/>
                <a:ahLst/>
                <a:cxnLst>
                  <a:cxn ang="0">
                    <a:pos x="1" y="0"/>
                  </a:cxn>
                  <a:cxn ang="0">
                    <a:pos x="0" y="10"/>
                  </a:cxn>
                  <a:cxn ang="0">
                    <a:pos x="5" y="7"/>
                  </a:cxn>
                  <a:cxn ang="0">
                    <a:pos x="6" y="5"/>
                  </a:cxn>
                  <a:cxn ang="0">
                    <a:pos x="2" y="1"/>
                  </a:cxn>
                  <a:cxn ang="0">
                    <a:pos x="1" y="0"/>
                  </a:cxn>
                </a:cxnLst>
                <a:rect l="0" t="0" r="r" b="b"/>
                <a:pathLst>
                  <a:path w="7" h="11">
                    <a:moveTo>
                      <a:pt x="1" y="0"/>
                    </a:moveTo>
                    <a:lnTo>
                      <a:pt x="0" y="10"/>
                    </a:lnTo>
                    <a:lnTo>
                      <a:pt x="5" y="7"/>
                    </a:lnTo>
                    <a:lnTo>
                      <a:pt x="6" y="5"/>
                    </a:lnTo>
                    <a:lnTo>
                      <a:pt x="2" y="1"/>
                    </a:lnTo>
                    <a:lnTo>
                      <a:pt x="1" y="0"/>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0974" name="Freeform 254"/>
              <p:cNvSpPr>
                <a:spLocks/>
              </p:cNvSpPr>
              <p:nvPr/>
            </p:nvSpPr>
            <p:spPr bwMode="auto">
              <a:xfrm>
                <a:off x="5577" y="1335"/>
                <a:ext cx="13" cy="30"/>
              </a:xfrm>
              <a:custGeom>
                <a:avLst/>
                <a:gdLst/>
                <a:ahLst/>
                <a:cxnLst>
                  <a:cxn ang="0">
                    <a:pos x="2" y="3"/>
                  </a:cxn>
                  <a:cxn ang="0">
                    <a:pos x="0" y="29"/>
                  </a:cxn>
                  <a:cxn ang="0">
                    <a:pos x="9" y="23"/>
                  </a:cxn>
                  <a:cxn ang="0">
                    <a:pos x="12" y="0"/>
                  </a:cxn>
                  <a:cxn ang="0">
                    <a:pos x="7" y="2"/>
                  </a:cxn>
                  <a:cxn ang="0">
                    <a:pos x="4" y="3"/>
                  </a:cxn>
                  <a:cxn ang="0">
                    <a:pos x="2" y="3"/>
                  </a:cxn>
                </a:cxnLst>
                <a:rect l="0" t="0" r="r" b="b"/>
                <a:pathLst>
                  <a:path w="13" h="30">
                    <a:moveTo>
                      <a:pt x="2" y="3"/>
                    </a:moveTo>
                    <a:lnTo>
                      <a:pt x="0" y="29"/>
                    </a:lnTo>
                    <a:lnTo>
                      <a:pt x="9" y="23"/>
                    </a:lnTo>
                    <a:lnTo>
                      <a:pt x="12" y="0"/>
                    </a:lnTo>
                    <a:lnTo>
                      <a:pt x="7" y="2"/>
                    </a:lnTo>
                    <a:lnTo>
                      <a:pt x="4" y="3"/>
                    </a:lnTo>
                    <a:lnTo>
                      <a:pt x="2" y="3"/>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0975" name="Freeform 255"/>
              <p:cNvSpPr>
                <a:spLocks/>
              </p:cNvSpPr>
              <p:nvPr/>
            </p:nvSpPr>
            <p:spPr bwMode="auto">
              <a:xfrm>
                <a:off x="5620" y="1175"/>
                <a:ext cx="295" cy="454"/>
              </a:xfrm>
              <a:custGeom>
                <a:avLst/>
                <a:gdLst/>
                <a:ahLst/>
                <a:cxnLst>
                  <a:cxn ang="0">
                    <a:pos x="294" y="453"/>
                  </a:cxn>
                  <a:cxn ang="0">
                    <a:pos x="105" y="453"/>
                  </a:cxn>
                  <a:cxn ang="0">
                    <a:pos x="105" y="312"/>
                  </a:cxn>
                  <a:cxn ang="0">
                    <a:pos x="91" y="303"/>
                  </a:cxn>
                  <a:cxn ang="0">
                    <a:pos x="88" y="292"/>
                  </a:cxn>
                  <a:cxn ang="0">
                    <a:pos x="88" y="282"/>
                  </a:cxn>
                  <a:cxn ang="0">
                    <a:pos x="91" y="278"/>
                  </a:cxn>
                  <a:cxn ang="0">
                    <a:pos x="100" y="270"/>
                  </a:cxn>
                  <a:cxn ang="0">
                    <a:pos x="114" y="239"/>
                  </a:cxn>
                  <a:cxn ang="0">
                    <a:pos x="121" y="167"/>
                  </a:cxn>
                  <a:cxn ang="0">
                    <a:pos x="123" y="154"/>
                  </a:cxn>
                  <a:cxn ang="0">
                    <a:pos x="9" y="176"/>
                  </a:cxn>
                  <a:cxn ang="0">
                    <a:pos x="3" y="164"/>
                  </a:cxn>
                  <a:cxn ang="0">
                    <a:pos x="1" y="155"/>
                  </a:cxn>
                  <a:cxn ang="0">
                    <a:pos x="0" y="144"/>
                  </a:cxn>
                  <a:cxn ang="0">
                    <a:pos x="1" y="137"/>
                  </a:cxn>
                  <a:cxn ang="0">
                    <a:pos x="33" y="127"/>
                  </a:cxn>
                  <a:cxn ang="0">
                    <a:pos x="42" y="127"/>
                  </a:cxn>
                  <a:cxn ang="0">
                    <a:pos x="90" y="107"/>
                  </a:cxn>
                  <a:cxn ang="0">
                    <a:pos x="98" y="97"/>
                  </a:cxn>
                  <a:cxn ang="0">
                    <a:pos x="105" y="99"/>
                  </a:cxn>
                  <a:cxn ang="0">
                    <a:pos x="117" y="89"/>
                  </a:cxn>
                  <a:cxn ang="0">
                    <a:pos x="144" y="77"/>
                  </a:cxn>
                  <a:cxn ang="0">
                    <a:pos x="152" y="60"/>
                  </a:cxn>
                  <a:cxn ang="0">
                    <a:pos x="203" y="8"/>
                  </a:cxn>
                  <a:cxn ang="0">
                    <a:pos x="226" y="0"/>
                  </a:cxn>
                  <a:cxn ang="0">
                    <a:pos x="237" y="5"/>
                  </a:cxn>
                  <a:cxn ang="0">
                    <a:pos x="242" y="13"/>
                  </a:cxn>
                  <a:cxn ang="0">
                    <a:pos x="244" y="23"/>
                  </a:cxn>
                  <a:cxn ang="0">
                    <a:pos x="250" y="34"/>
                  </a:cxn>
                  <a:cxn ang="0">
                    <a:pos x="263" y="62"/>
                  </a:cxn>
                  <a:cxn ang="0">
                    <a:pos x="272" y="99"/>
                  </a:cxn>
                  <a:cxn ang="0">
                    <a:pos x="277" y="137"/>
                  </a:cxn>
                  <a:cxn ang="0">
                    <a:pos x="277" y="178"/>
                  </a:cxn>
                  <a:cxn ang="0">
                    <a:pos x="277" y="219"/>
                  </a:cxn>
                  <a:cxn ang="0">
                    <a:pos x="271" y="288"/>
                  </a:cxn>
                  <a:cxn ang="0">
                    <a:pos x="272" y="336"/>
                  </a:cxn>
                  <a:cxn ang="0">
                    <a:pos x="274" y="391"/>
                  </a:cxn>
                  <a:cxn ang="0">
                    <a:pos x="281" y="428"/>
                  </a:cxn>
                  <a:cxn ang="0">
                    <a:pos x="294" y="453"/>
                  </a:cxn>
                </a:cxnLst>
                <a:rect l="0" t="0" r="r" b="b"/>
                <a:pathLst>
                  <a:path w="295" h="454">
                    <a:moveTo>
                      <a:pt x="294" y="453"/>
                    </a:moveTo>
                    <a:lnTo>
                      <a:pt x="105" y="453"/>
                    </a:lnTo>
                    <a:lnTo>
                      <a:pt x="105" y="312"/>
                    </a:lnTo>
                    <a:lnTo>
                      <a:pt x="91" y="303"/>
                    </a:lnTo>
                    <a:lnTo>
                      <a:pt x="88" y="292"/>
                    </a:lnTo>
                    <a:lnTo>
                      <a:pt x="88" y="282"/>
                    </a:lnTo>
                    <a:lnTo>
                      <a:pt x="91" y="278"/>
                    </a:lnTo>
                    <a:lnTo>
                      <a:pt x="100" y="270"/>
                    </a:lnTo>
                    <a:lnTo>
                      <a:pt x="114" y="239"/>
                    </a:lnTo>
                    <a:lnTo>
                      <a:pt x="121" y="167"/>
                    </a:lnTo>
                    <a:lnTo>
                      <a:pt x="123" y="154"/>
                    </a:lnTo>
                    <a:lnTo>
                      <a:pt x="9" y="176"/>
                    </a:lnTo>
                    <a:lnTo>
                      <a:pt x="3" y="164"/>
                    </a:lnTo>
                    <a:lnTo>
                      <a:pt x="1" y="155"/>
                    </a:lnTo>
                    <a:lnTo>
                      <a:pt x="0" y="144"/>
                    </a:lnTo>
                    <a:lnTo>
                      <a:pt x="1" y="137"/>
                    </a:lnTo>
                    <a:lnTo>
                      <a:pt x="33" y="127"/>
                    </a:lnTo>
                    <a:lnTo>
                      <a:pt x="42" y="127"/>
                    </a:lnTo>
                    <a:lnTo>
                      <a:pt x="90" y="107"/>
                    </a:lnTo>
                    <a:lnTo>
                      <a:pt x="98" y="97"/>
                    </a:lnTo>
                    <a:lnTo>
                      <a:pt x="105" y="99"/>
                    </a:lnTo>
                    <a:lnTo>
                      <a:pt x="117" y="89"/>
                    </a:lnTo>
                    <a:lnTo>
                      <a:pt x="144" y="77"/>
                    </a:lnTo>
                    <a:lnTo>
                      <a:pt x="152" y="60"/>
                    </a:lnTo>
                    <a:lnTo>
                      <a:pt x="203" y="8"/>
                    </a:lnTo>
                    <a:lnTo>
                      <a:pt x="226" y="0"/>
                    </a:lnTo>
                    <a:lnTo>
                      <a:pt x="237" y="5"/>
                    </a:lnTo>
                    <a:lnTo>
                      <a:pt x="242" y="13"/>
                    </a:lnTo>
                    <a:lnTo>
                      <a:pt x="244" y="23"/>
                    </a:lnTo>
                    <a:lnTo>
                      <a:pt x="250" y="34"/>
                    </a:lnTo>
                    <a:lnTo>
                      <a:pt x="263" y="62"/>
                    </a:lnTo>
                    <a:lnTo>
                      <a:pt x="272" y="99"/>
                    </a:lnTo>
                    <a:lnTo>
                      <a:pt x="277" y="137"/>
                    </a:lnTo>
                    <a:lnTo>
                      <a:pt x="277" y="178"/>
                    </a:lnTo>
                    <a:lnTo>
                      <a:pt x="277" y="219"/>
                    </a:lnTo>
                    <a:lnTo>
                      <a:pt x="271" y="288"/>
                    </a:lnTo>
                    <a:lnTo>
                      <a:pt x="272" y="336"/>
                    </a:lnTo>
                    <a:lnTo>
                      <a:pt x="274" y="391"/>
                    </a:lnTo>
                    <a:lnTo>
                      <a:pt x="281" y="428"/>
                    </a:lnTo>
                    <a:lnTo>
                      <a:pt x="294" y="453"/>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0976" name="Freeform 256"/>
              <p:cNvSpPr>
                <a:spLocks/>
              </p:cNvSpPr>
              <p:nvPr/>
            </p:nvSpPr>
            <p:spPr bwMode="auto">
              <a:xfrm>
                <a:off x="5623" y="1272"/>
                <a:ext cx="139" cy="81"/>
              </a:xfrm>
              <a:custGeom>
                <a:avLst/>
                <a:gdLst/>
                <a:ahLst/>
                <a:cxnLst>
                  <a:cxn ang="0">
                    <a:pos x="138" y="0"/>
                  </a:cxn>
                  <a:cxn ang="0">
                    <a:pos x="125" y="3"/>
                  </a:cxn>
                  <a:cxn ang="0">
                    <a:pos x="109" y="17"/>
                  </a:cxn>
                  <a:cxn ang="0">
                    <a:pos x="98" y="3"/>
                  </a:cxn>
                  <a:cxn ang="0">
                    <a:pos x="106" y="36"/>
                  </a:cxn>
                  <a:cxn ang="0">
                    <a:pos x="101" y="38"/>
                  </a:cxn>
                  <a:cxn ang="0">
                    <a:pos x="95" y="15"/>
                  </a:cxn>
                  <a:cxn ang="0">
                    <a:pos x="87" y="42"/>
                  </a:cxn>
                  <a:cxn ang="0">
                    <a:pos x="54" y="52"/>
                  </a:cxn>
                  <a:cxn ang="0">
                    <a:pos x="35" y="40"/>
                  </a:cxn>
                  <a:cxn ang="0">
                    <a:pos x="24" y="44"/>
                  </a:cxn>
                  <a:cxn ang="0">
                    <a:pos x="24" y="47"/>
                  </a:cxn>
                  <a:cxn ang="0">
                    <a:pos x="30" y="44"/>
                  </a:cxn>
                  <a:cxn ang="0">
                    <a:pos x="30" y="51"/>
                  </a:cxn>
                  <a:cxn ang="0">
                    <a:pos x="0" y="63"/>
                  </a:cxn>
                  <a:cxn ang="0">
                    <a:pos x="4" y="75"/>
                  </a:cxn>
                  <a:cxn ang="0">
                    <a:pos x="7" y="80"/>
                  </a:cxn>
                  <a:cxn ang="0">
                    <a:pos x="40" y="71"/>
                  </a:cxn>
                  <a:cxn ang="0">
                    <a:pos x="68" y="72"/>
                  </a:cxn>
                  <a:cxn ang="0">
                    <a:pos x="125" y="45"/>
                  </a:cxn>
                  <a:cxn ang="0">
                    <a:pos x="138" y="0"/>
                  </a:cxn>
                </a:cxnLst>
                <a:rect l="0" t="0" r="r" b="b"/>
                <a:pathLst>
                  <a:path w="139" h="81">
                    <a:moveTo>
                      <a:pt x="138" y="0"/>
                    </a:moveTo>
                    <a:lnTo>
                      <a:pt x="125" y="3"/>
                    </a:lnTo>
                    <a:lnTo>
                      <a:pt x="109" y="17"/>
                    </a:lnTo>
                    <a:lnTo>
                      <a:pt x="98" y="3"/>
                    </a:lnTo>
                    <a:lnTo>
                      <a:pt x="106" y="36"/>
                    </a:lnTo>
                    <a:lnTo>
                      <a:pt x="101" y="38"/>
                    </a:lnTo>
                    <a:lnTo>
                      <a:pt x="95" y="15"/>
                    </a:lnTo>
                    <a:lnTo>
                      <a:pt x="87" y="42"/>
                    </a:lnTo>
                    <a:lnTo>
                      <a:pt x="54" y="52"/>
                    </a:lnTo>
                    <a:lnTo>
                      <a:pt x="35" y="40"/>
                    </a:lnTo>
                    <a:lnTo>
                      <a:pt x="24" y="44"/>
                    </a:lnTo>
                    <a:lnTo>
                      <a:pt x="24" y="47"/>
                    </a:lnTo>
                    <a:lnTo>
                      <a:pt x="30" y="44"/>
                    </a:lnTo>
                    <a:lnTo>
                      <a:pt x="30" y="51"/>
                    </a:lnTo>
                    <a:lnTo>
                      <a:pt x="0" y="63"/>
                    </a:lnTo>
                    <a:lnTo>
                      <a:pt x="4" y="75"/>
                    </a:lnTo>
                    <a:lnTo>
                      <a:pt x="7" y="80"/>
                    </a:lnTo>
                    <a:lnTo>
                      <a:pt x="40" y="71"/>
                    </a:lnTo>
                    <a:lnTo>
                      <a:pt x="68" y="72"/>
                    </a:lnTo>
                    <a:lnTo>
                      <a:pt x="125" y="45"/>
                    </a:lnTo>
                    <a:lnTo>
                      <a:pt x="138" y="0"/>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77" name="Freeform 257"/>
              <p:cNvSpPr>
                <a:spLocks/>
              </p:cNvSpPr>
              <p:nvPr/>
            </p:nvSpPr>
            <p:spPr bwMode="auto">
              <a:xfrm>
                <a:off x="5733" y="1249"/>
                <a:ext cx="65" cy="171"/>
              </a:xfrm>
              <a:custGeom>
                <a:avLst/>
                <a:gdLst/>
                <a:ahLst/>
                <a:cxnLst>
                  <a:cxn ang="0">
                    <a:pos x="64" y="0"/>
                  </a:cxn>
                  <a:cxn ang="0">
                    <a:pos x="48" y="20"/>
                  </a:cxn>
                  <a:cxn ang="0">
                    <a:pos x="33" y="45"/>
                  </a:cxn>
                  <a:cxn ang="0">
                    <a:pos x="27" y="65"/>
                  </a:cxn>
                  <a:cxn ang="0">
                    <a:pos x="20" y="81"/>
                  </a:cxn>
                  <a:cxn ang="0">
                    <a:pos x="9" y="92"/>
                  </a:cxn>
                  <a:cxn ang="0">
                    <a:pos x="0" y="170"/>
                  </a:cxn>
                  <a:cxn ang="0">
                    <a:pos x="24" y="136"/>
                  </a:cxn>
                  <a:cxn ang="0">
                    <a:pos x="24" y="110"/>
                  </a:cxn>
                  <a:cxn ang="0">
                    <a:pos x="35" y="79"/>
                  </a:cxn>
                  <a:cxn ang="0">
                    <a:pos x="39" y="53"/>
                  </a:cxn>
                  <a:cxn ang="0">
                    <a:pos x="58" y="11"/>
                  </a:cxn>
                  <a:cxn ang="0">
                    <a:pos x="64" y="0"/>
                  </a:cxn>
                </a:cxnLst>
                <a:rect l="0" t="0" r="r" b="b"/>
                <a:pathLst>
                  <a:path w="65" h="171">
                    <a:moveTo>
                      <a:pt x="64" y="0"/>
                    </a:moveTo>
                    <a:lnTo>
                      <a:pt x="48" y="20"/>
                    </a:lnTo>
                    <a:lnTo>
                      <a:pt x="33" y="45"/>
                    </a:lnTo>
                    <a:lnTo>
                      <a:pt x="27" y="65"/>
                    </a:lnTo>
                    <a:lnTo>
                      <a:pt x="20" y="81"/>
                    </a:lnTo>
                    <a:lnTo>
                      <a:pt x="9" y="92"/>
                    </a:lnTo>
                    <a:lnTo>
                      <a:pt x="0" y="170"/>
                    </a:lnTo>
                    <a:lnTo>
                      <a:pt x="24" y="136"/>
                    </a:lnTo>
                    <a:lnTo>
                      <a:pt x="24" y="110"/>
                    </a:lnTo>
                    <a:lnTo>
                      <a:pt x="35" y="79"/>
                    </a:lnTo>
                    <a:lnTo>
                      <a:pt x="39" y="53"/>
                    </a:lnTo>
                    <a:lnTo>
                      <a:pt x="58" y="11"/>
                    </a:lnTo>
                    <a:lnTo>
                      <a:pt x="64" y="0"/>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78" name="Freeform 258"/>
              <p:cNvSpPr>
                <a:spLocks/>
              </p:cNvSpPr>
              <p:nvPr/>
            </p:nvSpPr>
            <p:spPr bwMode="auto">
              <a:xfrm>
                <a:off x="5831" y="1174"/>
                <a:ext cx="31" cy="38"/>
              </a:xfrm>
              <a:custGeom>
                <a:avLst/>
                <a:gdLst/>
                <a:ahLst/>
                <a:cxnLst>
                  <a:cxn ang="0">
                    <a:pos x="13" y="0"/>
                  </a:cxn>
                  <a:cxn ang="0">
                    <a:pos x="19" y="7"/>
                  </a:cxn>
                  <a:cxn ang="0">
                    <a:pos x="19" y="11"/>
                  </a:cxn>
                  <a:cxn ang="0">
                    <a:pos x="17" y="18"/>
                  </a:cxn>
                  <a:cxn ang="0">
                    <a:pos x="12" y="23"/>
                  </a:cxn>
                  <a:cxn ang="0">
                    <a:pos x="0" y="37"/>
                  </a:cxn>
                  <a:cxn ang="0">
                    <a:pos x="19" y="29"/>
                  </a:cxn>
                  <a:cxn ang="0">
                    <a:pos x="30" y="21"/>
                  </a:cxn>
                  <a:cxn ang="0">
                    <a:pos x="30" y="15"/>
                  </a:cxn>
                  <a:cxn ang="0">
                    <a:pos x="26" y="7"/>
                  </a:cxn>
                  <a:cxn ang="0">
                    <a:pos x="22" y="2"/>
                  </a:cxn>
                  <a:cxn ang="0">
                    <a:pos x="13" y="0"/>
                  </a:cxn>
                </a:cxnLst>
                <a:rect l="0" t="0" r="r" b="b"/>
                <a:pathLst>
                  <a:path w="31" h="38">
                    <a:moveTo>
                      <a:pt x="13" y="0"/>
                    </a:moveTo>
                    <a:lnTo>
                      <a:pt x="19" y="7"/>
                    </a:lnTo>
                    <a:lnTo>
                      <a:pt x="19" y="11"/>
                    </a:lnTo>
                    <a:lnTo>
                      <a:pt x="17" y="18"/>
                    </a:lnTo>
                    <a:lnTo>
                      <a:pt x="12" y="23"/>
                    </a:lnTo>
                    <a:lnTo>
                      <a:pt x="0" y="37"/>
                    </a:lnTo>
                    <a:lnTo>
                      <a:pt x="19" y="29"/>
                    </a:lnTo>
                    <a:lnTo>
                      <a:pt x="30" y="21"/>
                    </a:lnTo>
                    <a:lnTo>
                      <a:pt x="30" y="15"/>
                    </a:lnTo>
                    <a:lnTo>
                      <a:pt x="26" y="7"/>
                    </a:lnTo>
                    <a:lnTo>
                      <a:pt x="22" y="2"/>
                    </a:lnTo>
                    <a:lnTo>
                      <a:pt x="13" y="0"/>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79" name="Freeform 259"/>
              <p:cNvSpPr>
                <a:spLocks/>
              </p:cNvSpPr>
              <p:nvPr/>
            </p:nvSpPr>
            <p:spPr bwMode="auto">
              <a:xfrm>
                <a:off x="5708" y="1245"/>
                <a:ext cx="173" cy="384"/>
              </a:xfrm>
              <a:custGeom>
                <a:avLst/>
                <a:gdLst/>
                <a:ahLst/>
                <a:cxnLst>
                  <a:cxn ang="0">
                    <a:pos x="121" y="10"/>
                  </a:cxn>
                  <a:cxn ang="0">
                    <a:pos x="127" y="14"/>
                  </a:cxn>
                  <a:cxn ang="0">
                    <a:pos x="119" y="47"/>
                  </a:cxn>
                  <a:cxn ang="0">
                    <a:pos x="69" y="114"/>
                  </a:cxn>
                  <a:cxn ang="0">
                    <a:pos x="74" y="124"/>
                  </a:cxn>
                  <a:cxn ang="0">
                    <a:pos x="106" y="134"/>
                  </a:cxn>
                  <a:cxn ang="0">
                    <a:pos x="94" y="152"/>
                  </a:cxn>
                  <a:cxn ang="0">
                    <a:pos x="52" y="163"/>
                  </a:cxn>
                  <a:cxn ang="0">
                    <a:pos x="78" y="178"/>
                  </a:cxn>
                  <a:cxn ang="0">
                    <a:pos x="28" y="202"/>
                  </a:cxn>
                  <a:cxn ang="0">
                    <a:pos x="26" y="183"/>
                  </a:cxn>
                  <a:cxn ang="0">
                    <a:pos x="24" y="176"/>
                  </a:cxn>
                  <a:cxn ang="0">
                    <a:pos x="11" y="197"/>
                  </a:cxn>
                  <a:cxn ang="0">
                    <a:pos x="7" y="207"/>
                  </a:cxn>
                  <a:cxn ang="0">
                    <a:pos x="5" y="215"/>
                  </a:cxn>
                  <a:cxn ang="0">
                    <a:pos x="13" y="220"/>
                  </a:cxn>
                  <a:cxn ang="0">
                    <a:pos x="0" y="223"/>
                  </a:cxn>
                  <a:cxn ang="0">
                    <a:pos x="6" y="236"/>
                  </a:cxn>
                  <a:cxn ang="0">
                    <a:pos x="10" y="383"/>
                  </a:cxn>
                  <a:cxn ang="0">
                    <a:pos x="62" y="257"/>
                  </a:cxn>
                  <a:cxn ang="0">
                    <a:pos x="74" y="248"/>
                  </a:cxn>
                  <a:cxn ang="0">
                    <a:pos x="92" y="246"/>
                  </a:cxn>
                  <a:cxn ang="0">
                    <a:pos x="98" y="244"/>
                  </a:cxn>
                  <a:cxn ang="0">
                    <a:pos x="112" y="271"/>
                  </a:cxn>
                  <a:cxn ang="0">
                    <a:pos x="119" y="209"/>
                  </a:cxn>
                  <a:cxn ang="0">
                    <a:pos x="127" y="185"/>
                  </a:cxn>
                  <a:cxn ang="0">
                    <a:pos x="138" y="190"/>
                  </a:cxn>
                  <a:cxn ang="0">
                    <a:pos x="172" y="220"/>
                  </a:cxn>
                  <a:cxn ang="0">
                    <a:pos x="155" y="153"/>
                  </a:cxn>
                  <a:cxn ang="0">
                    <a:pos x="159" y="135"/>
                  </a:cxn>
                  <a:cxn ang="0">
                    <a:pos x="163" y="106"/>
                  </a:cxn>
                  <a:cxn ang="0">
                    <a:pos x="157" y="25"/>
                  </a:cxn>
                  <a:cxn ang="0">
                    <a:pos x="150" y="35"/>
                  </a:cxn>
                  <a:cxn ang="0">
                    <a:pos x="139" y="110"/>
                  </a:cxn>
                  <a:cxn ang="0">
                    <a:pos x="145" y="31"/>
                  </a:cxn>
                  <a:cxn ang="0">
                    <a:pos x="135" y="0"/>
                  </a:cxn>
                  <a:cxn ang="0">
                    <a:pos x="119" y="6"/>
                  </a:cxn>
                </a:cxnLst>
                <a:rect l="0" t="0" r="r" b="b"/>
                <a:pathLst>
                  <a:path w="173" h="384">
                    <a:moveTo>
                      <a:pt x="106" y="16"/>
                    </a:moveTo>
                    <a:lnTo>
                      <a:pt x="121" y="10"/>
                    </a:lnTo>
                    <a:lnTo>
                      <a:pt x="126" y="10"/>
                    </a:lnTo>
                    <a:lnTo>
                      <a:pt x="127" y="14"/>
                    </a:lnTo>
                    <a:lnTo>
                      <a:pt x="127" y="24"/>
                    </a:lnTo>
                    <a:lnTo>
                      <a:pt x="119" y="47"/>
                    </a:lnTo>
                    <a:lnTo>
                      <a:pt x="97" y="77"/>
                    </a:lnTo>
                    <a:lnTo>
                      <a:pt x="69" y="114"/>
                    </a:lnTo>
                    <a:lnTo>
                      <a:pt x="69" y="119"/>
                    </a:lnTo>
                    <a:lnTo>
                      <a:pt x="74" y="124"/>
                    </a:lnTo>
                    <a:lnTo>
                      <a:pt x="89" y="130"/>
                    </a:lnTo>
                    <a:lnTo>
                      <a:pt x="106" y="134"/>
                    </a:lnTo>
                    <a:lnTo>
                      <a:pt x="102" y="144"/>
                    </a:lnTo>
                    <a:lnTo>
                      <a:pt x="94" y="152"/>
                    </a:lnTo>
                    <a:lnTo>
                      <a:pt x="77" y="157"/>
                    </a:lnTo>
                    <a:lnTo>
                      <a:pt x="52" y="163"/>
                    </a:lnTo>
                    <a:lnTo>
                      <a:pt x="52" y="167"/>
                    </a:lnTo>
                    <a:lnTo>
                      <a:pt x="78" y="178"/>
                    </a:lnTo>
                    <a:lnTo>
                      <a:pt x="71" y="184"/>
                    </a:lnTo>
                    <a:lnTo>
                      <a:pt x="28" y="202"/>
                    </a:lnTo>
                    <a:lnTo>
                      <a:pt x="25" y="194"/>
                    </a:lnTo>
                    <a:lnTo>
                      <a:pt x="26" y="183"/>
                    </a:lnTo>
                    <a:lnTo>
                      <a:pt x="45" y="146"/>
                    </a:lnTo>
                    <a:lnTo>
                      <a:pt x="24" y="176"/>
                    </a:lnTo>
                    <a:lnTo>
                      <a:pt x="15" y="182"/>
                    </a:lnTo>
                    <a:lnTo>
                      <a:pt x="11" y="197"/>
                    </a:lnTo>
                    <a:lnTo>
                      <a:pt x="0" y="209"/>
                    </a:lnTo>
                    <a:lnTo>
                      <a:pt x="7" y="207"/>
                    </a:lnTo>
                    <a:lnTo>
                      <a:pt x="7" y="212"/>
                    </a:lnTo>
                    <a:lnTo>
                      <a:pt x="5" y="215"/>
                    </a:lnTo>
                    <a:lnTo>
                      <a:pt x="10" y="218"/>
                    </a:lnTo>
                    <a:lnTo>
                      <a:pt x="13" y="220"/>
                    </a:lnTo>
                    <a:lnTo>
                      <a:pt x="5" y="229"/>
                    </a:lnTo>
                    <a:lnTo>
                      <a:pt x="0" y="223"/>
                    </a:lnTo>
                    <a:lnTo>
                      <a:pt x="3" y="232"/>
                    </a:lnTo>
                    <a:lnTo>
                      <a:pt x="6" y="236"/>
                    </a:lnTo>
                    <a:lnTo>
                      <a:pt x="21" y="242"/>
                    </a:lnTo>
                    <a:lnTo>
                      <a:pt x="10" y="383"/>
                    </a:lnTo>
                    <a:lnTo>
                      <a:pt x="60" y="383"/>
                    </a:lnTo>
                    <a:lnTo>
                      <a:pt x="62" y="257"/>
                    </a:lnTo>
                    <a:lnTo>
                      <a:pt x="69" y="253"/>
                    </a:lnTo>
                    <a:lnTo>
                      <a:pt x="74" y="248"/>
                    </a:lnTo>
                    <a:lnTo>
                      <a:pt x="83" y="314"/>
                    </a:lnTo>
                    <a:lnTo>
                      <a:pt x="92" y="246"/>
                    </a:lnTo>
                    <a:lnTo>
                      <a:pt x="96" y="235"/>
                    </a:lnTo>
                    <a:lnTo>
                      <a:pt x="98" y="244"/>
                    </a:lnTo>
                    <a:lnTo>
                      <a:pt x="104" y="267"/>
                    </a:lnTo>
                    <a:lnTo>
                      <a:pt x="112" y="271"/>
                    </a:lnTo>
                    <a:lnTo>
                      <a:pt x="116" y="266"/>
                    </a:lnTo>
                    <a:lnTo>
                      <a:pt x="119" y="209"/>
                    </a:lnTo>
                    <a:lnTo>
                      <a:pt x="123" y="192"/>
                    </a:lnTo>
                    <a:lnTo>
                      <a:pt x="127" y="185"/>
                    </a:lnTo>
                    <a:lnTo>
                      <a:pt x="132" y="185"/>
                    </a:lnTo>
                    <a:lnTo>
                      <a:pt x="138" y="190"/>
                    </a:lnTo>
                    <a:lnTo>
                      <a:pt x="169" y="224"/>
                    </a:lnTo>
                    <a:lnTo>
                      <a:pt x="172" y="220"/>
                    </a:lnTo>
                    <a:lnTo>
                      <a:pt x="170" y="202"/>
                    </a:lnTo>
                    <a:lnTo>
                      <a:pt x="155" y="153"/>
                    </a:lnTo>
                    <a:lnTo>
                      <a:pt x="155" y="141"/>
                    </a:lnTo>
                    <a:lnTo>
                      <a:pt x="159" y="135"/>
                    </a:lnTo>
                    <a:lnTo>
                      <a:pt x="163" y="123"/>
                    </a:lnTo>
                    <a:lnTo>
                      <a:pt x="163" y="106"/>
                    </a:lnTo>
                    <a:lnTo>
                      <a:pt x="162" y="72"/>
                    </a:lnTo>
                    <a:lnTo>
                      <a:pt x="157" y="25"/>
                    </a:lnTo>
                    <a:lnTo>
                      <a:pt x="151" y="7"/>
                    </a:lnTo>
                    <a:lnTo>
                      <a:pt x="150" y="35"/>
                    </a:lnTo>
                    <a:lnTo>
                      <a:pt x="145" y="87"/>
                    </a:lnTo>
                    <a:lnTo>
                      <a:pt x="139" y="110"/>
                    </a:lnTo>
                    <a:lnTo>
                      <a:pt x="142" y="62"/>
                    </a:lnTo>
                    <a:lnTo>
                      <a:pt x="145" y="31"/>
                    </a:lnTo>
                    <a:lnTo>
                      <a:pt x="142" y="7"/>
                    </a:lnTo>
                    <a:lnTo>
                      <a:pt x="135" y="0"/>
                    </a:lnTo>
                    <a:lnTo>
                      <a:pt x="127" y="2"/>
                    </a:lnTo>
                    <a:lnTo>
                      <a:pt x="119" y="6"/>
                    </a:lnTo>
                    <a:lnTo>
                      <a:pt x="106" y="16"/>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80" name="Freeform 260"/>
              <p:cNvSpPr>
                <a:spLocks/>
              </p:cNvSpPr>
              <p:nvPr/>
            </p:nvSpPr>
            <p:spPr bwMode="auto">
              <a:xfrm>
                <a:off x="5771" y="1167"/>
                <a:ext cx="74" cy="81"/>
              </a:xfrm>
              <a:custGeom>
                <a:avLst/>
                <a:gdLst/>
                <a:ahLst/>
                <a:cxnLst>
                  <a:cxn ang="0">
                    <a:pos x="27" y="24"/>
                  </a:cxn>
                  <a:cxn ang="0">
                    <a:pos x="19" y="30"/>
                  </a:cxn>
                  <a:cxn ang="0">
                    <a:pos x="7" y="41"/>
                  </a:cxn>
                  <a:cxn ang="0">
                    <a:pos x="0" y="48"/>
                  </a:cxn>
                  <a:cxn ang="0">
                    <a:pos x="1" y="54"/>
                  </a:cxn>
                  <a:cxn ang="0">
                    <a:pos x="4" y="59"/>
                  </a:cxn>
                  <a:cxn ang="0">
                    <a:pos x="1" y="66"/>
                  </a:cxn>
                  <a:cxn ang="0">
                    <a:pos x="2" y="74"/>
                  </a:cxn>
                  <a:cxn ang="0">
                    <a:pos x="8" y="78"/>
                  </a:cxn>
                  <a:cxn ang="0">
                    <a:pos x="14" y="80"/>
                  </a:cxn>
                  <a:cxn ang="0">
                    <a:pos x="18" y="80"/>
                  </a:cxn>
                  <a:cxn ang="0">
                    <a:pos x="20" y="76"/>
                  </a:cxn>
                  <a:cxn ang="0">
                    <a:pos x="26" y="65"/>
                  </a:cxn>
                  <a:cxn ang="0">
                    <a:pos x="31" y="52"/>
                  </a:cxn>
                  <a:cxn ang="0">
                    <a:pos x="39" y="38"/>
                  </a:cxn>
                  <a:cxn ang="0">
                    <a:pos x="49" y="25"/>
                  </a:cxn>
                  <a:cxn ang="0">
                    <a:pos x="60" y="16"/>
                  </a:cxn>
                  <a:cxn ang="0">
                    <a:pos x="73" y="8"/>
                  </a:cxn>
                  <a:cxn ang="0">
                    <a:pos x="73" y="0"/>
                  </a:cxn>
                  <a:cxn ang="0">
                    <a:pos x="64" y="1"/>
                  </a:cxn>
                  <a:cxn ang="0">
                    <a:pos x="27" y="24"/>
                  </a:cxn>
                </a:cxnLst>
                <a:rect l="0" t="0" r="r" b="b"/>
                <a:pathLst>
                  <a:path w="74" h="81">
                    <a:moveTo>
                      <a:pt x="27" y="24"/>
                    </a:moveTo>
                    <a:lnTo>
                      <a:pt x="19" y="30"/>
                    </a:lnTo>
                    <a:lnTo>
                      <a:pt x="7" y="41"/>
                    </a:lnTo>
                    <a:lnTo>
                      <a:pt x="0" y="48"/>
                    </a:lnTo>
                    <a:lnTo>
                      <a:pt x="1" y="54"/>
                    </a:lnTo>
                    <a:lnTo>
                      <a:pt x="4" y="59"/>
                    </a:lnTo>
                    <a:lnTo>
                      <a:pt x="1" y="66"/>
                    </a:lnTo>
                    <a:lnTo>
                      <a:pt x="2" y="74"/>
                    </a:lnTo>
                    <a:lnTo>
                      <a:pt x="8" y="78"/>
                    </a:lnTo>
                    <a:lnTo>
                      <a:pt x="14" y="80"/>
                    </a:lnTo>
                    <a:lnTo>
                      <a:pt x="18" y="80"/>
                    </a:lnTo>
                    <a:lnTo>
                      <a:pt x="20" y="76"/>
                    </a:lnTo>
                    <a:lnTo>
                      <a:pt x="26" y="65"/>
                    </a:lnTo>
                    <a:lnTo>
                      <a:pt x="31" y="52"/>
                    </a:lnTo>
                    <a:lnTo>
                      <a:pt x="39" y="38"/>
                    </a:lnTo>
                    <a:lnTo>
                      <a:pt x="49" y="25"/>
                    </a:lnTo>
                    <a:lnTo>
                      <a:pt x="60" y="16"/>
                    </a:lnTo>
                    <a:lnTo>
                      <a:pt x="73" y="8"/>
                    </a:lnTo>
                    <a:lnTo>
                      <a:pt x="73" y="0"/>
                    </a:lnTo>
                    <a:lnTo>
                      <a:pt x="64" y="1"/>
                    </a:lnTo>
                    <a:lnTo>
                      <a:pt x="27" y="2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981" name="Freeform 261"/>
              <p:cNvSpPr>
                <a:spLocks/>
              </p:cNvSpPr>
              <p:nvPr/>
            </p:nvSpPr>
            <p:spPr bwMode="auto">
              <a:xfrm>
                <a:off x="5765" y="1068"/>
                <a:ext cx="106" cy="93"/>
              </a:xfrm>
              <a:custGeom>
                <a:avLst/>
                <a:gdLst/>
                <a:ahLst/>
                <a:cxnLst>
                  <a:cxn ang="0">
                    <a:pos x="1" y="16"/>
                  </a:cxn>
                  <a:cxn ang="0">
                    <a:pos x="0" y="23"/>
                  </a:cxn>
                  <a:cxn ang="0">
                    <a:pos x="2" y="31"/>
                  </a:cxn>
                  <a:cxn ang="0">
                    <a:pos x="7" y="35"/>
                  </a:cxn>
                  <a:cxn ang="0">
                    <a:pos x="32" y="40"/>
                  </a:cxn>
                  <a:cxn ang="0">
                    <a:pos x="45" y="58"/>
                  </a:cxn>
                  <a:cxn ang="0">
                    <a:pos x="86" y="92"/>
                  </a:cxn>
                  <a:cxn ang="0">
                    <a:pos x="95" y="72"/>
                  </a:cxn>
                  <a:cxn ang="0">
                    <a:pos x="98" y="69"/>
                  </a:cxn>
                  <a:cxn ang="0">
                    <a:pos x="104" y="62"/>
                  </a:cxn>
                  <a:cxn ang="0">
                    <a:pos x="105" y="57"/>
                  </a:cxn>
                  <a:cxn ang="0">
                    <a:pos x="105" y="52"/>
                  </a:cxn>
                  <a:cxn ang="0">
                    <a:pos x="102" y="49"/>
                  </a:cxn>
                  <a:cxn ang="0">
                    <a:pos x="104" y="40"/>
                  </a:cxn>
                  <a:cxn ang="0">
                    <a:pos x="105" y="32"/>
                  </a:cxn>
                  <a:cxn ang="0">
                    <a:pos x="102" y="22"/>
                  </a:cxn>
                  <a:cxn ang="0">
                    <a:pos x="100" y="14"/>
                  </a:cxn>
                  <a:cxn ang="0">
                    <a:pos x="94" y="9"/>
                  </a:cxn>
                  <a:cxn ang="0">
                    <a:pos x="88" y="8"/>
                  </a:cxn>
                  <a:cxn ang="0">
                    <a:pos x="81" y="8"/>
                  </a:cxn>
                  <a:cxn ang="0">
                    <a:pos x="76" y="10"/>
                  </a:cxn>
                  <a:cxn ang="0">
                    <a:pos x="73" y="3"/>
                  </a:cxn>
                  <a:cxn ang="0">
                    <a:pos x="68" y="1"/>
                  </a:cxn>
                  <a:cxn ang="0">
                    <a:pos x="60" y="0"/>
                  </a:cxn>
                  <a:cxn ang="0">
                    <a:pos x="43" y="2"/>
                  </a:cxn>
                  <a:cxn ang="0">
                    <a:pos x="20" y="10"/>
                  </a:cxn>
                  <a:cxn ang="0">
                    <a:pos x="1" y="16"/>
                  </a:cxn>
                </a:cxnLst>
                <a:rect l="0" t="0" r="r" b="b"/>
                <a:pathLst>
                  <a:path w="106" h="93">
                    <a:moveTo>
                      <a:pt x="1" y="16"/>
                    </a:moveTo>
                    <a:lnTo>
                      <a:pt x="0" y="23"/>
                    </a:lnTo>
                    <a:lnTo>
                      <a:pt x="2" y="31"/>
                    </a:lnTo>
                    <a:lnTo>
                      <a:pt x="7" y="35"/>
                    </a:lnTo>
                    <a:lnTo>
                      <a:pt x="32" y="40"/>
                    </a:lnTo>
                    <a:lnTo>
                      <a:pt x="45" y="58"/>
                    </a:lnTo>
                    <a:lnTo>
                      <a:pt x="86" y="92"/>
                    </a:lnTo>
                    <a:lnTo>
                      <a:pt x="95" y="72"/>
                    </a:lnTo>
                    <a:lnTo>
                      <a:pt x="98" y="69"/>
                    </a:lnTo>
                    <a:lnTo>
                      <a:pt x="104" y="62"/>
                    </a:lnTo>
                    <a:lnTo>
                      <a:pt x="105" y="57"/>
                    </a:lnTo>
                    <a:lnTo>
                      <a:pt x="105" y="52"/>
                    </a:lnTo>
                    <a:lnTo>
                      <a:pt x="102" y="49"/>
                    </a:lnTo>
                    <a:lnTo>
                      <a:pt x="104" y="40"/>
                    </a:lnTo>
                    <a:lnTo>
                      <a:pt x="105" y="32"/>
                    </a:lnTo>
                    <a:lnTo>
                      <a:pt x="102" y="22"/>
                    </a:lnTo>
                    <a:lnTo>
                      <a:pt x="100" y="14"/>
                    </a:lnTo>
                    <a:lnTo>
                      <a:pt x="94" y="9"/>
                    </a:lnTo>
                    <a:lnTo>
                      <a:pt x="88" y="8"/>
                    </a:lnTo>
                    <a:lnTo>
                      <a:pt x="81" y="8"/>
                    </a:lnTo>
                    <a:lnTo>
                      <a:pt x="76" y="10"/>
                    </a:lnTo>
                    <a:lnTo>
                      <a:pt x="73" y="3"/>
                    </a:lnTo>
                    <a:lnTo>
                      <a:pt x="68" y="1"/>
                    </a:lnTo>
                    <a:lnTo>
                      <a:pt x="60" y="0"/>
                    </a:lnTo>
                    <a:lnTo>
                      <a:pt x="43" y="2"/>
                    </a:lnTo>
                    <a:lnTo>
                      <a:pt x="20" y="10"/>
                    </a:lnTo>
                    <a:lnTo>
                      <a:pt x="1" y="16"/>
                    </a:lnTo>
                  </a:path>
                </a:pathLst>
              </a:custGeom>
              <a:solidFill>
                <a:srgbClr val="622100"/>
              </a:solidFill>
              <a:ln w="12700" cap="rnd" cmpd="sng">
                <a:solidFill>
                  <a:srgbClr val="622100"/>
                </a:solidFill>
                <a:prstDash val="solid"/>
                <a:round/>
                <a:headEnd type="none" w="med" len="med"/>
                <a:tailEnd type="none" w="med" len="med"/>
              </a:ln>
              <a:effectLst/>
            </p:spPr>
            <p:txBody>
              <a:bodyPr/>
              <a:lstStyle/>
              <a:p>
                <a:endParaRPr lang="en-US"/>
              </a:p>
            </p:txBody>
          </p:sp>
          <p:sp>
            <p:nvSpPr>
              <p:cNvPr id="30982" name="Freeform 262"/>
              <p:cNvSpPr>
                <a:spLocks/>
              </p:cNvSpPr>
              <p:nvPr/>
            </p:nvSpPr>
            <p:spPr bwMode="auto">
              <a:xfrm>
                <a:off x="5755" y="1098"/>
                <a:ext cx="83" cy="96"/>
              </a:xfrm>
              <a:custGeom>
                <a:avLst/>
                <a:gdLst/>
                <a:ahLst/>
                <a:cxnLst>
                  <a:cxn ang="0">
                    <a:pos x="11" y="2"/>
                  </a:cxn>
                  <a:cxn ang="0">
                    <a:pos x="6" y="20"/>
                  </a:cxn>
                  <a:cxn ang="0">
                    <a:pos x="7" y="23"/>
                  </a:cxn>
                  <a:cxn ang="0">
                    <a:pos x="9" y="30"/>
                  </a:cxn>
                  <a:cxn ang="0">
                    <a:pos x="9" y="31"/>
                  </a:cxn>
                  <a:cxn ang="0">
                    <a:pos x="0" y="51"/>
                  </a:cxn>
                  <a:cxn ang="0">
                    <a:pos x="0" y="53"/>
                  </a:cxn>
                  <a:cxn ang="0">
                    <a:pos x="8" y="58"/>
                  </a:cxn>
                  <a:cxn ang="0">
                    <a:pos x="10" y="63"/>
                  </a:cxn>
                  <a:cxn ang="0">
                    <a:pos x="25" y="66"/>
                  </a:cxn>
                  <a:cxn ang="0">
                    <a:pos x="15" y="80"/>
                  </a:cxn>
                  <a:cxn ang="0">
                    <a:pos x="17" y="81"/>
                  </a:cxn>
                  <a:cxn ang="0">
                    <a:pos x="19" y="84"/>
                  </a:cxn>
                  <a:cxn ang="0">
                    <a:pos x="19" y="86"/>
                  </a:cxn>
                  <a:cxn ang="0">
                    <a:pos x="19" y="89"/>
                  </a:cxn>
                  <a:cxn ang="0">
                    <a:pos x="21" y="90"/>
                  </a:cxn>
                  <a:cxn ang="0">
                    <a:pos x="24" y="91"/>
                  </a:cxn>
                  <a:cxn ang="0">
                    <a:pos x="29" y="91"/>
                  </a:cxn>
                  <a:cxn ang="0">
                    <a:pos x="35" y="89"/>
                  </a:cxn>
                  <a:cxn ang="0">
                    <a:pos x="42" y="87"/>
                  </a:cxn>
                  <a:cxn ang="0">
                    <a:pos x="48" y="95"/>
                  </a:cxn>
                  <a:cxn ang="0">
                    <a:pos x="59" y="85"/>
                  </a:cxn>
                  <a:cxn ang="0">
                    <a:pos x="66" y="79"/>
                  </a:cxn>
                  <a:cxn ang="0">
                    <a:pos x="74" y="71"/>
                  </a:cxn>
                  <a:cxn ang="0">
                    <a:pos x="80" y="67"/>
                  </a:cxn>
                  <a:cxn ang="0">
                    <a:pos x="82" y="51"/>
                  </a:cxn>
                  <a:cxn ang="0">
                    <a:pos x="70" y="34"/>
                  </a:cxn>
                  <a:cxn ang="0">
                    <a:pos x="37" y="10"/>
                  </a:cxn>
                  <a:cxn ang="0">
                    <a:pos x="24" y="8"/>
                  </a:cxn>
                  <a:cxn ang="0">
                    <a:pos x="19" y="6"/>
                  </a:cxn>
                  <a:cxn ang="0">
                    <a:pos x="15" y="4"/>
                  </a:cxn>
                  <a:cxn ang="0">
                    <a:pos x="11" y="0"/>
                  </a:cxn>
                  <a:cxn ang="0">
                    <a:pos x="11" y="2"/>
                  </a:cxn>
                </a:cxnLst>
                <a:rect l="0" t="0" r="r" b="b"/>
                <a:pathLst>
                  <a:path w="83" h="96">
                    <a:moveTo>
                      <a:pt x="11" y="2"/>
                    </a:moveTo>
                    <a:lnTo>
                      <a:pt x="6" y="20"/>
                    </a:lnTo>
                    <a:lnTo>
                      <a:pt x="7" y="23"/>
                    </a:lnTo>
                    <a:lnTo>
                      <a:pt x="9" y="30"/>
                    </a:lnTo>
                    <a:lnTo>
                      <a:pt x="9" y="31"/>
                    </a:lnTo>
                    <a:lnTo>
                      <a:pt x="0" y="51"/>
                    </a:lnTo>
                    <a:lnTo>
                      <a:pt x="0" y="53"/>
                    </a:lnTo>
                    <a:lnTo>
                      <a:pt x="8" y="58"/>
                    </a:lnTo>
                    <a:lnTo>
                      <a:pt x="10" y="63"/>
                    </a:lnTo>
                    <a:lnTo>
                      <a:pt x="25" y="66"/>
                    </a:lnTo>
                    <a:lnTo>
                      <a:pt x="15" y="80"/>
                    </a:lnTo>
                    <a:lnTo>
                      <a:pt x="17" y="81"/>
                    </a:lnTo>
                    <a:lnTo>
                      <a:pt x="19" y="84"/>
                    </a:lnTo>
                    <a:lnTo>
                      <a:pt x="19" y="86"/>
                    </a:lnTo>
                    <a:lnTo>
                      <a:pt x="19" y="89"/>
                    </a:lnTo>
                    <a:lnTo>
                      <a:pt x="21" y="90"/>
                    </a:lnTo>
                    <a:lnTo>
                      <a:pt x="24" y="91"/>
                    </a:lnTo>
                    <a:lnTo>
                      <a:pt x="29" y="91"/>
                    </a:lnTo>
                    <a:lnTo>
                      <a:pt x="35" y="89"/>
                    </a:lnTo>
                    <a:lnTo>
                      <a:pt x="42" y="87"/>
                    </a:lnTo>
                    <a:lnTo>
                      <a:pt x="48" y="95"/>
                    </a:lnTo>
                    <a:lnTo>
                      <a:pt x="59" y="85"/>
                    </a:lnTo>
                    <a:lnTo>
                      <a:pt x="66" y="79"/>
                    </a:lnTo>
                    <a:lnTo>
                      <a:pt x="74" y="71"/>
                    </a:lnTo>
                    <a:lnTo>
                      <a:pt x="80" y="67"/>
                    </a:lnTo>
                    <a:lnTo>
                      <a:pt x="82" y="51"/>
                    </a:lnTo>
                    <a:lnTo>
                      <a:pt x="70" y="34"/>
                    </a:lnTo>
                    <a:lnTo>
                      <a:pt x="37" y="10"/>
                    </a:lnTo>
                    <a:lnTo>
                      <a:pt x="24" y="8"/>
                    </a:lnTo>
                    <a:lnTo>
                      <a:pt x="19" y="6"/>
                    </a:lnTo>
                    <a:lnTo>
                      <a:pt x="15" y="4"/>
                    </a:lnTo>
                    <a:lnTo>
                      <a:pt x="11" y="0"/>
                    </a:lnTo>
                    <a:lnTo>
                      <a:pt x="11" y="2"/>
                    </a:lnTo>
                  </a:path>
                </a:pathLst>
              </a:custGeom>
              <a:solidFill>
                <a:srgbClr val="FFC281"/>
              </a:solidFill>
              <a:ln w="12700" cap="rnd" cmpd="sng">
                <a:solidFill>
                  <a:srgbClr val="FFC281"/>
                </a:solidFill>
                <a:prstDash val="solid"/>
                <a:round/>
                <a:headEnd type="none" w="med" len="med"/>
                <a:tailEnd type="none" w="med" len="med"/>
              </a:ln>
              <a:effectLst/>
            </p:spPr>
            <p:txBody>
              <a:bodyPr/>
              <a:lstStyle/>
              <a:p>
                <a:endParaRPr lang="en-US"/>
              </a:p>
            </p:txBody>
          </p:sp>
          <p:sp>
            <p:nvSpPr>
              <p:cNvPr id="30983" name="Freeform 263"/>
              <p:cNvSpPr>
                <a:spLocks/>
              </p:cNvSpPr>
              <p:nvPr/>
            </p:nvSpPr>
            <p:spPr bwMode="auto">
              <a:xfrm>
                <a:off x="5766" y="1123"/>
                <a:ext cx="15" cy="13"/>
              </a:xfrm>
              <a:custGeom>
                <a:avLst/>
                <a:gdLst/>
                <a:ahLst/>
                <a:cxnLst>
                  <a:cxn ang="0">
                    <a:pos x="0" y="0"/>
                  </a:cxn>
                  <a:cxn ang="0">
                    <a:pos x="7" y="2"/>
                  </a:cxn>
                  <a:cxn ang="0">
                    <a:pos x="7" y="5"/>
                  </a:cxn>
                  <a:cxn ang="0">
                    <a:pos x="11" y="3"/>
                  </a:cxn>
                  <a:cxn ang="0">
                    <a:pos x="14" y="10"/>
                  </a:cxn>
                  <a:cxn ang="0">
                    <a:pos x="12" y="11"/>
                  </a:cxn>
                  <a:cxn ang="0">
                    <a:pos x="6" y="12"/>
                  </a:cxn>
                  <a:cxn ang="0">
                    <a:pos x="4" y="7"/>
                  </a:cxn>
                  <a:cxn ang="0">
                    <a:pos x="3" y="2"/>
                  </a:cxn>
                  <a:cxn ang="0">
                    <a:pos x="0" y="0"/>
                  </a:cxn>
                </a:cxnLst>
                <a:rect l="0" t="0" r="r" b="b"/>
                <a:pathLst>
                  <a:path w="15" h="13">
                    <a:moveTo>
                      <a:pt x="0" y="0"/>
                    </a:moveTo>
                    <a:lnTo>
                      <a:pt x="7" y="2"/>
                    </a:lnTo>
                    <a:lnTo>
                      <a:pt x="7" y="5"/>
                    </a:lnTo>
                    <a:lnTo>
                      <a:pt x="11" y="3"/>
                    </a:lnTo>
                    <a:lnTo>
                      <a:pt x="14" y="10"/>
                    </a:lnTo>
                    <a:lnTo>
                      <a:pt x="12" y="11"/>
                    </a:lnTo>
                    <a:lnTo>
                      <a:pt x="6" y="12"/>
                    </a:lnTo>
                    <a:lnTo>
                      <a:pt x="4" y="7"/>
                    </a:lnTo>
                    <a:lnTo>
                      <a:pt x="3" y="2"/>
                    </a:lnTo>
                    <a:lnTo>
                      <a:pt x="0" y="0"/>
                    </a:lnTo>
                  </a:path>
                </a:pathLst>
              </a:custGeom>
              <a:solidFill>
                <a:srgbClr val="00C200"/>
              </a:solidFill>
              <a:ln w="12700" cap="rnd" cmpd="sng">
                <a:solidFill>
                  <a:srgbClr val="00C200"/>
                </a:solidFill>
                <a:prstDash val="solid"/>
                <a:round/>
                <a:headEnd type="none" w="med" len="med"/>
                <a:tailEnd type="none" w="med" len="med"/>
              </a:ln>
              <a:effectLst/>
            </p:spPr>
            <p:txBody>
              <a:bodyPr/>
              <a:lstStyle/>
              <a:p>
                <a:endParaRPr lang="en-US"/>
              </a:p>
            </p:txBody>
          </p:sp>
          <p:sp>
            <p:nvSpPr>
              <p:cNvPr id="30984" name="Freeform 264"/>
              <p:cNvSpPr>
                <a:spLocks/>
              </p:cNvSpPr>
              <p:nvPr/>
            </p:nvSpPr>
            <p:spPr bwMode="auto">
              <a:xfrm>
                <a:off x="5813" y="1149"/>
                <a:ext cx="6" cy="6"/>
              </a:xfrm>
              <a:custGeom>
                <a:avLst/>
                <a:gdLst/>
                <a:ahLst/>
                <a:cxnLst>
                  <a:cxn ang="0">
                    <a:pos x="3" y="0"/>
                  </a:cxn>
                  <a:cxn ang="0">
                    <a:pos x="4" y="1"/>
                  </a:cxn>
                  <a:cxn ang="0">
                    <a:pos x="5" y="1"/>
                  </a:cxn>
                  <a:cxn ang="0">
                    <a:pos x="4" y="4"/>
                  </a:cxn>
                  <a:cxn ang="0">
                    <a:pos x="3" y="5"/>
                  </a:cxn>
                  <a:cxn ang="0">
                    <a:pos x="0" y="4"/>
                  </a:cxn>
                  <a:cxn ang="0">
                    <a:pos x="1" y="1"/>
                  </a:cxn>
                  <a:cxn ang="0">
                    <a:pos x="3" y="0"/>
                  </a:cxn>
                </a:cxnLst>
                <a:rect l="0" t="0" r="r" b="b"/>
                <a:pathLst>
                  <a:path w="6" h="6">
                    <a:moveTo>
                      <a:pt x="3" y="0"/>
                    </a:moveTo>
                    <a:lnTo>
                      <a:pt x="4" y="1"/>
                    </a:lnTo>
                    <a:lnTo>
                      <a:pt x="5" y="1"/>
                    </a:lnTo>
                    <a:lnTo>
                      <a:pt x="4" y="4"/>
                    </a:lnTo>
                    <a:lnTo>
                      <a:pt x="3" y="5"/>
                    </a:lnTo>
                    <a:lnTo>
                      <a:pt x="0" y="4"/>
                    </a:lnTo>
                    <a:lnTo>
                      <a:pt x="1" y="1"/>
                    </a:lnTo>
                    <a:lnTo>
                      <a:pt x="3" y="0"/>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30985" name="Freeform 265"/>
              <p:cNvSpPr>
                <a:spLocks/>
              </p:cNvSpPr>
              <p:nvPr/>
            </p:nvSpPr>
            <p:spPr bwMode="auto">
              <a:xfrm>
                <a:off x="5771" y="1130"/>
                <a:ext cx="6" cy="6"/>
              </a:xfrm>
              <a:custGeom>
                <a:avLst/>
                <a:gdLst/>
                <a:ahLst/>
                <a:cxnLst>
                  <a:cxn ang="0">
                    <a:pos x="0" y="0"/>
                  </a:cxn>
                  <a:cxn ang="0">
                    <a:pos x="0" y="5"/>
                  </a:cxn>
                  <a:cxn ang="0">
                    <a:pos x="5" y="3"/>
                  </a:cxn>
                  <a:cxn ang="0">
                    <a:pos x="0" y="0"/>
                  </a:cxn>
                </a:cxnLst>
                <a:rect l="0" t="0" r="r" b="b"/>
                <a:pathLst>
                  <a:path w="6" h="6">
                    <a:moveTo>
                      <a:pt x="0" y="0"/>
                    </a:moveTo>
                    <a:lnTo>
                      <a:pt x="0" y="5"/>
                    </a:lnTo>
                    <a:lnTo>
                      <a:pt x="5" y="3"/>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986" name="Freeform 266"/>
              <p:cNvSpPr>
                <a:spLocks/>
              </p:cNvSpPr>
              <p:nvPr/>
            </p:nvSpPr>
            <p:spPr bwMode="auto">
              <a:xfrm>
                <a:off x="5766" y="1163"/>
                <a:ext cx="15" cy="5"/>
              </a:xfrm>
              <a:custGeom>
                <a:avLst/>
                <a:gdLst/>
                <a:ahLst/>
                <a:cxnLst>
                  <a:cxn ang="0">
                    <a:pos x="0" y="0"/>
                  </a:cxn>
                  <a:cxn ang="0">
                    <a:pos x="1" y="2"/>
                  </a:cxn>
                  <a:cxn ang="0">
                    <a:pos x="2" y="4"/>
                  </a:cxn>
                  <a:cxn ang="0">
                    <a:pos x="13" y="2"/>
                  </a:cxn>
                  <a:cxn ang="0">
                    <a:pos x="14" y="0"/>
                  </a:cxn>
                  <a:cxn ang="0">
                    <a:pos x="0" y="0"/>
                  </a:cxn>
                </a:cxnLst>
                <a:rect l="0" t="0" r="r" b="b"/>
                <a:pathLst>
                  <a:path w="15" h="5">
                    <a:moveTo>
                      <a:pt x="0" y="0"/>
                    </a:moveTo>
                    <a:lnTo>
                      <a:pt x="1" y="2"/>
                    </a:lnTo>
                    <a:lnTo>
                      <a:pt x="2" y="4"/>
                    </a:lnTo>
                    <a:lnTo>
                      <a:pt x="13" y="2"/>
                    </a:lnTo>
                    <a:lnTo>
                      <a:pt x="14"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sp>
            <p:nvSpPr>
              <p:cNvPr id="30987" name="Freeform 267"/>
              <p:cNvSpPr>
                <a:spLocks/>
              </p:cNvSpPr>
              <p:nvPr/>
            </p:nvSpPr>
            <p:spPr bwMode="auto">
              <a:xfrm>
                <a:off x="5713" y="1246"/>
                <a:ext cx="158" cy="383"/>
              </a:xfrm>
              <a:custGeom>
                <a:avLst/>
                <a:gdLst/>
                <a:ahLst/>
                <a:cxnLst>
                  <a:cxn ang="0">
                    <a:pos x="32" y="318"/>
                  </a:cxn>
                  <a:cxn ang="0">
                    <a:pos x="42" y="253"/>
                  </a:cxn>
                  <a:cxn ang="0">
                    <a:pos x="48" y="298"/>
                  </a:cxn>
                  <a:cxn ang="0">
                    <a:pos x="56" y="242"/>
                  </a:cxn>
                  <a:cxn ang="0">
                    <a:pos x="66" y="242"/>
                  </a:cxn>
                  <a:cxn ang="0">
                    <a:pos x="74" y="225"/>
                  </a:cxn>
                  <a:cxn ang="0">
                    <a:pos x="78" y="252"/>
                  </a:cxn>
                  <a:cxn ang="0">
                    <a:pos x="87" y="224"/>
                  </a:cxn>
                  <a:cxn ang="0">
                    <a:pos x="96" y="220"/>
                  </a:cxn>
                  <a:cxn ang="0">
                    <a:pos x="99" y="240"/>
                  </a:cxn>
                  <a:cxn ang="0">
                    <a:pos x="104" y="248"/>
                  </a:cxn>
                  <a:cxn ang="0">
                    <a:pos x="105" y="230"/>
                  </a:cxn>
                  <a:cxn ang="0">
                    <a:pos x="114" y="183"/>
                  </a:cxn>
                  <a:cxn ang="0">
                    <a:pos x="123" y="171"/>
                  </a:cxn>
                  <a:cxn ang="0">
                    <a:pos x="152" y="204"/>
                  </a:cxn>
                  <a:cxn ang="0">
                    <a:pos x="157" y="199"/>
                  </a:cxn>
                  <a:cxn ang="0">
                    <a:pos x="133" y="142"/>
                  </a:cxn>
                  <a:cxn ang="0">
                    <a:pos x="142" y="131"/>
                  </a:cxn>
                  <a:cxn ang="0">
                    <a:pos x="154" y="119"/>
                  </a:cxn>
                  <a:cxn ang="0">
                    <a:pos x="153" y="56"/>
                  </a:cxn>
                  <a:cxn ang="0">
                    <a:pos x="145" y="59"/>
                  </a:cxn>
                  <a:cxn ang="0">
                    <a:pos x="133" y="126"/>
                  </a:cxn>
                  <a:cxn ang="0">
                    <a:pos x="112" y="172"/>
                  </a:cxn>
                  <a:cxn ang="0">
                    <a:pos x="132" y="97"/>
                  </a:cxn>
                  <a:cxn ang="0">
                    <a:pos x="138" y="27"/>
                  </a:cxn>
                  <a:cxn ang="0">
                    <a:pos x="135" y="3"/>
                  </a:cxn>
                  <a:cxn ang="0">
                    <a:pos x="122" y="1"/>
                  </a:cxn>
                  <a:cxn ang="0">
                    <a:pos x="105" y="13"/>
                  </a:cxn>
                  <a:cxn ang="0">
                    <a:pos x="128" y="5"/>
                  </a:cxn>
                  <a:cxn ang="0">
                    <a:pos x="131" y="18"/>
                  </a:cxn>
                  <a:cxn ang="0">
                    <a:pos x="82" y="105"/>
                  </a:cxn>
                  <a:cxn ang="0">
                    <a:pos x="115" y="90"/>
                  </a:cxn>
                  <a:cxn ang="0">
                    <a:pos x="114" y="102"/>
                  </a:cxn>
                  <a:cxn ang="0">
                    <a:pos x="102" y="119"/>
                  </a:cxn>
                  <a:cxn ang="0">
                    <a:pos x="89" y="125"/>
                  </a:cxn>
                  <a:cxn ang="0">
                    <a:pos x="105" y="130"/>
                  </a:cxn>
                  <a:cxn ang="0">
                    <a:pos x="103" y="148"/>
                  </a:cxn>
                  <a:cxn ang="0">
                    <a:pos x="59" y="162"/>
                  </a:cxn>
                  <a:cxn ang="0">
                    <a:pos x="96" y="173"/>
                  </a:cxn>
                  <a:cxn ang="0">
                    <a:pos x="56" y="193"/>
                  </a:cxn>
                  <a:cxn ang="0">
                    <a:pos x="80" y="197"/>
                  </a:cxn>
                  <a:cxn ang="0">
                    <a:pos x="70" y="216"/>
                  </a:cxn>
                  <a:cxn ang="0">
                    <a:pos x="50" y="229"/>
                  </a:cxn>
                  <a:cxn ang="0">
                    <a:pos x="30" y="228"/>
                  </a:cxn>
                  <a:cxn ang="0">
                    <a:pos x="20" y="221"/>
                  </a:cxn>
                  <a:cxn ang="0">
                    <a:pos x="28" y="232"/>
                  </a:cxn>
                  <a:cxn ang="0">
                    <a:pos x="6" y="240"/>
                  </a:cxn>
                  <a:cxn ang="0">
                    <a:pos x="9" y="243"/>
                  </a:cxn>
                  <a:cxn ang="0">
                    <a:pos x="4" y="324"/>
                  </a:cxn>
                  <a:cxn ang="0">
                    <a:pos x="0" y="382"/>
                  </a:cxn>
                </a:cxnLst>
                <a:rect l="0" t="0" r="r" b="b"/>
                <a:pathLst>
                  <a:path w="158" h="383">
                    <a:moveTo>
                      <a:pt x="30" y="382"/>
                    </a:moveTo>
                    <a:lnTo>
                      <a:pt x="32" y="318"/>
                    </a:lnTo>
                    <a:lnTo>
                      <a:pt x="39" y="294"/>
                    </a:lnTo>
                    <a:lnTo>
                      <a:pt x="42" y="253"/>
                    </a:lnTo>
                    <a:lnTo>
                      <a:pt x="46" y="253"/>
                    </a:lnTo>
                    <a:lnTo>
                      <a:pt x="48" y="298"/>
                    </a:lnTo>
                    <a:lnTo>
                      <a:pt x="50" y="245"/>
                    </a:lnTo>
                    <a:lnTo>
                      <a:pt x="56" y="242"/>
                    </a:lnTo>
                    <a:lnTo>
                      <a:pt x="62" y="244"/>
                    </a:lnTo>
                    <a:lnTo>
                      <a:pt x="66" y="242"/>
                    </a:lnTo>
                    <a:lnTo>
                      <a:pt x="72" y="233"/>
                    </a:lnTo>
                    <a:lnTo>
                      <a:pt x="74" y="225"/>
                    </a:lnTo>
                    <a:lnTo>
                      <a:pt x="75" y="286"/>
                    </a:lnTo>
                    <a:lnTo>
                      <a:pt x="78" y="252"/>
                    </a:lnTo>
                    <a:lnTo>
                      <a:pt x="82" y="233"/>
                    </a:lnTo>
                    <a:lnTo>
                      <a:pt x="87" y="224"/>
                    </a:lnTo>
                    <a:lnTo>
                      <a:pt x="92" y="219"/>
                    </a:lnTo>
                    <a:lnTo>
                      <a:pt x="96" y="220"/>
                    </a:lnTo>
                    <a:lnTo>
                      <a:pt x="97" y="224"/>
                    </a:lnTo>
                    <a:lnTo>
                      <a:pt x="99" y="240"/>
                    </a:lnTo>
                    <a:lnTo>
                      <a:pt x="100" y="247"/>
                    </a:lnTo>
                    <a:lnTo>
                      <a:pt x="104" y="248"/>
                    </a:lnTo>
                    <a:lnTo>
                      <a:pt x="105" y="246"/>
                    </a:lnTo>
                    <a:lnTo>
                      <a:pt x="105" y="230"/>
                    </a:lnTo>
                    <a:lnTo>
                      <a:pt x="107" y="217"/>
                    </a:lnTo>
                    <a:lnTo>
                      <a:pt x="114" y="183"/>
                    </a:lnTo>
                    <a:lnTo>
                      <a:pt x="118" y="173"/>
                    </a:lnTo>
                    <a:lnTo>
                      <a:pt x="123" y="171"/>
                    </a:lnTo>
                    <a:lnTo>
                      <a:pt x="127" y="173"/>
                    </a:lnTo>
                    <a:lnTo>
                      <a:pt x="152" y="204"/>
                    </a:lnTo>
                    <a:lnTo>
                      <a:pt x="156" y="204"/>
                    </a:lnTo>
                    <a:lnTo>
                      <a:pt x="157" y="199"/>
                    </a:lnTo>
                    <a:lnTo>
                      <a:pt x="132" y="149"/>
                    </a:lnTo>
                    <a:lnTo>
                      <a:pt x="133" y="142"/>
                    </a:lnTo>
                    <a:lnTo>
                      <a:pt x="135" y="137"/>
                    </a:lnTo>
                    <a:lnTo>
                      <a:pt x="142" y="131"/>
                    </a:lnTo>
                    <a:lnTo>
                      <a:pt x="152" y="124"/>
                    </a:lnTo>
                    <a:lnTo>
                      <a:pt x="154" y="119"/>
                    </a:lnTo>
                    <a:lnTo>
                      <a:pt x="156" y="89"/>
                    </a:lnTo>
                    <a:lnTo>
                      <a:pt x="153" y="56"/>
                    </a:lnTo>
                    <a:lnTo>
                      <a:pt x="147" y="19"/>
                    </a:lnTo>
                    <a:lnTo>
                      <a:pt x="145" y="59"/>
                    </a:lnTo>
                    <a:lnTo>
                      <a:pt x="140" y="97"/>
                    </a:lnTo>
                    <a:lnTo>
                      <a:pt x="133" y="126"/>
                    </a:lnTo>
                    <a:lnTo>
                      <a:pt x="119" y="160"/>
                    </a:lnTo>
                    <a:lnTo>
                      <a:pt x="112" y="172"/>
                    </a:lnTo>
                    <a:lnTo>
                      <a:pt x="126" y="129"/>
                    </a:lnTo>
                    <a:lnTo>
                      <a:pt x="132" y="97"/>
                    </a:lnTo>
                    <a:lnTo>
                      <a:pt x="137" y="68"/>
                    </a:lnTo>
                    <a:lnTo>
                      <a:pt x="138" y="27"/>
                    </a:lnTo>
                    <a:lnTo>
                      <a:pt x="138" y="8"/>
                    </a:lnTo>
                    <a:lnTo>
                      <a:pt x="135" y="3"/>
                    </a:lnTo>
                    <a:lnTo>
                      <a:pt x="129" y="0"/>
                    </a:lnTo>
                    <a:lnTo>
                      <a:pt x="122" y="1"/>
                    </a:lnTo>
                    <a:lnTo>
                      <a:pt x="114" y="5"/>
                    </a:lnTo>
                    <a:lnTo>
                      <a:pt x="105" y="13"/>
                    </a:lnTo>
                    <a:lnTo>
                      <a:pt x="122" y="3"/>
                    </a:lnTo>
                    <a:lnTo>
                      <a:pt x="128" y="5"/>
                    </a:lnTo>
                    <a:lnTo>
                      <a:pt x="131" y="8"/>
                    </a:lnTo>
                    <a:lnTo>
                      <a:pt x="131" y="18"/>
                    </a:lnTo>
                    <a:lnTo>
                      <a:pt x="114" y="52"/>
                    </a:lnTo>
                    <a:lnTo>
                      <a:pt x="82" y="105"/>
                    </a:lnTo>
                    <a:lnTo>
                      <a:pt x="108" y="89"/>
                    </a:lnTo>
                    <a:lnTo>
                      <a:pt x="115" y="90"/>
                    </a:lnTo>
                    <a:lnTo>
                      <a:pt x="116" y="93"/>
                    </a:lnTo>
                    <a:lnTo>
                      <a:pt x="114" y="102"/>
                    </a:lnTo>
                    <a:lnTo>
                      <a:pt x="107" y="114"/>
                    </a:lnTo>
                    <a:lnTo>
                      <a:pt x="102" y="119"/>
                    </a:lnTo>
                    <a:lnTo>
                      <a:pt x="96" y="125"/>
                    </a:lnTo>
                    <a:lnTo>
                      <a:pt x="89" y="125"/>
                    </a:lnTo>
                    <a:lnTo>
                      <a:pt x="98" y="129"/>
                    </a:lnTo>
                    <a:lnTo>
                      <a:pt x="105" y="130"/>
                    </a:lnTo>
                    <a:lnTo>
                      <a:pt x="105" y="134"/>
                    </a:lnTo>
                    <a:lnTo>
                      <a:pt x="103" y="148"/>
                    </a:lnTo>
                    <a:lnTo>
                      <a:pt x="96" y="161"/>
                    </a:lnTo>
                    <a:lnTo>
                      <a:pt x="59" y="162"/>
                    </a:lnTo>
                    <a:lnTo>
                      <a:pt x="63" y="168"/>
                    </a:lnTo>
                    <a:lnTo>
                      <a:pt x="96" y="173"/>
                    </a:lnTo>
                    <a:lnTo>
                      <a:pt x="93" y="179"/>
                    </a:lnTo>
                    <a:lnTo>
                      <a:pt x="56" y="193"/>
                    </a:lnTo>
                    <a:lnTo>
                      <a:pt x="80" y="194"/>
                    </a:lnTo>
                    <a:lnTo>
                      <a:pt x="80" y="197"/>
                    </a:lnTo>
                    <a:lnTo>
                      <a:pt x="24" y="214"/>
                    </a:lnTo>
                    <a:lnTo>
                      <a:pt x="70" y="216"/>
                    </a:lnTo>
                    <a:lnTo>
                      <a:pt x="59" y="225"/>
                    </a:lnTo>
                    <a:lnTo>
                      <a:pt x="50" y="229"/>
                    </a:lnTo>
                    <a:lnTo>
                      <a:pt x="40" y="229"/>
                    </a:lnTo>
                    <a:lnTo>
                      <a:pt x="30" y="228"/>
                    </a:lnTo>
                    <a:lnTo>
                      <a:pt x="23" y="224"/>
                    </a:lnTo>
                    <a:lnTo>
                      <a:pt x="20" y="221"/>
                    </a:lnTo>
                    <a:lnTo>
                      <a:pt x="19" y="224"/>
                    </a:lnTo>
                    <a:lnTo>
                      <a:pt x="28" y="232"/>
                    </a:lnTo>
                    <a:lnTo>
                      <a:pt x="16" y="242"/>
                    </a:lnTo>
                    <a:lnTo>
                      <a:pt x="6" y="240"/>
                    </a:lnTo>
                    <a:lnTo>
                      <a:pt x="0" y="236"/>
                    </a:lnTo>
                    <a:lnTo>
                      <a:pt x="9" y="243"/>
                    </a:lnTo>
                    <a:lnTo>
                      <a:pt x="6" y="274"/>
                    </a:lnTo>
                    <a:lnTo>
                      <a:pt x="4" y="324"/>
                    </a:lnTo>
                    <a:lnTo>
                      <a:pt x="2" y="366"/>
                    </a:lnTo>
                    <a:lnTo>
                      <a:pt x="0" y="382"/>
                    </a:lnTo>
                    <a:lnTo>
                      <a:pt x="30" y="38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88" name="Freeform 268"/>
              <p:cNvSpPr>
                <a:spLocks/>
              </p:cNvSpPr>
              <p:nvPr/>
            </p:nvSpPr>
            <p:spPr bwMode="auto">
              <a:xfrm>
                <a:off x="5789" y="1331"/>
                <a:ext cx="39" cy="46"/>
              </a:xfrm>
              <a:custGeom>
                <a:avLst/>
                <a:gdLst/>
                <a:ahLst/>
                <a:cxnLst>
                  <a:cxn ang="0">
                    <a:pos x="18" y="2"/>
                  </a:cxn>
                  <a:cxn ang="0">
                    <a:pos x="2" y="25"/>
                  </a:cxn>
                  <a:cxn ang="0">
                    <a:pos x="0" y="32"/>
                  </a:cxn>
                  <a:cxn ang="0">
                    <a:pos x="1" y="39"/>
                  </a:cxn>
                  <a:cxn ang="0">
                    <a:pos x="5" y="41"/>
                  </a:cxn>
                  <a:cxn ang="0">
                    <a:pos x="17" y="44"/>
                  </a:cxn>
                  <a:cxn ang="0">
                    <a:pos x="27" y="45"/>
                  </a:cxn>
                  <a:cxn ang="0">
                    <a:pos x="36" y="44"/>
                  </a:cxn>
                  <a:cxn ang="0">
                    <a:pos x="32" y="30"/>
                  </a:cxn>
                  <a:cxn ang="0">
                    <a:pos x="25" y="35"/>
                  </a:cxn>
                  <a:cxn ang="0">
                    <a:pos x="17" y="37"/>
                  </a:cxn>
                  <a:cxn ang="0">
                    <a:pos x="13" y="37"/>
                  </a:cxn>
                  <a:cxn ang="0">
                    <a:pos x="9" y="33"/>
                  </a:cxn>
                  <a:cxn ang="0">
                    <a:pos x="9" y="29"/>
                  </a:cxn>
                  <a:cxn ang="0">
                    <a:pos x="9" y="24"/>
                  </a:cxn>
                  <a:cxn ang="0">
                    <a:pos x="13" y="19"/>
                  </a:cxn>
                  <a:cxn ang="0">
                    <a:pos x="20" y="11"/>
                  </a:cxn>
                  <a:cxn ang="0">
                    <a:pos x="38" y="0"/>
                  </a:cxn>
                  <a:cxn ang="0">
                    <a:pos x="18" y="2"/>
                  </a:cxn>
                </a:cxnLst>
                <a:rect l="0" t="0" r="r" b="b"/>
                <a:pathLst>
                  <a:path w="39" h="46">
                    <a:moveTo>
                      <a:pt x="18" y="2"/>
                    </a:moveTo>
                    <a:lnTo>
                      <a:pt x="2" y="25"/>
                    </a:lnTo>
                    <a:lnTo>
                      <a:pt x="0" y="32"/>
                    </a:lnTo>
                    <a:lnTo>
                      <a:pt x="1" y="39"/>
                    </a:lnTo>
                    <a:lnTo>
                      <a:pt x="5" y="41"/>
                    </a:lnTo>
                    <a:lnTo>
                      <a:pt x="17" y="44"/>
                    </a:lnTo>
                    <a:lnTo>
                      <a:pt x="27" y="45"/>
                    </a:lnTo>
                    <a:lnTo>
                      <a:pt x="36" y="44"/>
                    </a:lnTo>
                    <a:lnTo>
                      <a:pt x="32" y="30"/>
                    </a:lnTo>
                    <a:lnTo>
                      <a:pt x="25" y="35"/>
                    </a:lnTo>
                    <a:lnTo>
                      <a:pt x="17" y="37"/>
                    </a:lnTo>
                    <a:lnTo>
                      <a:pt x="13" y="37"/>
                    </a:lnTo>
                    <a:lnTo>
                      <a:pt x="9" y="33"/>
                    </a:lnTo>
                    <a:lnTo>
                      <a:pt x="9" y="29"/>
                    </a:lnTo>
                    <a:lnTo>
                      <a:pt x="9" y="24"/>
                    </a:lnTo>
                    <a:lnTo>
                      <a:pt x="13" y="19"/>
                    </a:lnTo>
                    <a:lnTo>
                      <a:pt x="20" y="11"/>
                    </a:lnTo>
                    <a:lnTo>
                      <a:pt x="38" y="0"/>
                    </a:lnTo>
                    <a:lnTo>
                      <a:pt x="1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89" name="Freeform 269"/>
              <p:cNvSpPr>
                <a:spLocks/>
              </p:cNvSpPr>
              <p:nvPr/>
            </p:nvSpPr>
            <p:spPr bwMode="auto">
              <a:xfrm>
                <a:off x="5711" y="1450"/>
                <a:ext cx="42" cy="40"/>
              </a:xfrm>
              <a:custGeom>
                <a:avLst/>
                <a:gdLst/>
                <a:ahLst/>
                <a:cxnLst>
                  <a:cxn ang="0">
                    <a:pos x="41" y="7"/>
                  </a:cxn>
                  <a:cxn ang="0">
                    <a:pos x="24" y="1"/>
                  </a:cxn>
                  <a:cxn ang="0">
                    <a:pos x="16" y="6"/>
                  </a:cxn>
                  <a:cxn ang="0">
                    <a:pos x="11" y="0"/>
                  </a:cxn>
                  <a:cxn ang="0">
                    <a:pos x="3" y="8"/>
                  </a:cxn>
                  <a:cxn ang="0">
                    <a:pos x="11" y="7"/>
                  </a:cxn>
                  <a:cxn ang="0">
                    <a:pos x="12" y="10"/>
                  </a:cxn>
                  <a:cxn ang="0">
                    <a:pos x="0" y="18"/>
                  </a:cxn>
                  <a:cxn ang="0">
                    <a:pos x="15" y="13"/>
                  </a:cxn>
                  <a:cxn ang="0">
                    <a:pos x="16" y="17"/>
                  </a:cxn>
                  <a:cxn ang="0">
                    <a:pos x="0" y="29"/>
                  </a:cxn>
                  <a:cxn ang="0">
                    <a:pos x="4" y="34"/>
                  </a:cxn>
                  <a:cxn ang="0">
                    <a:pos x="12" y="39"/>
                  </a:cxn>
                  <a:cxn ang="0">
                    <a:pos x="20" y="39"/>
                  </a:cxn>
                  <a:cxn ang="0">
                    <a:pos x="32" y="25"/>
                  </a:cxn>
                  <a:cxn ang="0">
                    <a:pos x="21" y="16"/>
                  </a:cxn>
                  <a:cxn ang="0">
                    <a:pos x="34" y="10"/>
                  </a:cxn>
                  <a:cxn ang="0">
                    <a:pos x="41" y="7"/>
                  </a:cxn>
                </a:cxnLst>
                <a:rect l="0" t="0" r="r" b="b"/>
                <a:pathLst>
                  <a:path w="42" h="40">
                    <a:moveTo>
                      <a:pt x="41" y="7"/>
                    </a:moveTo>
                    <a:lnTo>
                      <a:pt x="24" y="1"/>
                    </a:lnTo>
                    <a:lnTo>
                      <a:pt x="16" y="6"/>
                    </a:lnTo>
                    <a:lnTo>
                      <a:pt x="11" y="0"/>
                    </a:lnTo>
                    <a:lnTo>
                      <a:pt x="3" y="8"/>
                    </a:lnTo>
                    <a:lnTo>
                      <a:pt x="11" y="7"/>
                    </a:lnTo>
                    <a:lnTo>
                      <a:pt x="12" y="10"/>
                    </a:lnTo>
                    <a:lnTo>
                      <a:pt x="0" y="18"/>
                    </a:lnTo>
                    <a:lnTo>
                      <a:pt x="15" y="13"/>
                    </a:lnTo>
                    <a:lnTo>
                      <a:pt x="16" y="17"/>
                    </a:lnTo>
                    <a:lnTo>
                      <a:pt x="0" y="29"/>
                    </a:lnTo>
                    <a:lnTo>
                      <a:pt x="4" y="34"/>
                    </a:lnTo>
                    <a:lnTo>
                      <a:pt x="12" y="39"/>
                    </a:lnTo>
                    <a:lnTo>
                      <a:pt x="20" y="39"/>
                    </a:lnTo>
                    <a:lnTo>
                      <a:pt x="32" y="25"/>
                    </a:lnTo>
                    <a:lnTo>
                      <a:pt x="21" y="16"/>
                    </a:lnTo>
                    <a:lnTo>
                      <a:pt x="34" y="10"/>
                    </a:lnTo>
                    <a:lnTo>
                      <a:pt x="41"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0" name="Freeform 270"/>
              <p:cNvSpPr>
                <a:spLocks/>
              </p:cNvSpPr>
              <p:nvPr/>
            </p:nvSpPr>
            <p:spPr bwMode="auto">
              <a:xfrm>
                <a:off x="5657" y="1455"/>
                <a:ext cx="54" cy="23"/>
              </a:xfrm>
              <a:custGeom>
                <a:avLst/>
                <a:gdLst/>
                <a:ahLst/>
                <a:cxnLst>
                  <a:cxn ang="0">
                    <a:pos x="53" y="21"/>
                  </a:cxn>
                  <a:cxn ang="0">
                    <a:pos x="51" y="19"/>
                  </a:cxn>
                  <a:cxn ang="0">
                    <a:pos x="49" y="20"/>
                  </a:cxn>
                  <a:cxn ang="0">
                    <a:pos x="46" y="20"/>
                  </a:cxn>
                  <a:cxn ang="0">
                    <a:pos x="43" y="19"/>
                  </a:cxn>
                  <a:cxn ang="0">
                    <a:pos x="40" y="18"/>
                  </a:cxn>
                  <a:cxn ang="0">
                    <a:pos x="36" y="14"/>
                  </a:cxn>
                  <a:cxn ang="0">
                    <a:pos x="32" y="11"/>
                  </a:cxn>
                  <a:cxn ang="0">
                    <a:pos x="28" y="10"/>
                  </a:cxn>
                  <a:cxn ang="0">
                    <a:pos x="23" y="10"/>
                  </a:cxn>
                  <a:cxn ang="0">
                    <a:pos x="16" y="10"/>
                  </a:cxn>
                  <a:cxn ang="0">
                    <a:pos x="12" y="9"/>
                  </a:cxn>
                  <a:cxn ang="0">
                    <a:pos x="9" y="8"/>
                  </a:cxn>
                  <a:cxn ang="0">
                    <a:pos x="8" y="8"/>
                  </a:cxn>
                  <a:cxn ang="0">
                    <a:pos x="7" y="7"/>
                  </a:cxn>
                  <a:cxn ang="0">
                    <a:pos x="5" y="6"/>
                  </a:cxn>
                  <a:cxn ang="0">
                    <a:pos x="5" y="5"/>
                  </a:cxn>
                  <a:cxn ang="0">
                    <a:pos x="9" y="5"/>
                  </a:cxn>
                  <a:cxn ang="0">
                    <a:pos x="15" y="4"/>
                  </a:cxn>
                  <a:cxn ang="0">
                    <a:pos x="21" y="3"/>
                  </a:cxn>
                  <a:cxn ang="0">
                    <a:pos x="26" y="2"/>
                  </a:cxn>
                  <a:cxn ang="0">
                    <a:pos x="29" y="1"/>
                  </a:cxn>
                  <a:cxn ang="0">
                    <a:pos x="33" y="2"/>
                  </a:cxn>
                  <a:cxn ang="0">
                    <a:pos x="29" y="1"/>
                  </a:cxn>
                  <a:cxn ang="0">
                    <a:pos x="24" y="2"/>
                  </a:cxn>
                  <a:cxn ang="0">
                    <a:pos x="17" y="2"/>
                  </a:cxn>
                  <a:cxn ang="0">
                    <a:pos x="11" y="3"/>
                  </a:cxn>
                  <a:cxn ang="0">
                    <a:pos x="7" y="3"/>
                  </a:cxn>
                  <a:cxn ang="0">
                    <a:pos x="4" y="3"/>
                  </a:cxn>
                  <a:cxn ang="0">
                    <a:pos x="2" y="2"/>
                  </a:cxn>
                  <a:cxn ang="0">
                    <a:pos x="0" y="0"/>
                  </a:cxn>
                  <a:cxn ang="0">
                    <a:pos x="1" y="2"/>
                  </a:cxn>
                  <a:cxn ang="0">
                    <a:pos x="2" y="4"/>
                  </a:cxn>
                  <a:cxn ang="0">
                    <a:pos x="4" y="6"/>
                  </a:cxn>
                  <a:cxn ang="0">
                    <a:pos x="5" y="6"/>
                  </a:cxn>
                  <a:cxn ang="0">
                    <a:pos x="5" y="8"/>
                  </a:cxn>
                  <a:cxn ang="0">
                    <a:pos x="7" y="10"/>
                  </a:cxn>
                  <a:cxn ang="0">
                    <a:pos x="9" y="10"/>
                  </a:cxn>
                  <a:cxn ang="0">
                    <a:pos x="15" y="10"/>
                  </a:cxn>
                  <a:cxn ang="0">
                    <a:pos x="23" y="10"/>
                  </a:cxn>
                  <a:cxn ang="0">
                    <a:pos x="27" y="11"/>
                  </a:cxn>
                  <a:cxn ang="0">
                    <a:pos x="31" y="12"/>
                  </a:cxn>
                  <a:cxn ang="0">
                    <a:pos x="33" y="14"/>
                  </a:cxn>
                  <a:cxn ang="0">
                    <a:pos x="36" y="16"/>
                  </a:cxn>
                  <a:cxn ang="0">
                    <a:pos x="38" y="19"/>
                  </a:cxn>
                  <a:cxn ang="0">
                    <a:pos x="40" y="20"/>
                  </a:cxn>
                  <a:cxn ang="0">
                    <a:pos x="42" y="21"/>
                  </a:cxn>
                  <a:cxn ang="0">
                    <a:pos x="45" y="22"/>
                  </a:cxn>
                  <a:cxn ang="0">
                    <a:pos x="47" y="22"/>
                  </a:cxn>
                  <a:cxn ang="0">
                    <a:pos x="51" y="22"/>
                  </a:cxn>
                  <a:cxn ang="0">
                    <a:pos x="53" y="21"/>
                  </a:cxn>
                </a:cxnLst>
                <a:rect l="0" t="0" r="r" b="b"/>
                <a:pathLst>
                  <a:path w="54" h="23">
                    <a:moveTo>
                      <a:pt x="53" y="21"/>
                    </a:moveTo>
                    <a:lnTo>
                      <a:pt x="51" y="19"/>
                    </a:lnTo>
                    <a:lnTo>
                      <a:pt x="49" y="20"/>
                    </a:lnTo>
                    <a:lnTo>
                      <a:pt x="46" y="20"/>
                    </a:lnTo>
                    <a:lnTo>
                      <a:pt x="43" y="19"/>
                    </a:lnTo>
                    <a:lnTo>
                      <a:pt x="40" y="18"/>
                    </a:lnTo>
                    <a:lnTo>
                      <a:pt x="36" y="14"/>
                    </a:lnTo>
                    <a:lnTo>
                      <a:pt x="32" y="11"/>
                    </a:lnTo>
                    <a:lnTo>
                      <a:pt x="28" y="10"/>
                    </a:lnTo>
                    <a:lnTo>
                      <a:pt x="23" y="10"/>
                    </a:lnTo>
                    <a:lnTo>
                      <a:pt x="16" y="10"/>
                    </a:lnTo>
                    <a:lnTo>
                      <a:pt x="12" y="9"/>
                    </a:lnTo>
                    <a:lnTo>
                      <a:pt x="9" y="8"/>
                    </a:lnTo>
                    <a:lnTo>
                      <a:pt x="8" y="8"/>
                    </a:lnTo>
                    <a:lnTo>
                      <a:pt x="7" y="7"/>
                    </a:lnTo>
                    <a:lnTo>
                      <a:pt x="5" y="6"/>
                    </a:lnTo>
                    <a:lnTo>
                      <a:pt x="5" y="5"/>
                    </a:lnTo>
                    <a:lnTo>
                      <a:pt x="9" y="5"/>
                    </a:lnTo>
                    <a:lnTo>
                      <a:pt x="15" y="4"/>
                    </a:lnTo>
                    <a:lnTo>
                      <a:pt x="21" y="3"/>
                    </a:lnTo>
                    <a:lnTo>
                      <a:pt x="26" y="2"/>
                    </a:lnTo>
                    <a:lnTo>
                      <a:pt x="29" y="1"/>
                    </a:lnTo>
                    <a:lnTo>
                      <a:pt x="33" y="2"/>
                    </a:lnTo>
                    <a:lnTo>
                      <a:pt x="29" y="1"/>
                    </a:lnTo>
                    <a:lnTo>
                      <a:pt x="24" y="2"/>
                    </a:lnTo>
                    <a:lnTo>
                      <a:pt x="17" y="2"/>
                    </a:lnTo>
                    <a:lnTo>
                      <a:pt x="11" y="3"/>
                    </a:lnTo>
                    <a:lnTo>
                      <a:pt x="7" y="3"/>
                    </a:lnTo>
                    <a:lnTo>
                      <a:pt x="4" y="3"/>
                    </a:lnTo>
                    <a:lnTo>
                      <a:pt x="2" y="2"/>
                    </a:lnTo>
                    <a:lnTo>
                      <a:pt x="0" y="0"/>
                    </a:lnTo>
                    <a:lnTo>
                      <a:pt x="1" y="2"/>
                    </a:lnTo>
                    <a:lnTo>
                      <a:pt x="2" y="4"/>
                    </a:lnTo>
                    <a:lnTo>
                      <a:pt x="4" y="6"/>
                    </a:lnTo>
                    <a:lnTo>
                      <a:pt x="5" y="6"/>
                    </a:lnTo>
                    <a:lnTo>
                      <a:pt x="5" y="8"/>
                    </a:lnTo>
                    <a:lnTo>
                      <a:pt x="7" y="10"/>
                    </a:lnTo>
                    <a:lnTo>
                      <a:pt x="9" y="10"/>
                    </a:lnTo>
                    <a:lnTo>
                      <a:pt x="15" y="10"/>
                    </a:lnTo>
                    <a:lnTo>
                      <a:pt x="23" y="10"/>
                    </a:lnTo>
                    <a:lnTo>
                      <a:pt x="27" y="11"/>
                    </a:lnTo>
                    <a:lnTo>
                      <a:pt x="31" y="12"/>
                    </a:lnTo>
                    <a:lnTo>
                      <a:pt x="33" y="14"/>
                    </a:lnTo>
                    <a:lnTo>
                      <a:pt x="36" y="16"/>
                    </a:lnTo>
                    <a:lnTo>
                      <a:pt x="38" y="19"/>
                    </a:lnTo>
                    <a:lnTo>
                      <a:pt x="40" y="20"/>
                    </a:lnTo>
                    <a:lnTo>
                      <a:pt x="42" y="21"/>
                    </a:lnTo>
                    <a:lnTo>
                      <a:pt x="45" y="22"/>
                    </a:lnTo>
                    <a:lnTo>
                      <a:pt x="47" y="22"/>
                    </a:lnTo>
                    <a:lnTo>
                      <a:pt x="51" y="22"/>
                    </a:lnTo>
                    <a:lnTo>
                      <a:pt x="53" y="2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1" name="Freeform 271"/>
              <p:cNvSpPr>
                <a:spLocks/>
              </p:cNvSpPr>
              <p:nvPr/>
            </p:nvSpPr>
            <p:spPr bwMode="auto">
              <a:xfrm>
                <a:off x="5658" y="1446"/>
                <a:ext cx="52" cy="10"/>
              </a:xfrm>
              <a:custGeom>
                <a:avLst/>
                <a:gdLst/>
                <a:ahLst/>
                <a:cxnLst>
                  <a:cxn ang="0">
                    <a:pos x="51" y="5"/>
                  </a:cxn>
                  <a:cxn ang="0">
                    <a:pos x="50" y="8"/>
                  </a:cxn>
                  <a:cxn ang="0">
                    <a:pos x="44" y="5"/>
                  </a:cxn>
                  <a:cxn ang="0">
                    <a:pos x="35" y="3"/>
                  </a:cxn>
                  <a:cxn ang="0">
                    <a:pos x="30" y="1"/>
                  </a:cxn>
                  <a:cxn ang="0">
                    <a:pos x="26" y="1"/>
                  </a:cxn>
                  <a:cxn ang="0">
                    <a:pos x="21" y="2"/>
                  </a:cxn>
                  <a:cxn ang="0">
                    <a:pos x="26" y="4"/>
                  </a:cxn>
                  <a:cxn ang="0">
                    <a:pos x="18" y="5"/>
                  </a:cxn>
                  <a:cxn ang="0">
                    <a:pos x="13" y="7"/>
                  </a:cxn>
                  <a:cxn ang="0">
                    <a:pos x="7" y="8"/>
                  </a:cxn>
                  <a:cxn ang="0">
                    <a:pos x="4" y="9"/>
                  </a:cxn>
                  <a:cxn ang="0">
                    <a:pos x="0" y="9"/>
                  </a:cxn>
                  <a:cxn ang="0">
                    <a:pos x="4" y="8"/>
                  </a:cxn>
                  <a:cxn ang="0">
                    <a:pos x="9" y="4"/>
                  </a:cxn>
                  <a:cxn ang="0">
                    <a:pos x="25" y="0"/>
                  </a:cxn>
                  <a:cxn ang="0">
                    <a:pos x="35" y="0"/>
                  </a:cxn>
                  <a:cxn ang="0">
                    <a:pos x="48" y="4"/>
                  </a:cxn>
                  <a:cxn ang="0">
                    <a:pos x="51" y="5"/>
                  </a:cxn>
                </a:cxnLst>
                <a:rect l="0" t="0" r="r" b="b"/>
                <a:pathLst>
                  <a:path w="52" h="10">
                    <a:moveTo>
                      <a:pt x="51" y="5"/>
                    </a:moveTo>
                    <a:lnTo>
                      <a:pt x="50" y="8"/>
                    </a:lnTo>
                    <a:lnTo>
                      <a:pt x="44" y="5"/>
                    </a:lnTo>
                    <a:lnTo>
                      <a:pt x="35" y="3"/>
                    </a:lnTo>
                    <a:lnTo>
                      <a:pt x="30" y="1"/>
                    </a:lnTo>
                    <a:lnTo>
                      <a:pt x="26" y="1"/>
                    </a:lnTo>
                    <a:lnTo>
                      <a:pt x="21" y="2"/>
                    </a:lnTo>
                    <a:lnTo>
                      <a:pt x="26" y="4"/>
                    </a:lnTo>
                    <a:lnTo>
                      <a:pt x="18" y="5"/>
                    </a:lnTo>
                    <a:lnTo>
                      <a:pt x="13" y="7"/>
                    </a:lnTo>
                    <a:lnTo>
                      <a:pt x="7" y="8"/>
                    </a:lnTo>
                    <a:lnTo>
                      <a:pt x="4" y="9"/>
                    </a:lnTo>
                    <a:lnTo>
                      <a:pt x="0" y="9"/>
                    </a:lnTo>
                    <a:lnTo>
                      <a:pt x="4" y="8"/>
                    </a:lnTo>
                    <a:lnTo>
                      <a:pt x="9" y="4"/>
                    </a:lnTo>
                    <a:lnTo>
                      <a:pt x="25" y="0"/>
                    </a:lnTo>
                    <a:lnTo>
                      <a:pt x="35" y="0"/>
                    </a:lnTo>
                    <a:lnTo>
                      <a:pt x="48" y="4"/>
                    </a:lnTo>
                    <a:lnTo>
                      <a:pt x="51"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2" name="Freeform 272"/>
              <p:cNvSpPr>
                <a:spLocks/>
              </p:cNvSpPr>
              <p:nvPr/>
            </p:nvSpPr>
            <p:spPr bwMode="auto">
              <a:xfrm>
                <a:off x="5804" y="1193"/>
                <a:ext cx="111" cy="435"/>
              </a:xfrm>
              <a:custGeom>
                <a:avLst/>
                <a:gdLst/>
                <a:ahLst/>
                <a:cxnLst>
                  <a:cxn ang="0">
                    <a:pos x="110" y="434"/>
                  </a:cxn>
                  <a:cxn ang="0">
                    <a:pos x="105" y="420"/>
                  </a:cxn>
                  <a:cxn ang="0">
                    <a:pos x="100" y="396"/>
                  </a:cxn>
                  <a:cxn ang="0">
                    <a:pos x="97" y="364"/>
                  </a:cxn>
                  <a:cxn ang="0">
                    <a:pos x="95" y="316"/>
                  </a:cxn>
                  <a:cxn ang="0">
                    <a:pos x="95" y="213"/>
                  </a:cxn>
                  <a:cxn ang="0">
                    <a:pos x="96" y="147"/>
                  </a:cxn>
                  <a:cxn ang="0">
                    <a:pos x="93" y="105"/>
                  </a:cxn>
                  <a:cxn ang="0">
                    <a:pos x="89" y="74"/>
                  </a:cxn>
                  <a:cxn ang="0">
                    <a:pos x="83" y="52"/>
                  </a:cxn>
                  <a:cxn ang="0">
                    <a:pos x="76" y="32"/>
                  </a:cxn>
                  <a:cxn ang="0">
                    <a:pos x="66" y="15"/>
                  </a:cxn>
                  <a:cxn ang="0">
                    <a:pos x="57" y="0"/>
                  </a:cxn>
                  <a:cxn ang="0">
                    <a:pos x="41" y="7"/>
                  </a:cxn>
                  <a:cxn ang="0">
                    <a:pos x="30" y="13"/>
                  </a:cxn>
                  <a:cxn ang="0">
                    <a:pos x="17" y="25"/>
                  </a:cxn>
                  <a:cxn ang="0">
                    <a:pos x="8" y="39"/>
                  </a:cxn>
                  <a:cxn ang="0">
                    <a:pos x="0" y="53"/>
                  </a:cxn>
                  <a:cxn ang="0">
                    <a:pos x="13" y="33"/>
                  </a:cxn>
                  <a:cxn ang="0">
                    <a:pos x="26" y="20"/>
                  </a:cxn>
                  <a:cxn ang="0">
                    <a:pos x="41" y="11"/>
                  </a:cxn>
                  <a:cxn ang="0">
                    <a:pos x="51" y="9"/>
                  </a:cxn>
                  <a:cxn ang="0">
                    <a:pos x="56" y="9"/>
                  </a:cxn>
                  <a:cxn ang="0">
                    <a:pos x="66" y="23"/>
                  </a:cxn>
                  <a:cxn ang="0">
                    <a:pos x="76" y="44"/>
                  </a:cxn>
                  <a:cxn ang="0">
                    <a:pos x="84" y="76"/>
                  </a:cxn>
                  <a:cxn ang="0">
                    <a:pos x="88" y="119"/>
                  </a:cxn>
                  <a:cxn ang="0">
                    <a:pos x="91" y="157"/>
                  </a:cxn>
                  <a:cxn ang="0">
                    <a:pos x="88" y="209"/>
                  </a:cxn>
                  <a:cxn ang="0">
                    <a:pos x="86" y="257"/>
                  </a:cxn>
                  <a:cxn ang="0">
                    <a:pos x="82" y="308"/>
                  </a:cxn>
                  <a:cxn ang="0">
                    <a:pos x="82" y="341"/>
                  </a:cxn>
                  <a:cxn ang="0">
                    <a:pos x="84" y="376"/>
                  </a:cxn>
                  <a:cxn ang="0">
                    <a:pos x="87" y="404"/>
                  </a:cxn>
                  <a:cxn ang="0">
                    <a:pos x="91" y="434"/>
                  </a:cxn>
                  <a:cxn ang="0">
                    <a:pos x="110" y="434"/>
                  </a:cxn>
                </a:cxnLst>
                <a:rect l="0" t="0" r="r" b="b"/>
                <a:pathLst>
                  <a:path w="111" h="435">
                    <a:moveTo>
                      <a:pt x="110" y="434"/>
                    </a:moveTo>
                    <a:lnTo>
                      <a:pt x="105" y="420"/>
                    </a:lnTo>
                    <a:lnTo>
                      <a:pt x="100" y="396"/>
                    </a:lnTo>
                    <a:lnTo>
                      <a:pt x="97" y="364"/>
                    </a:lnTo>
                    <a:lnTo>
                      <a:pt x="95" y="316"/>
                    </a:lnTo>
                    <a:lnTo>
                      <a:pt x="95" y="213"/>
                    </a:lnTo>
                    <a:lnTo>
                      <a:pt x="96" y="147"/>
                    </a:lnTo>
                    <a:lnTo>
                      <a:pt x="93" y="105"/>
                    </a:lnTo>
                    <a:lnTo>
                      <a:pt x="89" y="74"/>
                    </a:lnTo>
                    <a:lnTo>
                      <a:pt x="83" y="52"/>
                    </a:lnTo>
                    <a:lnTo>
                      <a:pt x="76" y="32"/>
                    </a:lnTo>
                    <a:lnTo>
                      <a:pt x="66" y="15"/>
                    </a:lnTo>
                    <a:lnTo>
                      <a:pt x="57" y="0"/>
                    </a:lnTo>
                    <a:lnTo>
                      <a:pt x="41" y="7"/>
                    </a:lnTo>
                    <a:lnTo>
                      <a:pt x="30" y="13"/>
                    </a:lnTo>
                    <a:lnTo>
                      <a:pt x="17" y="25"/>
                    </a:lnTo>
                    <a:lnTo>
                      <a:pt x="8" y="39"/>
                    </a:lnTo>
                    <a:lnTo>
                      <a:pt x="0" y="53"/>
                    </a:lnTo>
                    <a:lnTo>
                      <a:pt x="13" y="33"/>
                    </a:lnTo>
                    <a:lnTo>
                      <a:pt x="26" y="20"/>
                    </a:lnTo>
                    <a:lnTo>
                      <a:pt x="41" y="11"/>
                    </a:lnTo>
                    <a:lnTo>
                      <a:pt x="51" y="9"/>
                    </a:lnTo>
                    <a:lnTo>
                      <a:pt x="56" y="9"/>
                    </a:lnTo>
                    <a:lnTo>
                      <a:pt x="66" y="23"/>
                    </a:lnTo>
                    <a:lnTo>
                      <a:pt x="76" y="44"/>
                    </a:lnTo>
                    <a:lnTo>
                      <a:pt x="84" y="76"/>
                    </a:lnTo>
                    <a:lnTo>
                      <a:pt x="88" y="119"/>
                    </a:lnTo>
                    <a:lnTo>
                      <a:pt x="91" y="157"/>
                    </a:lnTo>
                    <a:lnTo>
                      <a:pt x="88" y="209"/>
                    </a:lnTo>
                    <a:lnTo>
                      <a:pt x="86" y="257"/>
                    </a:lnTo>
                    <a:lnTo>
                      <a:pt x="82" y="308"/>
                    </a:lnTo>
                    <a:lnTo>
                      <a:pt x="82" y="341"/>
                    </a:lnTo>
                    <a:lnTo>
                      <a:pt x="84" y="376"/>
                    </a:lnTo>
                    <a:lnTo>
                      <a:pt x="87" y="404"/>
                    </a:lnTo>
                    <a:lnTo>
                      <a:pt x="91" y="434"/>
                    </a:lnTo>
                    <a:lnTo>
                      <a:pt x="110" y="4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3" name="Freeform 273"/>
              <p:cNvSpPr>
                <a:spLocks/>
              </p:cNvSpPr>
              <p:nvPr/>
            </p:nvSpPr>
            <p:spPr bwMode="auto">
              <a:xfrm>
                <a:off x="5753" y="1062"/>
                <a:ext cx="88" cy="58"/>
              </a:xfrm>
              <a:custGeom>
                <a:avLst/>
                <a:gdLst/>
                <a:ahLst/>
                <a:cxnLst>
                  <a:cxn ang="0">
                    <a:pos x="8" y="57"/>
                  </a:cxn>
                  <a:cxn ang="0">
                    <a:pos x="15" y="47"/>
                  </a:cxn>
                  <a:cxn ang="0">
                    <a:pos x="17" y="45"/>
                  </a:cxn>
                  <a:cxn ang="0">
                    <a:pos x="14" y="41"/>
                  </a:cxn>
                  <a:cxn ang="0">
                    <a:pos x="17" y="42"/>
                  </a:cxn>
                  <a:cxn ang="0">
                    <a:pos x="27" y="46"/>
                  </a:cxn>
                  <a:cxn ang="0">
                    <a:pos x="43" y="47"/>
                  </a:cxn>
                  <a:cxn ang="0">
                    <a:pos x="66" y="42"/>
                  </a:cxn>
                  <a:cxn ang="0">
                    <a:pos x="61" y="39"/>
                  </a:cxn>
                  <a:cxn ang="0">
                    <a:pos x="70" y="35"/>
                  </a:cxn>
                  <a:cxn ang="0">
                    <a:pos x="51" y="38"/>
                  </a:cxn>
                  <a:cxn ang="0">
                    <a:pos x="44" y="40"/>
                  </a:cxn>
                  <a:cxn ang="0">
                    <a:pos x="34" y="37"/>
                  </a:cxn>
                  <a:cxn ang="0">
                    <a:pos x="32" y="41"/>
                  </a:cxn>
                  <a:cxn ang="0">
                    <a:pos x="23" y="36"/>
                  </a:cxn>
                  <a:cxn ang="0">
                    <a:pos x="21" y="39"/>
                  </a:cxn>
                  <a:cxn ang="0">
                    <a:pos x="17" y="34"/>
                  </a:cxn>
                  <a:cxn ang="0">
                    <a:pos x="14" y="35"/>
                  </a:cxn>
                  <a:cxn ang="0">
                    <a:pos x="13" y="28"/>
                  </a:cxn>
                  <a:cxn ang="0">
                    <a:pos x="19" y="24"/>
                  </a:cxn>
                  <a:cxn ang="0">
                    <a:pos x="18" y="30"/>
                  </a:cxn>
                  <a:cxn ang="0">
                    <a:pos x="20" y="31"/>
                  </a:cxn>
                  <a:cxn ang="0">
                    <a:pos x="22" y="32"/>
                  </a:cxn>
                  <a:cxn ang="0">
                    <a:pos x="26" y="35"/>
                  </a:cxn>
                  <a:cxn ang="0">
                    <a:pos x="33" y="35"/>
                  </a:cxn>
                  <a:cxn ang="0">
                    <a:pos x="33" y="28"/>
                  </a:cxn>
                  <a:cxn ang="0">
                    <a:pos x="38" y="32"/>
                  </a:cxn>
                  <a:cxn ang="0">
                    <a:pos x="40" y="31"/>
                  </a:cxn>
                  <a:cxn ang="0">
                    <a:pos x="49" y="31"/>
                  </a:cxn>
                  <a:cxn ang="0">
                    <a:pos x="62" y="28"/>
                  </a:cxn>
                  <a:cxn ang="0">
                    <a:pos x="68" y="22"/>
                  </a:cxn>
                  <a:cxn ang="0">
                    <a:pos x="71" y="16"/>
                  </a:cxn>
                  <a:cxn ang="0">
                    <a:pos x="70" y="14"/>
                  </a:cxn>
                  <a:cxn ang="0">
                    <a:pos x="70" y="14"/>
                  </a:cxn>
                  <a:cxn ang="0">
                    <a:pos x="75" y="14"/>
                  </a:cxn>
                  <a:cxn ang="0">
                    <a:pos x="74" y="10"/>
                  </a:cxn>
                  <a:cxn ang="0">
                    <a:pos x="68" y="8"/>
                  </a:cxn>
                  <a:cxn ang="0">
                    <a:pos x="77" y="7"/>
                  </a:cxn>
                  <a:cxn ang="0">
                    <a:pos x="85" y="11"/>
                  </a:cxn>
                  <a:cxn ang="0">
                    <a:pos x="85" y="8"/>
                  </a:cxn>
                  <a:cxn ang="0">
                    <a:pos x="71" y="2"/>
                  </a:cxn>
                  <a:cxn ang="0">
                    <a:pos x="55" y="2"/>
                  </a:cxn>
                  <a:cxn ang="0">
                    <a:pos x="38" y="8"/>
                  </a:cxn>
                  <a:cxn ang="0">
                    <a:pos x="24" y="16"/>
                  </a:cxn>
                  <a:cxn ang="0">
                    <a:pos x="10" y="19"/>
                  </a:cxn>
                  <a:cxn ang="0">
                    <a:pos x="1" y="28"/>
                  </a:cxn>
                  <a:cxn ang="0">
                    <a:pos x="0" y="38"/>
                  </a:cxn>
                  <a:cxn ang="0">
                    <a:pos x="6" y="45"/>
                  </a:cxn>
                </a:cxnLst>
                <a:rect l="0" t="0" r="r" b="b"/>
                <a:pathLst>
                  <a:path w="88" h="58">
                    <a:moveTo>
                      <a:pt x="10" y="46"/>
                    </a:moveTo>
                    <a:lnTo>
                      <a:pt x="8" y="57"/>
                    </a:lnTo>
                    <a:lnTo>
                      <a:pt x="11" y="46"/>
                    </a:lnTo>
                    <a:lnTo>
                      <a:pt x="15" y="47"/>
                    </a:lnTo>
                    <a:lnTo>
                      <a:pt x="18" y="46"/>
                    </a:lnTo>
                    <a:lnTo>
                      <a:pt x="17" y="45"/>
                    </a:lnTo>
                    <a:lnTo>
                      <a:pt x="15" y="43"/>
                    </a:lnTo>
                    <a:lnTo>
                      <a:pt x="14" y="41"/>
                    </a:lnTo>
                    <a:lnTo>
                      <a:pt x="14" y="38"/>
                    </a:lnTo>
                    <a:lnTo>
                      <a:pt x="17" y="42"/>
                    </a:lnTo>
                    <a:lnTo>
                      <a:pt x="21" y="45"/>
                    </a:lnTo>
                    <a:lnTo>
                      <a:pt x="27" y="46"/>
                    </a:lnTo>
                    <a:lnTo>
                      <a:pt x="34" y="47"/>
                    </a:lnTo>
                    <a:lnTo>
                      <a:pt x="43" y="47"/>
                    </a:lnTo>
                    <a:lnTo>
                      <a:pt x="55" y="45"/>
                    </a:lnTo>
                    <a:lnTo>
                      <a:pt x="66" y="42"/>
                    </a:lnTo>
                    <a:lnTo>
                      <a:pt x="64" y="39"/>
                    </a:lnTo>
                    <a:lnTo>
                      <a:pt x="61" y="39"/>
                    </a:lnTo>
                    <a:lnTo>
                      <a:pt x="59" y="38"/>
                    </a:lnTo>
                    <a:lnTo>
                      <a:pt x="70" y="35"/>
                    </a:lnTo>
                    <a:lnTo>
                      <a:pt x="49" y="35"/>
                    </a:lnTo>
                    <a:lnTo>
                      <a:pt x="51" y="38"/>
                    </a:lnTo>
                    <a:lnTo>
                      <a:pt x="48" y="39"/>
                    </a:lnTo>
                    <a:lnTo>
                      <a:pt x="44" y="40"/>
                    </a:lnTo>
                    <a:lnTo>
                      <a:pt x="41" y="39"/>
                    </a:lnTo>
                    <a:lnTo>
                      <a:pt x="34" y="37"/>
                    </a:lnTo>
                    <a:lnTo>
                      <a:pt x="35" y="40"/>
                    </a:lnTo>
                    <a:lnTo>
                      <a:pt x="32" y="41"/>
                    </a:lnTo>
                    <a:lnTo>
                      <a:pt x="27" y="39"/>
                    </a:lnTo>
                    <a:lnTo>
                      <a:pt x="23" y="36"/>
                    </a:lnTo>
                    <a:lnTo>
                      <a:pt x="24" y="40"/>
                    </a:lnTo>
                    <a:lnTo>
                      <a:pt x="21" y="39"/>
                    </a:lnTo>
                    <a:lnTo>
                      <a:pt x="18" y="37"/>
                    </a:lnTo>
                    <a:lnTo>
                      <a:pt x="17" y="34"/>
                    </a:lnTo>
                    <a:lnTo>
                      <a:pt x="17" y="38"/>
                    </a:lnTo>
                    <a:lnTo>
                      <a:pt x="14" y="35"/>
                    </a:lnTo>
                    <a:lnTo>
                      <a:pt x="13" y="31"/>
                    </a:lnTo>
                    <a:lnTo>
                      <a:pt x="13" y="28"/>
                    </a:lnTo>
                    <a:lnTo>
                      <a:pt x="15" y="26"/>
                    </a:lnTo>
                    <a:lnTo>
                      <a:pt x="19" y="24"/>
                    </a:lnTo>
                    <a:lnTo>
                      <a:pt x="18" y="27"/>
                    </a:lnTo>
                    <a:lnTo>
                      <a:pt x="18" y="30"/>
                    </a:lnTo>
                    <a:lnTo>
                      <a:pt x="19" y="30"/>
                    </a:lnTo>
                    <a:lnTo>
                      <a:pt x="20" y="31"/>
                    </a:lnTo>
                    <a:lnTo>
                      <a:pt x="22" y="30"/>
                    </a:lnTo>
                    <a:lnTo>
                      <a:pt x="22" y="32"/>
                    </a:lnTo>
                    <a:lnTo>
                      <a:pt x="23" y="34"/>
                    </a:lnTo>
                    <a:lnTo>
                      <a:pt x="26" y="35"/>
                    </a:lnTo>
                    <a:lnTo>
                      <a:pt x="28" y="33"/>
                    </a:lnTo>
                    <a:lnTo>
                      <a:pt x="33" y="35"/>
                    </a:lnTo>
                    <a:lnTo>
                      <a:pt x="32" y="32"/>
                    </a:lnTo>
                    <a:lnTo>
                      <a:pt x="33" y="28"/>
                    </a:lnTo>
                    <a:lnTo>
                      <a:pt x="34" y="31"/>
                    </a:lnTo>
                    <a:lnTo>
                      <a:pt x="38" y="32"/>
                    </a:lnTo>
                    <a:lnTo>
                      <a:pt x="41" y="32"/>
                    </a:lnTo>
                    <a:lnTo>
                      <a:pt x="40" y="31"/>
                    </a:lnTo>
                    <a:lnTo>
                      <a:pt x="44" y="31"/>
                    </a:lnTo>
                    <a:lnTo>
                      <a:pt x="49" y="31"/>
                    </a:lnTo>
                    <a:lnTo>
                      <a:pt x="56" y="30"/>
                    </a:lnTo>
                    <a:lnTo>
                      <a:pt x="62" y="28"/>
                    </a:lnTo>
                    <a:lnTo>
                      <a:pt x="66" y="26"/>
                    </a:lnTo>
                    <a:lnTo>
                      <a:pt x="68" y="22"/>
                    </a:lnTo>
                    <a:lnTo>
                      <a:pt x="70" y="19"/>
                    </a:lnTo>
                    <a:lnTo>
                      <a:pt x="71" y="16"/>
                    </a:lnTo>
                    <a:lnTo>
                      <a:pt x="71" y="15"/>
                    </a:lnTo>
                    <a:lnTo>
                      <a:pt x="70" y="14"/>
                    </a:lnTo>
                    <a:lnTo>
                      <a:pt x="69" y="14"/>
                    </a:lnTo>
                    <a:lnTo>
                      <a:pt x="70" y="14"/>
                    </a:lnTo>
                    <a:lnTo>
                      <a:pt x="73" y="14"/>
                    </a:lnTo>
                    <a:lnTo>
                      <a:pt x="75" y="14"/>
                    </a:lnTo>
                    <a:lnTo>
                      <a:pt x="74" y="11"/>
                    </a:lnTo>
                    <a:lnTo>
                      <a:pt x="74" y="10"/>
                    </a:lnTo>
                    <a:lnTo>
                      <a:pt x="71" y="8"/>
                    </a:lnTo>
                    <a:lnTo>
                      <a:pt x="68" y="8"/>
                    </a:lnTo>
                    <a:lnTo>
                      <a:pt x="74" y="7"/>
                    </a:lnTo>
                    <a:lnTo>
                      <a:pt x="77" y="7"/>
                    </a:lnTo>
                    <a:lnTo>
                      <a:pt x="82" y="8"/>
                    </a:lnTo>
                    <a:lnTo>
                      <a:pt x="85" y="11"/>
                    </a:lnTo>
                    <a:lnTo>
                      <a:pt x="87" y="13"/>
                    </a:lnTo>
                    <a:lnTo>
                      <a:pt x="85" y="8"/>
                    </a:lnTo>
                    <a:lnTo>
                      <a:pt x="78" y="4"/>
                    </a:lnTo>
                    <a:lnTo>
                      <a:pt x="71" y="2"/>
                    </a:lnTo>
                    <a:lnTo>
                      <a:pt x="63" y="0"/>
                    </a:lnTo>
                    <a:lnTo>
                      <a:pt x="55" y="2"/>
                    </a:lnTo>
                    <a:lnTo>
                      <a:pt x="46" y="4"/>
                    </a:lnTo>
                    <a:lnTo>
                      <a:pt x="38" y="8"/>
                    </a:lnTo>
                    <a:lnTo>
                      <a:pt x="30" y="14"/>
                    </a:lnTo>
                    <a:lnTo>
                      <a:pt x="24" y="16"/>
                    </a:lnTo>
                    <a:lnTo>
                      <a:pt x="17" y="18"/>
                    </a:lnTo>
                    <a:lnTo>
                      <a:pt x="10" y="19"/>
                    </a:lnTo>
                    <a:lnTo>
                      <a:pt x="4" y="22"/>
                    </a:lnTo>
                    <a:lnTo>
                      <a:pt x="1" y="28"/>
                    </a:lnTo>
                    <a:lnTo>
                      <a:pt x="0" y="32"/>
                    </a:lnTo>
                    <a:lnTo>
                      <a:pt x="0" y="38"/>
                    </a:lnTo>
                    <a:lnTo>
                      <a:pt x="3" y="42"/>
                    </a:lnTo>
                    <a:lnTo>
                      <a:pt x="6" y="45"/>
                    </a:lnTo>
                    <a:lnTo>
                      <a:pt x="10" y="4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4" name="Freeform 274"/>
              <p:cNvSpPr>
                <a:spLocks/>
              </p:cNvSpPr>
              <p:nvPr/>
            </p:nvSpPr>
            <p:spPr bwMode="auto">
              <a:xfrm>
                <a:off x="5789" y="1070"/>
                <a:ext cx="82" cy="106"/>
              </a:xfrm>
              <a:custGeom>
                <a:avLst/>
                <a:gdLst/>
                <a:ahLst/>
                <a:cxnLst>
                  <a:cxn ang="0">
                    <a:pos x="31" y="35"/>
                  </a:cxn>
                  <a:cxn ang="0">
                    <a:pos x="27" y="45"/>
                  </a:cxn>
                  <a:cxn ang="0">
                    <a:pos x="19" y="48"/>
                  </a:cxn>
                  <a:cxn ang="0">
                    <a:pos x="31" y="47"/>
                  </a:cxn>
                  <a:cxn ang="0">
                    <a:pos x="31" y="53"/>
                  </a:cxn>
                  <a:cxn ang="0">
                    <a:pos x="32" y="56"/>
                  </a:cxn>
                  <a:cxn ang="0">
                    <a:pos x="39" y="56"/>
                  </a:cxn>
                  <a:cxn ang="0">
                    <a:pos x="43" y="60"/>
                  </a:cxn>
                  <a:cxn ang="0">
                    <a:pos x="51" y="66"/>
                  </a:cxn>
                  <a:cxn ang="0">
                    <a:pos x="54" y="71"/>
                  </a:cxn>
                  <a:cxn ang="0">
                    <a:pos x="60" y="82"/>
                  </a:cxn>
                  <a:cxn ang="0">
                    <a:pos x="61" y="72"/>
                  </a:cxn>
                  <a:cxn ang="0">
                    <a:pos x="57" y="62"/>
                  </a:cxn>
                  <a:cxn ang="0">
                    <a:pos x="56" y="55"/>
                  </a:cxn>
                  <a:cxn ang="0">
                    <a:pos x="45" y="55"/>
                  </a:cxn>
                  <a:cxn ang="0">
                    <a:pos x="46" y="44"/>
                  </a:cxn>
                  <a:cxn ang="0">
                    <a:pos x="42" y="39"/>
                  </a:cxn>
                  <a:cxn ang="0">
                    <a:pos x="40" y="31"/>
                  </a:cxn>
                  <a:cxn ang="0">
                    <a:pos x="36" y="28"/>
                  </a:cxn>
                  <a:cxn ang="0">
                    <a:pos x="13" y="27"/>
                  </a:cxn>
                  <a:cxn ang="0">
                    <a:pos x="33" y="15"/>
                  </a:cxn>
                  <a:cxn ang="0">
                    <a:pos x="46" y="8"/>
                  </a:cxn>
                  <a:cxn ang="0">
                    <a:pos x="46" y="0"/>
                  </a:cxn>
                  <a:cxn ang="0">
                    <a:pos x="53" y="6"/>
                  </a:cxn>
                  <a:cxn ang="0">
                    <a:pos x="64" y="4"/>
                  </a:cxn>
                  <a:cxn ang="0">
                    <a:pos x="75" y="12"/>
                  </a:cxn>
                  <a:cxn ang="0">
                    <a:pos x="81" y="23"/>
                  </a:cxn>
                  <a:cxn ang="0">
                    <a:pos x="81" y="35"/>
                  </a:cxn>
                  <a:cxn ang="0">
                    <a:pos x="79" y="47"/>
                  </a:cxn>
                  <a:cxn ang="0">
                    <a:pos x="81" y="54"/>
                  </a:cxn>
                  <a:cxn ang="0">
                    <a:pos x="77" y="64"/>
                  </a:cxn>
                  <a:cxn ang="0">
                    <a:pos x="77" y="63"/>
                  </a:cxn>
                  <a:cxn ang="0">
                    <a:pos x="80" y="54"/>
                  </a:cxn>
                  <a:cxn ang="0">
                    <a:pos x="79" y="41"/>
                  </a:cxn>
                  <a:cxn ang="0">
                    <a:pos x="79" y="24"/>
                  </a:cxn>
                  <a:cxn ang="0">
                    <a:pos x="72" y="10"/>
                  </a:cxn>
                  <a:cxn ang="0">
                    <a:pos x="63" y="6"/>
                  </a:cxn>
                  <a:cxn ang="0">
                    <a:pos x="62" y="11"/>
                  </a:cxn>
                  <a:cxn ang="0">
                    <a:pos x="70" y="17"/>
                  </a:cxn>
                  <a:cxn ang="0">
                    <a:pos x="68" y="18"/>
                  </a:cxn>
                  <a:cxn ang="0">
                    <a:pos x="74" y="27"/>
                  </a:cxn>
                  <a:cxn ang="0">
                    <a:pos x="70" y="32"/>
                  </a:cxn>
                  <a:cxn ang="0">
                    <a:pos x="72" y="45"/>
                  </a:cxn>
                  <a:cxn ang="0">
                    <a:pos x="69" y="53"/>
                  </a:cxn>
                  <a:cxn ang="0">
                    <a:pos x="66" y="57"/>
                  </a:cxn>
                  <a:cxn ang="0">
                    <a:pos x="72" y="73"/>
                  </a:cxn>
                  <a:cxn ang="0">
                    <a:pos x="75" y="83"/>
                  </a:cxn>
                  <a:cxn ang="0">
                    <a:pos x="71" y="94"/>
                  </a:cxn>
                  <a:cxn ang="0">
                    <a:pos x="62" y="105"/>
                  </a:cxn>
                  <a:cxn ang="0">
                    <a:pos x="51" y="105"/>
                  </a:cxn>
                  <a:cxn ang="0">
                    <a:pos x="52" y="98"/>
                  </a:cxn>
                  <a:cxn ang="0">
                    <a:pos x="43" y="97"/>
                  </a:cxn>
                  <a:cxn ang="0">
                    <a:pos x="35" y="90"/>
                  </a:cxn>
                  <a:cxn ang="0">
                    <a:pos x="39" y="86"/>
                  </a:cxn>
                  <a:cxn ang="0">
                    <a:pos x="44" y="79"/>
                  </a:cxn>
                  <a:cxn ang="0">
                    <a:pos x="32" y="78"/>
                  </a:cxn>
                  <a:cxn ang="0">
                    <a:pos x="32" y="64"/>
                  </a:cxn>
                  <a:cxn ang="0">
                    <a:pos x="24" y="76"/>
                  </a:cxn>
                  <a:cxn ang="0">
                    <a:pos x="19" y="67"/>
                  </a:cxn>
                  <a:cxn ang="0">
                    <a:pos x="3" y="55"/>
                  </a:cxn>
                  <a:cxn ang="0">
                    <a:pos x="0" y="47"/>
                  </a:cxn>
                  <a:cxn ang="0">
                    <a:pos x="2" y="38"/>
                  </a:cxn>
                </a:cxnLst>
                <a:rect l="0" t="0" r="r" b="b"/>
                <a:pathLst>
                  <a:path w="82" h="106">
                    <a:moveTo>
                      <a:pt x="26" y="35"/>
                    </a:moveTo>
                    <a:lnTo>
                      <a:pt x="31" y="35"/>
                    </a:lnTo>
                    <a:lnTo>
                      <a:pt x="31" y="40"/>
                    </a:lnTo>
                    <a:lnTo>
                      <a:pt x="27" y="45"/>
                    </a:lnTo>
                    <a:lnTo>
                      <a:pt x="23" y="47"/>
                    </a:lnTo>
                    <a:lnTo>
                      <a:pt x="19" y="48"/>
                    </a:lnTo>
                    <a:lnTo>
                      <a:pt x="26" y="48"/>
                    </a:lnTo>
                    <a:lnTo>
                      <a:pt x="31" y="47"/>
                    </a:lnTo>
                    <a:lnTo>
                      <a:pt x="28" y="51"/>
                    </a:lnTo>
                    <a:lnTo>
                      <a:pt x="31" y="53"/>
                    </a:lnTo>
                    <a:lnTo>
                      <a:pt x="36" y="53"/>
                    </a:lnTo>
                    <a:lnTo>
                      <a:pt x="32" y="56"/>
                    </a:lnTo>
                    <a:lnTo>
                      <a:pt x="36" y="57"/>
                    </a:lnTo>
                    <a:lnTo>
                      <a:pt x="39" y="56"/>
                    </a:lnTo>
                    <a:lnTo>
                      <a:pt x="43" y="56"/>
                    </a:lnTo>
                    <a:lnTo>
                      <a:pt x="43" y="60"/>
                    </a:lnTo>
                    <a:lnTo>
                      <a:pt x="49" y="60"/>
                    </a:lnTo>
                    <a:lnTo>
                      <a:pt x="51" y="66"/>
                    </a:lnTo>
                    <a:lnTo>
                      <a:pt x="46" y="67"/>
                    </a:lnTo>
                    <a:lnTo>
                      <a:pt x="54" y="71"/>
                    </a:lnTo>
                    <a:lnTo>
                      <a:pt x="59" y="78"/>
                    </a:lnTo>
                    <a:lnTo>
                      <a:pt x="60" y="82"/>
                    </a:lnTo>
                    <a:lnTo>
                      <a:pt x="61" y="78"/>
                    </a:lnTo>
                    <a:lnTo>
                      <a:pt x="61" y="72"/>
                    </a:lnTo>
                    <a:lnTo>
                      <a:pt x="62" y="67"/>
                    </a:lnTo>
                    <a:lnTo>
                      <a:pt x="57" y="62"/>
                    </a:lnTo>
                    <a:lnTo>
                      <a:pt x="51" y="60"/>
                    </a:lnTo>
                    <a:lnTo>
                      <a:pt x="56" y="55"/>
                    </a:lnTo>
                    <a:lnTo>
                      <a:pt x="51" y="57"/>
                    </a:lnTo>
                    <a:lnTo>
                      <a:pt x="45" y="55"/>
                    </a:lnTo>
                    <a:lnTo>
                      <a:pt x="49" y="49"/>
                    </a:lnTo>
                    <a:lnTo>
                      <a:pt x="46" y="44"/>
                    </a:lnTo>
                    <a:lnTo>
                      <a:pt x="41" y="44"/>
                    </a:lnTo>
                    <a:lnTo>
                      <a:pt x="42" y="39"/>
                    </a:lnTo>
                    <a:lnTo>
                      <a:pt x="49" y="28"/>
                    </a:lnTo>
                    <a:lnTo>
                      <a:pt x="40" y="31"/>
                    </a:lnTo>
                    <a:lnTo>
                      <a:pt x="35" y="32"/>
                    </a:lnTo>
                    <a:lnTo>
                      <a:pt x="36" y="28"/>
                    </a:lnTo>
                    <a:lnTo>
                      <a:pt x="31" y="26"/>
                    </a:lnTo>
                    <a:lnTo>
                      <a:pt x="13" y="27"/>
                    </a:lnTo>
                    <a:lnTo>
                      <a:pt x="17" y="21"/>
                    </a:lnTo>
                    <a:lnTo>
                      <a:pt x="33" y="15"/>
                    </a:lnTo>
                    <a:lnTo>
                      <a:pt x="42" y="12"/>
                    </a:lnTo>
                    <a:lnTo>
                      <a:pt x="46" y="8"/>
                    </a:lnTo>
                    <a:lnTo>
                      <a:pt x="49" y="6"/>
                    </a:lnTo>
                    <a:lnTo>
                      <a:pt x="46" y="0"/>
                    </a:lnTo>
                    <a:lnTo>
                      <a:pt x="49" y="2"/>
                    </a:lnTo>
                    <a:lnTo>
                      <a:pt x="53" y="6"/>
                    </a:lnTo>
                    <a:lnTo>
                      <a:pt x="58" y="4"/>
                    </a:lnTo>
                    <a:lnTo>
                      <a:pt x="64" y="4"/>
                    </a:lnTo>
                    <a:lnTo>
                      <a:pt x="72" y="8"/>
                    </a:lnTo>
                    <a:lnTo>
                      <a:pt x="75" y="12"/>
                    </a:lnTo>
                    <a:lnTo>
                      <a:pt x="78" y="17"/>
                    </a:lnTo>
                    <a:lnTo>
                      <a:pt x="81" y="23"/>
                    </a:lnTo>
                    <a:lnTo>
                      <a:pt x="81" y="29"/>
                    </a:lnTo>
                    <a:lnTo>
                      <a:pt x="81" y="35"/>
                    </a:lnTo>
                    <a:lnTo>
                      <a:pt x="81" y="42"/>
                    </a:lnTo>
                    <a:lnTo>
                      <a:pt x="79" y="47"/>
                    </a:lnTo>
                    <a:lnTo>
                      <a:pt x="81" y="50"/>
                    </a:lnTo>
                    <a:lnTo>
                      <a:pt x="81" y="54"/>
                    </a:lnTo>
                    <a:lnTo>
                      <a:pt x="80" y="60"/>
                    </a:lnTo>
                    <a:lnTo>
                      <a:pt x="77" y="64"/>
                    </a:lnTo>
                    <a:lnTo>
                      <a:pt x="73" y="68"/>
                    </a:lnTo>
                    <a:lnTo>
                      <a:pt x="77" y="63"/>
                    </a:lnTo>
                    <a:lnTo>
                      <a:pt x="80" y="59"/>
                    </a:lnTo>
                    <a:lnTo>
                      <a:pt x="80" y="54"/>
                    </a:lnTo>
                    <a:lnTo>
                      <a:pt x="80" y="50"/>
                    </a:lnTo>
                    <a:lnTo>
                      <a:pt x="79" y="41"/>
                    </a:lnTo>
                    <a:lnTo>
                      <a:pt x="80" y="34"/>
                    </a:lnTo>
                    <a:lnTo>
                      <a:pt x="79" y="24"/>
                    </a:lnTo>
                    <a:lnTo>
                      <a:pt x="77" y="16"/>
                    </a:lnTo>
                    <a:lnTo>
                      <a:pt x="72" y="10"/>
                    </a:lnTo>
                    <a:lnTo>
                      <a:pt x="68" y="7"/>
                    </a:lnTo>
                    <a:lnTo>
                      <a:pt x="63" y="6"/>
                    </a:lnTo>
                    <a:lnTo>
                      <a:pt x="58" y="7"/>
                    </a:lnTo>
                    <a:lnTo>
                      <a:pt x="62" y="11"/>
                    </a:lnTo>
                    <a:lnTo>
                      <a:pt x="65" y="13"/>
                    </a:lnTo>
                    <a:lnTo>
                      <a:pt x="70" y="17"/>
                    </a:lnTo>
                    <a:lnTo>
                      <a:pt x="64" y="16"/>
                    </a:lnTo>
                    <a:lnTo>
                      <a:pt x="68" y="18"/>
                    </a:lnTo>
                    <a:lnTo>
                      <a:pt x="72" y="22"/>
                    </a:lnTo>
                    <a:lnTo>
                      <a:pt x="74" y="27"/>
                    </a:lnTo>
                    <a:lnTo>
                      <a:pt x="74" y="31"/>
                    </a:lnTo>
                    <a:lnTo>
                      <a:pt x="70" y="32"/>
                    </a:lnTo>
                    <a:lnTo>
                      <a:pt x="72" y="39"/>
                    </a:lnTo>
                    <a:lnTo>
                      <a:pt x="72" y="45"/>
                    </a:lnTo>
                    <a:lnTo>
                      <a:pt x="70" y="48"/>
                    </a:lnTo>
                    <a:lnTo>
                      <a:pt x="69" y="53"/>
                    </a:lnTo>
                    <a:lnTo>
                      <a:pt x="66" y="50"/>
                    </a:lnTo>
                    <a:lnTo>
                      <a:pt x="66" y="57"/>
                    </a:lnTo>
                    <a:lnTo>
                      <a:pt x="68" y="67"/>
                    </a:lnTo>
                    <a:lnTo>
                      <a:pt x="72" y="73"/>
                    </a:lnTo>
                    <a:lnTo>
                      <a:pt x="74" y="78"/>
                    </a:lnTo>
                    <a:lnTo>
                      <a:pt x="75" y="83"/>
                    </a:lnTo>
                    <a:lnTo>
                      <a:pt x="74" y="87"/>
                    </a:lnTo>
                    <a:lnTo>
                      <a:pt x="71" y="94"/>
                    </a:lnTo>
                    <a:lnTo>
                      <a:pt x="68" y="99"/>
                    </a:lnTo>
                    <a:lnTo>
                      <a:pt x="62" y="105"/>
                    </a:lnTo>
                    <a:lnTo>
                      <a:pt x="55" y="105"/>
                    </a:lnTo>
                    <a:lnTo>
                      <a:pt x="51" y="105"/>
                    </a:lnTo>
                    <a:lnTo>
                      <a:pt x="47" y="102"/>
                    </a:lnTo>
                    <a:lnTo>
                      <a:pt x="52" y="98"/>
                    </a:lnTo>
                    <a:lnTo>
                      <a:pt x="47" y="98"/>
                    </a:lnTo>
                    <a:lnTo>
                      <a:pt x="43" y="97"/>
                    </a:lnTo>
                    <a:lnTo>
                      <a:pt x="39" y="95"/>
                    </a:lnTo>
                    <a:lnTo>
                      <a:pt x="35" y="90"/>
                    </a:lnTo>
                    <a:lnTo>
                      <a:pt x="42" y="91"/>
                    </a:lnTo>
                    <a:lnTo>
                      <a:pt x="39" y="86"/>
                    </a:lnTo>
                    <a:lnTo>
                      <a:pt x="44" y="84"/>
                    </a:lnTo>
                    <a:lnTo>
                      <a:pt x="44" y="79"/>
                    </a:lnTo>
                    <a:lnTo>
                      <a:pt x="38" y="74"/>
                    </a:lnTo>
                    <a:lnTo>
                      <a:pt x="32" y="78"/>
                    </a:lnTo>
                    <a:lnTo>
                      <a:pt x="35" y="68"/>
                    </a:lnTo>
                    <a:lnTo>
                      <a:pt x="32" y="64"/>
                    </a:lnTo>
                    <a:lnTo>
                      <a:pt x="28" y="71"/>
                    </a:lnTo>
                    <a:lnTo>
                      <a:pt x="24" y="76"/>
                    </a:lnTo>
                    <a:lnTo>
                      <a:pt x="21" y="72"/>
                    </a:lnTo>
                    <a:lnTo>
                      <a:pt x="19" y="67"/>
                    </a:lnTo>
                    <a:lnTo>
                      <a:pt x="7" y="59"/>
                    </a:lnTo>
                    <a:lnTo>
                      <a:pt x="3" y="55"/>
                    </a:lnTo>
                    <a:lnTo>
                      <a:pt x="1" y="51"/>
                    </a:lnTo>
                    <a:lnTo>
                      <a:pt x="0" y="47"/>
                    </a:lnTo>
                    <a:lnTo>
                      <a:pt x="0" y="43"/>
                    </a:lnTo>
                    <a:lnTo>
                      <a:pt x="2" y="38"/>
                    </a:lnTo>
                    <a:lnTo>
                      <a:pt x="26" y="3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5" name="Freeform 275"/>
              <p:cNvSpPr>
                <a:spLocks/>
              </p:cNvSpPr>
              <p:nvPr/>
            </p:nvSpPr>
            <p:spPr bwMode="auto">
              <a:xfrm>
                <a:off x="5812" y="1149"/>
                <a:ext cx="8" cy="8"/>
              </a:xfrm>
              <a:custGeom>
                <a:avLst/>
                <a:gdLst/>
                <a:ahLst/>
                <a:cxnLst>
                  <a:cxn ang="0">
                    <a:pos x="4" y="1"/>
                  </a:cxn>
                  <a:cxn ang="0">
                    <a:pos x="3" y="1"/>
                  </a:cxn>
                  <a:cxn ang="0">
                    <a:pos x="1" y="2"/>
                  </a:cxn>
                  <a:cxn ang="0">
                    <a:pos x="1" y="3"/>
                  </a:cxn>
                  <a:cxn ang="0">
                    <a:pos x="2" y="4"/>
                  </a:cxn>
                  <a:cxn ang="0">
                    <a:pos x="4" y="4"/>
                  </a:cxn>
                  <a:cxn ang="0">
                    <a:pos x="5" y="4"/>
                  </a:cxn>
                  <a:cxn ang="0">
                    <a:pos x="5" y="1"/>
                  </a:cxn>
                  <a:cxn ang="0">
                    <a:pos x="7" y="3"/>
                  </a:cxn>
                  <a:cxn ang="0">
                    <a:pos x="7" y="5"/>
                  </a:cxn>
                  <a:cxn ang="0">
                    <a:pos x="6" y="7"/>
                  </a:cxn>
                  <a:cxn ang="0">
                    <a:pos x="4" y="7"/>
                  </a:cxn>
                  <a:cxn ang="0">
                    <a:pos x="1" y="7"/>
                  </a:cxn>
                  <a:cxn ang="0">
                    <a:pos x="0" y="4"/>
                  </a:cxn>
                  <a:cxn ang="0">
                    <a:pos x="1" y="2"/>
                  </a:cxn>
                  <a:cxn ang="0">
                    <a:pos x="2" y="0"/>
                  </a:cxn>
                  <a:cxn ang="0">
                    <a:pos x="4" y="1"/>
                  </a:cxn>
                </a:cxnLst>
                <a:rect l="0" t="0" r="r" b="b"/>
                <a:pathLst>
                  <a:path w="8" h="8">
                    <a:moveTo>
                      <a:pt x="4" y="1"/>
                    </a:moveTo>
                    <a:lnTo>
                      <a:pt x="3" y="1"/>
                    </a:lnTo>
                    <a:lnTo>
                      <a:pt x="1" y="2"/>
                    </a:lnTo>
                    <a:lnTo>
                      <a:pt x="1" y="3"/>
                    </a:lnTo>
                    <a:lnTo>
                      <a:pt x="2" y="4"/>
                    </a:lnTo>
                    <a:lnTo>
                      <a:pt x="4" y="4"/>
                    </a:lnTo>
                    <a:lnTo>
                      <a:pt x="5" y="4"/>
                    </a:lnTo>
                    <a:lnTo>
                      <a:pt x="5" y="1"/>
                    </a:lnTo>
                    <a:lnTo>
                      <a:pt x="7" y="3"/>
                    </a:lnTo>
                    <a:lnTo>
                      <a:pt x="7" y="5"/>
                    </a:lnTo>
                    <a:lnTo>
                      <a:pt x="6" y="7"/>
                    </a:lnTo>
                    <a:lnTo>
                      <a:pt x="4" y="7"/>
                    </a:lnTo>
                    <a:lnTo>
                      <a:pt x="1" y="7"/>
                    </a:lnTo>
                    <a:lnTo>
                      <a:pt x="0" y="4"/>
                    </a:lnTo>
                    <a:lnTo>
                      <a:pt x="1" y="2"/>
                    </a:lnTo>
                    <a:lnTo>
                      <a:pt x="2" y="0"/>
                    </a:lnTo>
                    <a:lnTo>
                      <a:pt x="4"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6" name="Freeform 276"/>
              <p:cNvSpPr>
                <a:spLocks/>
              </p:cNvSpPr>
              <p:nvPr/>
            </p:nvSpPr>
            <p:spPr bwMode="auto">
              <a:xfrm>
                <a:off x="5754" y="1121"/>
                <a:ext cx="26" cy="44"/>
              </a:xfrm>
              <a:custGeom>
                <a:avLst/>
                <a:gdLst/>
                <a:ahLst/>
                <a:cxnLst>
                  <a:cxn ang="0">
                    <a:pos x="7" y="0"/>
                  </a:cxn>
                  <a:cxn ang="0">
                    <a:pos x="10" y="5"/>
                  </a:cxn>
                  <a:cxn ang="0">
                    <a:pos x="10" y="7"/>
                  </a:cxn>
                  <a:cxn ang="0">
                    <a:pos x="10" y="9"/>
                  </a:cxn>
                  <a:cxn ang="0">
                    <a:pos x="1" y="28"/>
                  </a:cxn>
                  <a:cxn ang="0">
                    <a:pos x="1" y="29"/>
                  </a:cxn>
                  <a:cxn ang="0">
                    <a:pos x="2" y="31"/>
                  </a:cxn>
                  <a:cxn ang="0">
                    <a:pos x="8" y="35"/>
                  </a:cxn>
                  <a:cxn ang="0">
                    <a:pos x="10" y="37"/>
                  </a:cxn>
                  <a:cxn ang="0">
                    <a:pos x="10" y="40"/>
                  </a:cxn>
                  <a:cxn ang="0">
                    <a:pos x="25" y="43"/>
                  </a:cxn>
                  <a:cxn ang="0">
                    <a:pos x="13" y="42"/>
                  </a:cxn>
                  <a:cxn ang="0">
                    <a:pos x="10" y="42"/>
                  </a:cxn>
                  <a:cxn ang="0">
                    <a:pos x="8" y="41"/>
                  </a:cxn>
                  <a:cxn ang="0">
                    <a:pos x="7" y="35"/>
                  </a:cxn>
                  <a:cxn ang="0">
                    <a:pos x="0" y="31"/>
                  </a:cxn>
                  <a:cxn ang="0">
                    <a:pos x="0" y="29"/>
                  </a:cxn>
                  <a:cxn ang="0">
                    <a:pos x="1" y="27"/>
                  </a:cxn>
                  <a:cxn ang="0">
                    <a:pos x="9" y="8"/>
                  </a:cxn>
                  <a:cxn ang="0">
                    <a:pos x="9" y="6"/>
                  </a:cxn>
                  <a:cxn ang="0">
                    <a:pos x="8" y="3"/>
                  </a:cxn>
                  <a:cxn ang="0">
                    <a:pos x="7" y="0"/>
                  </a:cxn>
                </a:cxnLst>
                <a:rect l="0" t="0" r="r" b="b"/>
                <a:pathLst>
                  <a:path w="26" h="44">
                    <a:moveTo>
                      <a:pt x="7" y="0"/>
                    </a:moveTo>
                    <a:lnTo>
                      <a:pt x="10" y="5"/>
                    </a:lnTo>
                    <a:lnTo>
                      <a:pt x="10" y="7"/>
                    </a:lnTo>
                    <a:lnTo>
                      <a:pt x="10" y="9"/>
                    </a:lnTo>
                    <a:lnTo>
                      <a:pt x="1" y="28"/>
                    </a:lnTo>
                    <a:lnTo>
                      <a:pt x="1" y="29"/>
                    </a:lnTo>
                    <a:lnTo>
                      <a:pt x="2" y="31"/>
                    </a:lnTo>
                    <a:lnTo>
                      <a:pt x="8" y="35"/>
                    </a:lnTo>
                    <a:lnTo>
                      <a:pt x="10" y="37"/>
                    </a:lnTo>
                    <a:lnTo>
                      <a:pt x="10" y="40"/>
                    </a:lnTo>
                    <a:lnTo>
                      <a:pt x="25" y="43"/>
                    </a:lnTo>
                    <a:lnTo>
                      <a:pt x="13" y="42"/>
                    </a:lnTo>
                    <a:lnTo>
                      <a:pt x="10" y="42"/>
                    </a:lnTo>
                    <a:lnTo>
                      <a:pt x="8" y="41"/>
                    </a:lnTo>
                    <a:lnTo>
                      <a:pt x="7" y="35"/>
                    </a:lnTo>
                    <a:lnTo>
                      <a:pt x="0" y="31"/>
                    </a:lnTo>
                    <a:lnTo>
                      <a:pt x="0" y="29"/>
                    </a:lnTo>
                    <a:lnTo>
                      <a:pt x="1" y="27"/>
                    </a:lnTo>
                    <a:lnTo>
                      <a:pt x="9" y="8"/>
                    </a:lnTo>
                    <a:lnTo>
                      <a:pt x="9" y="6"/>
                    </a:lnTo>
                    <a:lnTo>
                      <a:pt x="8" y="3"/>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7" name="Freeform 277"/>
              <p:cNvSpPr>
                <a:spLocks/>
              </p:cNvSpPr>
              <p:nvPr/>
            </p:nvSpPr>
            <p:spPr bwMode="auto">
              <a:xfrm>
                <a:off x="5760" y="1151"/>
                <a:ext cx="9" cy="3"/>
              </a:xfrm>
              <a:custGeom>
                <a:avLst/>
                <a:gdLst/>
                <a:ahLst/>
                <a:cxnLst>
                  <a:cxn ang="0">
                    <a:pos x="1" y="2"/>
                  </a:cxn>
                  <a:cxn ang="0">
                    <a:pos x="0" y="0"/>
                  </a:cxn>
                  <a:cxn ang="0">
                    <a:pos x="1" y="0"/>
                  </a:cxn>
                  <a:cxn ang="0">
                    <a:pos x="6" y="1"/>
                  </a:cxn>
                  <a:cxn ang="0">
                    <a:pos x="8" y="0"/>
                  </a:cxn>
                  <a:cxn ang="0">
                    <a:pos x="8" y="1"/>
                  </a:cxn>
                  <a:cxn ang="0">
                    <a:pos x="7" y="2"/>
                  </a:cxn>
                  <a:cxn ang="0">
                    <a:pos x="5" y="2"/>
                  </a:cxn>
                  <a:cxn ang="0">
                    <a:pos x="2" y="2"/>
                  </a:cxn>
                  <a:cxn ang="0">
                    <a:pos x="1" y="2"/>
                  </a:cxn>
                </a:cxnLst>
                <a:rect l="0" t="0" r="r" b="b"/>
                <a:pathLst>
                  <a:path w="9" h="3">
                    <a:moveTo>
                      <a:pt x="1" y="2"/>
                    </a:moveTo>
                    <a:lnTo>
                      <a:pt x="0" y="0"/>
                    </a:lnTo>
                    <a:lnTo>
                      <a:pt x="1" y="0"/>
                    </a:lnTo>
                    <a:lnTo>
                      <a:pt x="6" y="1"/>
                    </a:lnTo>
                    <a:lnTo>
                      <a:pt x="8" y="0"/>
                    </a:lnTo>
                    <a:lnTo>
                      <a:pt x="8" y="1"/>
                    </a:lnTo>
                    <a:lnTo>
                      <a:pt x="7" y="2"/>
                    </a:lnTo>
                    <a:lnTo>
                      <a:pt x="5" y="2"/>
                    </a:lnTo>
                    <a:lnTo>
                      <a:pt x="2" y="2"/>
                    </a:lnTo>
                    <a:lnTo>
                      <a:pt x="1"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8" name="Freeform 278"/>
              <p:cNvSpPr>
                <a:spLocks/>
              </p:cNvSpPr>
              <p:nvPr/>
            </p:nvSpPr>
            <p:spPr bwMode="auto">
              <a:xfrm>
                <a:off x="5770" y="1164"/>
                <a:ext cx="11" cy="16"/>
              </a:xfrm>
              <a:custGeom>
                <a:avLst/>
                <a:gdLst/>
                <a:ahLst/>
                <a:cxnLst>
                  <a:cxn ang="0">
                    <a:pos x="10" y="0"/>
                  </a:cxn>
                  <a:cxn ang="0">
                    <a:pos x="8" y="4"/>
                  </a:cxn>
                  <a:cxn ang="0">
                    <a:pos x="0" y="15"/>
                  </a:cxn>
                  <a:cxn ang="0">
                    <a:pos x="0" y="14"/>
                  </a:cxn>
                  <a:cxn ang="0">
                    <a:pos x="0" y="12"/>
                  </a:cxn>
                  <a:cxn ang="0">
                    <a:pos x="1" y="9"/>
                  </a:cxn>
                  <a:cxn ang="0">
                    <a:pos x="8" y="3"/>
                  </a:cxn>
                  <a:cxn ang="0">
                    <a:pos x="10" y="0"/>
                  </a:cxn>
                </a:cxnLst>
                <a:rect l="0" t="0" r="r" b="b"/>
                <a:pathLst>
                  <a:path w="11" h="16">
                    <a:moveTo>
                      <a:pt x="10" y="0"/>
                    </a:moveTo>
                    <a:lnTo>
                      <a:pt x="8" y="4"/>
                    </a:lnTo>
                    <a:lnTo>
                      <a:pt x="0" y="15"/>
                    </a:lnTo>
                    <a:lnTo>
                      <a:pt x="0" y="14"/>
                    </a:lnTo>
                    <a:lnTo>
                      <a:pt x="0" y="12"/>
                    </a:lnTo>
                    <a:lnTo>
                      <a:pt x="1" y="9"/>
                    </a:lnTo>
                    <a:lnTo>
                      <a:pt x="8" y="3"/>
                    </a:lnTo>
                    <a:lnTo>
                      <a:pt x="1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0999" name="Freeform 279"/>
              <p:cNvSpPr>
                <a:spLocks/>
              </p:cNvSpPr>
              <p:nvPr/>
            </p:nvSpPr>
            <p:spPr bwMode="auto">
              <a:xfrm>
                <a:off x="5766" y="1163"/>
                <a:ext cx="13" cy="5"/>
              </a:xfrm>
              <a:custGeom>
                <a:avLst/>
                <a:gdLst/>
                <a:ahLst/>
                <a:cxnLst>
                  <a:cxn ang="0">
                    <a:pos x="0" y="0"/>
                  </a:cxn>
                  <a:cxn ang="0">
                    <a:pos x="1" y="3"/>
                  </a:cxn>
                  <a:cxn ang="0">
                    <a:pos x="2" y="4"/>
                  </a:cxn>
                  <a:cxn ang="0">
                    <a:pos x="12" y="3"/>
                  </a:cxn>
                </a:cxnLst>
                <a:rect l="0" t="0" r="r" b="b"/>
                <a:pathLst>
                  <a:path w="13" h="5">
                    <a:moveTo>
                      <a:pt x="0" y="0"/>
                    </a:moveTo>
                    <a:lnTo>
                      <a:pt x="1" y="3"/>
                    </a:lnTo>
                    <a:lnTo>
                      <a:pt x="2" y="4"/>
                    </a:lnTo>
                    <a:lnTo>
                      <a:pt x="12" y="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00" name="Freeform 280"/>
              <p:cNvSpPr>
                <a:spLocks/>
              </p:cNvSpPr>
              <p:nvPr/>
            </p:nvSpPr>
            <p:spPr bwMode="auto">
              <a:xfrm>
                <a:off x="5771" y="1167"/>
                <a:ext cx="62" cy="58"/>
              </a:xfrm>
              <a:custGeom>
                <a:avLst/>
                <a:gdLst/>
                <a:ahLst/>
                <a:cxnLst>
                  <a:cxn ang="0">
                    <a:pos x="1" y="12"/>
                  </a:cxn>
                  <a:cxn ang="0">
                    <a:pos x="4" y="13"/>
                  </a:cxn>
                  <a:cxn ang="0">
                    <a:pos x="2" y="16"/>
                  </a:cxn>
                  <a:cxn ang="0">
                    <a:pos x="2" y="17"/>
                  </a:cxn>
                  <a:cxn ang="0">
                    <a:pos x="3" y="20"/>
                  </a:cxn>
                  <a:cxn ang="0">
                    <a:pos x="5" y="21"/>
                  </a:cxn>
                  <a:cxn ang="0">
                    <a:pos x="8" y="22"/>
                  </a:cxn>
                  <a:cxn ang="0">
                    <a:pos x="11" y="22"/>
                  </a:cxn>
                  <a:cxn ang="0">
                    <a:pos x="18" y="20"/>
                  </a:cxn>
                  <a:cxn ang="0">
                    <a:pos x="25" y="16"/>
                  </a:cxn>
                  <a:cxn ang="0">
                    <a:pos x="31" y="12"/>
                  </a:cxn>
                  <a:cxn ang="0">
                    <a:pos x="38" y="6"/>
                  </a:cxn>
                  <a:cxn ang="0">
                    <a:pos x="41" y="4"/>
                  </a:cxn>
                  <a:cxn ang="0">
                    <a:pos x="42" y="5"/>
                  </a:cxn>
                  <a:cxn ang="0">
                    <a:pos x="38" y="12"/>
                  </a:cxn>
                  <a:cxn ang="0">
                    <a:pos x="40" y="11"/>
                  </a:cxn>
                  <a:cxn ang="0">
                    <a:pos x="38" y="16"/>
                  </a:cxn>
                  <a:cxn ang="0">
                    <a:pos x="34" y="21"/>
                  </a:cxn>
                  <a:cxn ang="0">
                    <a:pos x="33" y="25"/>
                  </a:cxn>
                  <a:cxn ang="0">
                    <a:pos x="42" y="16"/>
                  </a:cxn>
                  <a:cxn ang="0">
                    <a:pos x="50" y="9"/>
                  </a:cxn>
                  <a:cxn ang="0">
                    <a:pos x="61" y="0"/>
                  </a:cxn>
                  <a:cxn ang="0">
                    <a:pos x="49" y="10"/>
                  </a:cxn>
                  <a:cxn ang="0">
                    <a:pos x="39" y="21"/>
                  </a:cxn>
                  <a:cxn ang="0">
                    <a:pos x="30" y="31"/>
                  </a:cxn>
                  <a:cxn ang="0">
                    <a:pos x="22" y="41"/>
                  </a:cxn>
                  <a:cxn ang="0">
                    <a:pos x="14" y="51"/>
                  </a:cxn>
                  <a:cxn ang="0">
                    <a:pos x="8" y="57"/>
                  </a:cxn>
                  <a:cxn ang="0">
                    <a:pos x="17" y="43"/>
                  </a:cxn>
                  <a:cxn ang="0">
                    <a:pos x="26" y="31"/>
                  </a:cxn>
                  <a:cxn ang="0">
                    <a:pos x="23" y="30"/>
                  </a:cxn>
                  <a:cxn ang="0">
                    <a:pos x="20" y="30"/>
                  </a:cxn>
                  <a:cxn ang="0">
                    <a:pos x="15" y="34"/>
                  </a:cxn>
                  <a:cxn ang="0">
                    <a:pos x="7" y="41"/>
                  </a:cxn>
                  <a:cxn ang="0">
                    <a:pos x="18" y="30"/>
                  </a:cxn>
                  <a:cxn ang="0">
                    <a:pos x="23" y="26"/>
                  </a:cxn>
                  <a:cxn ang="0">
                    <a:pos x="25" y="24"/>
                  </a:cxn>
                  <a:cxn ang="0">
                    <a:pos x="23" y="22"/>
                  </a:cxn>
                  <a:cxn ang="0">
                    <a:pos x="22" y="21"/>
                  </a:cxn>
                  <a:cxn ang="0">
                    <a:pos x="20" y="21"/>
                  </a:cxn>
                  <a:cxn ang="0">
                    <a:pos x="11" y="23"/>
                  </a:cxn>
                  <a:cxn ang="0">
                    <a:pos x="8" y="24"/>
                  </a:cxn>
                  <a:cxn ang="0">
                    <a:pos x="4" y="23"/>
                  </a:cxn>
                  <a:cxn ang="0">
                    <a:pos x="2" y="21"/>
                  </a:cxn>
                  <a:cxn ang="0">
                    <a:pos x="1" y="19"/>
                  </a:cxn>
                  <a:cxn ang="0">
                    <a:pos x="1" y="17"/>
                  </a:cxn>
                  <a:cxn ang="0">
                    <a:pos x="1" y="14"/>
                  </a:cxn>
                  <a:cxn ang="0">
                    <a:pos x="0" y="12"/>
                  </a:cxn>
                  <a:cxn ang="0">
                    <a:pos x="1" y="12"/>
                  </a:cxn>
                </a:cxnLst>
                <a:rect l="0" t="0" r="r" b="b"/>
                <a:pathLst>
                  <a:path w="62" h="58">
                    <a:moveTo>
                      <a:pt x="1" y="12"/>
                    </a:moveTo>
                    <a:lnTo>
                      <a:pt x="4" y="13"/>
                    </a:lnTo>
                    <a:lnTo>
                      <a:pt x="2" y="16"/>
                    </a:lnTo>
                    <a:lnTo>
                      <a:pt x="2" y="17"/>
                    </a:lnTo>
                    <a:lnTo>
                      <a:pt x="3" y="20"/>
                    </a:lnTo>
                    <a:lnTo>
                      <a:pt x="5" y="21"/>
                    </a:lnTo>
                    <a:lnTo>
                      <a:pt x="8" y="22"/>
                    </a:lnTo>
                    <a:lnTo>
                      <a:pt x="11" y="22"/>
                    </a:lnTo>
                    <a:lnTo>
                      <a:pt x="18" y="20"/>
                    </a:lnTo>
                    <a:lnTo>
                      <a:pt x="25" y="16"/>
                    </a:lnTo>
                    <a:lnTo>
                      <a:pt x="31" y="12"/>
                    </a:lnTo>
                    <a:lnTo>
                      <a:pt x="38" y="6"/>
                    </a:lnTo>
                    <a:lnTo>
                      <a:pt x="41" y="4"/>
                    </a:lnTo>
                    <a:lnTo>
                      <a:pt x="42" y="5"/>
                    </a:lnTo>
                    <a:lnTo>
                      <a:pt x="38" y="12"/>
                    </a:lnTo>
                    <a:lnTo>
                      <a:pt x="40" y="11"/>
                    </a:lnTo>
                    <a:lnTo>
                      <a:pt x="38" y="16"/>
                    </a:lnTo>
                    <a:lnTo>
                      <a:pt x="34" y="21"/>
                    </a:lnTo>
                    <a:lnTo>
                      <a:pt x="33" y="25"/>
                    </a:lnTo>
                    <a:lnTo>
                      <a:pt x="42" y="16"/>
                    </a:lnTo>
                    <a:lnTo>
                      <a:pt x="50" y="9"/>
                    </a:lnTo>
                    <a:lnTo>
                      <a:pt x="61" y="0"/>
                    </a:lnTo>
                    <a:lnTo>
                      <a:pt x="49" y="10"/>
                    </a:lnTo>
                    <a:lnTo>
                      <a:pt x="39" y="21"/>
                    </a:lnTo>
                    <a:lnTo>
                      <a:pt x="30" y="31"/>
                    </a:lnTo>
                    <a:lnTo>
                      <a:pt x="22" y="41"/>
                    </a:lnTo>
                    <a:lnTo>
                      <a:pt x="14" y="51"/>
                    </a:lnTo>
                    <a:lnTo>
                      <a:pt x="8" y="57"/>
                    </a:lnTo>
                    <a:lnTo>
                      <a:pt x="17" y="43"/>
                    </a:lnTo>
                    <a:lnTo>
                      <a:pt x="26" y="31"/>
                    </a:lnTo>
                    <a:lnTo>
                      <a:pt x="23" y="30"/>
                    </a:lnTo>
                    <a:lnTo>
                      <a:pt x="20" y="30"/>
                    </a:lnTo>
                    <a:lnTo>
                      <a:pt x="15" y="34"/>
                    </a:lnTo>
                    <a:lnTo>
                      <a:pt x="7" y="41"/>
                    </a:lnTo>
                    <a:lnTo>
                      <a:pt x="18" y="30"/>
                    </a:lnTo>
                    <a:lnTo>
                      <a:pt x="23" y="26"/>
                    </a:lnTo>
                    <a:lnTo>
                      <a:pt x="25" y="24"/>
                    </a:lnTo>
                    <a:lnTo>
                      <a:pt x="23" y="22"/>
                    </a:lnTo>
                    <a:lnTo>
                      <a:pt x="22" y="21"/>
                    </a:lnTo>
                    <a:lnTo>
                      <a:pt x="20" y="21"/>
                    </a:lnTo>
                    <a:lnTo>
                      <a:pt x="11" y="23"/>
                    </a:lnTo>
                    <a:lnTo>
                      <a:pt x="8" y="24"/>
                    </a:lnTo>
                    <a:lnTo>
                      <a:pt x="4" y="23"/>
                    </a:lnTo>
                    <a:lnTo>
                      <a:pt x="2" y="21"/>
                    </a:lnTo>
                    <a:lnTo>
                      <a:pt x="1" y="19"/>
                    </a:lnTo>
                    <a:lnTo>
                      <a:pt x="1" y="17"/>
                    </a:lnTo>
                    <a:lnTo>
                      <a:pt x="1" y="14"/>
                    </a:lnTo>
                    <a:lnTo>
                      <a:pt x="0" y="12"/>
                    </a:lnTo>
                    <a:lnTo>
                      <a:pt x="1"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01" name="Freeform 281"/>
              <p:cNvSpPr>
                <a:spLocks/>
              </p:cNvSpPr>
              <p:nvPr/>
            </p:nvSpPr>
            <p:spPr bwMode="auto">
              <a:xfrm>
                <a:off x="5763" y="1118"/>
                <a:ext cx="16" cy="5"/>
              </a:xfrm>
              <a:custGeom>
                <a:avLst/>
                <a:gdLst/>
                <a:ahLst/>
                <a:cxnLst>
                  <a:cxn ang="0">
                    <a:pos x="1" y="4"/>
                  </a:cxn>
                  <a:cxn ang="0">
                    <a:pos x="0" y="3"/>
                  </a:cxn>
                  <a:cxn ang="0">
                    <a:pos x="0" y="2"/>
                  </a:cxn>
                  <a:cxn ang="0">
                    <a:pos x="0" y="1"/>
                  </a:cxn>
                  <a:cxn ang="0">
                    <a:pos x="4" y="0"/>
                  </a:cxn>
                  <a:cxn ang="0">
                    <a:pos x="2" y="2"/>
                  </a:cxn>
                  <a:cxn ang="0">
                    <a:pos x="5" y="0"/>
                  </a:cxn>
                  <a:cxn ang="0">
                    <a:pos x="7" y="0"/>
                  </a:cxn>
                  <a:cxn ang="0">
                    <a:pos x="9" y="0"/>
                  </a:cxn>
                  <a:cxn ang="0">
                    <a:pos x="15" y="4"/>
                  </a:cxn>
                  <a:cxn ang="0">
                    <a:pos x="8" y="1"/>
                  </a:cxn>
                  <a:cxn ang="0">
                    <a:pos x="7" y="1"/>
                  </a:cxn>
                  <a:cxn ang="0">
                    <a:pos x="5" y="1"/>
                  </a:cxn>
                  <a:cxn ang="0">
                    <a:pos x="3" y="3"/>
                  </a:cxn>
                  <a:cxn ang="0">
                    <a:pos x="1" y="4"/>
                  </a:cxn>
                </a:cxnLst>
                <a:rect l="0" t="0" r="r" b="b"/>
                <a:pathLst>
                  <a:path w="16" h="5">
                    <a:moveTo>
                      <a:pt x="1" y="4"/>
                    </a:moveTo>
                    <a:lnTo>
                      <a:pt x="0" y="3"/>
                    </a:lnTo>
                    <a:lnTo>
                      <a:pt x="0" y="2"/>
                    </a:lnTo>
                    <a:lnTo>
                      <a:pt x="0" y="1"/>
                    </a:lnTo>
                    <a:lnTo>
                      <a:pt x="4" y="0"/>
                    </a:lnTo>
                    <a:lnTo>
                      <a:pt x="2" y="2"/>
                    </a:lnTo>
                    <a:lnTo>
                      <a:pt x="5" y="0"/>
                    </a:lnTo>
                    <a:lnTo>
                      <a:pt x="7" y="0"/>
                    </a:lnTo>
                    <a:lnTo>
                      <a:pt x="9" y="0"/>
                    </a:lnTo>
                    <a:lnTo>
                      <a:pt x="15" y="4"/>
                    </a:lnTo>
                    <a:lnTo>
                      <a:pt x="8" y="1"/>
                    </a:lnTo>
                    <a:lnTo>
                      <a:pt x="7" y="1"/>
                    </a:lnTo>
                    <a:lnTo>
                      <a:pt x="5" y="1"/>
                    </a:lnTo>
                    <a:lnTo>
                      <a:pt x="3" y="3"/>
                    </a:lnTo>
                    <a:lnTo>
                      <a:pt x="1"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02" name="Freeform 282"/>
              <p:cNvSpPr>
                <a:spLocks/>
              </p:cNvSpPr>
              <p:nvPr/>
            </p:nvSpPr>
            <p:spPr bwMode="auto">
              <a:xfrm>
                <a:off x="5765" y="1123"/>
                <a:ext cx="15" cy="12"/>
              </a:xfrm>
              <a:custGeom>
                <a:avLst/>
                <a:gdLst/>
                <a:ahLst/>
                <a:cxnLst>
                  <a:cxn ang="0">
                    <a:pos x="1" y="0"/>
                  </a:cxn>
                  <a:cxn ang="0">
                    <a:pos x="7" y="4"/>
                  </a:cxn>
                  <a:cxn ang="0">
                    <a:pos x="6" y="6"/>
                  </a:cxn>
                  <a:cxn ang="0">
                    <a:pos x="5" y="6"/>
                  </a:cxn>
                  <a:cxn ang="0">
                    <a:pos x="5" y="7"/>
                  </a:cxn>
                  <a:cxn ang="0">
                    <a:pos x="9" y="9"/>
                  </a:cxn>
                  <a:cxn ang="0">
                    <a:pos x="9" y="6"/>
                  </a:cxn>
                  <a:cxn ang="0">
                    <a:pos x="11" y="5"/>
                  </a:cxn>
                  <a:cxn ang="0">
                    <a:pos x="14" y="10"/>
                  </a:cxn>
                  <a:cxn ang="0">
                    <a:pos x="13" y="11"/>
                  </a:cxn>
                  <a:cxn ang="0">
                    <a:pos x="5" y="7"/>
                  </a:cxn>
                  <a:cxn ang="0">
                    <a:pos x="5" y="9"/>
                  </a:cxn>
                  <a:cxn ang="0">
                    <a:pos x="5" y="11"/>
                  </a:cxn>
                  <a:cxn ang="0">
                    <a:pos x="5" y="10"/>
                  </a:cxn>
                  <a:cxn ang="0">
                    <a:pos x="5" y="7"/>
                  </a:cxn>
                  <a:cxn ang="0">
                    <a:pos x="4" y="7"/>
                  </a:cxn>
                  <a:cxn ang="0">
                    <a:pos x="0" y="6"/>
                  </a:cxn>
                  <a:cxn ang="0">
                    <a:pos x="3" y="5"/>
                  </a:cxn>
                  <a:cxn ang="0">
                    <a:pos x="3" y="2"/>
                  </a:cxn>
                  <a:cxn ang="0">
                    <a:pos x="1" y="0"/>
                  </a:cxn>
                </a:cxnLst>
                <a:rect l="0" t="0" r="r" b="b"/>
                <a:pathLst>
                  <a:path w="15" h="12">
                    <a:moveTo>
                      <a:pt x="1" y="0"/>
                    </a:moveTo>
                    <a:lnTo>
                      <a:pt x="7" y="4"/>
                    </a:lnTo>
                    <a:lnTo>
                      <a:pt x="6" y="6"/>
                    </a:lnTo>
                    <a:lnTo>
                      <a:pt x="5" y="6"/>
                    </a:lnTo>
                    <a:lnTo>
                      <a:pt x="5" y="7"/>
                    </a:lnTo>
                    <a:lnTo>
                      <a:pt x="9" y="9"/>
                    </a:lnTo>
                    <a:lnTo>
                      <a:pt x="9" y="6"/>
                    </a:lnTo>
                    <a:lnTo>
                      <a:pt x="11" y="5"/>
                    </a:lnTo>
                    <a:lnTo>
                      <a:pt x="14" y="10"/>
                    </a:lnTo>
                    <a:lnTo>
                      <a:pt x="13" y="11"/>
                    </a:lnTo>
                    <a:lnTo>
                      <a:pt x="5" y="7"/>
                    </a:lnTo>
                    <a:lnTo>
                      <a:pt x="5" y="9"/>
                    </a:lnTo>
                    <a:lnTo>
                      <a:pt x="5" y="11"/>
                    </a:lnTo>
                    <a:lnTo>
                      <a:pt x="5" y="10"/>
                    </a:lnTo>
                    <a:lnTo>
                      <a:pt x="5" y="7"/>
                    </a:lnTo>
                    <a:lnTo>
                      <a:pt x="4" y="7"/>
                    </a:lnTo>
                    <a:lnTo>
                      <a:pt x="0" y="6"/>
                    </a:lnTo>
                    <a:lnTo>
                      <a:pt x="3" y="5"/>
                    </a:lnTo>
                    <a:lnTo>
                      <a:pt x="3"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03" name="Freeform 283"/>
              <p:cNvSpPr>
                <a:spLocks/>
              </p:cNvSpPr>
              <p:nvPr/>
            </p:nvSpPr>
            <p:spPr bwMode="auto">
              <a:xfrm>
                <a:off x="5768" y="1134"/>
                <a:ext cx="5" cy="5"/>
              </a:xfrm>
              <a:custGeom>
                <a:avLst/>
                <a:gdLst/>
                <a:ahLst/>
                <a:cxnLst>
                  <a:cxn ang="0">
                    <a:pos x="4" y="0"/>
                  </a:cxn>
                  <a:cxn ang="0">
                    <a:pos x="2" y="1"/>
                  </a:cxn>
                  <a:cxn ang="0">
                    <a:pos x="0" y="4"/>
                  </a:cxn>
                  <a:cxn ang="0">
                    <a:pos x="4" y="2"/>
                  </a:cxn>
                  <a:cxn ang="0">
                    <a:pos x="4" y="0"/>
                  </a:cxn>
                </a:cxnLst>
                <a:rect l="0" t="0" r="r" b="b"/>
                <a:pathLst>
                  <a:path w="5" h="5">
                    <a:moveTo>
                      <a:pt x="4" y="0"/>
                    </a:moveTo>
                    <a:lnTo>
                      <a:pt x="2" y="1"/>
                    </a:lnTo>
                    <a:lnTo>
                      <a:pt x="0" y="4"/>
                    </a:lnTo>
                    <a:lnTo>
                      <a:pt x="4" y="2"/>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04" name="Line 284"/>
              <p:cNvSpPr>
                <a:spLocks noChangeShapeType="1"/>
              </p:cNvSpPr>
              <p:nvPr/>
            </p:nvSpPr>
            <p:spPr bwMode="auto">
              <a:xfrm flipV="1">
                <a:off x="5802" y="1130"/>
                <a:ext cx="3" cy="19"/>
              </a:xfrm>
              <a:prstGeom prst="line">
                <a:avLst/>
              </a:prstGeom>
              <a:noFill/>
              <a:ln w="12700">
                <a:solidFill>
                  <a:srgbClr val="000000"/>
                </a:solidFill>
                <a:round/>
                <a:headEnd/>
                <a:tailEnd/>
              </a:ln>
              <a:effectLst/>
            </p:spPr>
            <p:txBody>
              <a:bodyPr wrap="none" anchor="ctr"/>
              <a:lstStyle/>
              <a:p>
                <a:endParaRPr lang="en-US"/>
              </a:p>
            </p:txBody>
          </p:sp>
          <p:sp>
            <p:nvSpPr>
              <p:cNvPr id="31005" name="Line 285"/>
              <p:cNvSpPr>
                <a:spLocks noChangeShapeType="1"/>
              </p:cNvSpPr>
              <p:nvPr/>
            </p:nvSpPr>
            <p:spPr bwMode="auto">
              <a:xfrm flipH="1">
                <a:off x="5796" y="1136"/>
                <a:ext cx="12" cy="6"/>
              </a:xfrm>
              <a:prstGeom prst="line">
                <a:avLst/>
              </a:prstGeom>
              <a:noFill/>
              <a:ln w="12700">
                <a:solidFill>
                  <a:srgbClr val="000000"/>
                </a:solidFill>
                <a:round/>
                <a:headEnd/>
                <a:tailEnd/>
              </a:ln>
              <a:effectLst/>
            </p:spPr>
            <p:txBody>
              <a:bodyPr wrap="none" anchor="ctr"/>
              <a:lstStyle/>
              <a:p>
                <a:endParaRPr lang="en-US"/>
              </a:p>
            </p:txBody>
          </p:sp>
          <p:sp>
            <p:nvSpPr>
              <p:cNvPr id="31006" name="Line 286"/>
              <p:cNvSpPr>
                <a:spLocks noChangeShapeType="1"/>
              </p:cNvSpPr>
              <p:nvPr/>
            </p:nvSpPr>
            <p:spPr bwMode="auto">
              <a:xfrm flipH="1">
                <a:off x="5793" y="1136"/>
                <a:ext cx="13" cy="8"/>
              </a:xfrm>
              <a:prstGeom prst="line">
                <a:avLst/>
              </a:prstGeom>
              <a:noFill/>
              <a:ln w="12700">
                <a:solidFill>
                  <a:srgbClr val="000000"/>
                </a:solidFill>
                <a:round/>
                <a:headEnd/>
                <a:tailEnd/>
              </a:ln>
              <a:effectLst/>
            </p:spPr>
            <p:txBody>
              <a:bodyPr wrap="none" anchor="ctr"/>
              <a:lstStyle/>
              <a:p>
                <a:endParaRPr lang="en-US"/>
              </a:p>
            </p:txBody>
          </p:sp>
          <p:sp>
            <p:nvSpPr>
              <p:cNvPr id="31007" name="Line 287"/>
              <p:cNvSpPr>
                <a:spLocks noChangeShapeType="1"/>
              </p:cNvSpPr>
              <p:nvPr/>
            </p:nvSpPr>
            <p:spPr bwMode="auto">
              <a:xfrm flipH="1">
                <a:off x="5790" y="1140"/>
                <a:ext cx="12" cy="4"/>
              </a:xfrm>
              <a:prstGeom prst="line">
                <a:avLst/>
              </a:prstGeom>
              <a:noFill/>
              <a:ln w="12700">
                <a:solidFill>
                  <a:srgbClr val="000000"/>
                </a:solidFill>
                <a:round/>
                <a:headEnd/>
                <a:tailEnd/>
              </a:ln>
              <a:effectLst/>
            </p:spPr>
            <p:txBody>
              <a:bodyPr wrap="none" anchor="ctr"/>
              <a:lstStyle/>
              <a:p>
                <a:endParaRPr lang="en-US"/>
              </a:p>
            </p:txBody>
          </p:sp>
          <p:sp>
            <p:nvSpPr>
              <p:cNvPr id="31008" name="Line 288"/>
              <p:cNvSpPr>
                <a:spLocks noChangeShapeType="1"/>
              </p:cNvSpPr>
              <p:nvPr/>
            </p:nvSpPr>
            <p:spPr bwMode="auto">
              <a:xfrm flipH="1">
                <a:off x="5789" y="1143"/>
                <a:ext cx="10" cy="1"/>
              </a:xfrm>
              <a:prstGeom prst="line">
                <a:avLst/>
              </a:prstGeom>
              <a:noFill/>
              <a:ln w="12700">
                <a:solidFill>
                  <a:srgbClr val="000000"/>
                </a:solidFill>
                <a:round/>
                <a:headEnd/>
                <a:tailEnd/>
              </a:ln>
              <a:effectLst/>
            </p:spPr>
            <p:txBody>
              <a:bodyPr wrap="none" anchor="ctr"/>
              <a:lstStyle/>
              <a:p>
                <a:endParaRPr lang="en-US"/>
              </a:p>
            </p:txBody>
          </p:sp>
          <p:sp>
            <p:nvSpPr>
              <p:cNvPr id="31009" name="Line 289"/>
              <p:cNvSpPr>
                <a:spLocks noChangeShapeType="1"/>
              </p:cNvSpPr>
              <p:nvPr/>
            </p:nvSpPr>
            <p:spPr bwMode="auto">
              <a:xfrm flipH="1">
                <a:off x="5786" y="1142"/>
                <a:ext cx="11" cy="4"/>
              </a:xfrm>
              <a:prstGeom prst="line">
                <a:avLst/>
              </a:prstGeom>
              <a:noFill/>
              <a:ln w="12700">
                <a:solidFill>
                  <a:srgbClr val="000000"/>
                </a:solidFill>
                <a:round/>
                <a:headEnd/>
                <a:tailEnd/>
              </a:ln>
              <a:effectLst/>
            </p:spPr>
            <p:txBody>
              <a:bodyPr wrap="none" anchor="ctr"/>
              <a:lstStyle/>
              <a:p>
                <a:endParaRPr lang="en-US"/>
              </a:p>
            </p:txBody>
          </p:sp>
          <p:sp>
            <p:nvSpPr>
              <p:cNvPr id="31010" name="Line 290"/>
              <p:cNvSpPr>
                <a:spLocks noChangeShapeType="1"/>
              </p:cNvSpPr>
              <p:nvPr/>
            </p:nvSpPr>
            <p:spPr bwMode="auto">
              <a:xfrm flipH="1">
                <a:off x="5785" y="1143"/>
                <a:ext cx="9" cy="1"/>
              </a:xfrm>
              <a:prstGeom prst="line">
                <a:avLst/>
              </a:prstGeom>
              <a:noFill/>
              <a:ln w="12700">
                <a:solidFill>
                  <a:srgbClr val="000000"/>
                </a:solidFill>
                <a:round/>
                <a:headEnd/>
                <a:tailEnd/>
              </a:ln>
              <a:effectLst/>
            </p:spPr>
            <p:txBody>
              <a:bodyPr wrap="none" anchor="ctr"/>
              <a:lstStyle/>
              <a:p>
                <a:endParaRPr lang="en-US"/>
              </a:p>
            </p:txBody>
          </p:sp>
          <p:sp>
            <p:nvSpPr>
              <p:cNvPr id="31011" name="Freeform 291"/>
              <p:cNvSpPr>
                <a:spLocks/>
              </p:cNvSpPr>
              <p:nvPr/>
            </p:nvSpPr>
            <p:spPr bwMode="auto">
              <a:xfrm>
                <a:off x="5573" y="1314"/>
                <a:ext cx="48" cy="25"/>
              </a:xfrm>
              <a:custGeom>
                <a:avLst/>
                <a:gdLst/>
                <a:ahLst/>
                <a:cxnLst>
                  <a:cxn ang="0">
                    <a:pos x="47" y="2"/>
                  </a:cxn>
                  <a:cxn ang="0">
                    <a:pos x="39" y="0"/>
                  </a:cxn>
                  <a:cxn ang="0">
                    <a:pos x="32" y="0"/>
                  </a:cxn>
                  <a:cxn ang="0">
                    <a:pos x="20" y="4"/>
                  </a:cxn>
                  <a:cxn ang="0">
                    <a:pos x="16" y="8"/>
                  </a:cxn>
                  <a:cxn ang="0">
                    <a:pos x="13" y="12"/>
                  </a:cxn>
                  <a:cxn ang="0">
                    <a:pos x="10" y="14"/>
                  </a:cxn>
                  <a:cxn ang="0">
                    <a:pos x="0" y="18"/>
                  </a:cxn>
                  <a:cxn ang="0">
                    <a:pos x="0" y="20"/>
                  </a:cxn>
                  <a:cxn ang="0">
                    <a:pos x="1" y="23"/>
                  </a:cxn>
                  <a:cxn ang="0">
                    <a:pos x="5" y="24"/>
                  </a:cxn>
                  <a:cxn ang="0">
                    <a:pos x="8" y="24"/>
                  </a:cxn>
                  <a:cxn ang="0">
                    <a:pos x="5" y="24"/>
                  </a:cxn>
                  <a:cxn ang="0">
                    <a:pos x="2" y="22"/>
                  </a:cxn>
                  <a:cxn ang="0">
                    <a:pos x="2" y="20"/>
                  </a:cxn>
                  <a:cxn ang="0">
                    <a:pos x="1" y="19"/>
                  </a:cxn>
                  <a:cxn ang="0">
                    <a:pos x="13" y="15"/>
                  </a:cxn>
                  <a:cxn ang="0">
                    <a:pos x="20" y="5"/>
                  </a:cxn>
                  <a:cxn ang="0">
                    <a:pos x="32" y="1"/>
                  </a:cxn>
                  <a:cxn ang="0">
                    <a:pos x="39" y="1"/>
                  </a:cxn>
                  <a:cxn ang="0">
                    <a:pos x="46" y="8"/>
                  </a:cxn>
                  <a:cxn ang="0">
                    <a:pos x="47" y="2"/>
                  </a:cxn>
                </a:cxnLst>
                <a:rect l="0" t="0" r="r" b="b"/>
                <a:pathLst>
                  <a:path w="48" h="25">
                    <a:moveTo>
                      <a:pt x="47" y="2"/>
                    </a:moveTo>
                    <a:lnTo>
                      <a:pt x="39" y="0"/>
                    </a:lnTo>
                    <a:lnTo>
                      <a:pt x="32" y="0"/>
                    </a:lnTo>
                    <a:lnTo>
                      <a:pt x="20" y="4"/>
                    </a:lnTo>
                    <a:lnTo>
                      <a:pt x="16" y="8"/>
                    </a:lnTo>
                    <a:lnTo>
                      <a:pt x="13" y="12"/>
                    </a:lnTo>
                    <a:lnTo>
                      <a:pt x="10" y="14"/>
                    </a:lnTo>
                    <a:lnTo>
                      <a:pt x="0" y="18"/>
                    </a:lnTo>
                    <a:lnTo>
                      <a:pt x="0" y="20"/>
                    </a:lnTo>
                    <a:lnTo>
                      <a:pt x="1" y="23"/>
                    </a:lnTo>
                    <a:lnTo>
                      <a:pt x="5" y="24"/>
                    </a:lnTo>
                    <a:lnTo>
                      <a:pt x="8" y="24"/>
                    </a:lnTo>
                    <a:lnTo>
                      <a:pt x="5" y="24"/>
                    </a:lnTo>
                    <a:lnTo>
                      <a:pt x="2" y="22"/>
                    </a:lnTo>
                    <a:lnTo>
                      <a:pt x="2" y="20"/>
                    </a:lnTo>
                    <a:lnTo>
                      <a:pt x="1" y="19"/>
                    </a:lnTo>
                    <a:lnTo>
                      <a:pt x="13" y="15"/>
                    </a:lnTo>
                    <a:lnTo>
                      <a:pt x="20" y="5"/>
                    </a:lnTo>
                    <a:lnTo>
                      <a:pt x="32" y="1"/>
                    </a:lnTo>
                    <a:lnTo>
                      <a:pt x="39" y="1"/>
                    </a:lnTo>
                    <a:lnTo>
                      <a:pt x="46" y="8"/>
                    </a:lnTo>
                    <a:lnTo>
                      <a:pt x="47"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2" name="Freeform 292"/>
              <p:cNvSpPr>
                <a:spLocks/>
              </p:cNvSpPr>
              <p:nvPr/>
            </p:nvSpPr>
            <p:spPr bwMode="auto">
              <a:xfrm>
                <a:off x="5583" y="1328"/>
                <a:ext cx="19" cy="13"/>
              </a:xfrm>
              <a:custGeom>
                <a:avLst/>
                <a:gdLst/>
                <a:ahLst/>
                <a:cxnLst>
                  <a:cxn ang="0">
                    <a:pos x="0" y="10"/>
                  </a:cxn>
                  <a:cxn ang="0">
                    <a:pos x="4" y="7"/>
                  </a:cxn>
                  <a:cxn ang="0">
                    <a:pos x="9" y="5"/>
                  </a:cxn>
                  <a:cxn ang="0">
                    <a:pos x="15" y="0"/>
                  </a:cxn>
                  <a:cxn ang="0">
                    <a:pos x="13" y="6"/>
                  </a:cxn>
                  <a:cxn ang="0">
                    <a:pos x="14" y="7"/>
                  </a:cxn>
                  <a:cxn ang="0">
                    <a:pos x="18" y="7"/>
                  </a:cxn>
                  <a:cxn ang="0">
                    <a:pos x="18" y="12"/>
                  </a:cxn>
                  <a:cxn ang="0">
                    <a:pos x="15" y="12"/>
                  </a:cxn>
                  <a:cxn ang="0">
                    <a:pos x="10" y="6"/>
                  </a:cxn>
                  <a:cxn ang="0">
                    <a:pos x="6" y="8"/>
                  </a:cxn>
                  <a:cxn ang="0">
                    <a:pos x="0" y="10"/>
                  </a:cxn>
                </a:cxnLst>
                <a:rect l="0" t="0" r="r" b="b"/>
                <a:pathLst>
                  <a:path w="19" h="13">
                    <a:moveTo>
                      <a:pt x="0" y="10"/>
                    </a:moveTo>
                    <a:lnTo>
                      <a:pt x="4" y="7"/>
                    </a:lnTo>
                    <a:lnTo>
                      <a:pt x="9" y="5"/>
                    </a:lnTo>
                    <a:lnTo>
                      <a:pt x="15" y="0"/>
                    </a:lnTo>
                    <a:lnTo>
                      <a:pt x="13" y="6"/>
                    </a:lnTo>
                    <a:lnTo>
                      <a:pt x="14" y="7"/>
                    </a:lnTo>
                    <a:lnTo>
                      <a:pt x="18" y="7"/>
                    </a:lnTo>
                    <a:lnTo>
                      <a:pt x="18" y="12"/>
                    </a:lnTo>
                    <a:lnTo>
                      <a:pt x="15" y="12"/>
                    </a:lnTo>
                    <a:lnTo>
                      <a:pt x="10" y="6"/>
                    </a:lnTo>
                    <a:lnTo>
                      <a:pt x="6" y="8"/>
                    </a:lnTo>
                    <a:lnTo>
                      <a:pt x="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3" name="Freeform 293"/>
              <p:cNvSpPr>
                <a:spLocks/>
              </p:cNvSpPr>
              <p:nvPr/>
            </p:nvSpPr>
            <p:spPr bwMode="auto">
              <a:xfrm>
                <a:off x="5583" y="1340"/>
                <a:ext cx="31" cy="25"/>
              </a:xfrm>
              <a:custGeom>
                <a:avLst/>
                <a:gdLst/>
                <a:ahLst/>
                <a:cxnLst>
                  <a:cxn ang="0">
                    <a:pos x="3" y="18"/>
                  </a:cxn>
                  <a:cxn ang="0">
                    <a:pos x="18" y="23"/>
                  </a:cxn>
                  <a:cxn ang="0">
                    <a:pos x="24" y="21"/>
                  </a:cxn>
                  <a:cxn ang="0">
                    <a:pos x="24" y="15"/>
                  </a:cxn>
                  <a:cxn ang="0">
                    <a:pos x="22" y="12"/>
                  </a:cxn>
                  <a:cxn ang="0">
                    <a:pos x="18" y="11"/>
                  </a:cxn>
                  <a:cxn ang="0">
                    <a:pos x="15" y="8"/>
                  </a:cxn>
                  <a:cxn ang="0">
                    <a:pos x="16" y="6"/>
                  </a:cxn>
                  <a:cxn ang="0">
                    <a:pos x="16" y="4"/>
                  </a:cxn>
                  <a:cxn ang="0">
                    <a:pos x="15" y="2"/>
                  </a:cxn>
                  <a:cxn ang="0">
                    <a:pos x="15" y="0"/>
                  </a:cxn>
                  <a:cxn ang="0">
                    <a:pos x="24" y="0"/>
                  </a:cxn>
                  <a:cxn ang="0">
                    <a:pos x="26" y="3"/>
                  </a:cxn>
                  <a:cxn ang="0">
                    <a:pos x="24" y="8"/>
                  </a:cxn>
                  <a:cxn ang="0">
                    <a:pos x="29" y="8"/>
                  </a:cxn>
                  <a:cxn ang="0">
                    <a:pos x="30" y="11"/>
                  </a:cxn>
                  <a:cxn ang="0">
                    <a:pos x="27" y="21"/>
                  </a:cxn>
                  <a:cxn ang="0">
                    <a:pos x="18" y="24"/>
                  </a:cxn>
                  <a:cxn ang="0">
                    <a:pos x="6" y="21"/>
                  </a:cxn>
                  <a:cxn ang="0">
                    <a:pos x="0" y="19"/>
                  </a:cxn>
                  <a:cxn ang="0">
                    <a:pos x="3" y="18"/>
                  </a:cxn>
                </a:cxnLst>
                <a:rect l="0" t="0" r="r" b="b"/>
                <a:pathLst>
                  <a:path w="31" h="25">
                    <a:moveTo>
                      <a:pt x="3" y="18"/>
                    </a:moveTo>
                    <a:lnTo>
                      <a:pt x="18" y="23"/>
                    </a:lnTo>
                    <a:lnTo>
                      <a:pt x="24" y="21"/>
                    </a:lnTo>
                    <a:lnTo>
                      <a:pt x="24" y="15"/>
                    </a:lnTo>
                    <a:lnTo>
                      <a:pt x="22" y="12"/>
                    </a:lnTo>
                    <a:lnTo>
                      <a:pt x="18" y="11"/>
                    </a:lnTo>
                    <a:lnTo>
                      <a:pt x="15" y="8"/>
                    </a:lnTo>
                    <a:lnTo>
                      <a:pt x="16" y="6"/>
                    </a:lnTo>
                    <a:lnTo>
                      <a:pt x="16" y="4"/>
                    </a:lnTo>
                    <a:lnTo>
                      <a:pt x="15" y="2"/>
                    </a:lnTo>
                    <a:lnTo>
                      <a:pt x="15" y="0"/>
                    </a:lnTo>
                    <a:lnTo>
                      <a:pt x="24" y="0"/>
                    </a:lnTo>
                    <a:lnTo>
                      <a:pt x="26" y="3"/>
                    </a:lnTo>
                    <a:lnTo>
                      <a:pt x="24" y="8"/>
                    </a:lnTo>
                    <a:lnTo>
                      <a:pt x="29" y="8"/>
                    </a:lnTo>
                    <a:lnTo>
                      <a:pt x="30" y="11"/>
                    </a:lnTo>
                    <a:lnTo>
                      <a:pt x="27" y="21"/>
                    </a:lnTo>
                    <a:lnTo>
                      <a:pt x="18" y="24"/>
                    </a:lnTo>
                    <a:lnTo>
                      <a:pt x="6" y="21"/>
                    </a:lnTo>
                    <a:lnTo>
                      <a:pt x="0" y="19"/>
                    </a:lnTo>
                    <a:lnTo>
                      <a:pt x="3" y="1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4" name="Freeform 294"/>
              <p:cNvSpPr>
                <a:spLocks/>
              </p:cNvSpPr>
              <p:nvPr/>
            </p:nvSpPr>
            <p:spPr bwMode="auto">
              <a:xfrm>
                <a:off x="5611" y="1343"/>
                <a:ext cx="16" cy="15"/>
              </a:xfrm>
              <a:custGeom>
                <a:avLst/>
                <a:gdLst/>
                <a:ahLst/>
                <a:cxnLst>
                  <a:cxn ang="0">
                    <a:pos x="12" y="0"/>
                  </a:cxn>
                  <a:cxn ang="0">
                    <a:pos x="10" y="3"/>
                  </a:cxn>
                  <a:cxn ang="0">
                    <a:pos x="7" y="6"/>
                  </a:cxn>
                  <a:cxn ang="0">
                    <a:pos x="4" y="7"/>
                  </a:cxn>
                  <a:cxn ang="0">
                    <a:pos x="1" y="8"/>
                  </a:cxn>
                  <a:cxn ang="0">
                    <a:pos x="0" y="14"/>
                  </a:cxn>
                  <a:cxn ang="0">
                    <a:pos x="4" y="12"/>
                  </a:cxn>
                  <a:cxn ang="0">
                    <a:pos x="8" y="9"/>
                  </a:cxn>
                  <a:cxn ang="0">
                    <a:pos x="10" y="7"/>
                  </a:cxn>
                  <a:cxn ang="0">
                    <a:pos x="12" y="4"/>
                  </a:cxn>
                  <a:cxn ang="0">
                    <a:pos x="15" y="1"/>
                  </a:cxn>
                  <a:cxn ang="0">
                    <a:pos x="12" y="0"/>
                  </a:cxn>
                </a:cxnLst>
                <a:rect l="0" t="0" r="r" b="b"/>
                <a:pathLst>
                  <a:path w="16" h="15">
                    <a:moveTo>
                      <a:pt x="12" y="0"/>
                    </a:moveTo>
                    <a:lnTo>
                      <a:pt x="10" y="3"/>
                    </a:lnTo>
                    <a:lnTo>
                      <a:pt x="7" y="6"/>
                    </a:lnTo>
                    <a:lnTo>
                      <a:pt x="4" y="7"/>
                    </a:lnTo>
                    <a:lnTo>
                      <a:pt x="1" y="8"/>
                    </a:lnTo>
                    <a:lnTo>
                      <a:pt x="0" y="14"/>
                    </a:lnTo>
                    <a:lnTo>
                      <a:pt x="4" y="12"/>
                    </a:lnTo>
                    <a:lnTo>
                      <a:pt x="8" y="9"/>
                    </a:lnTo>
                    <a:lnTo>
                      <a:pt x="10" y="7"/>
                    </a:lnTo>
                    <a:lnTo>
                      <a:pt x="12" y="4"/>
                    </a:lnTo>
                    <a:lnTo>
                      <a:pt x="15" y="1"/>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5" name="Freeform 295"/>
              <p:cNvSpPr>
                <a:spLocks/>
              </p:cNvSpPr>
              <p:nvPr/>
            </p:nvSpPr>
            <p:spPr bwMode="auto">
              <a:xfrm>
                <a:off x="5549" y="1320"/>
                <a:ext cx="50" cy="52"/>
              </a:xfrm>
              <a:custGeom>
                <a:avLst/>
                <a:gdLst/>
                <a:ahLst/>
                <a:cxnLst>
                  <a:cxn ang="0">
                    <a:pos x="37" y="6"/>
                  </a:cxn>
                  <a:cxn ang="0">
                    <a:pos x="34" y="1"/>
                  </a:cxn>
                  <a:cxn ang="0">
                    <a:pos x="33" y="1"/>
                  </a:cxn>
                  <a:cxn ang="0">
                    <a:pos x="32" y="0"/>
                  </a:cxn>
                  <a:cxn ang="0">
                    <a:pos x="30" y="0"/>
                  </a:cxn>
                  <a:cxn ang="0">
                    <a:pos x="29" y="2"/>
                  </a:cxn>
                  <a:cxn ang="0">
                    <a:pos x="1" y="24"/>
                  </a:cxn>
                  <a:cxn ang="0">
                    <a:pos x="0" y="26"/>
                  </a:cxn>
                  <a:cxn ang="0">
                    <a:pos x="0" y="27"/>
                  </a:cxn>
                  <a:cxn ang="0">
                    <a:pos x="0" y="29"/>
                  </a:cxn>
                  <a:cxn ang="0">
                    <a:pos x="15" y="50"/>
                  </a:cxn>
                  <a:cxn ang="0">
                    <a:pos x="16" y="51"/>
                  </a:cxn>
                  <a:cxn ang="0">
                    <a:pos x="17" y="51"/>
                  </a:cxn>
                  <a:cxn ang="0">
                    <a:pos x="20" y="50"/>
                  </a:cxn>
                  <a:cxn ang="0">
                    <a:pos x="49" y="29"/>
                  </a:cxn>
                </a:cxnLst>
                <a:rect l="0" t="0" r="r" b="b"/>
                <a:pathLst>
                  <a:path w="50" h="52">
                    <a:moveTo>
                      <a:pt x="37" y="6"/>
                    </a:moveTo>
                    <a:lnTo>
                      <a:pt x="34" y="1"/>
                    </a:lnTo>
                    <a:lnTo>
                      <a:pt x="33" y="1"/>
                    </a:lnTo>
                    <a:lnTo>
                      <a:pt x="32" y="0"/>
                    </a:lnTo>
                    <a:lnTo>
                      <a:pt x="30" y="0"/>
                    </a:lnTo>
                    <a:lnTo>
                      <a:pt x="29" y="2"/>
                    </a:lnTo>
                    <a:lnTo>
                      <a:pt x="1" y="24"/>
                    </a:lnTo>
                    <a:lnTo>
                      <a:pt x="0" y="26"/>
                    </a:lnTo>
                    <a:lnTo>
                      <a:pt x="0" y="27"/>
                    </a:lnTo>
                    <a:lnTo>
                      <a:pt x="0" y="29"/>
                    </a:lnTo>
                    <a:lnTo>
                      <a:pt x="15" y="50"/>
                    </a:lnTo>
                    <a:lnTo>
                      <a:pt x="16" y="51"/>
                    </a:lnTo>
                    <a:lnTo>
                      <a:pt x="17" y="51"/>
                    </a:lnTo>
                    <a:lnTo>
                      <a:pt x="20" y="50"/>
                    </a:lnTo>
                    <a:lnTo>
                      <a:pt x="49" y="2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16" name="Freeform 296"/>
              <p:cNvSpPr>
                <a:spLocks/>
              </p:cNvSpPr>
              <p:nvPr/>
            </p:nvSpPr>
            <p:spPr bwMode="auto">
              <a:xfrm>
                <a:off x="5574" y="1362"/>
                <a:ext cx="6" cy="6"/>
              </a:xfrm>
              <a:custGeom>
                <a:avLst/>
                <a:gdLst/>
                <a:ahLst/>
                <a:cxnLst>
                  <a:cxn ang="0">
                    <a:pos x="0" y="5"/>
                  </a:cxn>
                  <a:cxn ang="0">
                    <a:pos x="0" y="5"/>
                  </a:cxn>
                  <a:cxn ang="0">
                    <a:pos x="2" y="5"/>
                  </a:cxn>
                  <a:cxn ang="0">
                    <a:pos x="4" y="4"/>
                  </a:cxn>
                  <a:cxn ang="0">
                    <a:pos x="4" y="3"/>
                  </a:cxn>
                  <a:cxn ang="0">
                    <a:pos x="5" y="0"/>
                  </a:cxn>
                  <a:cxn ang="0">
                    <a:pos x="0" y="5"/>
                  </a:cxn>
                </a:cxnLst>
                <a:rect l="0" t="0" r="r" b="b"/>
                <a:pathLst>
                  <a:path w="6" h="6">
                    <a:moveTo>
                      <a:pt x="0" y="5"/>
                    </a:moveTo>
                    <a:lnTo>
                      <a:pt x="0" y="5"/>
                    </a:lnTo>
                    <a:lnTo>
                      <a:pt x="2" y="5"/>
                    </a:lnTo>
                    <a:lnTo>
                      <a:pt x="4" y="4"/>
                    </a:lnTo>
                    <a:lnTo>
                      <a:pt x="4" y="3"/>
                    </a:lnTo>
                    <a:lnTo>
                      <a:pt x="5" y="0"/>
                    </a:lnTo>
                    <a:lnTo>
                      <a:pt x="0"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7" name="Freeform 297"/>
              <p:cNvSpPr>
                <a:spLocks/>
              </p:cNvSpPr>
              <p:nvPr/>
            </p:nvSpPr>
            <p:spPr bwMode="auto">
              <a:xfrm>
                <a:off x="5624" y="1213"/>
                <a:ext cx="165" cy="100"/>
              </a:xfrm>
              <a:custGeom>
                <a:avLst/>
                <a:gdLst/>
                <a:ahLst/>
                <a:cxnLst>
                  <a:cxn ang="0">
                    <a:pos x="149" y="0"/>
                  </a:cxn>
                  <a:cxn ang="0">
                    <a:pos x="147" y="3"/>
                  </a:cxn>
                  <a:cxn ang="0">
                    <a:pos x="148" y="6"/>
                  </a:cxn>
                  <a:cxn ang="0">
                    <a:pos x="154" y="12"/>
                  </a:cxn>
                  <a:cxn ang="0">
                    <a:pos x="148" y="20"/>
                  </a:cxn>
                  <a:cxn ang="0">
                    <a:pos x="149" y="23"/>
                  </a:cxn>
                  <a:cxn ang="0">
                    <a:pos x="151" y="27"/>
                  </a:cxn>
                  <a:cxn ang="0">
                    <a:pos x="155" y="32"/>
                  </a:cxn>
                  <a:cxn ang="0">
                    <a:pos x="161" y="35"/>
                  </a:cxn>
                  <a:cxn ang="0">
                    <a:pos x="164" y="36"/>
                  </a:cxn>
                  <a:cxn ang="0">
                    <a:pos x="163" y="38"/>
                  </a:cxn>
                  <a:cxn ang="0">
                    <a:pos x="158" y="37"/>
                  </a:cxn>
                  <a:cxn ang="0">
                    <a:pos x="149" y="30"/>
                  </a:cxn>
                  <a:cxn ang="0">
                    <a:pos x="140" y="47"/>
                  </a:cxn>
                  <a:cxn ang="0">
                    <a:pos x="131" y="48"/>
                  </a:cxn>
                  <a:cxn ang="0">
                    <a:pos x="104" y="61"/>
                  </a:cxn>
                  <a:cxn ang="0">
                    <a:pos x="101" y="68"/>
                  </a:cxn>
                  <a:cxn ang="0">
                    <a:pos x="95" y="62"/>
                  </a:cxn>
                  <a:cxn ang="0">
                    <a:pos x="91" y="63"/>
                  </a:cxn>
                  <a:cxn ang="0">
                    <a:pos x="89" y="71"/>
                  </a:cxn>
                  <a:cxn ang="0">
                    <a:pos x="76" y="77"/>
                  </a:cxn>
                  <a:cxn ang="0">
                    <a:pos x="39" y="91"/>
                  </a:cxn>
                  <a:cxn ang="0">
                    <a:pos x="35" y="92"/>
                  </a:cxn>
                  <a:cxn ang="0">
                    <a:pos x="31" y="91"/>
                  </a:cxn>
                  <a:cxn ang="0">
                    <a:pos x="0" y="99"/>
                  </a:cxn>
                  <a:cxn ang="0">
                    <a:pos x="29" y="89"/>
                  </a:cxn>
                  <a:cxn ang="0">
                    <a:pos x="34" y="90"/>
                  </a:cxn>
                  <a:cxn ang="0">
                    <a:pos x="42" y="81"/>
                  </a:cxn>
                  <a:cxn ang="0">
                    <a:pos x="60" y="69"/>
                  </a:cxn>
                  <a:cxn ang="0">
                    <a:pos x="76" y="70"/>
                  </a:cxn>
                  <a:cxn ang="0">
                    <a:pos x="86" y="66"/>
                  </a:cxn>
                  <a:cxn ang="0">
                    <a:pos x="92" y="59"/>
                  </a:cxn>
                  <a:cxn ang="0">
                    <a:pos x="101" y="59"/>
                  </a:cxn>
                  <a:cxn ang="0">
                    <a:pos x="117" y="47"/>
                  </a:cxn>
                  <a:cxn ang="0">
                    <a:pos x="128" y="43"/>
                  </a:cxn>
                  <a:cxn ang="0">
                    <a:pos x="133" y="30"/>
                  </a:cxn>
                  <a:cxn ang="0">
                    <a:pos x="144" y="22"/>
                  </a:cxn>
                  <a:cxn ang="0">
                    <a:pos x="145" y="5"/>
                  </a:cxn>
                  <a:cxn ang="0">
                    <a:pos x="146" y="2"/>
                  </a:cxn>
                  <a:cxn ang="0">
                    <a:pos x="149" y="0"/>
                  </a:cxn>
                </a:cxnLst>
                <a:rect l="0" t="0" r="r" b="b"/>
                <a:pathLst>
                  <a:path w="165" h="100">
                    <a:moveTo>
                      <a:pt x="149" y="0"/>
                    </a:moveTo>
                    <a:lnTo>
                      <a:pt x="147" y="3"/>
                    </a:lnTo>
                    <a:lnTo>
                      <a:pt x="148" y="6"/>
                    </a:lnTo>
                    <a:lnTo>
                      <a:pt x="154" y="12"/>
                    </a:lnTo>
                    <a:lnTo>
                      <a:pt x="148" y="20"/>
                    </a:lnTo>
                    <a:lnTo>
                      <a:pt x="149" y="23"/>
                    </a:lnTo>
                    <a:lnTo>
                      <a:pt x="151" y="27"/>
                    </a:lnTo>
                    <a:lnTo>
                      <a:pt x="155" y="32"/>
                    </a:lnTo>
                    <a:lnTo>
                      <a:pt x="161" y="35"/>
                    </a:lnTo>
                    <a:lnTo>
                      <a:pt x="164" y="36"/>
                    </a:lnTo>
                    <a:lnTo>
                      <a:pt x="163" y="38"/>
                    </a:lnTo>
                    <a:lnTo>
                      <a:pt x="158" y="37"/>
                    </a:lnTo>
                    <a:lnTo>
                      <a:pt x="149" y="30"/>
                    </a:lnTo>
                    <a:lnTo>
                      <a:pt x="140" y="47"/>
                    </a:lnTo>
                    <a:lnTo>
                      <a:pt x="131" y="48"/>
                    </a:lnTo>
                    <a:lnTo>
                      <a:pt x="104" y="61"/>
                    </a:lnTo>
                    <a:lnTo>
                      <a:pt x="101" y="68"/>
                    </a:lnTo>
                    <a:lnTo>
                      <a:pt x="95" y="62"/>
                    </a:lnTo>
                    <a:lnTo>
                      <a:pt x="91" y="63"/>
                    </a:lnTo>
                    <a:lnTo>
                      <a:pt x="89" y="71"/>
                    </a:lnTo>
                    <a:lnTo>
                      <a:pt x="76" y="77"/>
                    </a:lnTo>
                    <a:lnTo>
                      <a:pt x="39" y="91"/>
                    </a:lnTo>
                    <a:lnTo>
                      <a:pt x="35" y="92"/>
                    </a:lnTo>
                    <a:lnTo>
                      <a:pt x="31" y="91"/>
                    </a:lnTo>
                    <a:lnTo>
                      <a:pt x="0" y="99"/>
                    </a:lnTo>
                    <a:lnTo>
                      <a:pt x="29" y="89"/>
                    </a:lnTo>
                    <a:lnTo>
                      <a:pt x="34" y="90"/>
                    </a:lnTo>
                    <a:lnTo>
                      <a:pt x="42" y="81"/>
                    </a:lnTo>
                    <a:lnTo>
                      <a:pt x="60" y="69"/>
                    </a:lnTo>
                    <a:lnTo>
                      <a:pt x="76" y="70"/>
                    </a:lnTo>
                    <a:lnTo>
                      <a:pt x="86" y="66"/>
                    </a:lnTo>
                    <a:lnTo>
                      <a:pt x="92" y="59"/>
                    </a:lnTo>
                    <a:lnTo>
                      <a:pt x="101" y="59"/>
                    </a:lnTo>
                    <a:lnTo>
                      <a:pt x="117" y="47"/>
                    </a:lnTo>
                    <a:lnTo>
                      <a:pt x="128" y="43"/>
                    </a:lnTo>
                    <a:lnTo>
                      <a:pt x="133" y="30"/>
                    </a:lnTo>
                    <a:lnTo>
                      <a:pt x="144" y="22"/>
                    </a:lnTo>
                    <a:lnTo>
                      <a:pt x="145" y="5"/>
                    </a:lnTo>
                    <a:lnTo>
                      <a:pt x="146" y="2"/>
                    </a:lnTo>
                    <a:lnTo>
                      <a:pt x="14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8" name="Freeform 298"/>
              <p:cNvSpPr>
                <a:spLocks/>
              </p:cNvSpPr>
              <p:nvPr/>
            </p:nvSpPr>
            <p:spPr bwMode="auto">
              <a:xfrm>
                <a:off x="5619" y="1276"/>
                <a:ext cx="140" cy="81"/>
              </a:xfrm>
              <a:custGeom>
                <a:avLst/>
                <a:gdLst/>
                <a:ahLst/>
                <a:cxnLst>
                  <a:cxn ang="0">
                    <a:pos x="101" y="0"/>
                  </a:cxn>
                  <a:cxn ang="0">
                    <a:pos x="114" y="34"/>
                  </a:cxn>
                  <a:cxn ang="0">
                    <a:pos x="104" y="38"/>
                  </a:cxn>
                  <a:cxn ang="0">
                    <a:pos x="100" y="15"/>
                  </a:cxn>
                  <a:cxn ang="0">
                    <a:pos x="97" y="40"/>
                  </a:cxn>
                  <a:cxn ang="0">
                    <a:pos x="92" y="43"/>
                  </a:cxn>
                  <a:cxn ang="0">
                    <a:pos x="58" y="58"/>
                  </a:cxn>
                  <a:cxn ang="0">
                    <a:pos x="47" y="59"/>
                  </a:cxn>
                  <a:cxn ang="0">
                    <a:pos x="42" y="56"/>
                  </a:cxn>
                  <a:cxn ang="0">
                    <a:pos x="38" y="48"/>
                  </a:cxn>
                  <a:cxn ang="0">
                    <a:pos x="15" y="60"/>
                  </a:cxn>
                  <a:cxn ang="0">
                    <a:pos x="35" y="54"/>
                  </a:cxn>
                  <a:cxn ang="0">
                    <a:pos x="39" y="63"/>
                  </a:cxn>
                  <a:cxn ang="0">
                    <a:pos x="26" y="68"/>
                  </a:cxn>
                  <a:cxn ang="0">
                    <a:pos x="23" y="66"/>
                  </a:cxn>
                  <a:cxn ang="0">
                    <a:pos x="30" y="62"/>
                  </a:cxn>
                  <a:cxn ang="0">
                    <a:pos x="9" y="70"/>
                  </a:cxn>
                  <a:cxn ang="0">
                    <a:pos x="5" y="63"/>
                  </a:cxn>
                  <a:cxn ang="0">
                    <a:pos x="3" y="55"/>
                  </a:cxn>
                  <a:cxn ang="0">
                    <a:pos x="1" y="46"/>
                  </a:cxn>
                  <a:cxn ang="0">
                    <a:pos x="2" y="38"/>
                  </a:cxn>
                  <a:cxn ang="0">
                    <a:pos x="0" y="42"/>
                  </a:cxn>
                  <a:cxn ang="0">
                    <a:pos x="0" y="50"/>
                  </a:cxn>
                  <a:cxn ang="0">
                    <a:pos x="1" y="58"/>
                  </a:cxn>
                  <a:cxn ang="0">
                    <a:pos x="4" y="66"/>
                  </a:cxn>
                  <a:cxn ang="0">
                    <a:pos x="6" y="72"/>
                  </a:cxn>
                  <a:cxn ang="0">
                    <a:pos x="9" y="77"/>
                  </a:cxn>
                  <a:cxn ang="0">
                    <a:pos x="11" y="80"/>
                  </a:cxn>
                  <a:cxn ang="0">
                    <a:pos x="38" y="71"/>
                  </a:cxn>
                  <a:cxn ang="0">
                    <a:pos x="43" y="72"/>
                  </a:cxn>
                  <a:cxn ang="0">
                    <a:pos x="54" y="76"/>
                  </a:cxn>
                  <a:cxn ang="0">
                    <a:pos x="65" y="75"/>
                  </a:cxn>
                  <a:cxn ang="0">
                    <a:pos x="75" y="72"/>
                  </a:cxn>
                  <a:cxn ang="0">
                    <a:pos x="85" y="68"/>
                  </a:cxn>
                  <a:cxn ang="0">
                    <a:pos x="96" y="66"/>
                  </a:cxn>
                  <a:cxn ang="0">
                    <a:pos x="107" y="66"/>
                  </a:cxn>
                  <a:cxn ang="0">
                    <a:pos x="115" y="64"/>
                  </a:cxn>
                  <a:cxn ang="0">
                    <a:pos x="123" y="60"/>
                  </a:cxn>
                  <a:cxn ang="0">
                    <a:pos x="139" y="1"/>
                  </a:cxn>
                  <a:cxn ang="0">
                    <a:pos x="132" y="6"/>
                  </a:cxn>
                  <a:cxn ang="0">
                    <a:pos x="120" y="21"/>
                  </a:cxn>
                  <a:cxn ang="0">
                    <a:pos x="101" y="0"/>
                  </a:cxn>
                </a:cxnLst>
                <a:rect l="0" t="0" r="r" b="b"/>
                <a:pathLst>
                  <a:path w="140" h="81">
                    <a:moveTo>
                      <a:pt x="101" y="0"/>
                    </a:moveTo>
                    <a:lnTo>
                      <a:pt x="114" y="34"/>
                    </a:lnTo>
                    <a:lnTo>
                      <a:pt x="104" y="38"/>
                    </a:lnTo>
                    <a:lnTo>
                      <a:pt x="100" y="15"/>
                    </a:lnTo>
                    <a:lnTo>
                      <a:pt x="97" y="40"/>
                    </a:lnTo>
                    <a:lnTo>
                      <a:pt x="92" y="43"/>
                    </a:lnTo>
                    <a:lnTo>
                      <a:pt x="58" y="58"/>
                    </a:lnTo>
                    <a:lnTo>
                      <a:pt x="47" y="59"/>
                    </a:lnTo>
                    <a:lnTo>
                      <a:pt x="42" y="56"/>
                    </a:lnTo>
                    <a:lnTo>
                      <a:pt x="38" y="48"/>
                    </a:lnTo>
                    <a:lnTo>
                      <a:pt x="15" y="60"/>
                    </a:lnTo>
                    <a:lnTo>
                      <a:pt x="35" y="54"/>
                    </a:lnTo>
                    <a:lnTo>
                      <a:pt x="39" y="63"/>
                    </a:lnTo>
                    <a:lnTo>
                      <a:pt x="26" y="68"/>
                    </a:lnTo>
                    <a:lnTo>
                      <a:pt x="23" y="66"/>
                    </a:lnTo>
                    <a:lnTo>
                      <a:pt x="30" y="62"/>
                    </a:lnTo>
                    <a:lnTo>
                      <a:pt x="9" y="70"/>
                    </a:lnTo>
                    <a:lnTo>
                      <a:pt x="5" y="63"/>
                    </a:lnTo>
                    <a:lnTo>
                      <a:pt x="3" y="55"/>
                    </a:lnTo>
                    <a:lnTo>
                      <a:pt x="1" y="46"/>
                    </a:lnTo>
                    <a:lnTo>
                      <a:pt x="2" y="38"/>
                    </a:lnTo>
                    <a:lnTo>
                      <a:pt x="0" y="42"/>
                    </a:lnTo>
                    <a:lnTo>
                      <a:pt x="0" y="50"/>
                    </a:lnTo>
                    <a:lnTo>
                      <a:pt x="1" y="58"/>
                    </a:lnTo>
                    <a:lnTo>
                      <a:pt x="4" y="66"/>
                    </a:lnTo>
                    <a:lnTo>
                      <a:pt x="6" y="72"/>
                    </a:lnTo>
                    <a:lnTo>
                      <a:pt x="9" y="77"/>
                    </a:lnTo>
                    <a:lnTo>
                      <a:pt x="11" y="80"/>
                    </a:lnTo>
                    <a:lnTo>
                      <a:pt x="38" y="71"/>
                    </a:lnTo>
                    <a:lnTo>
                      <a:pt x="43" y="72"/>
                    </a:lnTo>
                    <a:lnTo>
                      <a:pt x="54" y="76"/>
                    </a:lnTo>
                    <a:lnTo>
                      <a:pt x="65" y="75"/>
                    </a:lnTo>
                    <a:lnTo>
                      <a:pt x="75" y="72"/>
                    </a:lnTo>
                    <a:lnTo>
                      <a:pt x="85" y="68"/>
                    </a:lnTo>
                    <a:lnTo>
                      <a:pt x="96" y="66"/>
                    </a:lnTo>
                    <a:lnTo>
                      <a:pt x="107" y="66"/>
                    </a:lnTo>
                    <a:lnTo>
                      <a:pt x="115" y="64"/>
                    </a:lnTo>
                    <a:lnTo>
                      <a:pt x="123" y="60"/>
                    </a:lnTo>
                    <a:lnTo>
                      <a:pt x="139" y="1"/>
                    </a:lnTo>
                    <a:lnTo>
                      <a:pt x="132" y="6"/>
                    </a:lnTo>
                    <a:lnTo>
                      <a:pt x="120" y="21"/>
                    </a:lnTo>
                    <a:lnTo>
                      <a:pt x="10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19" name="Freeform 299"/>
              <p:cNvSpPr>
                <a:spLocks/>
              </p:cNvSpPr>
              <p:nvPr/>
            </p:nvSpPr>
            <p:spPr bwMode="auto">
              <a:xfrm>
                <a:off x="5753" y="1205"/>
                <a:ext cx="82" cy="185"/>
              </a:xfrm>
              <a:custGeom>
                <a:avLst/>
                <a:gdLst/>
                <a:ahLst/>
                <a:cxnLst>
                  <a:cxn ang="0">
                    <a:pos x="47" y="48"/>
                  </a:cxn>
                  <a:cxn ang="0">
                    <a:pos x="35" y="69"/>
                  </a:cxn>
                  <a:cxn ang="0">
                    <a:pos x="19" y="101"/>
                  </a:cxn>
                  <a:cxn ang="0">
                    <a:pos x="18" y="110"/>
                  </a:cxn>
                  <a:cxn ang="0">
                    <a:pos x="17" y="131"/>
                  </a:cxn>
                  <a:cxn ang="0">
                    <a:pos x="7" y="147"/>
                  </a:cxn>
                  <a:cxn ang="0">
                    <a:pos x="4" y="162"/>
                  </a:cxn>
                  <a:cxn ang="0">
                    <a:pos x="8" y="181"/>
                  </a:cxn>
                  <a:cxn ang="0">
                    <a:pos x="2" y="184"/>
                  </a:cxn>
                  <a:cxn ang="0">
                    <a:pos x="3" y="169"/>
                  </a:cxn>
                  <a:cxn ang="0">
                    <a:pos x="0" y="154"/>
                  </a:cxn>
                  <a:cxn ang="0">
                    <a:pos x="2" y="138"/>
                  </a:cxn>
                  <a:cxn ang="0">
                    <a:pos x="14" y="125"/>
                  </a:cxn>
                  <a:cxn ang="0">
                    <a:pos x="16" y="98"/>
                  </a:cxn>
                  <a:cxn ang="0">
                    <a:pos x="38" y="50"/>
                  </a:cxn>
                  <a:cxn ang="0">
                    <a:pos x="60" y="20"/>
                  </a:cxn>
                  <a:cxn ang="0">
                    <a:pos x="81" y="0"/>
                  </a:cxn>
                  <a:cxn ang="0">
                    <a:pos x="64" y="20"/>
                  </a:cxn>
                  <a:cxn ang="0">
                    <a:pos x="52" y="42"/>
                  </a:cxn>
                  <a:cxn ang="0">
                    <a:pos x="47" y="48"/>
                  </a:cxn>
                </a:cxnLst>
                <a:rect l="0" t="0" r="r" b="b"/>
                <a:pathLst>
                  <a:path w="82" h="185">
                    <a:moveTo>
                      <a:pt x="47" y="48"/>
                    </a:moveTo>
                    <a:lnTo>
                      <a:pt x="35" y="69"/>
                    </a:lnTo>
                    <a:lnTo>
                      <a:pt x="19" y="101"/>
                    </a:lnTo>
                    <a:lnTo>
                      <a:pt x="18" y="110"/>
                    </a:lnTo>
                    <a:lnTo>
                      <a:pt x="17" y="131"/>
                    </a:lnTo>
                    <a:lnTo>
                      <a:pt x="7" y="147"/>
                    </a:lnTo>
                    <a:lnTo>
                      <a:pt x="4" y="162"/>
                    </a:lnTo>
                    <a:lnTo>
                      <a:pt x="8" y="181"/>
                    </a:lnTo>
                    <a:lnTo>
                      <a:pt x="2" y="184"/>
                    </a:lnTo>
                    <a:lnTo>
                      <a:pt x="3" y="169"/>
                    </a:lnTo>
                    <a:lnTo>
                      <a:pt x="0" y="154"/>
                    </a:lnTo>
                    <a:lnTo>
                      <a:pt x="2" y="138"/>
                    </a:lnTo>
                    <a:lnTo>
                      <a:pt x="14" y="125"/>
                    </a:lnTo>
                    <a:lnTo>
                      <a:pt x="16" y="98"/>
                    </a:lnTo>
                    <a:lnTo>
                      <a:pt x="38" y="50"/>
                    </a:lnTo>
                    <a:lnTo>
                      <a:pt x="60" y="20"/>
                    </a:lnTo>
                    <a:lnTo>
                      <a:pt x="81" y="0"/>
                    </a:lnTo>
                    <a:lnTo>
                      <a:pt x="64" y="20"/>
                    </a:lnTo>
                    <a:lnTo>
                      <a:pt x="52" y="42"/>
                    </a:lnTo>
                    <a:lnTo>
                      <a:pt x="47" y="4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0" name="Freeform 300"/>
              <p:cNvSpPr>
                <a:spLocks/>
              </p:cNvSpPr>
              <p:nvPr/>
            </p:nvSpPr>
            <p:spPr bwMode="auto">
              <a:xfrm>
                <a:off x="5715" y="1342"/>
                <a:ext cx="41" cy="114"/>
              </a:xfrm>
              <a:custGeom>
                <a:avLst/>
                <a:gdLst/>
                <a:ahLst/>
                <a:cxnLst>
                  <a:cxn ang="0">
                    <a:pos x="40" y="49"/>
                  </a:cxn>
                  <a:cxn ang="0">
                    <a:pos x="21" y="80"/>
                  </a:cxn>
                  <a:cxn ang="0">
                    <a:pos x="8" y="90"/>
                  </a:cxn>
                  <a:cxn ang="0">
                    <a:pos x="5" y="98"/>
                  </a:cxn>
                  <a:cxn ang="0">
                    <a:pos x="6" y="111"/>
                  </a:cxn>
                  <a:cxn ang="0">
                    <a:pos x="4" y="113"/>
                  </a:cxn>
                  <a:cxn ang="0">
                    <a:pos x="0" y="101"/>
                  </a:cxn>
                  <a:cxn ang="0">
                    <a:pos x="6" y="84"/>
                  </a:cxn>
                  <a:cxn ang="0">
                    <a:pos x="13" y="75"/>
                  </a:cxn>
                  <a:cxn ang="0">
                    <a:pos x="26" y="0"/>
                  </a:cxn>
                  <a:cxn ang="0">
                    <a:pos x="19" y="72"/>
                  </a:cxn>
                  <a:cxn ang="0">
                    <a:pos x="34" y="52"/>
                  </a:cxn>
                  <a:cxn ang="0">
                    <a:pos x="40" y="49"/>
                  </a:cxn>
                </a:cxnLst>
                <a:rect l="0" t="0" r="r" b="b"/>
                <a:pathLst>
                  <a:path w="41" h="114">
                    <a:moveTo>
                      <a:pt x="40" y="49"/>
                    </a:moveTo>
                    <a:lnTo>
                      <a:pt x="21" y="80"/>
                    </a:lnTo>
                    <a:lnTo>
                      <a:pt x="8" y="90"/>
                    </a:lnTo>
                    <a:lnTo>
                      <a:pt x="5" y="98"/>
                    </a:lnTo>
                    <a:lnTo>
                      <a:pt x="6" y="111"/>
                    </a:lnTo>
                    <a:lnTo>
                      <a:pt x="4" y="113"/>
                    </a:lnTo>
                    <a:lnTo>
                      <a:pt x="0" y="101"/>
                    </a:lnTo>
                    <a:lnTo>
                      <a:pt x="6" y="84"/>
                    </a:lnTo>
                    <a:lnTo>
                      <a:pt x="13" y="75"/>
                    </a:lnTo>
                    <a:lnTo>
                      <a:pt x="26" y="0"/>
                    </a:lnTo>
                    <a:lnTo>
                      <a:pt x="19" y="72"/>
                    </a:lnTo>
                    <a:lnTo>
                      <a:pt x="34" y="52"/>
                    </a:lnTo>
                    <a:lnTo>
                      <a:pt x="40" y="4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1" name="Freeform 301"/>
              <p:cNvSpPr>
                <a:spLocks/>
              </p:cNvSpPr>
              <p:nvPr/>
            </p:nvSpPr>
            <p:spPr bwMode="auto">
              <a:xfrm>
                <a:off x="5785" y="1173"/>
                <a:ext cx="63" cy="79"/>
              </a:xfrm>
              <a:custGeom>
                <a:avLst/>
                <a:gdLst/>
                <a:ahLst/>
                <a:cxnLst>
                  <a:cxn ang="0">
                    <a:pos x="62" y="2"/>
                  </a:cxn>
                  <a:cxn ang="0">
                    <a:pos x="46" y="12"/>
                  </a:cxn>
                  <a:cxn ang="0">
                    <a:pos x="29" y="30"/>
                  </a:cxn>
                  <a:cxn ang="0">
                    <a:pos x="17" y="50"/>
                  </a:cxn>
                  <a:cxn ang="0">
                    <a:pos x="9" y="70"/>
                  </a:cxn>
                  <a:cxn ang="0">
                    <a:pos x="2" y="78"/>
                  </a:cxn>
                  <a:cxn ang="0">
                    <a:pos x="0" y="76"/>
                  </a:cxn>
                  <a:cxn ang="0">
                    <a:pos x="8" y="67"/>
                  </a:cxn>
                  <a:cxn ang="0">
                    <a:pos x="16" y="46"/>
                  </a:cxn>
                  <a:cxn ang="0">
                    <a:pos x="31" y="22"/>
                  </a:cxn>
                  <a:cxn ang="0">
                    <a:pos x="47" y="7"/>
                  </a:cxn>
                  <a:cxn ang="0">
                    <a:pos x="58" y="0"/>
                  </a:cxn>
                  <a:cxn ang="0">
                    <a:pos x="62" y="2"/>
                  </a:cxn>
                </a:cxnLst>
                <a:rect l="0" t="0" r="r" b="b"/>
                <a:pathLst>
                  <a:path w="63" h="79">
                    <a:moveTo>
                      <a:pt x="62" y="2"/>
                    </a:moveTo>
                    <a:lnTo>
                      <a:pt x="46" y="12"/>
                    </a:lnTo>
                    <a:lnTo>
                      <a:pt x="29" y="30"/>
                    </a:lnTo>
                    <a:lnTo>
                      <a:pt x="17" y="50"/>
                    </a:lnTo>
                    <a:lnTo>
                      <a:pt x="9" y="70"/>
                    </a:lnTo>
                    <a:lnTo>
                      <a:pt x="2" y="78"/>
                    </a:lnTo>
                    <a:lnTo>
                      <a:pt x="0" y="76"/>
                    </a:lnTo>
                    <a:lnTo>
                      <a:pt x="8" y="67"/>
                    </a:lnTo>
                    <a:lnTo>
                      <a:pt x="16" y="46"/>
                    </a:lnTo>
                    <a:lnTo>
                      <a:pt x="31" y="22"/>
                    </a:lnTo>
                    <a:lnTo>
                      <a:pt x="47" y="7"/>
                    </a:lnTo>
                    <a:lnTo>
                      <a:pt x="58" y="0"/>
                    </a:lnTo>
                    <a:lnTo>
                      <a:pt x="62"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2" name="Freeform 302"/>
              <p:cNvSpPr>
                <a:spLocks/>
              </p:cNvSpPr>
              <p:nvPr/>
            </p:nvSpPr>
            <p:spPr bwMode="auto">
              <a:xfrm>
                <a:off x="5847" y="1173"/>
                <a:ext cx="20" cy="31"/>
              </a:xfrm>
              <a:custGeom>
                <a:avLst/>
                <a:gdLst/>
                <a:ahLst/>
                <a:cxnLst>
                  <a:cxn ang="0">
                    <a:pos x="0" y="3"/>
                  </a:cxn>
                  <a:cxn ang="0">
                    <a:pos x="7" y="7"/>
                  </a:cxn>
                  <a:cxn ang="0">
                    <a:pos x="11" y="13"/>
                  </a:cxn>
                  <a:cxn ang="0">
                    <a:pos x="13" y="24"/>
                  </a:cxn>
                  <a:cxn ang="0">
                    <a:pos x="18" y="25"/>
                  </a:cxn>
                  <a:cxn ang="0">
                    <a:pos x="19" y="30"/>
                  </a:cxn>
                  <a:cxn ang="0">
                    <a:pos x="16" y="19"/>
                  </a:cxn>
                  <a:cxn ang="0">
                    <a:pos x="14" y="9"/>
                  </a:cxn>
                  <a:cxn ang="0">
                    <a:pos x="10" y="5"/>
                  </a:cxn>
                  <a:cxn ang="0">
                    <a:pos x="4" y="0"/>
                  </a:cxn>
                  <a:cxn ang="0">
                    <a:pos x="0" y="3"/>
                  </a:cxn>
                </a:cxnLst>
                <a:rect l="0" t="0" r="r" b="b"/>
                <a:pathLst>
                  <a:path w="20" h="31">
                    <a:moveTo>
                      <a:pt x="0" y="3"/>
                    </a:moveTo>
                    <a:lnTo>
                      <a:pt x="7" y="7"/>
                    </a:lnTo>
                    <a:lnTo>
                      <a:pt x="11" y="13"/>
                    </a:lnTo>
                    <a:lnTo>
                      <a:pt x="13" y="24"/>
                    </a:lnTo>
                    <a:lnTo>
                      <a:pt x="18" y="25"/>
                    </a:lnTo>
                    <a:lnTo>
                      <a:pt x="19" y="30"/>
                    </a:lnTo>
                    <a:lnTo>
                      <a:pt x="16" y="19"/>
                    </a:lnTo>
                    <a:lnTo>
                      <a:pt x="14" y="9"/>
                    </a:lnTo>
                    <a:lnTo>
                      <a:pt x="10" y="5"/>
                    </a:lnTo>
                    <a:lnTo>
                      <a:pt x="4" y="0"/>
                    </a:lnTo>
                    <a:lnTo>
                      <a:pt x="0"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3" name="Freeform 303"/>
              <p:cNvSpPr>
                <a:spLocks/>
              </p:cNvSpPr>
              <p:nvPr/>
            </p:nvSpPr>
            <p:spPr bwMode="auto">
              <a:xfrm>
                <a:off x="5316" y="1116"/>
                <a:ext cx="24" cy="18"/>
              </a:xfrm>
              <a:custGeom>
                <a:avLst/>
                <a:gdLst/>
                <a:ahLst/>
                <a:cxnLst>
                  <a:cxn ang="0">
                    <a:pos x="12" y="0"/>
                  </a:cxn>
                  <a:cxn ang="0">
                    <a:pos x="16" y="4"/>
                  </a:cxn>
                  <a:cxn ang="0">
                    <a:pos x="13" y="6"/>
                  </a:cxn>
                  <a:cxn ang="0">
                    <a:pos x="12" y="10"/>
                  </a:cxn>
                  <a:cxn ang="0">
                    <a:pos x="3" y="5"/>
                  </a:cxn>
                  <a:cxn ang="0">
                    <a:pos x="0" y="7"/>
                  </a:cxn>
                  <a:cxn ang="0">
                    <a:pos x="0" y="11"/>
                  </a:cxn>
                  <a:cxn ang="0">
                    <a:pos x="2" y="7"/>
                  </a:cxn>
                  <a:cxn ang="0">
                    <a:pos x="4" y="10"/>
                  </a:cxn>
                  <a:cxn ang="0">
                    <a:pos x="9" y="17"/>
                  </a:cxn>
                  <a:cxn ang="0">
                    <a:pos x="12" y="14"/>
                  </a:cxn>
                  <a:cxn ang="0">
                    <a:pos x="15" y="14"/>
                  </a:cxn>
                  <a:cxn ang="0">
                    <a:pos x="15" y="12"/>
                  </a:cxn>
                  <a:cxn ang="0">
                    <a:pos x="19" y="6"/>
                  </a:cxn>
                  <a:cxn ang="0">
                    <a:pos x="23" y="6"/>
                  </a:cxn>
                  <a:cxn ang="0">
                    <a:pos x="18" y="0"/>
                  </a:cxn>
                  <a:cxn ang="0">
                    <a:pos x="12" y="0"/>
                  </a:cxn>
                </a:cxnLst>
                <a:rect l="0" t="0" r="r" b="b"/>
                <a:pathLst>
                  <a:path w="24" h="18">
                    <a:moveTo>
                      <a:pt x="12" y="0"/>
                    </a:moveTo>
                    <a:lnTo>
                      <a:pt x="16" y="4"/>
                    </a:lnTo>
                    <a:lnTo>
                      <a:pt x="13" y="6"/>
                    </a:lnTo>
                    <a:lnTo>
                      <a:pt x="12" y="10"/>
                    </a:lnTo>
                    <a:lnTo>
                      <a:pt x="3" y="5"/>
                    </a:lnTo>
                    <a:lnTo>
                      <a:pt x="0" y="7"/>
                    </a:lnTo>
                    <a:lnTo>
                      <a:pt x="0" y="11"/>
                    </a:lnTo>
                    <a:lnTo>
                      <a:pt x="2" y="7"/>
                    </a:lnTo>
                    <a:lnTo>
                      <a:pt x="4" y="10"/>
                    </a:lnTo>
                    <a:lnTo>
                      <a:pt x="9" y="17"/>
                    </a:lnTo>
                    <a:lnTo>
                      <a:pt x="12" y="14"/>
                    </a:lnTo>
                    <a:lnTo>
                      <a:pt x="15" y="14"/>
                    </a:lnTo>
                    <a:lnTo>
                      <a:pt x="15" y="12"/>
                    </a:lnTo>
                    <a:lnTo>
                      <a:pt x="19" y="6"/>
                    </a:lnTo>
                    <a:lnTo>
                      <a:pt x="23" y="6"/>
                    </a:lnTo>
                    <a:lnTo>
                      <a:pt x="18" y="0"/>
                    </a:lnTo>
                    <a:lnTo>
                      <a:pt x="1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4" name="Freeform 304"/>
              <p:cNvSpPr>
                <a:spLocks/>
              </p:cNvSpPr>
              <p:nvPr/>
            </p:nvSpPr>
            <p:spPr bwMode="auto">
              <a:xfrm>
                <a:off x="5325" y="1112"/>
                <a:ext cx="20" cy="50"/>
              </a:xfrm>
              <a:custGeom>
                <a:avLst/>
                <a:gdLst/>
                <a:ahLst/>
                <a:cxnLst>
                  <a:cxn ang="0">
                    <a:pos x="14" y="20"/>
                  </a:cxn>
                  <a:cxn ang="0">
                    <a:pos x="17" y="21"/>
                  </a:cxn>
                  <a:cxn ang="0">
                    <a:pos x="14" y="24"/>
                  </a:cxn>
                  <a:cxn ang="0">
                    <a:pos x="15" y="41"/>
                  </a:cxn>
                  <a:cxn ang="0">
                    <a:pos x="13" y="43"/>
                  </a:cxn>
                  <a:cxn ang="0">
                    <a:pos x="6" y="42"/>
                  </a:cxn>
                  <a:cxn ang="0">
                    <a:pos x="4" y="49"/>
                  </a:cxn>
                  <a:cxn ang="0">
                    <a:pos x="4" y="44"/>
                  </a:cxn>
                  <a:cxn ang="0">
                    <a:pos x="0" y="38"/>
                  </a:cxn>
                  <a:cxn ang="0">
                    <a:pos x="0" y="34"/>
                  </a:cxn>
                  <a:cxn ang="0">
                    <a:pos x="3" y="38"/>
                  </a:cxn>
                  <a:cxn ang="0">
                    <a:pos x="8" y="38"/>
                  </a:cxn>
                  <a:cxn ang="0">
                    <a:pos x="12" y="40"/>
                  </a:cxn>
                  <a:cxn ang="0">
                    <a:pos x="14" y="39"/>
                  </a:cxn>
                  <a:cxn ang="0">
                    <a:pos x="12" y="18"/>
                  </a:cxn>
                  <a:cxn ang="0">
                    <a:pos x="16" y="13"/>
                  </a:cxn>
                  <a:cxn ang="0">
                    <a:pos x="19" y="0"/>
                  </a:cxn>
                  <a:cxn ang="0">
                    <a:pos x="17" y="13"/>
                  </a:cxn>
                  <a:cxn ang="0">
                    <a:pos x="14" y="20"/>
                  </a:cxn>
                </a:cxnLst>
                <a:rect l="0" t="0" r="r" b="b"/>
                <a:pathLst>
                  <a:path w="20" h="50">
                    <a:moveTo>
                      <a:pt x="14" y="20"/>
                    </a:moveTo>
                    <a:lnTo>
                      <a:pt x="17" y="21"/>
                    </a:lnTo>
                    <a:lnTo>
                      <a:pt x="14" y="24"/>
                    </a:lnTo>
                    <a:lnTo>
                      <a:pt x="15" y="41"/>
                    </a:lnTo>
                    <a:lnTo>
                      <a:pt x="13" y="43"/>
                    </a:lnTo>
                    <a:lnTo>
                      <a:pt x="6" y="42"/>
                    </a:lnTo>
                    <a:lnTo>
                      <a:pt x="4" y="49"/>
                    </a:lnTo>
                    <a:lnTo>
                      <a:pt x="4" y="44"/>
                    </a:lnTo>
                    <a:lnTo>
                      <a:pt x="0" y="38"/>
                    </a:lnTo>
                    <a:lnTo>
                      <a:pt x="0" y="34"/>
                    </a:lnTo>
                    <a:lnTo>
                      <a:pt x="3" y="38"/>
                    </a:lnTo>
                    <a:lnTo>
                      <a:pt x="8" y="38"/>
                    </a:lnTo>
                    <a:lnTo>
                      <a:pt x="12" y="40"/>
                    </a:lnTo>
                    <a:lnTo>
                      <a:pt x="14" y="39"/>
                    </a:lnTo>
                    <a:lnTo>
                      <a:pt x="12" y="18"/>
                    </a:lnTo>
                    <a:lnTo>
                      <a:pt x="16" y="13"/>
                    </a:lnTo>
                    <a:lnTo>
                      <a:pt x="19" y="0"/>
                    </a:lnTo>
                    <a:lnTo>
                      <a:pt x="17" y="13"/>
                    </a:lnTo>
                    <a:lnTo>
                      <a:pt x="14"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5" name="Freeform 305"/>
              <p:cNvSpPr>
                <a:spLocks/>
              </p:cNvSpPr>
              <p:nvPr/>
            </p:nvSpPr>
            <p:spPr bwMode="auto">
              <a:xfrm>
                <a:off x="5313" y="1156"/>
                <a:ext cx="17" cy="9"/>
              </a:xfrm>
              <a:custGeom>
                <a:avLst/>
                <a:gdLst/>
                <a:ahLst/>
                <a:cxnLst>
                  <a:cxn ang="0">
                    <a:pos x="16" y="5"/>
                  </a:cxn>
                  <a:cxn ang="0">
                    <a:pos x="15" y="7"/>
                  </a:cxn>
                  <a:cxn ang="0">
                    <a:pos x="12" y="8"/>
                  </a:cxn>
                  <a:cxn ang="0">
                    <a:pos x="6" y="4"/>
                  </a:cxn>
                  <a:cxn ang="0">
                    <a:pos x="4" y="4"/>
                  </a:cxn>
                  <a:cxn ang="0">
                    <a:pos x="4" y="6"/>
                  </a:cxn>
                  <a:cxn ang="0">
                    <a:pos x="1" y="4"/>
                  </a:cxn>
                  <a:cxn ang="0">
                    <a:pos x="0" y="0"/>
                  </a:cxn>
                  <a:cxn ang="0">
                    <a:pos x="4" y="0"/>
                  </a:cxn>
                  <a:cxn ang="0">
                    <a:pos x="15" y="4"/>
                  </a:cxn>
                  <a:cxn ang="0">
                    <a:pos x="16" y="5"/>
                  </a:cxn>
                </a:cxnLst>
                <a:rect l="0" t="0" r="r" b="b"/>
                <a:pathLst>
                  <a:path w="17" h="9">
                    <a:moveTo>
                      <a:pt x="16" y="5"/>
                    </a:moveTo>
                    <a:lnTo>
                      <a:pt x="15" y="7"/>
                    </a:lnTo>
                    <a:lnTo>
                      <a:pt x="12" y="8"/>
                    </a:lnTo>
                    <a:lnTo>
                      <a:pt x="6" y="4"/>
                    </a:lnTo>
                    <a:lnTo>
                      <a:pt x="4" y="4"/>
                    </a:lnTo>
                    <a:lnTo>
                      <a:pt x="4" y="6"/>
                    </a:lnTo>
                    <a:lnTo>
                      <a:pt x="1" y="4"/>
                    </a:lnTo>
                    <a:lnTo>
                      <a:pt x="0" y="0"/>
                    </a:lnTo>
                    <a:lnTo>
                      <a:pt x="4" y="0"/>
                    </a:lnTo>
                    <a:lnTo>
                      <a:pt x="15" y="4"/>
                    </a:lnTo>
                    <a:lnTo>
                      <a:pt x="16"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6" name="Freeform 306"/>
              <p:cNvSpPr>
                <a:spLocks/>
              </p:cNvSpPr>
              <p:nvPr/>
            </p:nvSpPr>
            <p:spPr bwMode="auto">
              <a:xfrm>
                <a:off x="5318" y="1163"/>
                <a:ext cx="8" cy="10"/>
              </a:xfrm>
              <a:custGeom>
                <a:avLst/>
                <a:gdLst/>
                <a:ahLst/>
                <a:cxnLst>
                  <a:cxn ang="0">
                    <a:pos x="0" y="1"/>
                  </a:cxn>
                  <a:cxn ang="0">
                    <a:pos x="4" y="4"/>
                  </a:cxn>
                  <a:cxn ang="0">
                    <a:pos x="6" y="3"/>
                  </a:cxn>
                  <a:cxn ang="0">
                    <a:pos x="7" y="0"/>
                  </a:cxn>
                  <a:cxn ang="0">
                    <a:pos x="7" y="4"/>
                  </a:cxn>
                  <a:cxn ang="0">
                    <a:pos x="5" y="7"/>
                  </a:cxn>
                  <a:cxn ang="0">
                    <a:pos x="0" y="9"/>
                  </a:cxn>
                  <a:cxn ang="0">
                    <a:pos x="2" y="7"/>
                  </a:cxn>
                  <a:cxn ang="0">
                    <a:pos x="0" y="6"/>
                  </a:cxn>
                  <a:cxn ang="0">
                    <a:pos x="3" y="4"/>
                  </a:cxn>
                  <a:cxn ang="0">
                    <a:pos x="0" y="1"/>
                  </a:cxn>
                </a:cxnLst>
                <a:rect l="0" t="0" r="r" b="b"/>
                <a:pathLst>
                  <a:path w="8" h="10">
                    <a:moveTo>
                      <a:pt x="0" y="1"/>
                    </a:moveTo>
                    <a:lnTo>
                      <a:pt x="4" y="4"/>
                    </a:lnTo>
                    <a:lnTo>
                      <a:pt x="6" y="3"/>
                    </a:lnTo>
                    <a:lnTo>
                      <a:pt x="7" y="0"/>
                    </a:lnTo>
                    <a:lnTo>
                      <a:pt x="7" y="4"/>
                    </a:lnTo>
                    <a:lnTo>
                      <a:pt x="5" y="7"/>
                    </a:lnTo>
                    <a:lnTo>
                      <a:pt x="0" y="9"/>
                    </a:lnTo>
                    <a:lnTo>
                      <a:pt x="2" y="7"/>
                    </a:lnTo>
                    <a:lnTo>
                      <a:pt x="0" y="6"/>
                    </a:lnTo>
                    <a:lnTo>
                      <a:pt x="3" y="4"/>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7" name="Freeform 307"/>
              <p:cNvSpPr>
                <a:spLocks/>
              </p:cNvSpPr>
              <p:nvPr/>
            </p:nvSpPr>
            <p:spPr bwMode="auto">
              <a:xfrm>
                <a:off x="5258" y="1091"/>
                <a:ext cx="64" cy="103"/>
              </a:xfrm>
              <a:custGeom>
                <a:avLst/>
                <a:gdLst/>
                <a:ahLst/>
                <a:cxnLst>
                  <a:cxn ang="0">
                    <a:pos x="61" y="89"/>
                  </a:cxn>
                  <a:cxn ang="0">
                    <a:pos x="51" y="93"/>
                  </a:cxn>
                  <a:cxn ang="0">
                    <a:pos x="43" y="91"/>
                  </a:cxn>
                  <a:cxn ang="0">
                    <a:pos x="36" y="102"/>
                  </a:cxn>
                  <a:cxn ang="0">
                    <a:pos x="40" y="90"/>
                  </a:cxn>
                  <a:cxn ang="0">
                    <a:pos x="32" y="80"/>
                  </a:cxn>
                  <a:cxn ang="0">
                    <a:pos x="29" y="60"/>
                  </a:cxn>
                  <a:cxn ang="0">
                    <a:pos x="25" y="51"/>
                  </a:cxn>
                  <a:cxn ang="0">
                    <a:pos x="24" y="45"/>
                  </a:cxn>
                  <a:cxn ang="0">
                    <a:pos x="19" y="66"/>
                  </a:cxn>
                  <a:cxn ang="0">
                    <a:pos x="21" y="84"/>
                  </a:cxn>
                  <a:cxn ang="0">
                    <a:pos x="27" y="95"/>
                  </a:cxn>
                  <a:cxn ang="0">
                    <a:pos x="21" y="95"/>
                  </a:cxn>
                  <a:cxn ang="0">
                    <a:pos x="15" y="95"/>
                  </a:cxn>
                  <a:cxn ang="0">
                    <a:pos x="6" y="95"/>
                  </a:cxn>
                  <a:cxn ang="0">
                    <a:pos x="0" y="74"/>
                  </a:cxn>
                  <a:cxn ang="0">
                    <a:pos x="2" y="75"/>
                  </a:cxn>
                  <a:cxn ang="0">
                    <a:pos x="6" y="76"/>
                  </a:cxn>
                  <a:cxn ang="0">
                    <a:pos x="14" y="80"/>
                  </a:cxn>
                  <a:cxn ang="0">
                    <a:pos x="18" y="53"/>
                  </a:cxn>
                  <a:cxn ang="0">
                    <a:pos x="14" y="54"/>
                  </a:cxn>
                  <a:cxn ang="0">
                    <a:pos x="21" y="37"/>
                  </a:cxn>
                  <a:cxn ang="0">
                    <a:pos x="9" y="54"/>
                  </a:cxn>
                  <a:cxn ang="0">
                    <a:pos x="7" y="50"/>
                  </a:cxn>
                  <a:cxn ang="0">
                    <a:pos x="3" y="50"/>
                  </a:cxn>
                  <a:cxn ang="0">
                    <a:pos x="12" y="34"/>
                  </a:cxn>
                  <a:cxn ang="0">
                    <a:pos x="6" y="47"/>
                  </a:cxn>
                  <a:cxn ang="0">
                    <a:pos x="24" y="31"/>
                  </a:cxn>
                  <a:cxn ang="0">
                    <a:pos x="7" y="28"/>
                  </a:cxn>
                  <a:cxn ang="0">
                    <a:pos x="32" y="27"/>
                  </a:cxn>
                  <a:cxn ang="0">
                    <a:pos x="10" y="21"/>
                  </a:cxn>
                  <a:cxn ang="0">
                    <a:pos x="0" y="13"/>
                  </a:cxn>
                  <a:cxn ang="0">
                    <a:pos x="17" y="21"/>
                  </a:cxn>
                  <a:cxn ang="0">
                    <a:pos x="34" y="25"/>
                  </a:cxn>
                  <a:cxn ang="0">
                    <a:pos x="32" y="21"/>
                  </a:cxn>
                  <a:cxn ang="0">
                    <a:pos x="16" y="13"/>
                  </a:cxn>
                  <a:cxn ang="0">
                    <a:pos x="34" y="19"/>
                  </a:cxn>
                  <a:cxn ang="0">
                    <a:pos x="47" y="19"/>
                  </a:cxn>
                  <a:cxn ang="0">
                    <a:pos x="24" y="8"/>
                  </a:cxn>
                  <a:cxn ang="0">
                    <a:pos x="29" y="9"/>
                  </a:cxn>
                  <a:cxn ang="0">
                    <a:pos x="51" y="17"/>
                  </a:cxn>
                  <a:cxn ang="0">
                    <a:pos x="63" y="23"/>
                  </a:cxn>
                  <a:cxn ang="0">
                    <a:pos x="50" y="25"/>
                  </a:cxn>
                  <a:cxn ang="0">
                    <a:pos x="40" y="28"/>
                  </a:cxn>
                  <a:cxn ang="0">
                    <a:pos x="37" y="41"/>
                  </a:cxn>
                  <a:cxn ang="0">
                    <a:pos x="34" y="54"/>
                  </a:cxn>
                  <a:cxn ang="0">
                    <a:pos x="40" y="78"/>
                  </a:cxn>
                  <a:cxn ang="0">
                    <a:pos x="49" y="91"/>
                  </a:cxn>
                  <a:cxn ang="0">
                    <a:pos x="58" y="91"/>
                  </a:cxn>
                  <a:cxn ang="0">
                    <a:pos x="60" y="86"/>
                  </a:cxn>
                </a:cxnLst>
                <a:rect l="0" t="0" r="r" b="b"/>
                <a:pathLst>
                  <a:path w="64" h="103">
                    <a:moveTo>
                      <a:pt x="61" y="83"/>
                    </a:moveTo>
                    <a:lnTo>
                      <a:pt x="61" y="89"/>
                    </a:lnTo>
                    <a:lnTo>
                      <a:pt x="55" y="93"/>
                    </a:lnTo>
                    <a:lnTo>
                      <a:pt x="51" y="93"/>
                    </a:lnTo>
                    <a:lnTo>
                      <a:pt x="47" y="93"/>
                    </a:lnTo>
                    <a:lnTo>
                      <a:pt x="43" y="91"/>
                    </a:lnTo>
                    <a:lnTo>
                      <a:pt x="40" y="95"/>
                    </a:lnTo>
                    <a:lnTo>
                      <a:pt x="36" y="102"/>
                    </a:lnTo>
                    <a:lnTo>
                      <a:pt x="37" y="94"/>
                    </a:lnTo>
                    <a:lnTo>
                      <a:pt x="40" y="90"/>
                    </a:lnTo>
                    <a:lnTo>
                      <a:pt x="36" y="86"/>
                    </a:lnTo>
                    <a:lnTo>
                      <a:pt x="32" y="80"/>
                    </a:lnTo>
                    <a:lnTo>
                      <a:pt x="29" y="70"/>
                    </a:lnTo>
                    <a:lnTo>
                      <a:pt x="29" y="60"/>
                    </a:lnTo>
                    <a:lnTo>
                      <a:pt x="30" y="43"/>
                    </a:lnTo>
                    <a:lnTo>
                      <a:pt x="25" y="51"/>
                    </a:lnTo>
                    <a:lnTo>
                      <a:pt x="29" y="39"/>
                    </a:lnTo>
                    <a:lnTo>
                      <a:pt x="24" y="45"/>
                    </a:lnTo>
                    <a:lnTo>
                      <a:pt x="21" y="55"/>
                    </a:lnTo>
                    <a:lnTo>
                      <a:pt x="19" y="66"/>
                    </a:lnTo>
                    <a:lnTo>
                      <a:pt x="19" y="76"/>
                    </a:lnTo>
                    <a:lnTo>
                      <a:pt x="21" y="84"/>
                    </a:lnTo>
                    <a:lnTo>
                      <a:pt x="23" y="90"/>
                    </a:lnTo>
                    <a:lnTo>
                      <a:pt x="27" y="95"/>
                    </a:lnTo>
                    <a:lnTo>
                      <a:pt x="32" y="100"/>
                    </a:lnTo>
                    <a:lnTo>
                      <a:pt x="21" y="95"/>
                    </a:lnTo>
                    <a:lnTo>
                      <a:pt x="17" y="91"/>
                    </a:lnTo>
                    <a:lnTo>
                      <a:pt x="15" y="95"/>
                    </a:lnTo>
                    <a:lnTo>
                      <a:pt x="11" y="93"/>
                    </a:lnTo>
                    <a:lnTo>
                      <a:pt x="6" y="95"/>
                    </a:lnTo>
                    <a:lnTo>
                      <a:pt x="2" y="86"/>
                    </a:lnTo>
                    <a:lnTo>
                      <a:pt x="0" y="74"/>
                    </a:lnTo>
                    <a:lnTo>
                      <a:pt x="0" y="62"/>
                    </a:lnTo>
                    <a:lnTo>
                      <a:pt x="2" y="75"/>
                    </a:lnTo>
                    <a:lnTo>
                      <a:pt x="6" y="84"/>
                    </a:lnTo>
                    <a:lnTo>
                      <a:pt x="6" y="76"/>
                    </a:lnTo>
                    <a:lnTo>
                      <a:pt x="12" y="74"/>
                    </a:lnTo>
                    <a:lnTo>
                      <a:pt x="14" y="80"/>
                    </a:lnTo>
                    <a:lnTo>
                      <a:pt x="16" y="66"/>
                    </a:lnTo>
                    <a:lnTo>
                      <a:pt x="18" y="53"/>
                    </a:lnTo>
                    <a:lnTo>
                      <a:pt x="21" y="44"/>
                    </a:lnTo>
                    <a:lnTo>
                      <a:pt x="14" y="54"/>
                    </a:lnTo>
                    <a:lnTo>
                      <a:pt x="17" y="46"/>
                    </a:lnTo>
                    <a:lnTo>
                      <a:pt x="21" y="37"/>
                    </a:lnTo>
                    <a:lnTo>
                      <a:pt x="14" y="46"/>
                    </a:lnTo>
                    <a:lnTo>
                      <a:pt x="9" y="54"/>
                    </a:lnTo>
                    <a:lnTo>
                      <a:pt x="5" y="62"/>
                    </a:lnTo>
                    <a:lnTo>
                      <a:pt x="7" y="50"/>
                    </a:lnTo>
                    <a:lnTo>
                      <a:pt x="2" y="57"/>
                    </a:lnTo>
                    <a:lnTo>
                      <a:pt x="3" y="50"/>
                    </a:lnTo>
                    <a:lnTo>
                      <a:pt x="6" y="42"/>
                    </a:lnTo>
                    <a:lnTo>
                      <a:pt x="12" y="34"/>
                    </a:lnTo>
                    <a:lnTo>
                      <a:pt x="8" y="42"/>
                    </a:lnTo>
                    <a:lnTo>
                      <a:pt x="6" y="47"/>
                    </a:lnTo>
                    <a:lnTo>
                      <a:pt x="15" y="37"/>
                    </a:lnTo>
                    <a:lnTo>
                      <a:pt x="24" y="31"/>
                    </a:lnTo>
                    <a:lnTo>
                      <a:pt x="17" y="32"/>
                    </a:lnTo>
                    <a:lnTo>
                      <a:pt x="7" y="28"/>
                    </a:lnTo>
                    <a:lnTo>
                      <a:pt x="26" y="29"/>
                    </a:lnTo>
                    <a:lnTo>
                      <a:pt x="32" y="27"/>
                    </a:lnTo>
                    <a:lnTo>
                      <a:pt x="21" y="25"/>
                    </a:lnTo>
                    <a:lnTo>
                      <a:pt x="10" y="21"/>
                    </a:lnTo>
                    <a:lnTo>
                      <a:pt x="4" y="18"/>
                    </a:lnTo>
                    <a:lnTo>
                      <a:pt x="0" y="13"/>
                    </a:lnTo>
                    <a:lnTo>
                      <a:pt x="8" y="18"/>
                    </a:lnTo>
                    <a:lnTo>
                      <a:pt x="17" y="21"/>
                    </a:lnTo>
                    <a:lnTo>
                      <a:pt x="26" y="24"/>
                    </a:lnTo>
                    <a:lnTo>
                      <a:pt x="34" y="25"/>
                    </a:lnTo>
                    <a:lnTo>
                      <a:pt x="42" y="22"/>
                    </a:lnTo>
                    <a:lnTo>
                      <a:pt x="32" y="21"/>
                    </a:lnTo>
                    <a:lnTo>
                      <a:pt x="21" y="17"/>
                    </a:lnTo>
                    <a:lnTo>
                      <a:pt x="16" y="13"/>
                    </a:lnTo>
                    <a:lnTo>
                      <a:pt x="24" y="16"/>
                    </a:lnTo>
                    <a:lnTo>
                      <a:pt x="34" y="19"/>
                    </a:lnTo>
                    <a:lnTo>
                      <a:pt x="42" y="19"/>
                    </a:lnTo>
                    <a:lnTo>
                      <a:pt x="47" y="19"/>
                    </a:lnTo>
                    <a:lnTo>
                      <a:pt x="34" y="14"/>
                    </a:lnTo>
                    <a:lnTo>
                      <a:pt x="24" y="8"/>
                    </a:lnTo>
                    <a:lnTo>
                      <a:pt x="15" y="0"/>
                    </a:lnTo>
                    <a:lnTo>
                      <a:pt x="29" y="9"/>
                    </a:lnTo>
                    <a:lnTo>
                      <a:pt x="43" y="15"/>
                    </a:lnTo>
                    <a:lnTo>
                      <a:pt x="51" y="17"/>
                    </a:lnTo>
                    <a:lnTo>
                      <a:pt x="63" y="18"/>
                    </a:lnTo>
                    <a:lnTo>
                      <a:pt x="63" y="23"/>
                    </a:lnTo>
                    <a:lnTo>
                      <a:pt x="55" y="23"/>
                    </a:lnTo>
                    <a:lnTo>
                      <a:pt x="50" y="25"/>
                    </a:lnTo>
                    <a:lnTo>
                      <a:pt x="45" y="27"/>
                    </a:lnTo>
                    <a:lnTo>
                      <a:pt x="40" y="28"/>
                    </a:lnTo>
                    <a:lnTo>
                      <a:pt x="40" y="34"/>
                    </a:lnTo>
                    <a:lnTo>
                      <a:pt x="37" y="41"/>
                    </a:lnTo>
                    <a:lnTo>
                      <a:pt x="35" y="45"/>
                    </a:lnTo>
                    <a:lnTo>
                      <a:pt x="34" y="54"/>
                    </a:lnTo>
                    <a:lnTo>
                      <a:pt x="36" y="68"/>
                    </a:lnTo>
                    <a:lnTo>
                      <a:pt x="40" y="78"/>
                    </a:lnTo>
                    <a:lnTo>
                      <a:pt x="44" y="87"/>
                    </a:lnTo>
                    <a:lnTo>
                      <a:pt x="49" y="91"/>
                    </a:lnTo>
                    <a:lnTo>
                      <a:pt x="53" y="92"/>
                    </a:lnTo>
                    <a:lnTo>
                      <a:pt x="58" y="91"/>
                    </a:lnTo>
                    <a:lnTo>
                      <a:pt x="60" y="89"/>
                    </a:lnTo>
                    <a:lnTo>
                      <a:pt x="60" y="86"/>
                    </a:lnTo>
                    <a:lnTo>
                      <a:pt x="61" y="8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28" name="Line 308"/>
              <p:cNvSpPr>
                <a:spLocks noChangeShapeType="1"/>
              </p:cNvSpPr>
              <p:nvPr/>
            </p:nvSpPr>
            <p:spPr bwMode="auto">
              <a:xfrm>
                <a:off x="5298" y="1125"/>
                <a:ext cx="0" cy="5"/>
              </a:xfrm>
              <a:prstGeom prst="line">
                <a:avLst/>
              </a:prstGeom>
              <a:noFill/>
              <a:ln w="12700">
                <a:solidFill>
                  <a:srgbClr val="000000"/>
                </a:solidFill>
                <a:round/>
                <a:headEnd/>
                <a:tailEnd/>
              </a:ln>
              <a:effectLst/>
            </p:spPr>
            <p:txBody>
              <a:bodyPr wrap="none" anchor="ctr"/>
              <a:lstStyle/>
              <a:p>
                <a:endParaRPr lang="en-US"/>
              </a:p>
            </p:txBody>
          </p:sp>
          <p:sp>
            <p:nvSpPr>
              <p:cNvPr id="31029" name="Line 309"/>
              <p:cNvSpPr>
                <a:spLocks noChangeShapeType="1"/>
              </p:cNvSpPr>
              <p:nvPr/>
            </p:nvSpPr>
            <p:spPr bwMode="auto">
              <a:xfrm>
                <a:off x="5299" y="1128"/>
                <a:ext cx="1" cy="7"/>
              </a:xfrm>
              <a:prstGeom prst="line">
                <a:avLst/>
              </a:prstGeom>
              <a:noFill/>
              <a:ln w="12700">
                <a:solidFill>
                  <a:srgbClr val="000000"/>
                </a:solidFill>
                <a:round/>
                <a:headEnd/>
                <a:tailEnd/>
              </a:ln>
              <a:effectLst/>
            </p:spPr>
            <p:txBody>
              <a:bodyPr wrap="none" anchor="ctr"/>
              <a:lstStyle/>
              <a:p>
                <a:endParaRPr lang="en-US"/>
              </a:p>
            </p:txBody>
          </p:sp>
          <p:sp>
            <p:nvSpPr>
              <p:cNvPr id="31030" name="Line 310"/>
              <p:cNvSpPr>
                <a:spLocks noChangeShapeType="1"/>
              </p:cNvSpPr>
              <p:nvPr/>
            </p:nvSpPr>
            <p:spPr bwMode="auto">
              <a:xfrm>
                <a:off x="5301" y="1132"/>
                <a:ext cx="1" cy="6"/>
              </a:xfrm>
              <a:prstGeom prst="line">
                <a:avLst/>
              </a:prstGeom>
              <a:noFill/>
              <a:ln w="12700">
                <a:solidFill>
                  <a:srgbClr val="000000"/>
                </a:solidFill>
                <a:round/>
                <a:headEnd/>
                <a:tailEnd/>
              </a:ln>
              <a:effectLst/>
            </p:spPr>
            <p:txBody>
              <a:bodyPr wrap="none" anchor="ctr"/>
              <a:lstStyle/>
              <a:p>
                <a:endParaRPr lang="en-US"/>
              </a:p>
            </p:txBody>
          </p:sp>
          <p:sp>
            <p:nvSpPr>
              <p:cNvPr id="31031" name="Line 311"/>
              <p:cNvSpPr>
                <a:spLocks noChangeShapeType="1"/>
              </p:cNvSpPr>
              <p:nvPr/>
            </p:nvSpPr>
            <p:spPr bwMode="auto">
              <a:xfrm>
                <a:off x="5303" y="1137"/>
                <a:ext cx="2" cy="3"/>
              </a:xfrm>
              <a:prstGeom prst="line">
                <a:avLst/>
              </a:prstGeom>
              <a:noFill/>
              <a:ln w="12700">
                <a:solidFill>
                  <a:srgbClr val="000000"/>
                </a:solidFill>
                <a:round/>
                <a:headEnd/>
                <a:tailEnd/>
              </a:ln>
              <a:effectLst/>
            </p:spPr>
            <p:txBody>
              <a:bodyPr wrap="none" anchor="ctr"/>
              <a:lstStyle/>
              <a:p>
                <a:endParaRPr lang="en-US"/>
              </a:p>
            </p:txBody>
          </p:sp>
          <p:sp>
            <p:nvSpPr>
              <p:cNvPr id="31032" name="Line 312"/>
              <p:cNvSpPr>
                <a:spLocks noChangeShapeType="1"/>
              </p:cNvSpPr>
              <p:nvPr/>
            </p:nvSpPr>
            <p:spPr bwMode="auto">
              <a:xfrm>
                <a:off x="5306" y="1138"/>
                <a:ext cx="1" cy="6"/>
              </a:xfrm>
              <a:prstGeom prst="line">
                <a:avLst/>
              </a:prstGeom>
              <a:noFill/>
              <a:ln w="12700">
                <a:solidFill>
                  <a:srgbClr val="000000"/>
                </a:solidFill>
                <a:round/>
                <a:headEnd/>
                <a:tailEnd/>
              </a:ln>
              <a:effectLst/>
            </p:spPr>
            <p:txBody>
              <a:bodyPr wrap="none" anchor="ctr"/>
              <a:lstStyle/>
              <a:p>
                <a:endParaRPr lang="en-US"/>
              </a:p>
            </p:txBody>
          </p:sp>
          <p:sp>
            <p:nvSpPr>
              <p:cNvPr id="31033" name="Freeform 313"/>
              <p:cNvSpPr>
                <a:spLocks/>
              </p:cNvSpPr>
              <p:nvPr/>
            </p:nvSpPr>
            <p:spPr bwMode="auto">
              <a:xfrm>
                <a:off x="5265" y="1056"/>
                <a:ext cx="100" cy="57"/>
              </a:xfrm>
              <a:custGeom>
                <a:avLst/>
                <a:gdLst/>
                <a:ahLst/>
                <a:cxnLst>
                  <a:cxn ang="0">
                    <a:pos x="22" y="27"/>
                  </a:cxn>
                  <a:cxn ang="0">
                    <a:pos x="26" y="37"/>
                  </a:cxn>
                  <a:cxn ang="0">
                    <a:pos x="32" y="44"/>
                  </a:cxn>
                  <a:cxn ang="0">
                    <a:pos x="39" y="48"/>
                  </a:cxn>
                  <a:cxn ang="0">
                    <a:pos x="45" y="52"/>
                  </a:cxn>
                  <a:cxn ang="0">
                    <a:pos x="58" y="53"/>
                  </a:cxn>
                  <a:cxn ang="0">
                    <a:pos x="64" y="53"/>
                  </a:cxn>
                  <a:cxn ang="0">
                    <a:pos x="71" y="51"/>
                  </a:cxn>
                  <a:cxn ang="0">
                    <a:pos x="66" y="56"/>
                  </a:cxn>
                  <a:cxn ang="0">
                    <a:pos x="74" y="56"/>
                  </a:cxn>
                  <a:cxn ang="0">
                    <a:pos x="82" y="54"/>
                  </a:cxn>
                  <a:cxn ang="0">
                    <a:pos x="89" y="52"/>
                  </a:cxn>
                  <a:cxn ang="0">
                    <a:pos x="93" y="49"/>
                  </a:cxn>
                  <a:cxn ang="0">
                    <a:pos x="97" y="44"/>
                  </a:cxn>
                  <a:cxn ang="0">
                    <a:pos x="99" y="41"/>
                  </a:cxn>
                  <a:cxn ang="0">
                    <a:pos x="92" y="32"/>
                  </a:cxn>
                  <a:cxn ang="0">
                    <a:pos x="79" y="20"/>
                  </a:cxn>
                  <a:cxn ang="0">
                    <a:pos x="62" y="10"/>
                  </a:cxn>
                  <a:cxn ang="0">
                    <a:pos x="45" y="4"/>
                  </a:cxn>
                  <a:cxn ang="0">
                    <a:pos x="32" y="0"/>
                  </a:cxn>
                  <a:cxn ang="0">
                    <a:pos x="24" y="0"/>
                  </a:cxn>
                  <a:cxn ang="0">
                    <a:pos x="15" y="1"/>
                  </a:cxn>
                  <a:cxn ang="0">
                    <a:pos x="5" y="5"/>
                  </a:cxn>
                  <a:cxn ang="0">
                    <a:pos x="0" y="9"/>
                  </a:cxn>
                  <a:cxn ang="0">
                    <a:pos x="7" y="5"/>
                  </a:cxn>
                  <a:cxn ang="0">
                    <a:pos x="18" y="2"/>
                  </a:cxn>
                  <a:cxn ang="0">
                    <a:pos x="29" y="1"/>
                  </a:cxn>
                  <a:cxn ang="0">
                    <a:pos x="42" y="6"/>
                  </a:cxn>
                  <a:cxn ang="0">
                    <a:pos x="57" y="12"/>
                  </a:cxn>
                  <a:cxn ang="0">
                    <a:pos x="69" y="18"/>
                  </a:cxn>
                  <a:cxn ang="0">
                    <a:pos x="56" y="20"/>
                  </a:cxn>
                  <a:cxn ang="0">
                    <a:pos x="35" y="22"/>
                  </a:cxn>
                  <a:cxn ang="0">
                    <a:pos x="54" y="27"/>
                  </a:cxn>
                  <a:cxn ang="0">
                    <a:pos x="71" y="28"/>
                  </a:cxn>
                  <a:cxn ang="0">
                    <a:pos x="82" y="29"/>
                  </a:cxn>
                  <a:cxn ang="0">
                    <a:pos x="68" y="32"/>
                  </a:cxn>
                  <a:cxn ang="0">
                    <a:pos x="52" y="32"/>
                  </a:cxn>
                  <a:cxn ang="0">
                    <a:pos x="64" y="37"/>
                  </a:cxn>
                  <a:cxn ang="0">
                    <a:pos x="75" y="39"/>
                  </a:cxn>
                  <a:cxn ang="0">
                    <a:pos x="85" y="39"/>
                  </a:cxn>
                  <a:cxn ang="0">
                    <a:pos x="90" y="38"/>
                  </a:cxn>
                  <a:cxn ang="0">
                    <a:pos x="85" y="44"/>
                  </a:cxn>
                  <a:cxn ang="0">
                    <a:pos x="78" y="45"/>
                  </a:cxn>
                  <a:cxn ang="0">
                    <a:pos x="82" y="46"/>
                  </a:cxn>
                  <a:cxn ang="0">
                    <a:pos x="75" y="49"/>
                  </a:cxn>
                  <a:cxn ang="0">
                    <a:pos x="67" y="48"/>
                  </a:cxn>
                  <a:cxn ang="0">
                    <a:pos x="57" y="46"/>
                  </a:cxn>
                  <a:cxn ang="0">
                    <a:pos x="67" y="46"/>
                  </a:cxn>
                  <a:cxn ang="0">
                    <a:pos x="52" y="43"/>
                  </a:cxn>
                  <a:cxn ang="0">
                    <a:pos x="41" y="38"/>
                  </a:cxn>
                  <a:cxn ang="0">
                    <a:pos x="46" y="44"/>
                  </a:cxn>
                  <a:cxn ang="0">
                    <a:pos x="56" y="49"/>
                  </a:cxn>
                  <a:cxn ang="0">
                    <a:pos x="60" y="51"/>
                  </a:cxn>
                  <a:cxn ang="0">
                    <a:pos x="47" y="49"/>
                  </a:cxn>
                  <a:cxn ang="0">
                    <a:pos x="35" y="43"/>
                  </a:cxn>
                  <a:cxn ang="0">
                    <a:pos x="27" y="36"/>
                  </a:cxn>
                  <a:cxn ang="0">
                    <a:pos x="22" y="27"/>
                  </a:cxn>
                </a:cxnLst>
                <a:rect l="0" t="0" r="r" b="b"/>
                <a:pathLst>
                  <a:path w="100" h="57">
                    <a:moveTo>
                      <a:pt x="22" y="27"/>
                    </a:moveTo>
                    <a:lnTo>
                      <a:pt x="26" y="37"/>
                    </a:lnTo>
                    <a:lnTo>
                      <a:pt x="32" y="44"/>
                    </a:lnTo>
                    <a:lnTo>
                      <a:pt x="39" y="48"/>
                    </a:lnTo>
                    <a:lnTo>
                      <a:pt x="45" y="52"/>
                    </a:lnTo>
                    <a:lnTo>
                      <a:pt x="58" y="53"/>
                    </a:lnTo>
                    <a:lnTo>
                      <a:pt x="64" y="53"/>
                    </a:lnTo>
                    <a:lnTo>
                      <a:pt x="71" y="51"/>
                    </a:lnTo>
                    <a:lnTo>
                      <a:pt x="66" y="56"/>
                    </a:lnTo>
                    <a:lnTo>
                      <a:pt x="74" y="56"/>
                    </a:lnTo>
                    <a:lnTo>
                      <a:pt x="82" y="54"/>
                    </a:lnTo>
                    <a:lnTo>
                      <a:pt x="89" y="52"/>
                    </a:lnTo>
                    <a:lnTo>
                      <a:pt x="93" y="49"/>
                    </a:lnTo>
                    <a:lnTo>
                      <a:pt x="97" y="44"/>
                    </a:lnTo>
                    <a:lnTo>
                      <a:pt x="99" y="41"/>
                    </a:lnTo>
                    <a:lnTo>
                      <a:pt x="92" y="32"/>
                    </a:lnTo>
                    <a:lnTo>
                      <a:pt x="79" y="20"/>
                    </a:lnTo>
                    <a:lnTo>
                      <a:pt x="62" y="10"/>
                    </a:lnTo>
                    <a:lnTo>
                      <a:pt x="45" y="4"/>
                    </a:lnTo>
                    <a:lnTo>
                      <a:pt x="32" y="0"/>
                    </a:lnTo>
                    <a:lnTo>
                      <a:pt x="24" y="0"/>
                    </a:lnTo>
                    <a:lnTo>
                      <a:pt x="15" y="1"/>
                    </a:lnTo>
                    <a:lnTo>
                      <a:pt x="5" y="5"/>
                    </a:lnTo>
                    <a:lnTo>
                      <a:pt x="0" y="9"/>
                    </a:lnTo>
                    <a:lnTo>
                      <a:pt x="7" y="5"/>
                    </a:lnTo>
                    <a:lnTo>
                      <a:pt x="18" y="2"/>
                    </a:lnTo>
                    <a:lnTo>
                      <a:pt x="29" y="1"/>
                    </a:lnTo>
                    <a:lnTo>
                      <a:pt x="42" y="6"/>
                    </a:lnTo>
                    <a:lnTo>
                      <a:pt x="57" y="12"/>
                    </a:lnTo>
                    <a:lnTo>
                      <a:pt x="69" y="18"/>
                    </a:lnTo>
                    <a:lnTo>
                      <a:pt x="56" y="20"/>
                    </a:lnTo>
                    <a:lnTo>
                      <a:pt x="35" y="22"/>
                    </a:lnTo>
                    <a:lnTo>
                      <a:pt x="54" y="27"/>
                    </a:lnTo>
                    <a:lnTo>
                      <a:pt x="71" y="28"/>
                    </a:lnTo>
                    <a:lnTo>
                      <a:pt x="82" y="29"/>
                    </a:lnTo>
                    <a:lnTo>
                      <a:pt x="68" y="32"/>
                    </a:lnTo>
                    <a:lnTo>
                      <a:pt x="52" y="32"/>
                    </a:lnTo>
                    <a:lnTo>
                      <a:pt x="64" y="37"/>
                    </a:lnTo>
                    <a:lnTo>
                      <a:pt x="75" y="39"/>
                    </a:lnTo>
                    <a:lnTo>
                      <a:pt x="85" y="39"/>
                    </a:lnTo>
                    <a:lnTo>
                      <a:pt x="90" y="38"/>
                    </a:lnTo>
                    <a:lnTo>
                      <a:pt x="85" y="44"/>
                    </a:lnTo>
                    <a:lnTo>
                      <a:pt x="78" y="45"/>
                    </a:lnTo>
                    <a:lnTo>
                      <a:pt x="82" y="46"/>
                    </a:lnTo>
                    <a:lnTo>
                      <a:pt x="75" y="49"/>
                    </a:lnTo>
                    <a:lnTo>
                      <a:pt x="67" y="48"/>
                    </a:lnTo>
                    <a:lnTo>
                      <a:pt x="57" y="46"/>
                    </a:lnTo>
                    <a:lnTo>
                      <a:pt x="67" y="46"/>
                    </a:lnTo>
                    <a:lnTo>
                      <a:pt x="52" y="43"/>
                    </a:lnTo>
                    <a:lnTo>
                      <a:pt x="41" y="38"/>
                    </a:lnTo>
                    <a:lnTo>
                      <a:pt x="46" y="44"/>
                    </a:lnTo>
                    <a:lnTo>
                      <a:pt x="56" y="49"/>
                    </a:lnTo>
                    <a:lnTo>
                      <a:pt x="60" y="51"/>
                    </a:lnTo>
                    <a:lnTo>
                      <a:pt x="47" y="49"/>
                    </a:lnTo>
                    <a:lnTo>
                      <a:pt x="35" y="43"/>
                    </a:lnTo>
                    <a:lnTo>
                      <a:pt x="27" y="36"/>
                    </a:lnTo>
                    <a:lnTo>
                      <a:pt x="22"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34" name="Freeform 314"/>
              <p:cNvSpPr>
                <a:spLocks/>
              </p:cNvSpPr>
              <p:nvPr/>
            </p:nvSpPr>
            <p:spPr bwMode="auto">
              <a:xfrm>
                <a:off x="5255" y="1060"/>
                <a:ext cx="23" cy="25"/>
              </a:xfrm>
              <a:custGeom>
                <a:avLst/>
                <a:gdLst/>
                <a:ahLst/>
                <a:cxnLst>
                  <a:cxn ang="0">
                    <a:pos x="18" y="2"/>
                  </a:cxn>
                  <a:cxn ang="0">
                    <a:pos x="13" y="8"/>
                  </a:cxn>
                  <a:cxn ang="0">
                    <a:pos x="18" y="9"/>
                  </a:cxn>
                  <a:cxn ang="0">
                    <a:pos x="20" y="14"/>
                  </a:cxn>
                  <a:cxn ang="0">
                    <a:pos x="17" y="18"/>
                  </a:cxn>
                  <a:cxn ang="0">
                    <a:pos x="17" y="21"/>
                  </a:cxn>
                  <a:cxn ang="0">
                    <a:pos x="20" y="24"/>
                  </a:cxn>
                  <a:cxn ang="0">
                    <a:pos x="14" y="23"/>
                  </a:cxn>
                  <a:cxn ang="0">
                    <a:pos x="9" y="24"/>
                  </a:cxn>
                  <a:cxn ang="0">
                    <a:pos x="9" y="20"/>
                  </a:cxn>
                  <a:cxn ang="0">
                    <a:pos x="3" y="20"/>
                  </a:cxn>
                  <a:cxn ang="0">
                    <a:pos x="0" y="21"/>
                  </a:cxn>
                  <a:cxn ang="0">
                    <a:pos x="3" y="13"/>
                  </a:cxn>
                  <a:cxn ang="0">
                    <a:pos x="9" y="6"/>
                  </a:cxn>
                  <a:cxn ang="0">
                    <a:pos x="14" y="2"/>
                  </a:cxn>
                  <a:cxn ang="0">
                    <a:pos x="22" y="0"/>
                  </a:cxn>
                  <a:cxn ang="0">
                    <a:pos x="18" y="2"/>
                  </a:cxn>
                </a:cxnLst>
                <a:rect l="0" t="0" r="r" b="b"/>
                <a:pathLst>
                  <a:path w="23" h="25">
                    <a:moveTo>
                      <a:pt x="18" y="2"/>
                    </a:moveTo>
                    <a:lnTo>
                      <a:pt x="13" y="8"/>
                    </a:lnTo>
                    <a:lnTo>
                      <a:pt x="18" y="9"/>
                    </a:lnTo>
                    <a:lnTo>
                      <a:pt x="20" y="14"/>
                    </a:lnTo>
                    <a:lnTo>
                      <a:pt x="17" y="18"/>
                    </a:lnTo>
                    <a:lnTo>
                      <a:pt x="17" y="21"/>
                    </a:lnTo>
                    <a:lnTo>
                      <a:pt x="20" y="24"/>
                    </a:lnTo>
                    <a:lnTo>
                      <a:pt x="14" y="23"/>
                    </a:lnTo>
                    <a:lnTo>
                      <a:pt x="9" y="24"/>
                    </a:lnTo>
                    <a:lnTo>
                      <a:pt x="9" y="20"/>
                    </a:lnTo>
                    <a:lnTo>
                      <a:pt x="3" y="20"/>
                    </a:lnTo>
                    <a:lnTo>
                      <a:pt x="0" y="21"/>
                    </a:lnTo>
                    <a:lnTo>
                      <a:pt x="3" y="13"/>
                    </a:lnTo>
                    <a:lnTo>
                      <a:pt x="9" y="6"/>
                    </a:lnTo>
                    <a:lnTo>
                      <a:pt x="14" y="2"/>
                    </a:lnTo>
                    <a:lnTo>
                      <a:pt x="22" y="0"/>
                    </a:lnTo>
                    <a:lnTo>
                      <a:pt x="18"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35" name="Freeform 315"/>
              <p:cNvSpPr>
                <a:spLocks/>
              </p:cNvSpPr>
              <p:nvPr/>
            </p:nvSpPr>
            <p:spPr bwMode="auto">
              <a:xfrm>
                <a:off x="5184" y="1081"/>
                <a:ext cx="84" cy="167"/>
              </a:xfrm>
              <a:custGeom>
                <a:avLst/>
                <a:gdLst/>
                <a:ahLst/>
                <a:cxnLst>
                  <a:cxn ang="0">
                    <a:pos x="66" y="10"/>
                  </a:cxn>
                  <a:cxn ang="0">
                    <a:pos x="61" y="35"/>
                  </a:cxn>
                  <a:cxn ang="0">
                    <a:pos x="61" y="57"/>
                  </a:cxn>
                  <a:cxn ang="0">
                    <a:pos x="70" y="86"/>
                  </a:cxn>
                  <a:cxn ang="0">
                    <a:pos x="83" y="107"/>
                  </a:cxn>
                  <a:cxn ang="0">
                    <a:pos x="65" y="100"/>
                  </a:cxn>
                  <a:cxn ang="0">
                    <a:pos x="68" y="85"/>
                  </a:cxn>
                  <a:cxn ang="0">
                    <a:pos x="60" y="52"/>
                  </a:cxn>
                  <a:cxn ang="0">
                    <a:pos x="61" y="25"/>
                  </a:cxn>
                  <a:cxn ang="0">
                    <a:pos x="60" y="18"/>
                  </a:cxn>
                  <a:cxn ang="0">
                    <a:pos x="55" y="42"/>
                  </a:cxn>
                  <a:cxn ang="0">
                    <a:pos x="54" y="39"/>
                  </a:cxn>
                  <a:cxn ang="0">
                    <a:pos x="48" y="50"/>
                  </a:cxn>
                  <a:cxn ang="0">
                    <a:pos x="40" y="58"/>
                  </a:cxn>
                  <a:cxn ang="0">
                    <a:pos x="36" y="68"/>
                  </a:cxn>
                  <a:cxn ang="0">
                    <a:pos x="37" y="78"/>
                  </a:cxn>
                  <a:cxn ang="0">
                    <a:pos x="51" y="66"/>
                  </a:cxn>
                  <a:cxn ang="0">
                    <a:pos x="43" y="80"/>
                  </a:cxn>
                  <a:cxn ang="0">
                    <a:pos x="37" y="91"/>
                  </a:cxn>
                  <a:cxn ang="0">
                    <a:pos x="41" y="92"/>
                  </a:cxn>
                  <a:cxn ang="0">
                    <a:pos x="40" y="105"/>
                  </a:cxn>
                  <a:cxn ang="0">
                    <a:pos x="45" y="116"/>
                  </a:cxn>
                  <a:cxn ang="0">
                    <a:pos x="38" y="109"/>
                  </a:cxn>
                  <a:cxn ang="0">
                    <a:pos x="40" y="123"/>
                  </a:cxn>
                  <a:cxn ang="0">
                    <a:pos x="38" y="124"/>
                  </a:cxn>
                  <a:cxn ang="0">
                    <a:pos x="32" y="114"/>
                  </a:cxn>
                  <a:cxn ang="0">
                    <a:pos x="31" y="120"/>
                  </a:cxn>
                  <a:cxn ang="0">
                    <a:pos x="35" y="130"/>
                  </a:cxn>
                  <a:cxn ang="0">
                    <a:pos x="28" y="122"/>
                  </a:cxn>
                  <a:cxn ang="0">
                    <a:pos x="27" y="109"/>
                  </a:cxn>
                  <a:cxn ang="0">
                    <a:pos x="22" y="122"/>
                  </a:cxn>
                  <a:cxn ang="0">
                    <a:pos x="22" y="134"/>
                  </a:cxn>
                  <a:cxn ang="0">
                    <a:pos x="17" y="144"/>
                  </a:cxn>
                  <a:cxn ang="0">
                    <a:pos x="27" y="140"/>
                  </a:cxn>
                  <a:cxn ang="0">
                    <a:pos x="19" y="158"/>
                  </a:cxn>
                  <a:cxn ang="0">
                    <a:pos x="18" y="155"/>
                  </a:cxn>
                  <a:cxn ang="0">
                    <a:pos x="13" y="150"/>
                  </a:cxn>
                  <a:cxn ang="0">
                    <a:pos x="3" y="144"/>
                  </a:cxn>
                  <a:cxn ang="0">
                    <a:pos x="4" y="142"/>
                  </a:cxn>
                  <a:cxn ang="0">
                    <a:pos x="13" y="140"/>
                  </a:cxn>
                  <a:cxn ang="0">
                    <a:pos x="20" y="128"/>
                  </a:cxn>
                  <a:cxn ang="0">
                    <a:pos x="21" y="116"/>
                  </a:cxn>
                  <a:cxn ang="0">
                    <a:pos x="27" y="106"/>
                  </a:cxn>
                  <a:cxn ang="0">
                    <a:pos x="33" y="92"/>
                  </a:cxn>
                  <a:cxn ang="0">
                    <a:pos x="34" y="77"/>
                  </a:cxn>
                  <a:cxn ang="0">
                    <a:pos x="35" y="61"/>
                  </a:cxn>
                  <a:cxn ang="0">
                    <a:pos x="43" y="49"/>
                  </a:cxn>
                  <a:cxn ang="0">
                    <a:pos x="50" y="40"/>
                  </a:cxn>
                  <a:cxn ang="0">
                    <a:pos x="55" y="23"/>
                  </a:cxn>
                  <a:cxn ang="0">
                    <a:pos x="60" y="7"/>
                  </a:cxn>
                  <a:cxn ang="0">
                    <a:pos x="70" y="0"/>
                  </a:cxn>
                </a:cxnLst>
                <a:rect l="0" t="0" r="r" b="b"/>
                <a:pathLst>
                  <a:path w="84" h="167">
                    <a:moveTo>
                      <a:pt x="69" y="1"/>
                    </a:moveTo>
                    <a:lnTo>
                      <a:pt x="66" y="10"/>
                    </a:lnTo>
                    <a:lnTo>
                      <a:pt x="62" y="23"/>
                    </a:lnTo>
                    <a:lnTo>
                      <a:pt x="61" y="35"/>
                    </a:lnTo>
                    <a:lnTo>
                      <a:pt x="60" y="46"/>
                    </a:lnTo>
                    <a:lnTo>
                      <a:pt x="61" y="57"/>
                    </a:lnTo>
                    <a:lnTo>
                      <a:pt x="65" y="70"/>
                    </a:lnTo>
                    <a:lnTo>
                      <a:pt x="70" y="86"/>
                    </a:lnTo>
                    <a:lnTo>
                      <a:pt x="77" y="99"/>
                    </a:lnTo>
                    <a:lnTo>
                      <a:pt x="83" y="107"/>
                    </a:lnTo>
                    <a:lnTo>
                      <a:pt x="75" y="107"/>
                    </a:lnTo>
                    <a:lnTo>
                      <a:pt x="65" y="100"/>
                    </a:lnTo>
                    <a:lnTo>
                      <a:pt x="74" y="100"/>
                    </a:lnTo>
                    <a:lnTo>
                      <a:pt x="68" y="85"/>
                    </a:lnTo>
                    <a:lnTo>
                      <a:pt x="62" y="68"/>
                    </a:lnTo>
                    <a:lnTo>
                      <a:pt x="60" y="52"/>
                    </a:lnTo>
                    <a:lnTo>
                      <a:pt x="59" y="40"/>
                    </a:lnTo>
                    <a:lnTo>
                      <a:pt x="61" y="25"/>
                    </a:lnTo>
                    <a:lnTo>
                      <a:pt x="65" y="11"/>
                    </a:lnTo>
                    <a:lnTo>
                      <a:pt x="60" y="18"/>
                    </a:lnTo>
                    <a:lnTo>
                      <a:pt x="58" y="27"/>
                    </a:lnTo>
                    <a:lnTo>
                      <a:pt x="55" y="42"/>
                    </a:lnTo>
                    <a:lnTo>
                      <a:pt x="54" y="57"/>
                    </a:lnTo>
                    <a:lnTo>
                      <a:pt x="54" y="39"/>
                    </a:lnTo>
                    <a:lnTo>
                      <a:pt x="51" y="47"/>
                    </a:lnTo>
                    <a:lnTo>
                      <a:pt x="48" y="50"/>
                    </a:lnTo>
                    <a:lnTo>
                      <a:pt x="44" y="54"/>
                    </a:lnTo>
                    <a:lnTo>
                      <a:pt x="40" y="58"/>
                    </a:lnTo>
                    <a:lnTo>
                      <a:pt x="38" y="63"/>
                    </a:lnTo>
                    <a:lnTo>
                      <a:pt x="36" y="68"/>
                    </a:lnTo>
                    <a:lnTo>
                      <a:pt x="36" y="73"/>
                    </a:lnTo>
                    <a:lnTo>
                      <a:pt x="37" y="78"/>
                    </a:lnTo>
                    <a:lnTo>
                      <a:pt x="47" y="73"/>
                    </a:lnTo>
                    <a:lnTo>
                      <a:pt x="51" y="66"/>
                    </a:lnTo>
                    <a:lnTo>
                      <a:pt x="49" y="73"/>
                    </a:lnTo>
                    <a:lnTo>
                      <a:pt x="43" y="80"/>
                    </a:lnTo>
                    <a:lnTo>
                      <a:pt x="40" y="86"/>
                    </a:lnTo>
                    <a:lnTo>
                      <a:pt x="37" y="91"/>
                    </a:lnTo>
                    <a:lnTo>
                      <a:pt x="36" y="96"/>
                    </a:lnTo>
                    <a:lnTo>
                      <a:pt x="41" y="92"/>
                    </a:lnTo>
                    <a:lnTo>
                      <a:pt x="40" y="101"/>
                    </a:lnTo>
                    <a:lnTo>
                      <a:pt x="40" y="105"/>
                    </a:lnTo>
                    <a:lnTo>
                      <a:pt x="41" y="110"/>
                    </a:lnTo>
                    <a:lnTo>
                      <a:pt x="45" y="116"/>
                    </a:lnTo>
                    <a:lnTo>
                      <a:pt x="41" y="114"/>
                    </a:lnTo>
                    <a:lnTo>
                      <a:pt x="38" y="109"/>
                    </a:lnTo>
                    <a:lnTo>
                      <a:pt x="38" y="116"/>
                    </a:lnTo>
                    <a:lnTo>
                      <a:pt x="40" y="123"/>
                    </a:lnTo>
                    <a:lnTo>
                      <a:pt x="43" y="127"/>
                    </a:lnTo>
                    <a:lnTo>
                      <a:pt x="38" y="124"/>
                    </a:lnTo>
                    <a:lnTo>
                      <a:pt x="35" y="120"/>
                    </a:lnTo>
                    <a:lnTo>
                      <a:pt x="32" y="114"/>
                    </a:lnTo>
                    <a:lnTo>
                      <a:pt x="32" y="110"/>
                    </a:lnTo>
                    <a:lnTo>
                      <a:pt x="31" y="120"/>
                    </a:lnTo>
                    <a:lnTo>
                      <a:pt x="32" y="124"/>
                    </a:lnTo>
                    <a:lnTo>
                      <a:pt x="35" y="130"/>
                    </a:lnTo>
                    <a:lnTo>
                      <a:pt x="31" y="127"/>
                    </a:lnTo>
                    <a:lnTo>
                      <a:pt x="28" y="122"/>
                    </a:lnTo>
                    <a:lnTo>
                      <a:pt x="28" y="114"/>
                    </a:lnTo>
                    <a:lnTo>
                      <a:pt x="27" y="109"/>
                    </a:lnTo>
                    <a:lnTo>
                      <a:pt x="24" y="115"/>
                    </a:lnTo>
                    <a:lnTo>
                      <a:pt x="22" y="122"/>
                    </a:lnTo>
                    <a:lnTo>
                      <a:pt x="22" y="128"/>
                    </a:lnTo>
                    <a:lnTo>
                      <a:pt x="22" y="134"/>
                    </a:lnTo>
                    <a:lnTo>
                      <a:pt x="21" y="138"/>
                    </a:lnTo>
                    <a:lnTo>
                      <a:pt x="17" y="144"/>
                    </a:lnTo>
                    <a:lnTo>
                      <a:pt x="22" y="144"/>
                    </a:lnTo>
                    <a:lnTo>
                      <a:pt x="27" y="140"/>
                    </a:lnTo>
                    <a:lnTo>
                      <a:pt x="21" y="150"/>
                    </a:lnTo>
                    <a:lnTo>
                      <a:pt x="19" y="158"/>
                    </a:lnTo>
                    <a:lnTo>
                      <a:pt x="17" y="166"/>
                    </a:lnTo>
                    <a:lnTo>
                      <a:pt x="18" y="155"/>
                    </a:lnTo>
                    <a:lnTo>
                      <a:pt x="12" y="154"/>
                    </a:lnTo>
                    <a:lnTo>
                      <a:pt x="13" y="150"/>
                    </a:lnTo>
                    <a:lnTo>
                      <a:pt x="7" y="147"/>
                    </a:lnTo>
                    <a:lnTo>
                      <a:pt x="3" y="144"/>
                    </a:lnTo>
                    <a:lnTo>
                      <a:pt x="0" y="140"/>
                    </a:lnTo>
                    <a:lnTo>
                      <a:pt x="4" y="142"/>
                    </a:lnTo>
                    <a:lnTo>
                      <a:pt x="9" y="142"/>
                    </a:lnTo>
                    <a:lnTo>
                      <a:pt x="13" y="140"/>
                    </a:lnTo>
                    <a:lnTo>
                      <a:pt x="17" y="137"/>
                    </a:lnTo>
                    <a:lnTo>
                      <a:pt x="20" y="128"/>
                    </a:lnTo>
                    <a:lnTo>
                      <a:pt x="21" y="122"/>
                    </a:lnTo>
                    <a:lnTo>
                      <a:pt x="21" y="116"/>
                    </a:lnTo>
                    <a:lnTo>
                      <a:pt x="24" y="110"/>
                    </a:lnTo>
                    <a:lnTo>
                      <a:pt x="27" y="106"/>
                    </a:lnTo>
                    <a:lnTo>
                      <a:pt x="30" y="99"/>
                    </a:lnTo>
                    <a:lnTo>
                      <a:pt x="33" y="92"/>
                    </a:lnTo>
                    <a:lnTo>
                      <a:pt x="35" y="85"/>
                    </a:lnTo>
                    <a:lnTo>
                      <a:pt x="34" y="77"/>
                    </a:lnTo>
                    <a:lnTo>
                      <a:pt x="34" y="70"/>
                    </a:lnTo>
                    <a:lnTo>
                      <a:pt x="35" y="61"/>
                    </a:lnTo>
                    <a:lnTo>
                      <a:pt x="38" y="55"/>
                    </a:lnTo>
                    <a:lnTo>
                      <a:pt x="43" y="49"/>
                    </a:lnTo>
                    <a:lnTo>
                      <a:pt x="47" y="45"/>
                    </a:lnTo>
                    <a:lnTo>
                      <a:pt x="50" y="40"/>
                    </a:lnTo>
                    <a:lnTo>
                      <a:pt x="53" y="35"/>
                    </a:lnTo>
                    <a:lnTo>
                      <a:pt x="55" y="23"/>
                    </a:lnTo>
                    <a:lnTo>
                      <a:pt x="58" y="12"/>
                    </a:lnTo>
                    <a:lnTo>
                      <a:pt x="60" y="7"/>
                    </a:lnTo>
                    <a:lnTo>
                      <a:pt x="64" y="3"/>
                    </a:lnTo>
                    <a:lnTo>
                      <a:pt x="70" y="0"/>
                    </a:lnTo>
                    <a:lnTo>
                      <a:pt x="69"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36" name="Freeform 316"/>
              <p:cNvSpPr>
                <a:spLocks/>
              </p:cNvSpPr>
              <p:nvPr/>
            </p:nvSpPr>
            <p:spPr bwMode="auto">
              <a:xfrm>
                <a:off x="5239" y="1142"/>
                <a:ext cx="13" cy="49"/>
              </a:xfrm>
              <a:custGeom>
                <a:avLst/>
                <a:gdLst/>
                <a:ahLst/>
                <a:cxnLst>
                  <a:cxn ang="0">
                    <a:pos x="0" y="0"/>
                  </a:cxn>
                  <a:cxn ang="0">
                    <a:pos x="1" y="11"/>
                  </a:cxn>
                  <a:cxn ang="0">
                    <a:pos x="5" y="27"/>
                  </a:cxn>
                  <a:cxn ang="0">
                    <a:pos x="7" y="35"/>
                  </a:cxn>
                  <a:cxn ang="0">
                    <a:pos x="12" y="48"/>
                  </a:cxn>
                </a:cxnLst>
                <a:rect l="0" t="0" r="r" b="b"/>
                <a:pathLst>
                  <a:path w="13" h="49">
                    <a:moveTo>
                      <a:pt x="0" y="0"/>
                    </a:moveTo>
                    <a:lnTo>
                      <a:pt x="1" y="11"/>
                    </a:lnTo>
                    <a:lnTo>
                      <a:pt x="5" y="27"/>
                    </a:lnTo>
                    <a:lnTo>
                      <a:pt x="7" y="35"/>
                    </a:lnTo>
                    <a:lnTo>
                      <a:pt x="12" y="48"/>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37" name="Line 317"/>
              <p:cNvSpPr>
                <a:spLocks noChangeShapeType="1"/>
              </p:cNvSpPr>
              <p:nvPr/>
            </p:nvSpPr>
            <p:spPr bwMode="auto">
              <a:xfrm flipH="1">
                <a:off x="5233" y="1191"/>
                <a:ext cx="23" cy="3"/>
              </a:xfrm>
              <a:prstGeom prst="line">
                <a:avLst/>
              </a:prstGeom>
              <a:noFill/>
              <a:ln w="12700">
                <a:solidFill>
                  <a:srgbClr val="000000"/>
                </a:solidFill>
                <a:round/>
                <a:headEnd/>
                <a:tailEnd/>
              </a:ln>
              <a:effectLst/>
            </p:spPr>
            <p:txBody>
              <a:bodyPr wrap="none" anchor="ctr"/>
              <a:lstStyle/>
              <a:p>
                <a:endParaRPr lang="en-US"/>
              </a:p>
            </p:txBody>
          </p:sp>
          <p:sp>
            <p:nvSpPr>
              <p:cNvPr id="31038" name="Freeform 318"/>
              <p:cNvSpPr>
                <a:spLocks/>
              </p:cNvSpPr>
              <p:nvPr/>
            </p:nvSpPr>
            <p:spPr bwMode="auto">
              <a:xfrm>
                <a:off x="5229" y="1160"/>
                <a:ext cx="13" cy="46"/>
              </a:xfrm>
              <a:custGeom>
                <a:avLst/>
                <a:gdLst/>
                <a:ahLst/>
                <a:cxnLst>
                  <a:cxn ang="0">
                    <a:pos x="6" y="0"/>
                  </a:cxn>
                  <a:cxn ang="0">
                    <a:pos x="4" y="11"/>
                  </a:cxn>
                  <a:cxn ang="0">
                    <a:pos x="4" y="20"/>
                  </a:cxn>
                  <a:cxn ang="0">
                    <a:pos x="8" y="30"/>
                  </a:cxn>
                  <a:cxn ang="0">
                    <a:pos x="12" y="42"/>
                  </a:cxn>
                  <a:cxn ang="0">
                    <a:pos x="5" y="45"/>
                  </a:cxn>
                  <a:cxn ang="0">
                    <a:pos x="2" y="35"/>
                  </a:cxn>
                  <a:cxn ang="0">
                    <a:pos x="0" y="24"/>
                  </a:cxn>
                  <a:cxn ang="0">
                    <a:pos x="1" y="16"/>
                  </a:cxn>
                  <a:cxn ang="0">
                    <a:pos x="2" y="9"/>
                  </a:cxn>
                  <a:cxn ang="0">
                    <a:pos x="6" y="0"/>
                  </a:cxn>
                </a:cxnLst>
                <a:rect l="0" t="0" r="r" b="b"/>
                <a:pathLst>
                  <a:path w="13" h="46">
                    <a:moveTo>
                      <a:pt x="6" y="0"/>
                    </a:moveTo>
                    <a:lnTo>
                      <a:pt x="4" y="11"/>
                    </a:lnTo>
                    <a:lnTo>
                      <a:pt x="4" y="20"/>
                    </a:lnTo>
                    <a:lnTo>
                      <a:pt x="8" y="30"/>
                    </a:lnTo>
                    <a:lnTo>
                      <a:pt x="12" y="42"/>
                    </a:lnTo>
                    <a:lnTo>
                      <a:pt x="5" y="45"/>
                    </a:lnTo>
                    <a:lnTo>
                      <a:pt x="2" y="35"/>
                    </a:lnTo>
                    <a:lnTo>
                      <a:pt x="0" y="24"/>
                    </a:lnTo>
                    <a:lnTo>
                      <a:pt x="1" y="16"/>
                    </a:lnTo>
                    <a:lnTo>
                      <a:pt x="2" y="9"/>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39" name="Freeform 319"/>
              <p:cNvSpPr>
                <a:spLocks/>
              </p:cNvSpPr>
              <p:nvPr/>
            </p:nvSpPr>
            <p:spPr bwMode="auto">
              <a:xfrm>
                <a:off x="5248" y="1082"/>
                <a:ext cx="11" cy="84"/>
              </a:xfrm>
              <a:custGeom>
                <a:avLst/>
                <a:gdLst/>
                <a:ahLst/>
                <a:cxnLst>
                  <a:cxn ang="0">
                    <a:pos x="6" y="0"/>
                  </a:cxn>
                  <a:cxn ang="0">
                    <a:pos x="3" y="8"/>
                  </a:cxn>
                  <a:cxn ang="0">
                    <a:pos x="1" y="24"/>
                  </a:cxn>
                  <a:cxn ang="0">
                    <a:pos x="0" y="36"/>
                  </a:cxn>
                  <a:cxn ang="0">
                    <a:pos x="0" y="47"/>
                  </a:cxn>
                  <a:cxn ang="0">
                    <a:pos x="2" y="59"/>
                  </a:cxn>
                  <a:cxn ang="0">
                    <a:pos x="4" y="69"/>
                  </a:cxn>
                  <a:cxn ang="0">
                    <a:pos x="8" y="79"/>
                  </a:cxn>
                  <a:cxn ang="0">
                    <a:pos x="10" y="83"/>
                  </a:cxn>
                </a:cxnLst>
                <a:rect l="0" t="0" r="r" b="b"/>
                <a:pathLst>
                  <a:path w="11" h="84">
                    <a:moveTo>
                      <a:pt x="6" y="0"/>
                    </a:moveTo>
                    <a:lnTo>
                      <a:pt x="3" y="8"/>
                    </a:lnTo>
                    <a:lnTo>
                      <a:pt x="1" y="24"/>
                    </a:lnTo>
                    <a:lnTo>
                      <a:pt x="0" y="36"/>
                    </a:lnTo>
                    <a:lnTo>
                      <a:pt x="0" y="47"/>
                    </a:lnTo>
                    <a:lnTo>
                      <a:pt x="2" y="59"/>
                    </a:lnTo>
                    <a:lnTo>
                      <a:pt x="4" y="69"/>
                    </a:lnTo>
                    <a:lnTo>
                      <a:pt x="8" y="79"/>
                    </a:lnTo>
                    <a:lnTo>
                      <a:pt x="10" y="8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40" name="Freeform 320"/>
              <p:cNvSpPr>
                <a:spLocks/>
              </p:cNvSpPr>
              <p:nvPr/>
            </p:nvSpPr>
            <p:spPr bwMode="auto">
              <a:xfrm>
                <a:off x="5255" y="1081"/>
                <a:ext cx="17" cy="21"/>
              </a:xfrm>
              <a:custGeom>
                <a:avLst/>
                <a:gdLst/>
                <a:ahLst/>
                <a:cxnLst>
                  <a:cxn ang="0">
                    <a:pos x="16" y="20"/>
                  </a:cxn>
                  <a:cxn ang="0">
                    <a:pos x="11" y="15"/>
                  </a:cxn>
                  <a:cxn ang="0">
                    <a:pos x="6" y="9"/>
                  </a:cxn>
                  <a:cxn ang="0">
                    <a:pos x="3" y="5"/>
                  </a:cxn>
                  <a:cxn ang="0">
                    <a:pos x="0" y="0"/>
                  </a:cxn>
                </a:cxnLst>
                <a:rect l="0" t="0" r="r" b="b"/>
                <a:pathLst>
                  <a:path w="17" h="21">
                    <a:moveTo>
                      <a:pt x="16" y="20"/>
                    </a:moveTo>
                    <a:lnTo>
                      <a:pt x="11" y="15"/>
                    </a:lnTo>
                    <a:lnTo>
                      <a:pt x="6" y="9"/>
                    </a:lnTo>
                    <a:lnTo>
                      <a:pt x="3" y="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41" name="Freeform 321"/>
              <p:cNvSpPr>
                <a:spLocks/>
              </p:cNvSpPr>
              <p:nvPr/>
            </p:nvSpPr>
            <p:spPr bwMode="auto">
              <a:xfrm>
                <a:off x="5254" y="1113"/>
                <a:ext cx="5" cy="53"/>
              </a:xfrm>
              <a:custGeom>
                <a:avLst/>
                <a:gdLst/>
                <a:ahLst/>
                <a:cxnLst>
                  <a:cxn ang="0">
                    <a:pos x="4" y="0"/>
                  </a:cxn>
                  <a:cxn ang="0">
                    <a:pos x="2" y="9"/>
                  </a:cxn>
                  <a:cxn ang="0">
                    <a:pos x="0" y="16"/>
                  </a:cxn>
                  <a:cxn ang="0">
                    <a:pos x="0" y="26"/>
                  </a:cxn>
                  <a:cxn ang="0">
                    <a:pos x="0" y="35"/>
                  </a:cxn>
                  <a:cxn ang="0">
                    <a:pos x="2" y="43"/>
                  </a:cxn>
                  <a:cxn ang="0">
                    <a:pos x="4" y="52"/>
                  </a:cxn>
                </a:cxnLst>
                <a:rect l="0" t="0" r="r" b="b"/>
                <a:pathLst>
                  <a:path w="5" h="53">
                    <a:moveTo>
                      <a:pt x="4" y="0"/>
                    </a:moveTo>
                    <a:lnTo>
                      <a:pt x="2" y="9"/>
                    </a:lnTo>
                    <a:lnTo>
                      <a:pt x="0" y="16"/>
                    </a:lnTo>
                    <a:lnTo>
                      <a:pt x="0" y="26"/>
                    </a:lnTo>
                    <a:lnTo>
                      <a:pt x="0" y="35"/>
                    </a:lnTo>
                    <a:lnTo>
                      <a:pt x="2" y="43"/>
                    </a:lnTo>
                    <a:lnTo>
                      <a:pt x="4" y="5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42" name="Freeform 322"/>
              <p:cNvSpPr>
                <a:spLocks/>
              </p:cNvSpPr>
              <p:nvPr/>
            </p:nvSpPr>
            <p:spPr bwMode="auto">
              <a:xfrm>
                <a:off x="5239" y="1180"/>
                <a:ext cx="116" cy="222"/>
              </a:xfrm>
              <a:custGeom>
                <a:avLst/>
                <a:gdLst/>
                <a:ahLst/>
                <a:cxnLst>
                  <a:cxn ang="0">
                    <a:pos x="15" y="11"/>
                  </a:cxn>
                  <a:cxn ang="0">
                    <a:pos x="37" y="31"/>
                  </a:cxn>
                  <a:cxn ang="0">
                    <a:pos x="45" y="35"/>
                  </a:cxn>
                  <a:cxn ang="0">
                    <a:pos x="53" y="33"/>
                  </a:cxn>
                  <a:cxn ang="0">
                    <a:pos x="63" y="36"/>
                  </a:cxn>
                  <a:cxn ang="0">
                    <a:pos x="66" y="58"/>
                  </a:cxn>
                  <a:cxn ang="0">
                    <a:pos x="40" y="37"/>
                  </a:cxn>
                  <a:cxn ang="0">
                    <a:pos x="0" y="21"/>
                  </a:cxn>
                  <a:cxn ang="0">
                    <a:pos x="36" y="37"/>
                  </a:cxn>
                  <a:cxn ang="0">
                    <a:pos x="63" y="61"/>
                  </a:cxn>
                  <a:cxn ang="0">
                    <a:pos x="108" y="104"/>
                  </a:cxn>
                  <a:cxn ang="0">
                    <a:pos x="109" y="118"/>
                  </a:cxn>
                  <a:cxn ang="0">
                    <a:pos x="97" y="135"/>
                  </a:cxn>
                  <a:cxn ang="0">
                    <a:pos x="72" y="147"/>
                  </a:cxn>
                  <a:cxn ang="0">
                    <a:pos x="71" y="151"/>
                  </a:cxn>
                  <a:cxn ang="0">
                    <a:pos x="83" y="175"/>
                  </a:cxn>
                  <a:cxn ang="0">
                    <a:pos x="82" y="183"/>
                  </a:cxn>
                  <a:cxn ang="0">
                    <a:pos x="93" y="200"/>
                  </a:cxn>
                  <a:cxn ang="0">
                    <a:pos x="101" y="210"/>
                  </a:cxn>
                  <a:cxn ang="0">
                    <a:pos x="115" y="206"/>
                  </a:cxn>
                  <a:cxn ang="0">
                    <a:pos x="111" y="160"/>
                  </a:cxn>
                  <a:cxn ang="0">
                    <a:pos x="115" y="120"/>
                  </a:cxn>
                  <a:cxn ang="0">
                    <a:pos x="110" y="97"/>
                  </a:cxn>
                  <a:cxn ang="0">
                    <a:pos x="67" y="17"/>
                  </a:cxn>
                  <a:cxn ang="0">
                    <a:pos x="62" y="1"/>
                  </a:cxn>
                  <a:cxn ang="0">
                    <a:pos x="62" y="7"/>
                  </a:cxn>
                  <a:cxn ang="0">
                    <a:pos x="65" y="24"/>
                  </a:cxn>
                  <a:cxn ang="0">
                    <a:pos x="41" y="0"/>
                  </a:cxn>
                  <a:cxn ang="0">
                    <a:pos x="58" y="25"/>
                  </a:cxn>
                  <a:cxn ang="0">
                    <a:pos x="47" y="31"/>
                  </a:cxn>
                  <a:cxn ang="0">
                    <a:pos x="38" y="26"/>
                  </a:cxn>
                  <a:cxn ang="0">
                    <a:pos x="26" y="15"/>
                  </a:cxn>
                  <a:cxn ang="0">
                    <a:pos x="19" y="7"/>
                  </a:cxn>
                </a:cxnLst>
                <a:rect l="0" t="0" r="r" b="b"/>
                <a:pathLst>
                  <a:path w="116" h="222">
                    <a:moveTo>
                      <a:pt x="19" y="7"/>
                    </a:moveTo>
                    <a:lnTo>
                      <a:pt x="15" y="11"/>
                    </a:lnTo>
                    <a:lnTo>
                      <a:pt x="26" y="18"/>
                    </a:lnTo>
                    <a:lnTo>
                      <a:pt x="37" y="31"/>
                    </a:lnTo>
                    <a:lnTo>
                      <a:pt x="41" y="34"/>
                    </a:lnTo>
                    <a:lnTo>
                      <a:pt x="45" y="35"/>
                    </a:lnTo>
                    <a:lnTo>
                      <a:pt x="49" y="36"/>
                    </a:lnTo>
                    <a:lnTo>
                      <a:pt x="53" y="33"/>
                    </a:lnTo>
                    <a:lnTo>
                      <a:pt x="59" y="28"/>
                    </a:lnTo>
                    <a:lnTo>
                      <a:pt x="63" y="36"/>
                    </a:lnTo>
                    <a:lnTo>
                      <a:pt x="66" y="44"/>
                    </a:lnTo>
                    <a:lnTo>
                      <a:pt x="66" y="58"/>
                    </a:lnTo>
                    <a:lnTo>
                      <a:pt x="55" y="48"/>
                    </a:lnTo>
                    <a:lnTo>
                      <a:pt x="40" y="37"/>
                    </a:lnTo>
                    <a:lnTo>
                      <a:pt x="19" y="27"/>
                    </a:lnTo>
                    <a:lnTo>
                      <a:pt x="0" y="21"/>
                    </a:lnTo>
                    <a:lnTo>
                      <a:pt x="21" y="29"/>
                    </a:lnTo>
                    <a:lnTo>
                      <a:pt x="36" y="37"/>
                    </a:lnTo>
                    <a:lnTo>
                      <a:pt x="51" y="49"/>
                    </a:lnTo>
                    <a:lnTo>
                      <a:pt x="63" y="61"/>
                    </a:lnTo>
                    <a:lnTo>
                      <a:pt x="101" y="96"/>
                    </a:lnTo>
                    <a:lnTo>
                      <a:pt x="108" y="104"/>
                    </a:lnTo>
                    <a:lnTo>
                      <a:pt x="109" y="110"/>
                    </a:lnTo>
                    <a:lnTo>
                      <a:pt x="109" y="118"/>
                    </a:lnTo>
                    <a:lnTo>
                      <a:pt x="105" y="127"/>
                    </a:lnTo>
                    <a:lnTo>
                      <a:pt x="97" y="135"/>
                    </a:lnTo>
                    <a:lnTo>
                      <a:pt x="83" y="143"/>
                    </a:lnTo>
                    <a:lnTo>
                      <a:pt x="72" y="147"/>
                    </a:lnTo>
                    <a:lnTo>
                      <a:pt x="62" y="130"/>
                    </a:lnTo>
                    <a:lnTo>
                      <a:pt x="71" y="151"/>
                    </a:lnTo>
                    <a:lnTo>
                      <a:pt x="73" y="172"/>
                    </a:lnTo>
                    <a:lnTo>
                      <a:pt x="83" y="175"/>
                    </a:lnTo>
                    <a:lnTo>
                      <a:pt x="86" y="178"/>
                    </a:lnTo>
                    <a:lnTo>
                      <a:pt x="82" y="183"/>
                    </a:lnTo>
                    <a:lnTo>
                      <a:pt x="90" y="189"/>
                    </a:lnTo>
                    <a:lnTo>
                      <a:pt x="93" y="200"/>
                    </a:lnTo>
                    <a:lnTo>
                      <a:pt x="100" y="203"/>
                    </a:lnTo>
                    <a:lnTo>
                      <a:pt x="101" y="210"/>
                    </a:lnTo>
                    <a:lnTo>
                      <a:pt x="115" y="221"/>
                    </a:lnTo>
                    <a:lnTo>
                      <a:pt x="115" y="206"/>
                    </a:lnTo>
                    <a:lnTo>
                      <a:pt x="111" y="185"/>
                    </a:lnTo>
                    <a:lnTo>
                      <a:pt x="111" y="160"/>
                    </a:lnTo>
                    <a:lnTo>
                      <a:pt x="113" y="131"/>
                    </a:lnTo>
                    <a:lnTo>
                      <a:pt x="115" y="120"/>
                    </a:lnTo>
                    <a:lnTo>
                      <a:pt x="114" y="107"/>
                    </a:lnTo>
                    <a:lnTo>
                      <a:pt x="110" y="97"/>
                    </a:lnTo>
                    <a:lnTo>
                      <a:pt x="68" y="28"/>
                    </a:lnTo>
                    <a:lnTo>
                      <a:pt x="67" y="17"/>
                    </a:lnTo>
                    <a:lnTo>
                      <a:pt x="64" y="9"/>
                    </a:lnTo>
                    <a:lnTo>
                      <a:pt x="62" y="1"/>
                    </a:lnTo>
                    <a:lnTo>
                      <a:pt x="60" y="1"/>
                    </a:lnTo>
                    <a:lnTo>
                      <a:pt x="62" y="7"/>
                    </a:lnTo>
                    <a:lnTo>
                      <a:pt x="65" y="16"/>
                    </a:lnTo>
                    <a:lnTo>
                      <a:pt x="65" y="24"/>
                    </a:lnTo>
                    <a:lnTo>
                      <a:pt x="56" y="11"/>
                    </a:lnTo>
                    <a:lnTo>
                      <a:pt x="41" y="0"/>
                    </a:lnTo>
                    <a:lnTo>
                      <a:pt x="50" y="12"/>
                    </a:lnTo>
                    <a:lnTo>
                      <a:pt x="58" y="25"/>
                    </a:lnTo>
                    <a:lnTo>
                      <a:pt x="51" y="29"/>
                    </a:lnTo>
                    <a:lnTo>
                      <a:pt x="47" y="31"/>
                    </a:lnTo>
                    <a:lnTo>
                      <a:pt x="42" y="30"/>
                    </a:lnTo>
                    <a:lnTo>
                      <a:pt x="38" y="26"/>
                    </a:lnTo>
                    <a:lnTo>
                      <a:pt x="31" y="19"/>
                    </a:lnTo>
                    <a:lnTo>
                      <a:pt x="26" y="15"/>
                    </a:lnTo>
                    <a:lnTo>
                      <a:pt x="19" y="11"/>
                    </a:lnTo>
                    <a:lnTo>
                      <a:pt x="19"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3" name="Freeform 323"/>
              <p:cNvSpPr>
                <a:spLocks/>
              </p:cNvSpPr>
              <p:nvPr/>
            </p:nvSpPr>
            <p:spPr bwMode="auto">
              <a:xfrm>
                <a:off x="5222" y="1232"/>
                <a:ext cx="39" cy="12"/>
              </a:xfrm>
              <a:custGeom>
                <a:avLst/>
                <a:gdLst/>
                <a:ahLst/>
                <a:cxnLst>
                  <a:cxn ang="0">
                    <a:pos x="0" y="3"/>
                  </a:cxn>
                  <a:cxn ang="0">
                    <a:pos x="9" y="1"/>
                  </a:cxn>
                  <a:cxn ang="0">
                    <a:pos x="18" y="0"/>
                  </a:cxn>
                  <a:cxn ang="0">
                    <a:pos x="31" y="1"/>
                  </a:cxn>
                  <a:cxn ang="0">
                    <a:pos x="32" y="5"/>
                  </a:cxn>
                  <a:cxn ang="0">
                    <a:pos x="38" y="11"/>
                  </a:cxn>
                  <a:cxn ang="0">
                    <a:pos x="31" y="7"/>
                  </a:cxn>
                  <a:cxn ang="0">
                    <a:pos x="22" y="3"/>
                  </a:cxn>
                  <a:cxn ang="0">
                    <a:pos x="13" y="1"/>
                  </a:cxn>
                  <a:cxn ang="0">
                    <a:pos x="0" y="3"/>
                  </a:cxn>
                </a:cxnLst>
                <a:rect l="0" t="0" r="r" b="b"/>
                <a:pathLst>
                  <a:path w="39" h="12">
                    <a:moveTo>
                      <a:pt x="0" y="3"/>
                    </a:moveTo>
                    <a:lnTo>
                      <a:pt x="9" y="1"/>
                    </a:lnTo>
                    <a:lnTo>
                      <a:pt x="18" y="0"/>
                    </a:lnTo>
                    <a:lnTo>
                      <a:pt x="31" y="1"/>
                    </a:lnTo>
                    <a:lnTo>
                      <a:pt x="32" y="5"/>
                    </a:lnTo>
                    <a:lnTo>
                      <a:pt x="38" y="11"/>
                    </a:lnTo>
                    <a:lnTo>
                      <a:pt x="31" y="7"/>
                    </a:lnTo>
                    <a:lnTo>
                      <a:pt x="22" y="3"/>
                    </a:lnTo>
                    <a:lnTo>
                      <a:pt x="13" y="1"/>
                    </a:lnTo>
                    <a:lnTo>
                      <a:pt x="0"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4" name="Freeform 324"/>
              <p:cNvSpPr>
                <a:spLocks/>
              </p:cNvSpPr>
              <p:nvPr/>
            </p:nvSpPr>
            <p:spPr bwMode="auto">
              <a:xfrm>
                <a:off x="5265" y="1251"/>
                <a:ext cx="57" cy="105"/>
              </a:xfrm>
              <a:custGeom>
                <a:avLst/>
                <a:gdLst/>
                <a:ahLst/>
                <a:cxnLst>
                  <a:cxn ang="0">
                    <a:pos x="0" y="0"/>
                  </a:cxn>
                  <a:cxn ang="0">
                    <a:pos x="5" y="9"/>
                  </a:cxn>
                  <a:cxn ang="0">
                    <a:pos x="10" y="26"/>
                  </a:cxn>
                  <a:cxn ang="0">
                    <a:pos x="19" y="75"/>
                  </a:cxn>
                  <a:cxn ang="0">
                    <a:pos x="0" y="62"/>
                  </a:cxn>
                  <a:cxn ang="0">
                    <a:pos x="18" y="80"/>
                  </a:cxn>
                  <a:cxn ang="0">
                    <a:pos x="33" y="89"/>
                  </a:cxn>
                  <a:cxn ang="0">
                    <a:pos x="40" y="99"/>
                  </a:cxn>
                  <a:cxn ang="0">
                    <a:pos x="23" y="99"/>
                  </a:cxn>
                  <a:cxn ang="0">
                    <a:pos x="56" y="104"/>
                  </a:cxn>
                  <a:cxn ang="0">
                    <a:pos x="44" y="98"/>
                  </a:cxn>
                  <a:cxn ang="0">
                    <a:pos x="37" y="78"/>
                  </a:cxn>
                  <a:cxn ang="0">
                    <a:pos x="17" y="29"/>
                  </a:cxn>
                  <a:cxn ang="0">
                    <a:pos x="6" y="8"/>
                  </a:cxn>
                  <a:cxn ang="0">
                    <a:pos x="0" y="0"/>
                  </a:cxn>
                </a:cxnLst>
                <a:rect l="0" t="0" r="r" b="b"/>
                <a:pathLst>
                  <a:path w="57" h="105">
                    <a:moveTo>
                      <a:pt x="0" y="0"/>
                    </a:moveTo>
                    <a:lnTo>
                      <a:pt x="5" y="9"/>
                    </a:lnTo>
                    <a:lnTo>
                      <a:pt x="10" y="26"/>
                    </a:lnTo>
                    <a:lnTo>
                      <a:pt x="19" y="75"/>
                    </a:lnTo>
                    <a:lnTo>
                      <a:pt x="0" y="62"/>
                    </a:lnTo>
                    <a:lnTo>
                      <a:pt x="18" y="80"/>
                    </a:lnTo>
                    <a:lnTo>
                      <a:pt x="33" y="89"/>
                    </a:lnTo>
                    <a:lnTo>
                      <a:pt x="40" y="99"/>
                    </a:lnTo>
                    <a:lnTo>
                      <a:pt x="23" y="99"/>
                    </a:lnTo>
                    <a:lnTo>
                      <a:pt x="56" y="104"/>
                    </a:lnTo>
                    <a:lnTo>
                      <a:pt x="44" y="98"/>
                    </a:lnTo>
                    <a:lnTo>
                      <a:pt x="37" y="78"/>
                    </a:lnTo>
                    <a:lnTo>
                      <a:pt x="17" y="29"/>
                    </a:lnTo>
                    <a:lnTo>
                      <a:pt x="6" y="8"/>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5" name="Freeform 325"/>
              <p:cNvSpPr>
                <a:spLocks/>
              </p:cNvSpPr>
              <p:nvPr/>
            </p:nvSpPr>
            <p:spPr bwMode="auto">
              <a:xfrm>
                <a:off x="5253" y="1330"/>
                <a:ext cx="67" cy="51"/>
              </a:xfrm>
              <a:custGeom>
                <a:avLst/>
                <a:gdLst/>
                <a:ahLst/>
                <a:cxnLst>
                  <a:cxn ang="0">
                    <a:pos x="0" y="0"/>
                  </a:cxn>
                  <a:cxn ang="0">
                    <a:pos x="20" y="19"/>
                  </a:cxn>
                  <a:cxn ang="0">
                    <a:pos x="35" y="26"/>
                  </a:cxn>
                  <a:cxn ang="0">
                    <a:pos x="46" y="28"/>
                  </a:cxn>
                  <a:cxn ang="0">
                    <a:pos x="65" y="30"/>
                  </a:cxn>
                  <a:cxn ang="0">
                    <a:pos x="66" y="32"/>
                  </a:cxn>
                  <a:cxn ang="0">
                    <a:pos x="63" y="36"/>
                  </a:cxn>
                  <a:cxn ang="0">
                    <a:pos x="66" y="40"/>
                  </a:cxn>
                  <a:cxn ang="0">
                    <a:pos x="65" y="44"/>
                  </a:cxn>
                  <a:cxn ang="0">
                    <a:pos x="61" y="50"/>
                  </a:cxn>
                  <a:cxn ang="0">
                    <a:pos x="54" y="50"/>
                  </a:cxn>
                  <a:cxn ang="0">
                    <a:pos x="36" y="41"/>
                  </a:cxn>
                  <a:cxn ang="0">
                    <a:pos x="52" y="45"/>
                  </a:cxn>
                  <a:cxn ang="0">
                    <a:pos x="63" y="42"/>
                  </a:cxn>
                  <a:cxn ang="0">
                    <a:pos x="63" y="40"/>
                  </a:cxn>
                  <a:cxn ang="0">
                    <a:pos x="60" y="36"/>
                  </a:cxn>
                  <a:cxn ang="0">
                    <a:pos x="49" y="36"/>
                  </a:cxn>
                  <a:cxn ang="0">
                    <a:pos x="29" y="28"/>
                  </a:cxn>
                  <a:cxn ang="0">
                    <a:pos x="18" y="19"/>
                  </a:cxn>
                  <a:cxn ang="0">
                    <a:pos x="0" y="0"/>
                  </a:cxn>
                </a:cxnLst>
                <a:rect l="0" t="0" r="r" b="b"/>
                <a:pathLst>
                  <a:path w="67" h="51">
                    <a:moveTo>
                      <a:pt x="0" y="0"/>
                    </a:moveTo>
                    <a:lnTo>
                      <a:pt x="20" y="19"/>
                    </a:lnTo>
                    <a:lnTo>
                      <a:pt x="35" y="26"/>
                    </a:lnTo>
                    <a:lnTo>
                      <a:pt x="46" y="28"/>
                    </a:lnTo>
                    <a:lnTo>
                      <a:pt x="65" y="30"/>
                    </a:lnTo>
                    <a:lnTo>
                      <a:pt x="66" y="32"/>
                    </a:lnTo>
                    <a:lnTo>
                      <a:pt x="63" y="36"/>
                    </a:lnTo>
                    <a:lnTo>
                      <a:pt x="66" y="40"/>
                    </a:lnTo>
                    <a:lnTo>
                      <a:pt x="65" y="44"/>
                    </a:lnTo>
                    <a:lnTo>
                      <a:pt x="61" y="50"/>
                    </a:lnTo>
                    <a:lnTo>
                      <a:pt x="54" y="50"/>
                    </a:lnTo>
                    <a:lnTo>
                      <a:pt x="36" y="41"/>
                    </a:lnTo>
                    <a:lnTo>
                      <a:pt x="52" y="45"/>
                    </a:lnTo>
                    <a:lnTo>
                      <a:pt x="63" y="42"/>
                    </a:lnTo>
                    <a:lnTo>
                      <a:pt x="63" y="40"/>
                    </a:lnTo>
                    <a:lnTo>
                      <a:pt x="60" y="36"/>
                    </a:lnTo>
                    <a:lnTo>
                      <a:pt x="49" y="36"/>
                    </a:lnTo>
                    <a:lnTo>
                      <a:pt x="29" y="28"/>
                    </a:lnTo>
                    <a:lnTo>
                      <a:pt x="18" y="1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6" name="Freeform 326"/>
              <p:cNvSpPr>
                <a:spLocks/>
              </p:cNvSpPr>
              <p:nvPr/>
            </p:nvSpPr>
            <p:spPr bwMode="auto">
              <a:xfrm>
                <a:off x="5215" y="1295"/>
                <a:ext cx="161" cy="175"/>
              </a:xfrm>
              <a:custGeom>
                <a:avLst/>
                <a:gdLst/>
                <a:ahLst/>
                <a:cxnLst>
                  <a:cxn ang="0">
                    <a:pos x="0" y="0"/>
                  </a:cxn>
                  <a:cxn ang="0">
                    <a:pos x="7" y="20"/>
                  </a:cxn>
                  <a:cxn ang="0">
                    <a:pos x="16" y="41"/>
                  </a:cxn>
                  <a:cxn ang="0">
                    <a:pos x="27" y="56"/>
                  </a:cxn>
                  <a:cxn ang="0">
                    <a:pos x="36" y="63"/>
                  </a:cxn>
                  <a:cxn ang="0">
                    <a:pos x="45" y="76"/>
                  </a:cxn>
                  <a:cxn ang="0">
                    <a:pos x="51" y="90"/>
                  </a:cxn>
                  <a:cxn ang="0">
                    <a:pos x="60" y="103"/>
                  </a:cxn>
                  <a:cxn ang="0">
                    <a:pos x="73" y="110"/>
                  </a:cxn>
                  <a:cxn ang="0">
                    <a:pos x="96" y="118"/>
                  </a:cxn>
                  <a:cxn ang="0">
                    <a:pos x="111" y="123"/>
                  </a:cxn>
                  <a:cxn ang="0">
                    <a:pos x="118" y="131"/>
                  </a:cxn>
                  <a:cxn ang="0">
                    <a:pos x="130" y="141"/>
                  </a:cxn>
                  <a:cxn ang="0">
                    <a:pos x="139" y="145"/>
                  </a:cxn>
                  <a:cxn ang="0">
                    <a:pos x="147" y="148"/>
                  </a:cxn>
                  <a:cxn ang="0">
                    <a:pos x="154" y="150"/>
                  </a:cxn>
                  <a:cxn ang="0">
                    <a:pos x="147" y="152"/>
                  </a:cxn>
                  <a:cxn ang="0">
                    <a:pos x="147" y="157"/>
                  </a:cxn>
                  <a:cxn ang="0">
                    <a:pos x="150" y="162"/>
                  </a:cxn>
                  <a:cxn ang="0">
                    <a:pos x="160" y="169"/>
                  </a:cxn>
                  <a:cxn ang="0">
                    <a:pos x="158" y="171"/>
                  </a:cxn>
                  <a:cxn ang="0">
                    <a:pos x="140" y="161"/>
                  </a:cxn>
                  <a:cxn ang="0">
                    <a:pos x="135" y="163"/>
                  </a:cxn>
                  <a:cxn ang="0">
                    <a:pos x="147" y="172"/>
                  </a:cxn>
                  <a:cxn ang="0">
                    <a:pos x="156" y="174"/>
                  </a:cxn>
                  <a:cxn ang="0">
                    <a:pos x="143" y="174"/>
                  </a:cxn>
                  <a:cxn ang="0">
                    <a:pos x="133" y="168"/>
                  </a:cxn>
                  <a:cxn ang="0">
                    <a:pos x="117" y="166"/>
                  </a:cxn>
                  <a:cxn ang="0">
                    <a:pos x="96" y="147"/>
                  </a:cxn>
                  <a:cxn ang="0">
                    <a:pos x="79" y="139"/>
                  </a:cxn>
                  <a:cxn ang="0">
                    <a:pos x="51" y="99"/>
                  </a:cxn>
                  <a:cxn ang="0">
                    <a:pos x="35" y="67"/>
                  </a:cxn>
                  <a:cxn ang="0">
                    <a:pos x="19" y="52"/>
                  </a:cxn>
                  <a:cxn ang="0">
                    <a:pos x="8" y="32"/>
                  </a:cxn>
                  <a:cxn ang="0">
                    <a:pos x="0" y="0"/>
                  </a:cxn>
                </a:cxnLst>
                <a:rect l="0" t="0" r="r" b="b"/>
                <a:pathLst>
                  <a:path w="161" h="175">
                    <a:moveTo>
                      <a:pt x="0" y="0"/>
                    </a:moveTo>
                    <a:lnTo>
                      <a:pt x="7" y="20"/>
                    </a:lnTo>
                    <a:lnTo>
                      <a:pt x="16" y="41"/>
                    </a:lnTo>
                    <a:lnTo>
                      <a:pt x="27" y="56"/>
                    </a:lnTo>
                    <a:lnTo>
                      <a:pt x="36" y="63"/>
                    </a:lnTo>
                    <a:lnTo>
                      <a:pt x="45" y="76"/>
                    </a:lnTo>
                    <a:lnTo>
                      <a:pt x="51" y="90"/>
                    </a:lnTo>
                    <a:lnTo>
                      <a:pt x="60" y="103"/>
                    </a:lnTo>
                    <a:lnTo>
                      <a:pt x="73" y="110"/>
                    </a:lnTo>
                    <a:lnTo>
                      <a:pt x="96" y="118"/>
                    </a:lnTo>
                    <a:lnTo>
                      <a:pt x="111" y="123"/>
                    </a:lnTo>
                    <a:lnTo>
                      <a:pt x="118" y="131"/>
                    </a:lnTo>
                    <a:lnTo>
                      <a:pt x="130" y="141"/>
                    </a:lnTo>
                    <a:lnTo>
                      <a:pt x="139" y="145"/>
                    </a:lnTo>
                    <a:lnTo>
                      <a:pt x="147" y="148"/>
                    </a:lnTo>
                    <a:lnTo>
                      <a:pt x="154" y="150"/>
                    </a:lnTo>
                    <a:lnTo>
                      <a:pt x="147" y="152"/>
                    </a:lnTo>
                    <a:lnTo>
                      <a:pt x="147" y="157"/>
                    </a:lnTo>
                    <a:lnTo>
                      <a:pt x="150" y="162"/>
                    </a:lnTo>
                    <a:lnTo>
                      <a:pt x="160" y="169"/>
                    </a:lnTo>
                    <a:lnTo>
                      <a:pt x="158" y="171"/>
                    </a:lnTo>
                    <a:lnTo>
                      <a:pt x="140" y="161"/>
                    </a:lnTo>
                    <a:lnTo>
                      <a:pt x="135" y="163"/>
                    </a:lnTo>
                    <a:lnTo>
                      <a:pt x="147" y="172"/>
                    </a:lnTo>
                    <a:lnTo>
                      <a:pt x="156" y="174"/>
                    </a:lnTo>
                    <a:lnTo>
                      <a:pt x="143" y="174"/>
                    </a:lnTo>
                    <a:lnTo>
                      <a:pt x="133" y="168"/>
                    </a:lnTo>
                    <a:lnTo>
                      <a:pt x="117" y="166"/>
                    </a:lnTo>
                    <a:lnTo>
                      <a:pt x="96" y="147"/>
                    </a:lnTo>
                    <a:lnTo>
                      <a:pt x="79" y="139"/>
                    </a:lnTo>
                    <a:lnTo>
                      <a:pt x="51" y="99"/>
                    </a:lnTo>
                    <a:lnTo>
                      <a:pt x="35" y="67"/>
                    </a:lnTo>
                    <a:lnTo>
                      <a:pt x="19" y="52"/>
                    </a:lnTo>
                    <a:lnTo>
                      <a:pt x="8" y="3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7" name="Freeform 327"/>
              <p:cNvSpPr>
                <a:spLocks/>
              </p:cNvSpPr>
              <p:nvPr/>
            </p:nvSpPr>
            <p:spPr bwMode="auto">
              <a:xfrm>
                <a:off x="5199" y="1255"/>
                <a:ext cx="18" cy="121"/>
              </a:xfrm>
              <a:custGeom>
                <a:avLst/>
                <a:gdLst/>
                <a:ahLst/>
                <a:cxnLst>
                  <a:cxn ang="0">
                    <a:pos x="2" y="0"/>
                  </a:cxn>
                  <a:cxn ang="0">
                    <a:pos x="2" y="17"/>
                  </a:cxn>
                  <a:cxn ang="0">
                    <a:pos x="4" y="43"/>
                  </a:cxn>
                  <a:cxn ang="0">
                    <a:pos x="12" y="76"/>
                  </a:cxn>
                  <a:cxn ang="0">
                    <a:pos x="15" y="93"/>
                  </a:cxn>
                  <a:cxn ang="0">
                    <a:pos x="16" y="110"/>
                  </a:cxn>
                  <a:cxn ang="0">
                    <a:pos x="17" y="120"/>
                  </a:cxn>
                  <a:cxn ang="0">
                    <a:pos x="12" y="89"/>
                  </a:cxn>
                  <a:cxn ang="0">
                    <a:pos x="3" y="50"/>
                  </a:cxn>
                  <a:cxn ang="0">
                    <a:pos x="0" y="23"/>
                  </a:cxn>
                  <a:cxn ang="0">
                    <a:pos x="2" y="0"/>
                  </a:cxn>
                </a:cxnLst>
                <a:rect l="0" t="0" r="r" b="b"/>
                <a:pathLst>
                  <a:path w="18" h="121">
                    <a:moveTo>
                      <a:pt x="2" y="0"/>
                    </a:moveTo>
                    <a:lnTo>
                      <a:pt x="2" y="17"/>
                    </a:lnTo>
                    <a:lnTo>
                      <a:pt x="4" y="43"/>
                    </a:lnTo>
                    <a:lnTo>
                      <a:pt x="12" y="76"/>
                    </a:lnTo>
                    <a:lnTo>
                      <a:pt x="15" y="93"/>
                    </a:lnTo>
                    <a:lnTo>
                      <a:pt x="16" y="110"/>
                    </a:lnTo>
                    <a:lnTo>
                      <a:pt x="17" y="120"/>
                    </a:lnTo>
                    <a:lnTo>
                      <a:pt x="12" y="89"/>
                    </a:lnTo>
                    <a:lnTo>
                      <a:pt x="3" y="50"/>
                    </a:lnTo>
                    <a:lnTo>
                      <a:pt x="0" y="23"/>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8" name="Freeform 328"/>
              <p:cNvSpPr>
                <a:spLocks/>
              </p:cNvSpPr>
              <p:nvPr/>
            </p:nvSpPr>
            <p:spPr bwMode="auto">
              <a:xfrm>
                <a:off x="5220" y="1387"/>
                <a:ext cx="112" cy="74"/>
              </a:xfrm>
              <a:custGeom>
                <a:avLst/>
                <a:gdLst/>
                <a:ahLst/>
                <a:cxnLst>
                  <a:cxn ang="0">
                    <a:pos x="0" y="0"/>
                  </a:cxn>
                  <a:cxn ang="0">
                    <a:pos x="9" y="18"/>
                  </a:cxn>
                  <a:cxn ang="0">
                    <a:pos x="40" y="34"/>
                  </a:cxn>
                  <a:cxn ang="0">
                    <a:pos x="71" y="26"/>
                  </a:cxn>
                  <a:cxn ang="0">
                    <a:pos x="79" y="36"/>
                  </a:cxn>
                  <a:cxn ang="0">
                    <a:pos x="44" y="54"/>
                  </a:cxn>
                  <a:cxn ang="0">
                    <a:pos x="60" y="63"/>
                  </a:cxn>
                  <a:cxn ang="0">
                    <a:pos x="77" y="55"/>
                  </a:cxn>
                  <a:cxn ang="0">
                    <a:pos x="68" y="66"/>
                  </a:cxn>
                  <a:cxn ang="0">
                    <a:pos x="82" y="69"/>
                  </a:cxn>
                  <a:cxn ang="0">
                    <a:pos x="101" y="66"/>
                  </a:cxn>
                  <a:cxn ang="0">
                    <a:pos x="111" y="64"/>
                  </a:cxn>
                  <a:cxn ang="0">
                    <a:pos x="93" y="72"/>
                  </a:cxn>
                  <a:cxn ang="0">
                    <a:pos x="71" y="73"/>
                  </a:cxn>
                  <a:cxn ang="0">
                    <a:pos x="49" y="68"/>
                  </a:cxn>
                  <a:cxn ang="0">
                    <a:pos x="29" y="60"/>
                  </a:cxn>
                  <a:cxn ang="0">
                    <a:pos x="30" y="50"/>
                  </a:cxn>
                  <a:cxn ang="0">
                    <a:pos x="23" y="47"/>
                  </a:cxn>
                  <a:cxn ang="0">
                    <a:pos x="18" y="43"/>
                  </a:cxn>
                  <a:cxn ang="0">
                    <a:pos x="28" y="38"/>
                  </a:cxn>
                  <a:cxn ang="0">
                    <a:pos x="9" y="24"/>
                  </a:cxn>
                  <a:cxn ang="0">
                    <a:pos x="2" y="11"/>
                  </a:cxn>
                  <a:cxn ang="0">
                    <a:pos x="0" y="0"/>
                  </a:cxn>
                </a:cxnLst>
                <a:rect l="0" t="0" r="r" b="b"/>
                <a:pathLst>
                  <a:path w="112" h="74">
                    <a:moveTo>
                      <a:pt x="0" y="0"/>
                    </a:moveTo>
                    <a:lnTo>
                      <a:pt x="9" y="18"/>
                    </a:lnTo>
                    <a:lnTo>
                      <a:pt x="40" y="34"/>
                    </a:lnTo>
                    <a:lnTo>
                      <a:pt x="71" y="26"/>
                    </a:lnTo>
                    <a:lnTo>
                      <a:pt x="79" y="36"/>
                    </a:lnTo>
                    <a:lnTo>
                      <a:pt x="44" y="54"/>
                    </a:lnTo>
                    <a:lnTo>
                      <a:pt x="60" y="63"/>
                    </a:lnTo>
                    <a:lnTo>
                      <a:pt x="77" y="55"/>
                    </a:lnTo>
                    <a:lnTo>
                      <a:pt x="68" y="66"/>
                    </a:lnTo>
                    <a:lnTo>
                      <a:pt x="82" y="69"/>
                    </a:lnTo>
                    <a:lnTo>
                      <a:pt x="101" y="66"/>
                    </a:lnTo>
                    <a:lnTo>
                      <a:pt x="111" y="64"/>
                    </a:lnTo>
                    <a:lnTo>
                      <a:pt x="93" y="72"/>
                    </a:lnTo>
                    <a:lnTo>
                      <a:pt x="71" y="73"/>
                    </a:lnTo>
                    <a:lnTo>
                      <a:pt x="49" y="68"/>
                    </a:lnTo>
                    <a:lnTo>
                      <a:pt x="29" y="60"/>
                    </a:lnTo>
                    <a:lnTo>
                      <a:pt x="30" y="50"/>
                    </a:lnTo>
                    <a:lnTo>
                      <a:pt x="23" y="47"/>
                    </a:lnTo>
                    <a:lnTo>
                      <a:pt x="18" y="43"/>
                    </a:lnTo>
                    <a:lnTo>
                      <a:pt x="28" y="38"/>
                    </a:lnTo>
                    <a:lnTo>
                      <a:pt x="9" y="24"/>
                    </a:lnTo>
                    <a:lnTo>
                      <a:pt x="2" y="1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49" name="Freeform 329"/>
              <p:cNvSpPr>
                <a:spLocks/>
              </p:cNvSpPr>
              <p:nvPr/>
            </p:nvSpPr>
            <p:spPr bwMode="auto">
              <a:xfrm>
                <a:off x="5350" y="1276"/>
                <a:ext cx="102" cy="33"/>
              </a:xfrm>
              <a:custGeom>
                <a:avLst/>
                <a:gdLst/>
                <a:ahLst/>
                <a:cxnLst>
                  <a:cxn ang="0">
                    <a:pos x="0" y="5"/>
                  </a:cxn>
                  <a:cxn ang="0">
                    <a:pos x="10" y="10"/>
                  </a:cxn>
                  <a:cxn ang="0">
                    <a:pos x="26" y="6"/>
                  </a:cxn>
                  <a:cxn ang="0">
                    <a:pos x="47" y="0"/>
                  </a:cxn>
                  <a:cxn ang="0">
                    <a:pos x="24" y="11"/>
                  </a:cxn>
                  <a:cxn ang="0">
                    <a:pos x="31" y="17"/>
                  </a:cxn>
                  <a:cxn ang="0">
                    <a:pos x="37" y="14"/>
                  </a:cxn>
                  <a:cxn ang="0">
                    <a:pos x="53" y="20"/>
                  </a:cxn>
                  <a:cxn ang="0">
                    <a:pos x="61" y="17"/>
                  </a:cxn>
                  <a:cxn ang="0">
                    <a:pos x="60" y="10"/>
                  </a:cxn>
                  <a:cxn ang="0">
                    <a:pos x="72" y="22"/>
                  </a:cxn>
                  <a:cxn ang="0">
                    <a:pos x="77" y="20"/>
                  </a:cxn>
                  <a:cxn ang="0">
                    <a:pos x="77" y="11"/>
                  </a:cxn>
                  <a:cxn ang="0">
                    <a:pos x="81" y="11"/>
                  </a:cxn>
                  <a:cxn ang="0">
                    <a:pos x="84" y="19"/>
                  </a:cxn>
                  <a:cxn ang="0">
                    <a:pos x="101" y="22"/>
                  </a:cxn>
                  <a:cxn ang="0">
                    <a:pos x="98" y="27"/>
                  </a:cxn>
                  <a:cxn ang="0">
                    <a:pos x="80" y="26"/>
                  </a:cxn>
                  <a:cxn ang="0">
                    <a:pos x="71" y="31"/>
                  </a:cxn>
                  <a:cxn ang="0">
                    <a:pos x="55" y="32"/>
                  </a:cxn>
                  <a:cxn ang="0">
                    <a:pos x="44" y="27"/>
                  </a:cxn>
                  <a:cxn ang="0">
                    <a:pos x="28" y="27"/>
                  </a:cxn>
                  <a:cxn ang="0">
                    <a:pos x="12" y="23"/>
                  </a:cxn>
                  <a:cxn ang="0">
                    <a:pos x="4" y="24"/>
                  </a:cxn>
                  <a:cxn ang="0">
                    <a:pos x="1" y="18"/>
                  </a:cxn>
                  <a:cxn ang="0">
                    <a:pos x="0" y="5"/>
                  </a:cxn>
                </a:cxnLst>
                <a:rect l="0" t="0" r="r" b="b"/>
                <a:pathLst>
                  <a:path w="102" h="33">
                    <a:moveTo>
                      <a:pt x="0" y="5"/>
                    </a:moveTo>
                    <a:lnTo>
                      <a:pt x="10" y="10"/>
                    </a:lnTo>
                    <a:lnTo>
                      <a:pt x="26" y="6"/>
                    </a:lnTo>
                    <a:lnTo>
                      <a:pt x="47" y="0"/>
                    </a:lnTo>
                    <a:lnTo>
                      <a:pt x="24" y="11"/>
                    </a:lnTo>
                    <a:lnTo>
                      <a:pt x="31" y="17"/>
                    </a:lnTo>
                    <a:lnTo>
                      <a:pt x="37" y="14"/>
                    </a:lnTo>
                    <a:lnTo>
                      <a:pt x="53" y="20"/>
                    </a:lnTo>
                    <a:lnTo>
                      <a:pt x="61" y="17"/>
                    </a:lnTo>
                    <a:lnTo>
                      <a:pt x="60" y="10"/>
                    </a:lnTo>
                    <a:lnTo>
                      <a:pt x="72" y="22"/>
                    </a:lnTo>
                    <a:lnTo>
                      <a:pt x="77" y="20"/>
                    </a:lnTo>
                    <a:lnTo>
                      <a:pt x="77" y="11"/>
                    </a:lnTo>
                    <a:lnTo>
                      <a:pt x="81" y="11"/>
                    </a:lnTo>
                    <a:lnTo>
                      <a:pt x="84" y="19"/>
                    </a:lnTo>
                    <a:lnTo>
                      <a:pt x="101" y="22"/>
                    </a:lnTo>
                    <a:lnTo>
                      <a:pt x="98" y="27"/>
                    </a:lnTo>
                    <a:lnTo>
                      <a:pt x="80" y="26"/>
                    </a:lnTo>
                    <a:lnTo>
                      <a:pt x="71" y="31"/>
                    </a:lnTo>
                    <a:lnTo>
                      <a:pt x="55" y="32"/>
                    </a:lnTo>
                    <a:lnTo>
                      <a:pt x="44" y="27"/>
                    </a:lnTo>
                    <a:lnTo>
                      <a:pt x="28" y="27"/>
                    </a:lnTo>
                    <a:lnTo>
                      <a:pt x="12" y="23"/>
                    </a:lnTo>
                    <a:lnTo>
                      <a:pt x="4" y="24"/>
                    </a:lnTo>
                    <a:lnTo>
                      <a:pt x="1" y="18"/>
                    </a:lnTo>
                    <a:lnTo>
                      <a:pt x="0"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0" name="Freeform 330"/>
              <p:cNvSpPr>
                <a:spLocks/>
              </p:cNvSpPr>
              <p:nvPr/>
            </p:nvSpPr>
            <p:spPr bwMode="auto">
              <a:xfrm>
                <a:off x="5316" y="1224"/>
                <a:ext cx="137" cy="72"/>
              </a:xfrm>
              <a:custGeom>
                <a:avLst/>
                <a:gdLst/>
                <a:ahLst/>
                <a:cxnLst>
                  <a:cxn ang="0">
                    <a:pos x="0" y="0"/>
                  </a:cxn>
                  <a:cxn ang="0">
                    <a:pos x="23" y="12"/>
                  </a:cxn>
                  <a:cxn ang="0">
                    <a:pos x="32" y="20"/>
                  </a:cxn>
                  <a:cxn ang="0">
                    <a:pos x="44" y="21"/>
                  </a:cxn>
                  <a:cxn ang="0">
                    <a:pos x="53" y="25"/>
                  </a:cxn>
                  <a:cxn ang="0">
                    <a:pos x="64" y="34"/>
                  </a:cxn>
                  <a:cxn ang="0">
                    <a:pos x="74" y="39"/>
                  </a:cxn>
                  <a:cxn ang="0">
                    <a:pos x="88" y="41"/>
                  </a:cxn>
                  <a:cxn ang="0">
                    <a:pos x="95" y="44"/>
                  </a:cxn>
                  <a:cxn ang="0">
                    <a:pos x="99" y="46"/>
                  </a:cxn>
                  <a:cxn ang="0">
                    <a:pos x="104" y="48"/>
                  </a:cxn>
                  <a:cxn ang="0">
                    <a:pos x="110" y="47"/>
                  </a:cxn>
                  <a:cxn ang="0">
                    <a:pos x="114" y="50"/>
                  </a:cxn>
                  <a:cxn ang="0">
                    <a:pos x="117" y="55"/>
                  </a:cxn>
                  <a:cxn ang="0">
                    <a:pos x="131" y="58"/>
                  </a:cxn>
                  <a:cxn ang="0">
                    <a:pos x="135" y="63"/>
                  </a:cxn>
                  <a:cxn ang="0">
                    <a:pos x="136" y="69"/>
                  </a:cxn>
                  <a:cxn ang="0">
                    <a:pos x="134" y="62"/>
                  </a:cxn>
                  <a:cxn ang="0">
                    <a:pos x="131" y="59"/>
                  </a:cxn>
                  <a:cxn ang="0">
                    <a:pos x="116" y="56"/>
                  </a:cxn>
                  <a:cxn ang="0">
                    <a:pos x="118" y="71"/>
                  </a:cxn>
                  <a:cxn ang="0">
                    <a:pos x="115" y="64"/>
                  </a:cxn>
                  <a:cxn ang="0">
                    <a:pos x="114" y="55"/>
                  </a:cxn>
                  <a:cxn ang="0">
                    <a:pos x="111" y="50"/>
                  </a:cxn>
                  <a:cxn ang="0">
                    <a:pos x="108" y="49"/>
                  </a:cxn>
                  <a:cxn ang="0">
                    <a:pos x="104" y="52"/>
                  </a:cxn>
                  <a:cxn ang="0">
                    <a:pos x="93" y="45"/>
                  </a:cxn>
                  <a:cxn ang="0">
                    <a:pos x="83" y="43"/>
                  </a:cxn>
                  <a:cxn ang="0">
                    <a:pos x="70" y="39"/>
                  </a:cxn>
                  <a:cxn ang="0">
                    <a:pos x="61" y="35"/>
                  </a:cxn>
                  <a:cxn ang="0">
                    <a:pos x="52" y="27"/>
                  </a:cxn>
                  <a:cxn ang="0">
                    <a:pos x="43" y="22"/>
                  </a:cxn>
                  <a:cxn ang="0">
                    <a:pos x="33" y="21"/>
                  </a:cxn>
                  <a:cxn ang="0">
                    <a:pos x="27" y="20"/>
                  </a:cxn>
                  <a:cxn ang="0">
                    <a:pos x="22" y="16"/>
                  </a:cxn>
                  <a:cxn ang="0">
                    <a:pos x="13" y="12"/>
                  </a:cxn>
                  <a:cxn ang="0">
                    <a:pos x="6" y="10"/>
                  </a:cxn>
                  <a:cxn ang="0">
                    <a:pos x="0" y="0"/>
                  </a:cxn>
                </a:cxnLst>
                <a:rect l="0" t="0" r="r" b="b"/>
                <a:pathLst>
                  <a:path w="137" h="72">
                    <a:moveTo>
                      <a:pt x="0" y="0"/>
                    </a:moveTo>
                    <a:lnTo>
                      <a:pt x="23" y="12"/>
                    </a:lnTo>
                    <a:lnTo>
                      <a:pt x="32" y="20"/>
                    </a:lnTo>
                    <a:lnTo>
                      <a:pt x="44" y="21"/>
                    </a:lnTo>
                    <a:lnTo>
                      <a:pt x="53" y="25"/>
                    </a:lnTo>
                    <a:lnTo>
                      <a:pt x="64" y="34"/>
                    </a:lnTo>
                    <a:lnTo>
                      <a:pt x="74" y="39"/>
                    </a:lnTo>
                    <a:lnTo>
                      <a:pt x="88" y="41"/>
                    </a:lnTo>
                    <a:lnTo>
                      <a:pt x="95" y="44"/>
                    </a:lnTo>
                    <a:lnTo>
                      <a:pt x="99" y="46"/>
                    </a:lnTo>
                    <a:lnTo>
                      <a:pt x="104" y="48"/>
                    </a:lnTo>
                    <a:lnTo>
                      <a:pt x="110" y="47"/>
                    </a:lnTo>
                    <a:lnTo>
                      <a:pt x="114" y="50"/>
                    </a:lnTo>
                    <a:lnTo>
                      <a:pt x="117" y="55"/>
                    </a:lnTo>
                    <a:lnTo>
                      <a:pt x="131" y="58"/>
                    </a:lnTo>
                    <a:lnTo>
                      <a:pt x="135" y="63"/>
                    </a:lnTo>
                    <a:lnTo>
                      <a:pt x="136" y="69"/>
                    </a:lnTo>
                    <a:lnTo>
                      <a:pt x="134" y="62"/>
                    </a:lnTo>
                    <a:lnTo>
                      <a:pt x="131" y="59"/>
                    </a:lnTo>
                    <a:lnTo>
                      <a:pt x="116" y="56"/>
                    </a:lnTo>
                    <a:lnTo>
                      <a:pt x="118" y="71"/>
                    </a:lnTo>
                    <a:lnTo>
                      <a:pt x="115" y="64"/>
                    </a:lnTo>
                    <a:lnTo>
                      <a:pt x="114" y="55"/>
                    </a:lnTo>
                    <a:lnTo>
                      <a:pt x="111" y="50"/>
                    </a:lnTo>
                    <a:lnTo>
                      <a:pt x="108" y="49"/>
                    </a:lnTo>
                    <a:lnTo>
                      <a:pt x="104" y="52"/>
                    </a:lnTo>
                    <a:lnTo>
                      <a:pt x="93" y="45"/>
                    </a:lnTo>
                    <a:lnTo>
                      <a:pt x="83" y="43"/>
                    </a:lnTo>
                    <a:lnTo>
                      <a:pt x="70" y="39"/>
                    </a:lnTo>
                    <a:lnTo>
                      <a:pt x="61" y="35"/>
                    </a:lnTo>
                    <a:lnTo>
                      <a:pt x="52" y="27"/>
                    </a:lnTo>
                    <a:lnTo>
                      <a:pt x="43" y="22"/>
                    </a:lnTo>
                    <a:lnTo>
                      <a:pt x="33" y="21"/>
                    </a:lnTo>
                    <a:lnTo>
                      <a:pt x="27" y="20"/>
                    </a:lnTo>
                    <a:lnTo>
                      <a:pt x="22" y="16"/>
                    </a:lnTo>
                    <a:lnTo>
                      <a:pt x="13" y="12"/>
                    </a:lnTo>
                    <a:lnTo>
                      <a:pt x="6" y="1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1" name="Freeform 331"/>
              <p:cNvSpPr>
                <a:spLocks/>
              </p:cNvSpPr>
              <p:nvPr/>
            </p:nvSpPr>
            <p:spPr bwMode="auto">
              <a:xfrm>
                <a:off x="5451" y="1290"/>
                <a:ext cx="38" cy="13"/>
              </a:xfrm>
              <a:custGeom>
                <a:avLst/>
                <a:gdLst/>
                <a:ahLst/>
                <a:cxnLst>
                  <a:cxn ang="0">
                    <a:pos x="0" y="10"/>
                  </a:cxn>
                  <a:cxn ang="0">
                    <a:pos x="2" y="7"/>
                  </a:cxn>
                  <a:cxn ang="0">
                    <a:pos x="7" y="6"/>
                  </a:cxn>
                  <a:cxn ang="0">
                    <a:pos x="15" y="8"/>
                  </a:cxn>
                  <a:cxn ang="0">
                    <a:pos x="20" y="8"/>
                  </a:cxn>
                  <a:cxn ang="0">
                    <a:pos x="25" y="5"/>
                  </a:cxn>
                  <a:cxn ang="0">
                    <a:pos x="29" y="5"/>
                  </a:cxn>
                  <a:cxn ang="0">
                    <a:pos x="34" y="4"/>
                  </a:cxn>
                  <a:cxn ang="0">
                    <a:pos x="37" y="2"/>
                  </a:cxn>
                  <a:cxn ang="0">
                    <a:pos x="36" y="1"/>
                  </a:cxn>
                  <a:cxn ang="0">
                    <a:pos x="32" y="0"/>
                  </a:cxn>
                  <a:cxn ang="0">
                    <a:pos x="29" y="1"/>
                  </a:cxn>
                  <a:cxn ang="0">
                    <a:pos x="24" y="1"/>
                  </a:cxn>
                  <a:cxn ang="0">
                    <a:pos x="29" y="0"/>
                  </a:cxn>
                  <a:cxn ang="0">
                    <a:pos x="33" y="0"/>
                  </a:cxn>
                  <a:cxn ang="0">
                    <a:pos x="37" y="1"/>
                  </a:cxn>
                  <a:cxn ang="0">
                    <a:pos x="37" y="3"/>
                  </a:cxn>
                  <a:cxn ang="0">
                    <a:pos x="35" y="5"/>
                  </a:cxn>
                  <a:cxn ang="0">
                    <a:pos x="29" y="6"/>
                  </a:cxn>
                  <a:cxn ang="0">
                    <a:pos x="25" y="8"/>
                  </a:cxn>
                  <a:cxn ang="0">
                    <a:pos x="23" y="9"/>
                  </a:cxn>
                  <a:cxn ang="0">
                    <a:pos x="20" y="10"/>
                  </a:cxn>
                  <a:cxn ang="0">
                    <a:pos x="15" y="12"/>
                  </a:cxn>
                  <a:cxn ang="0">
                    <a:pos x="11" y="12"/>
                  </a:cxn>
                  <a:cxn ang="0">
                    <a:pos x="9" y="12"/>
                  </a:cxn>
                  <a:cxn ang="0">
                    <a:pos x="3" y="12"/>
                  </a:cxn>
                  <a:cxn ang="0">
                    <a:pos x="0" y="10"/>
                  </a:cxn>
                </a:cxnLst>
                <a:rect l="0" t="0" r="r" b="b"/>
                <a:pathLst>
                  <a:path w="38" h="13">
                    <a:moveTo>
                      <a:pt x="0" y="10"/>
                    </a:moveTo>
                    <a:lnTo>
                      <a:pt x="2" y="7"/>
                    </a:lnTo>
                    <a:lnTo>
                      <a:pt x="7" y="6"/>
                    </a:lnTo>
                    <a:lnTo>
                      <a:pt x="15" y="8"/>
                    </a:lnTo>
                    <a:lnTo>
                      <a:pt x="20" y="8"/>
                    </a:lnTo>
                    <a:lnTo>
                      <a:pt x="25" y="5"/>
                    </a:lnTo>
                    <a:lnTo>
                      <a:pt x="29" y="5"/>
                    </a:lnTo>
                    <a:lnTo>
                      <a:pt x="34" y="4"/>
                    </a:lnTo>
                    <a:lnTo>
                      <a:pt x="37" y="2"/>
                    </a:lnTo>
                    <a:lnTo>
                      <a:pt x="36" y="1"/>
                    </a:lnTo>
                    <a:lnTo>
                      <a:pt x="32" y="0"/>
                    </a:lnTo>
                    <a:lnTo>
                      <a:pt x="29" y="1"/>
                    </a:lnTo>
                    <a:lnTo>
                      <a:pt x="24" y="1"/>
                    </a:lnTo>
                    <a:lnTo>
                      <a:pt x="29" y="0"/>
                    </a:lnTo>
                    <a:lnTo>
                      <a:pt x="33" y="0"/>
                    </a:lnTo>
                    <a:lnTo>
                      <a:pt x="37" y="1"/>
                    </a:lnTo>
                    <a:lnTo>
                      <a:pt x="37" y="3"/>
                    </a:lnTo>
                    <a:lnTo>
                      <a:pt x="35" y="5"/>
                    </a:lnTo>
                    <a:lnTo>
                      <a:pt x="29" y="6"/>
                    </a:lnTo>
                    <a:lnTo>
                      <a:pt x="25" y="8"/>
                    </a:lnTo>
                    <a:lnTo>
                      <a:pt x="23" y="9"/>
                    </a:lnTo>
                    <a:lnTo>
                      <a:pt x="20" y="10"/>
                    </a:lnTo>
                    <a:lnTo>
                      <a:pt x="15" y="12"/>
                    </a:lnTo>
                    <a:lnTo>
                      <a:pt x="11" y="12"/>
                    </a:lnTo>
                    <a:lnTo>
                      <a:pt x="9" y="12"/>
                    </a:lnTo>
                    <a:lnTo>
                      <a:pt x="3" y="12"/>
                    </a:lnTo>
                    <a:lnTo>
                      <a:pt x="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2" name="Freeform 332"/>
              <p:cNvSpPr>
                <a:spLocks/>
              </p:cNvSpPr>
              <p:nvPr/>
            </p:nvSpPr>
            <p:spPr bwMode="auto">
              <a:xfrm>
                <a:off x="5453" y="1276"/>
                <a:ext cx="42" cy="16"/>
              </a:xfrm>
              <a:custGeom>
                <a:avLst/>
                <a:gdLst/>
                <a:ahLst/>
                <a:cxnLst>
                  <a:cxn ang="0">
                    <a:pos x="0" y="8"/>
                  </a:cxn>
                  <a:cxn ang="0">
                    <a:pos x="4" y="6"/>
                  </a:cxn>
                  <a:cxn ang="0">
                    <a:pos x="11" y="1"/>
                  </a:cxn>
                  <a:cxn ang="0">
                    <a:pos x="13" y="0"/>
                  </a:cxn>
                  <a:cxn ang="0">
                    <a:pos x="15" y="0"/>
                  </a:cxn>
                  <a:cxn ang="0">
                    <a:pos x="16" y="0"/>
                  </a:cxn>
                  <a:cxn ang="0">
                    <a:pos x="18" y="0"/>
                  </a:cxn>
                  <a:cxn ang="0">
                    <a:pos x="21" y="0"/>
                  </a:cxn>
                  <a:cxn ang="0">
                    <a:pos x="23" y="0"/>
                  </a:cxn>
                  <a:cxn ang="0">
                    <a:pos x="24" y="1"/>
                  </a:cxn>
                  <a:cxn ang="0">
                    <a:pos x="26" y="1"/>
                  </a:cxn>
                  <a:cxn ang="0">
                    <a:pos x="29" y="0"/>
                  </a:cxn>
                  <a:cxn ang="0">
                    <a:pos x="32" y="1"/>
                  </a:cxn>
                  <a:cxn ang="0">
                    <a:pos x="35" y="4"/>
                  </a:cxn>
                  <a:cxn ang="0">
                    <a:pos x="38" y="7"/>
                  </a:cxn>
                  <a:cxn ang="0">
                    <a:pos x="40" y="11"/>
                  </a:cxn>
                  <a:cxn ang="0">
                    <a:pos x="41" y="15"/>
                  </a:cxn>
                  <a:cxn ang="0">
                    <a:pos x="39" y="11"/>
                  </a:cxn>
                  <a:cxn ang="0">
                    <a:pos x="37" y="7"/>
                  </a:cxn>
                  <a:cxn ang="0">
                    <a:pos x="34" y="3"/>
                  </a:cxn>
                  <a:cxn ang="0">
                    <a:pos x="31" y="1"/>
                  </a:cxn>
                  <a:cxn ang="0">
                    <a:pos x="29" y="1"/>
                  </a:cxn>
                  <a:cxn ang="0">
                    <a:pos x="27" y="2"/>
                  </a:cxn>
                  <a:cxn ang="0">
                    <a:pos x="21" y="4"/>
                  </a:cxn>
                  <a:cxn ang="0">
                    <a:pos x="19" y="1"/>
                  </a:cxn>
                  <a:cxn ang="0">
                    <a:pos x="18" y="1"/>
                  </a:cxn>
                  <a:cxn ang="0">
                    <a:pos x="16" y="1"/>
                  </a:cxn>
                  <a:cxn ang="0">
                    <a:pos x="11" y="4"/>
                  </a:cxn>
                  <a:cxn ang="0">
                    <a:pos x="7" y="6"/>
                  </a:cxn>
                  <a:cxn ang="0">
                    <a:pos x="4" y="8"/>
                  </a:cxn>
                  <a:cxn ang="0">
                    <a:pos x="3" y="7"/>
                  </a:cxn>
                  <a:cxn ang="0">
                    <a:pos x="1" y="8"/>
                  </a:cxn>
                  <a:cxn ang="0">
                    <a:pos x="0" y="8"/>
                  </a:cxn>
                </a:cxnLst>
                <a:rect l="0" t="0" r="r" b="b"/>
                <a:pathLst>
                  <a:path w="42" h="16">
                    <a:moveTo>
                      <a:pt x="0" y="8"/>
                    </a:moveTo>
                    <a:lnTo>
                      <a:pt x="4" y="6"/>
                    </a:lnTo>
                    <a:lnTo>
                      <a:pt x="11" y="1"/>
                    </a:lnTo>
                    <a:lnTo>
                      <a:pt x="13" y="0"/>
                    </a:lnTo>
                    <a:lnTo>
                      <a:pt x="15" y="0"/>
                    </a:lnTo>
                    <a:lnTo>
                      <a:pt x="16" y="0"/>
                    </a:lnTo>
                    <a:lnTo>
                      <a:pt x="18" y="0"/>
                    </a:lnTo>
                    <a:lnTo>
                      <a:pt x="21" y="0"/>
                    </a:lnTo>
                    <a:lnTo>
                      <a:pt x="23" y="0"/>
                    </a:lnTo>
                    <a:lnTo>
                      <a:pt x="24" y="1"/>
                    </a:lnTo>
                    <a:lnTo>
                      <a:pt x="26" y="1"/>
                    </a:lnTo>
                    <a:lnTo>
                      <a:pt x="29" y="0"/>
                    </a:lnTo>
                    <a:lnTo>
                      <a:pt x="32" y="1"/>
                    </a:lnTo>
                    <a:lnTo>
                      <a:pt x="35" y="4"/>
                    </a:lnTo>
                    <a:lnTo>
                      <a:pt x="38" y="7"/>
                    </a:lnTo>
                    <a:lnTo>
                      <a:pt x="40" y="11"/>
                    </a:lnTo>
                    <a:lnTo>
                      <a:pt x="41" y="15"/>
                    </a:lnTo>
                    <a:lnTo>
                      <a:pt x="39" y="11"/>
                    </a:lnTo>
                    <a:lnTo>
                      <a:pt x="37" y="7"/>
                    </a:lnTo>
                    <a:lnTo>
                      <a:pt x="34" y="3"/>
                    </a:lnTo>
                    <a:lnTo>
                      <a:pt x="31" y="1"/>
                    </a:lnTo>
                    <a:lnTo>
                      <a:pt x="29" y="1"/>
                    </a:lnTo>
                    <a:lnTo>
                      <a:pt x="27" y="2"/>
                    </a:lnTo>
                    <a:lnTo>
                      <a:pt x="21" y="4"/>
                    </a:lnTo>
                    <a:lnTo>
                      <a:pt x="19" y="1"/>
                    </a:lnTo>
                    <a:lnTo>
                      <a:pt x="18" y="1"/>
                    </a:lnTo>
                    <a:lnTo>
                      <a:pt x="16" y="1"/>
                    </a:lnTo>
                    <a:lnTo>
                      <a:pt x="11" y="4"/>
                    </a:lnTo>
                    <a:lnTo>
                      <a:pt x="7" y="6"/>
                    </a:lnTo>
                    <a:lnTo>
                      <a:pt x="4" y="8"/>
                    </a:lnTo>
                    <a:lnTo>
                      <a:pt x="3" y="7"/>
                    </a:lnTo>
                    <a:lnTo>
                      <a:pt x="1" y="8"/>
                    </a:lnTo>
                    <a:lnTo>
                      <a:pt x="0"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3" name="Freeform 333"/>
              <p:cNvSpPr>
                <a:spLocks/>
              </p:cNvSpPr>
              <p:nvPr/>
            </p:nvSpPr>
            <p:spPr bwMode="auto">
              <a:xfrm>
                <a:off x="5472" y="1284"/>
                <a:ext cx="23" cy="8"/>
              </a:xfrm>
              <a:custGeom>
                <a:avLst/>
                <a:gdLst/>
                <a:ahLst/>
                <a:cxnLst>
                  <a:cxn ang="0">
                    <a:pos x="22" y="7"/>
                  </a:cxn>
                  <a:cxn ang="0">
                    <a:pos x="20" y="7"/>
                  </a:cxn>
                  <a:cxn ang="0">
                    <a:pos x="19" y="6"/>
                  </a:cxn>
                  <a:cxn ang="0">
                    <a:pos x="19" y="4"/>
                  </a:cxn>
                  <a:cxn ang="0">
                    <a:pos x="18" y="4"/>
                  </a:cxn>
                  <a:cxn ang="0">
                    <a:pos x="16" y="3"/>
                  </a:cxn>
                  <a:cxn ang="0">
                    <a:pos x="16" y="0"/>
                  </a:cxn>
                  <a:cxn ang="0">
                    <a:pos x="14" y="2"/>
                  </a:cxn>
                  <a:cxn ang="0">
                    <a:pos x="12" y="1"/>
                  </a:cxn>
                  <a:cxn ang="0">
                    <a:pos x="10" y="0"/>
                  </a:cxn>
                  <a:cxn ang="0">
                    <a:pos x="8" y="2"/>
                  </a:cxn>
                  <a:cxn ang="0">
                    <a:pos x="5" y="3"/>
                  </a:cxn>
                  <a:cxn ang="0">
                    <a:pos x="1" y="5"/>
                  </a:cxn>
                  <a:cxn ang="0">
                    <a:pos x="0" y="7"/>
                  </a:cxn>
                  <a:cxn ang="0">
                    <a:pos x="2" y="7"/>
                  </a:cxn>
                  <a:cxn ang="0">
                    <a:pos x="10" y="2"/>
                  </a:cxn>
                  <a:cxn ang="0">
                    <a:pos x="12" y="2"/>
                  </a:cxn>
                  <a:cxn ang="0">
                    <a:pos x="15" y="3"/>
                  </a:cxn>
                  <a:cxn ang="0">
                    <a:pos x="19" y="6"/>
                  </a:cxn>
                  <a:cxn ang="0">
                    <a:pos x="20" y="7"/>
                  </a:cxn>
                  <a:cxn ang="0">
                    <a:pos x="22" y="7"/>
                  </a:cxn>
                </a:cxnLst>
                <a:rect l="0" t="0" r="r" b="b"/>
                <a:pathLst>
                  <a:path w="23" h="8">
                    <a:moveTo>
                      <a:pt x="22" y="7"/>
                    </a:moveTo>
                    <a:lnTo>
                      <a:pt x="20" y="7"/>
                    </a:lnTo>
                    <a:lnTo>
                      <a:pt x="19" y="6"/>
                    </a:lnTo>
                    <a:lnTo>
                      <a:pt x="19" y="4"/>
                    </a:lnTo>
                    <a:lnTo>
                      <a:pt x="18" y="4"/>
                    </a:lnTo>
                    <a:lnTo>
                      <a:pt x="16" y="3"/>
                    </a:lnTo>
                    <a:lnTo>
                      <a:pt x="16" y="0"/>
                    </a:lnTo>
                    <a:lnTo>
                      <a:pt x="14" y="2"/>
                    </a:lnTo>
                    <a:lnTo>
                      <a:pt x="12" y="1"/>
                    </a:lnTo>
                    <a:lnTo>
                      <a:pt x="10" y="0"/>
                    </a:lnTo>
                    <a:lnTo>
                      <a:pt x="8" y="2"/>
                    </a:lnTo>
                    <a:lnTo>
                      <a:pt x="5" y="3"/>
                    </a:lnTo>
                    <a:lnTo>
                      <a:pt x="1" y="5"/>
                    </a:lnTo>
                    <a:lnTo>
                      <a:pt x="0" y="7"/>
                    </a:lnTo>
                    <a:lnTo>
                      <a:pt x="2" y="7"/>
                    </a:lnTo>
                    <a:lnTo>
                      <a:pt x="10" y="2"/>
                    </a:lnTo>
                    <a:lnTo>
                      <a:pt x="12" y="2"/>
                    </a:lnTo>
                    <a:lnTo>
                      <a:pt x="15" y="3"/>
                    </a:lnTo>
                    <a:lnTo>
                      <a:pt x="19" y="6"/>
                    </a:lnTo>
                    <a:lnTo>
                      <a:pt x="20" y="7"/>
                    </a:lnTo>
                    <a:lnTo>
                      <a:pt x="22"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4" name="Freeform 334"/>
              <p:cNvSpPr>
                <a:spLocks/>
              </p:cNvSpPr>
              <p:nvPr/>
            </p:nvSpPr>
            <p:spPr bwMode="auto">
              <a:xfrm>
                <a:off x="5568" y="1231"/>
                <a:ext cx="48" cy="36"/>
              </a:xfrm>
              <a:custGeom>
                <a:avLst/>
                <a:gdLst/>
                <a:ahLst/>
                <a:cxnLst>
                  <a:cxn ang="0">
                    <a:pos x="47" y="1"/>
                  </a:cxn>
                  <a:cxn ang="0">
                    <a:pos x="43" y="35"/>
                  </a:cxn>
                  <a:cxn ang="0">
                    <a:pos x="0" y="33"/>
                  </a:cxn>
                  <a:cxn ang="0">
                    <a:pos x="6" y="0"/>
                  </a:cxn>
                  <a:cxn ang="0">
                    <a:pos x="47" y="1"/>
                  </a:cxn>
                </a:cxnLst>
                <a:rect l="0" t="0" r="r" b="b"/>
                <a:pathLst>
                  <a:path w="48" h="36">
                    <a:moveTo>
                      <a:pt x="47" y="1"/>
                    </a:moveTo>
                    <a:lnTo>
                      <a:pt x="43" y="35"/>
                    </a:lnTo>
                    <a:lnTo>
                      <a:pt x="0" y="33"/>
                    </a:lnTo>
                    <a:lnTo>
                      <a:pt x="6" y="0"/>
                    </a:lnTo>
                    <a:lnTo>
                      <a:pt x="47"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5" name="Freeform 335"/>
              <p:cNvSpPr>
                <a:spLocks/>
              </p:cNvSpPr>
              <p:nvPr/>
            </p:nvSpPr>
            <p:spPr bwMode="auto">
              <a:xfrm>
                <a:off x="5464" y="1283"/>
                <a:ext cx="122" cy="26"/>
              </a:xfrm>
              <a:custGeom>
                <a:avLst/>
                <a:gdLst/>
                <a:ahLst/>
                <a:cxnLst>
                  <a:cxn ang="0">
                    <a:pos x="121" y="0"/>
                  </a:cxn>
                  <a:cxn ang="0">
                    <a:pos x="121" y="4"/>
                  </a:cxn>
                  <a:cxn ang="0">
                    <a:pos x="87" y="25"/>
                  </a:cxn>
                  <a:cxn ang="0">
                    <a:pos x="0" y="19"/>
                  </a:cxn>
                  <a:cxn ang="0">
                    <a:pos x="8" y="16"/>
                  </a:cxn>
                  <a:cxn ang="0">
                    <a:pos x="86" y="21"/>
                  </a:cxn>
                  <a:cxn ang="0">
                    <a:pos x="121" y="0"/>
                  </a:cxn>
                </a:cxnLst>
                <a:rect l="0" t="0" r="r" b="b"/>
                <a:pathLst>
                  <a:path w="122" h="26">
                    <a:moveTo>
                      <a:pt x="121" y="0"/>
                    </a:moveTo>
                    <a:lnTo>
                      <a:pt x="121" y="4"/>
                    </a:lnTo>
                    <a:lnTo>
                      <a:pt x="87" y="25"/>
                    </a:lnTo>
                    <a:lnTo>
                      <a:pt x="0" y="19"/>
                    </a:lnTo>
                    <a:lnTo>
                      <a:pt x="8" y="16"/>
                    </a:lnTo>
                    <a:lnTo>
                      <a:pt x="86" y="21"/>
                    </a:lnTo>
                    <a:lnTo>
                      <a:pt x="12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56" name="Freeform 336"/>
              <p:cNvSpPr>
                <a:spLocks/>
              </p:cNvSpPr>
              <p:nvPr/>
            </p:nvSpPr>
            <p:spPr bwMode="auto">
              <a:xfrm>
                <a:off x="5488" y="1279"/>
                <a:ext cx="98" cy="5"/>
              </a:xfrm>
              <a:custGeom>
                <a:avLst/>
                <a:gdLst/>
                <a:ahLst/>
                <a:cxnLst>
                  <a:cxn ang="0">
                    <a:pos x="0" y="2"/>
                  </a:cxn>
                  <a:cxn ang="0">
                    <a:pos x="4" y="0"/>
                  </a:cxn>
                  <a:cxn ang="0">
                    <a:pos x="97" y="4"/>
                  </a:cxn>
                </a:cxnLst>
                <a:rect l="0" t="0" r="r" b="b"/>
                <a:pathLst>
                  <a:path w="98" h="5">
                    <a:moveTo>
                      <a:pt x="0" y="2"/>
                    </a:moveTo>
                    <a:lnTo>
                      <a:pt x="4" y="0"/>
                    </a:lnTo>
                    <a:lnTo>
                      <a:pt x="97" y="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57" name="Freeform 337"/>
              <p:cNvSpPr>
                <a:spLocks/>
              </p:cNvSpPr>
              <p:nvPr/>
            </p:nvSpPr>
            <p:spPr bwMode="auto">
              <a:xfrm>
                <a:off x="5484" y="1223"/>
                <a:ext cx="185" cy="73"/>
              </a:xfrm>
              <a:custGeom>
                <a:avLst/>
                <a:gdLst/>
                <a:ahLst/>
                <a:cxnLst>
                  <a:cxn ang="0">
                    <a:pos x="0" y="55"/>
                  </a:cxn>
                  <a:cxn ang="0">
                    <a:pos x="7" y="48"/>
                  </a:cxn>
                  <a:cxn ang="0">
                    <a:pos x="20" y="0"/>
                  </a:cxn>
                  <a:cxn ang="0">
                    <a:pos x="140" y="1"/>
                  </a:cxn>
                  <a:cxn ang="0">
                    <a:pos x="179" y="18"/>
                  </a:cxn>
                  <a:cxn ang="0">
                    <a:pos x="184" y="72"/>
                  </a:cxn>
                </a:cxnLst>
                <a:rect l="0" t="0" r="r" b="b"/>
                <a:pathLst>
                  <a:path w="185" h="73">
                    <a:moveTo>
                      <a:pt x="0" y="55"/>
                    </a:moveTo>
                    <a:lnTo>
                      <a:pt x="7" y="48"/>
                    </a:lnTo>
                    <a:lnTo>
                      <a:pt x="20" y="0"/>
                    </a:lnTo>
                    <a:lnTo>
                      <a:pt x="140" y="1"/>
                    </a:lnTo>
                    <a:lnTo>
                      <a:pt x="179" y="18"/>
                    </a:lnTo>
                    <a:lnTo>
                      <a:pt x="184" y="7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58" name="Line 338"/>
              <p:cNvSpPr>
                <a:spLocks noChangeShapeType="1"/>
              </p:cNvSpPr>
              <p:nvPr/>
            </p:nvSpPr>
            <p:spPr bwMode="auto">
              <a:xfrm>
                <a:off x="5495" y="1271"/>
                <a:ext cx="118" cy="7"/>
              </a:xfrm>
              <a:prstGeom prst="line">
                <a:avLst/>
              </a:prstGeom>
              <a:noFill/>
              <a:ln w="12700">
                <a:solidFill>
                  <a:srgbClr val="000000"/>
                </a:solidFill>
                <a:round/>
                <a:headEnd/>
                <a:tailEnd/>
              </a:ln>
              <a:effectLst/>
            </p:spPr>
            <p:txBody>
              <a:bodyPr wrap="none" anchor="ctr"/>
              <a:lstStyle/>
              <a:p>
                <a:endParaRPr lang="en-US"/>
              </a:p>
            </p:txBody>
          </p:sp>
          <p:sp>
            <p:nvSpPr>
              <p:cNvPr id="31059" name="Freeform 339"/>
              <p:cNvSpPr>
                <a:spLocks/>
              </p:cNvSpPr>
              <p:nvPr/>
            </p:nvSpPr>
            <p:spPr bwMode="auto">
              <a:xfrm>
                <a:off x="5560" y="1224"/>
                <a:ext cx="65" cy="94"/>
              </a:xfrm>
              <a:custGeom>
                <a:avLst/>
                <a:gdLst/>
                <a:ahLst/>
                <a:cxnLst>
                  <a:cxn ang="0">
                    <a:pos x="64" y="0"/>
                  </a:cxn>
                  <a:cxn ang="0">
                    <a:pos x="57" y="54"/>
                  </a:cxn>
                  <a:cxn ang="0">
                    <a:pos x="0" y="93"/>
                  </a:cxn>
                </a:cxnLst>
                <a:rect l="0" t="0" r="r" b="b"/>
                <a:pathLst>
                  <a:path w="65" h="94">
                    <a:moveTo>
                      <a:pt x="64" y="0"/>
                    </a:moveTo>
                    <a:lnTo>
                      <a:pt x="57" y="54"/>
                    </a:lnTo>
                    <a:lnTo>
                      <a:pt x="0" y="9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60" name="Freeform 340"/>
              <p:cNvSpPr>
                <a:spLocks/>
              </p:cNvSpPr>
              <p:nvPr/>
            </p:nvSpPr>
            <p:spPr bwMode="auto">
              <a:xfrm>
                <a:off x="5435" y="1308"/>
                <a:ext cx="126" cy="29"/>
              </a:xfrm>
              <a:custGeom>
                <a:avLst/>
                <a:gdLst/>
                <a:ahLst/>
                <a:cxnLst>
                  <a:cxn ang="0">
                    <a:pos x="0" y="0"/>
                  </a:cxn>
                  <a:cxn ang="0">
                    <a:pos x="125" y="9"/>
                  </a:cxn>
                  <a:cxn ang="0">
                    <a:pos x="125" y="28"/>
                  </a:cxn>
                  <a:cxn ang="0">
                    <a:pos x="0" y="17"/>
                  </a:cxn>
                  <a:cxn ang="0">
                    <a:pos x="0" y="0"/>
                  </a:cxn>
                </a:cxnLst>
                <a:rect l="0" t="0" r="r" b="b"/>
                <a:pathLst>
                  <a:path w="126" h="29">
                    <a:moveTo>
                      <a:pt x="0" y="0"/>
                    </a:moveTo>
                    <a:lnTo>
                      <a:pt x="125" y="9"/>
                    </a:lnTo>
                    <a:lnTo>
                      <a:pt x="125" y="28"/>
                    </a:lnTo>
                    <a:lnTo>
                      <a:pt x="0" y="17"/>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1" name="Freeform 341"/>
              <p:cNvSpPr>
                <a:spLocks/>
              </p:cNvSpPr>
              <p:nvPr/>
            </p:nvSpPr>
            <p:spPr bwMode="auto">
              <a:xfrm>
                <a:off x="5435" y="1325"/>
                <a:ext cx="118" cy="30"/>
              </a:xfrm>
              <a:custGeom>
                <a:avLst/>
                <a:gdLst/>
                <a:ahLst/>
                <a:cxnLst>
                  <a:cxn ang="0">
                    <a:pos x="0" y="0"/>
                  </a:cxn>
                  <a:cxn ang="0">
                    <a:pos x="15" y="15"/>
                  </a:cxn>
                  <a:cxn ang="0">
                    <a:pos x="117" y="29"/>
                  </a:cxn>
                </a:cxnLst>
                <a:rect l="0" t="0" r="r" b="b"/>
                <a:pathLst>
                  <a:path w="118" h="30">
                    <a:moveTo>
                      <a:pt x="0" y="0"/>
                    </a:moveTo>
                    <a:lnTo>
                      <a:pt x="15" y="15"/>
                    </a:lnTo>
                    <a:lnTo>
                      <a:pt x="117" y="2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62" name="Line 342"/>
              <p:cNvSpPr>
                <a:spLocks noChangeShapeType="1"/>
              </p:cNvSpPr>
              <p:nvPr/>
            </p:nvSpPr>
            <p:spPr bwMode="auto">
              <a:xfrm flipH="1">
                <a:off x="5415" y="1336"/>
                <a:ext cx="34" cy="6"/>
              </a:xfrm>
              <a:prstGeom prst="line">
                <a:avLst/>
              </a:prstGeom>
              <a:noFill/>
              <a:ln w="12700">
                <a:solidFill>
                  <a:srgbClr val="000000"/>
                </a:solidFill>
                <a:round/>
                <a:headEnd/>
                <a:tailEnd/>
              </a:ln>
              <a:effectLst/>
            </p:spPr>
            <p:txBody>
              <a:bodyPr wrap="none" anchor="ctr"/>
              <a:lstStyle/>
              <a:p>
                <a:endParaRPr lang="en-US"/>
              </a:p>
            </p:txBody>
          </p:sp>
          <p:sp>
            <p:nvSpPr>
              <p:cNvPr id="31063" name="Freeform 343"/>
              <p:cNvSpPr>
                <a:spLocks/>
              </p:cNvSpPr>
              <p:nvPr/>
            </p:nvSpPr>
            <p:spPr bwMode="auto">
              <a:xfrm>
                <a:off x="5419" y="1342"/>
                <a:ext cx="144" cy="42"/>
              </a:xfrm>
              <a:custGeom>
                <a:avLst/>
                <a:gdLst/>
                <a:ahLst/>
                <a:cxnLst>
                  <a:cxn ang="0">
                    <a:pos x="0" y="0"/>
                  </a:cxn>
                  <a:cxn ang="0">
                    <a:pos x="137" y="18"/>
                  </a:cxn>
                  <a:cxn ang="0">
                    <a:pos x="143" y="25"/>
                  </a:cxn>
                  <a:cxn ang="0">
                    <a:pos x="143" y="41"/>
                  </a:cxn>
                  <a:cxn ang="0">
                    <a:pos x="88" y="26"/>
                  </a:cxn>
                  <a:cxn ang="0">
                    <a:pos x="86" y="40"/>
                  </a:cxn>
                  <a:cxn ang="0">
                    <a:pos x="0" y="25"/>
                  </a:cxn>
                  <a:cxn ang="0">
                    <a:pos x="0" y="0"/>
                  </a:cxn>
                </a:cxnLst>
                <a:rect l="0" t="0" r="r" b="b"/>
                <a:pathLst>
                  <a:path w="144" h="42">
                    <a:moveTo>
                      <a:pt x="0" y="0"/>
                    </a:moveTo>
                    <a:lnTo>
                      <a:pt x="137" y="18"/>
                    </a:lnTo>
                    <a:lnTo>
                      <a:pt x="143" y="25"/>
                    </a:lnTo>
                    <a:lnTo>
                      <a:pt x="143" y="41"/>
                    </a:lnTo>
                    <a:lnTo>
                      <a:pt x="88" y="26"/>
                    </a:lnTo>
                    <a:lnTo>
                      <a:pt x="86" y="40"/>
                    </a:lnTo>
                    <a:lnTo>
                      <a:pt x="0" y="2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4" name="Line 344"/>
              <p:cNvSpPr>
                <a:spLocks noChangeShapeType="1"/>
              </p:cNvSpPr>
              <p:nvPr/>
            </p:nvSpPr>
            <p:spPr bwMode="auto">
              <a:xfrm flipV="1">
                <a:off x="5583" y="1345"/>
                <a:ext cx="83" cy="46"/>
              </a:xfrm>
              <a:prstGeom prst="line">
                <a:avLst/>
              </a:prstGeom>
              <a:noFill/>
              <a:ln w="12700">
                <a:solidFill>
                  <a:srgbClr val="000000"/>
                </a:solidFill>
                <a:round/>
                <a:headEnd/>
                <a:tailEnd/>
              </a:ln>
              <a:effectLst/>
            </p:spPr>
            <p:txBody>
              <a:bodyPr wrap="none" anchor="ctr"/>
              <a:lstStyle/>
              <a:p>
                <a:endParaRPr lang="en-US"/>
              </a:p>
            </p:txBody>
          </p:sp>
          <p:sp>
            <p:nvSpPr>
              <p:cNvPr id="31065" name="Freeform 345"/>
              <p:cNvSpPr>
                <a:spLocks/>
              </p:cNvSpPr>
              <p:nvPr/>
            </p:nvSpPr>
            <p:spPr bwMode="auto">
              <a:xfrm>
                <a:off x="5356" y="1393"/>
                <a:ext cx="148" cy="93"/>
              </a:xfrm>
              <a:custGeom>
                <a:avLst/>
                <a:gdLst/>
                <a:ahLst/>
                <a:cxnLst>
                  <a:cxn ang="0">
                    <a:pos x="0" y="10"/>
                  </a:cxn>
                  <a:cxn ang="0">
                    <a:pos x="29" y="33"/>
                  </a:cxn>
                  <a:cxn ang="0">
                    <a:pos x="35" y="52"/>
                  </a:cxn>
                  <a:cxn ang="0">
                    <a:pos x="29" y="61"/>
                  </a:cxn>
                  <a:cxn ang="0">
                    <a:pos x="20" y="64"/>
                  </a:cxn>
                  <a:cxn ang="0">
                    <a:pos x="13" y="76"/>
                  </a:cxn>
                  <a:cxn ang="0">
                    <a:pos x="17" y="76"/>
                  </a:cxn>
                  <a:cxn ang="0">
                    <a:pos x="34" y="92"/>
                  </a:cxn>
                  <a:cxn ang="0">
                    <a:pos x="41" y="89"/>
                  </a:cxn>
                  <a:cxn ang="0">
                    <a:pos x="47" y="84"/>
                  </a:cxn>
                  <a:cxn ang="0">
                    <a:pos x="53" y="70"/>
                  </a:cxn>
                  <a:cxn ang="0">
                    <a:pos x="46" y="82"/>
                  </a:cxn>
                  <a:cxn ang="0">
                    <a:pos x="39" y="86"/>
                  </a:cxn>
                  <a:cxn ang="0">
                    <a:pos x="22" y="70"/>
                  </a:cxn>
                  <a:cxn ang="0">
                    <a:pos x="25" y="66"/>
                  </a:cxn>
                  <a:cxn ang="0">
                    <a:pos x="36" y="75"/>
                  </a:cxn>
                  <a:cxn ang="0">
                    <a:pos x="37" y="74"/>
                  </a:cxn>
                  <a:cxn ang="0">
                    <a:pos x="31" y="64"/>
                  </a:cxn>
                  <a:cxn ang="0">
                    <a:pos x="40" y="56"/>
                  </a:cxn>
                  <a:cxn ang="0">
                    <a:pos x="52" y="67"/>
                  </a:cxn>
                  <a:cxn ang="0">
                    <a:pos x="51" y="64"/>
                  </a:cxn>
                  <a:cxn ang="0">
                    <a:pos x="147" y="28"/>
                  </a:cxn>
                  <a:cxn ang="0">
                    <a:pos x="0" y="0"/>
                  </a:cxn>
                  <a:cxn ang="0">
                    <a:pos x="0" y="10"/>
                  </a:cxn>
                </a:cxnLst>
                <a:rect l="0" t="0" r="r" b="b"/>
                <a:pathLst>
                  <a:path w="148" h="93">
                    <a:moveTo>
                      <a:pt x="0" y="10"/>
                    </a:moveTo>
                    <a:lnTo>
                      <a:pt x="29" y="33"/>
                    </a:lnTo>
                    <a:lnTo>
                      <a:pt x="35" y="52"/>
                    </a:lnTo>
                    <a:lnTo>
                      <a:pt x="29" y="61"/>
                    </a:lnTo>
                    <a:lnTo>
                      <a:pt x="20" y="64"/>
                    </a:lnTo>
                    <a:lnTo>
                      <a:pt x="13" y="76"/>
                    </a:lnTo>
                    <a:lnTo>
                      <a:pt x="17" y="76"/>
                    </a:lnTo>
                    <a:lnTo>
                      <a:pt x="34" y="92"/>
                    </a:lnTo>
                    <a:lnTo>
                      <a:pt x="41" y="89"/>
                    </a:lnTo>
                    <a:lnTo>
                      <a:pt x="47" y="84"/>
                    </a:lnTo>
                    <a:lnTo>
                      <a:pt x="53" y="70"/>
                    </a:lnTo>
                    <a:lnTo>
                      <a:pt x="46" y="82"/>
                    </a:lnTo>
                    <a:lnTo>
                      <a:pt x="39" y="86"/>
                    </a:lnTo>
                    <a:lnTo>
                      <a:pt x="22" y="70"/>
                    </a:lnTo>
                    <a:lnTo>
                      <a:pt x="25" y="66"/>
                    </a:lnTo>
                    <a:lnTo>
                      <a:pt x="36" y="75"/>
                    </a:lnTo>
                    <a:lnTo>
                      <a:pt x="37" y="74"/>
                    </a:lnTo>
                    <a:lnTo>
                      <a:pt x="31" y="64"/>
                    </a:lnTo>
                    <a:lnTo>
                      <a:pt x="40" y="56"/>
                    </a:lnTo>
                    <a:lnTo>
                      <a:pt x="52" y="67"/>
                    </a:lnTo>
                    <a:lnTo>
                      <a:pt x="51" y="64"/>
                    </a:lnTo>
                    <a:lnTo>
                      <a:pt x="147" y="28"/>
                    </a:lnTo>
                    <a:lnTo>
                      <a:pt x="0" y="0"/>
                    </a:lnTo>
                    <a:lnTo>
                      <a:pt x="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6" name="Freeform 346"/>
              <p:cNvSpPr>
                <a:spLocks/>
              </p:cNvSpPr>
              <p:nvPr/>
            </p:nvSpPr>
            <p:spPr bwMode="auto">
              <a:xfrm>
                <a:off x="5486" y="1367"/>
                <a:ext cx="57" cy="107"/>
              </a:xfrm>
              <a:custGeom>
                <a:avLst/>
                <a:gdLst/>
                <a:ahLst/>
                <a:cxnLst>
                  <a:cxn ang="0">
                    <a:pos x="21" y="0"/>
                  </a:cxn>
                  <a:cxn ang="0">
                    <a:pos x="0" y="80"/>
                  </a:cxn>
                  <a:cxn ang="0">
                    <a:pos x="36" y="106"/>
                  </a:cxn>
                  <a:cxn ang="0">
                    <a:pos x="56" y="17"/>
                  </a:cxn>
                  <a:cxn ang="0">
                    <a:pos x="21" y="0"/>
                  </a:cxn>
                </a:cxnLst>
                <a:rect l="0" t="0" r="r" b="b"/>
                <a:pathLst>
                  <a:path w="57" h="107">
                    <a:moveTo>
                      <a:pt x="21" y="0"/>
                    </a:moveTo>
                    <a:lnTo>
                      <a:pt x="0" y="80"/>
                    </a:lnTo>
                    <a:lnTo>
                      <a:pt x="36" y="106"/>
                    </a:lnTo>
                    <a:lnTo>
                      <a:pt x="56" y="17"/>
                    </a:lnTo>
                    <a:lnTo>
                      <a:pt x="2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7" name="Freeform 347"/>
              <p:cNvSpPr>
                <a:spLocks/>
              </p:cNvSpPr>
              <p:nvPr/>
            </p:nvSpPr>
            <p:spPr bwMode="auto">
              <a:xfrm>
                <a:off x="5398" y="1461"/>
                <a:ext cx="76" cy="46"/>
              </a:xfrm>
              <a:custGeom>
                <a:avLst/>
                <a:gdLst/>
                <a:ahLst/>
                <a:cxnLst>
                  <a:cxn ang="0">
                    <a:pos x="13" y="0"/>
                  </a:cxn>
                  <a:cxn ang="0">
                    <a:pos x="53" y="7"/>
                  </a:cxn>
                  <a:cxn ang="0">
                    <a:pos x="68" y="18"/>
                  </a:cxn>
                  <a:cxn ang="0">
                    <a:pos x="70" y="24"/>
                  </a:cxn>
                  <a:cxn ang="0">
                    <a:pos x="75" y="37"/>
                  </a:cxn>
                  <a:cxn ang="0">
                    <a:pos x="74" y="38"/>
                  </a:cxn>
                  <a:cxn ang="0">
                    <a:pos x="62" y="25"/>
                  </a:cxn>
                  <a:cxn ang="0">
                    <a:pos x="57" y="22"/>
                  </a:cxn>
                  <a:cxn ang="0">
                    <a:pos x="59" y="33"/>
                  </a:cxn>
                  <a:cxn ang="0">
                    <a:pos x="58" y="38"/>
                  </a:cxn>
                  <a:cxn ang="0">
                    <a:pos x="53" y="38"/>
                  </a:cxn>
                  <a:cxn ang="0">
                    <a:pos x="49" y="42"/>
                  </a:cxn>
                  <a:cxn ang="0">
                    <a:pos x="44" y="42"/>
                  </a:cxn>
                  <a:cxn ang="0">
                    <a:pos x="37" y="45"/>
                  </a:cxn>
                  <a:cxn ang="0">
                    <a:pos x="33" y="44"/>
                  </a:cxn>
                  <a:cxn ang="0">
                    <a:pos x="28" y="38"/>
                  </a:cxn>
                  <a:cxn ang="0">
                    <a:pos x="25" y="34"/>
                  </a:cxn>
                  <a:cxn ang="0">
                    <a:pos x="21" y="30"/>
                  </a:cxn>
                  <a:cxn ang="0">
                    <a:pos x="11" y="28"/>
                  </a:cxn>
                  <a:cxn ang="0">
                    <a:pos x="6" y="26"/>
                  </a:cxn>
                  <a:cxn ang="0">
                    <a:pos x="2" y="24"/>
                  </a:cxn>
                  <a:cxn ang="0">
                    <a:pos x="0" y="21"/>
                  </a:cxn>
                  <a:cxn ang="0">
                    <a:pos x="4" y="17"/>
                  </a:cxn>
                  <a:cxn ang="0">
                    <a:pos x="6" y="22"/>
                  </a:cxn>
                  <a:cxn ang="0">
                    <a:pos x="13" y="26"/>
                  </a:cxn>
                  <a:cxn ang="0">
                    <a:pos x="21" y="28"/>
                  </a:cxn>
                  <a:cxn ang="0">
                    <a:pos x="35" y="42"/>
                  </a:cxn>
                  <a:cxn ang="0">
                    <a:pos x="40" y="42"/>
                  </a:cxn>
                  <a:cxn ang="0">
                    <a:pos x="40" y="39"/>
                  </a:cxn>
                  <a:cxn ang="0">
                    <a:pos x="33" y="28"/>
                  </a:cxn>
                  <a:cxn ang="0">
                    <a:pos x="44" y="40"/>
                  </a:cxn>
                  <a:cxn ang="0">
                    <a:pos x="48" y="38"/>
                  </a:cxn>
                  <a:cxn ang="0">
                    <a:pos x="51" y="35"/>
                  </a:cxn>
                  <a:cxn ang="0">
                    <a:pos x="41" y="22"/>
                  </a:cxn>
                  <a:cxn ang="0">
                    <a:pos x="53" y="34"/>
                  </a:cxn>
                  <a:cxn ang="0">
                    <a:pos x="56" y="34"/>
                  </a:cxn>
                  <a:cxn ang="0">
                    <a:pos x="57" y="30"/>
                  </a:cxn>
                  <a:cxn ang="0">
                    <a:pos x="51" y="16"/>
                  </a:cxn>
                  <a:cxn ang="0">
                    <a:pos x="63" y="22"/>
                  </a:cxn>
                  <a:cxn ang="0">
                    <a:pos x="71" y="32"/>
                  </a:cxn>
                  <a:cxn ang="0">
                    <a:pos x="71" y="30"/>
                  </a:cxn>
                  <a:cxn ang="0">
                    <a:pos x="67" y="19"/>
                  </a:cxn>
                  <a:cxn ang="0">
                    <a:pos x="52" y="8"/>
                  </a:cxn>
                  <a:cxn ang="0">
                    <a:pos x="13" y="0"/>
                  </a:cxn>
                </a:cxnLst>
                <a:rect l="0" t="0" r="r" b="b"/>
                <a:pathLst>
                  <a:path w="76" h="46">
                    <a:moveTo>
                      <a:pt x="13" y="0"/>
                    </a:moveTo>
                    <a:lnTo>
                      <a:pt x="53" y="7"/>
                    </a:lnTo>
                    <a:lnTo>
                      <a:pt x="68" y="18"/>
                    </a:lnTo>
                    <a:lnTo>
                      <a:pt x="70" y="24"/>
                    </a:lnTo>
                    <a:lnTo>
                      <a:pt x="75" y="37"/>
                    </a:lnTo>
                    <a:lnTo>
                      <a:pt x="74" y="38"/>
                    </a:lnTo>
                    <a:lnTo>
                      <a:pt x="62" y="25"/>
                    </a:lnTo>
                    <a:lnTo>
                      <a:pt x="57" y="22"/>
                    </a:lnTo>
                    <a:lnTo>
                      <a:pt x="59" y="33"/>
                    </a:lnTo>
                    <a:lnTo>
                      <a:pt x="58" y="38"/>
                    </a:lnTo>
                    <a:lnTo>
                      <a:pt x="53" y="38"/>
                    </a:lnTo>
                    <a:lnTo>
                      <a:pt x="49" y="42"/>
                    </a:lnTo>
                    <a:lnTo>
                      <a:pt x="44" y="42"/>
                    </a:lnTo>
                    <a:lnTo>
                      <a:pt x="37" y="45"/>
                    </a:lnTo>
                    <a:lnTo>
                      <a:pt x="33" y="44"/>
                    </a:lnTo>
                    <a:lnTo>
                      <a:pt x="28" y="38"/>
                    </a:lnTo>
                    <a:lnTo>
                      <a:pt x="25" y="34"/>
                    </a:lnTo>
                    <a:lnTo>
                      <a:pt x="21" y="30"/>
                    </a:lnTo>
                    <a:lnTo>
                      <a:pt x="11" y="28"/>
                    </a:lnTo>
                    <a:lnTo>
                      <a:pt x="6" y="26"/>
                    </a:lnTo>
                    <a:lnTo>
                      <a:pt x="2" y="24"/>
                    </a:lnTo>
                    <a:lnTo>
                      <a:pt x="0" y="21"/>
                    </a:lnTo>
                    <a:lnTo>
                      <a:pt x="4" y="17"/>
                    </a:lnTo>
                    <a:lnTo>
                      <a:pt x="6" y="22"/>
                    </a:lnTo>
                    <a:lnTo>
                      <a:pt x="13" y="26"/>
                    </a:lnTo>
                    <a:lnTo>
                      <a:pt x="21" y="28"/>
                    </a:lnTo>
                    <a:lnTo>
                      <a:pt x="35" y="42"/>
                    </a:lnTo>
                    <a:lnTo>
                      <a:pt x="40" y="42"/>
                    </a:lnTo>
                    <a:lnTo>
                      <a:pt x="40" y="39"/>
                    </a:lnTo>
                    <a:lnTo>
                      <a:pt x="33" y="28"/>
                    </a:lnTo>
                    <a:lnTo>
                      <a:pt x="44" y="40"/>
                    </a:lnTo>
                    <a:lnTo>
                      <a:pt x="48" y="38"/>
                    </a:lnTo>
                    <a:lnTo>
                      <a:pt x="51" y="35"/>
                    </a:lnTo>
                    <a:lnTo>
                      <a:pt x="41" y="22"/>
                    </a:lnTo>
                    <a:lnTo>
                      <a:pt x="53" y="34"/>
                    </a:lnTo>
                    <a:lnTo>
                      <a:pt x="56" y="34"/>
                    </a:lnTo>
                    <a:lnTo>
                      <a:pt x="57" y="30"/>
                    </a:lnTo>
                    <a:lnTo>
                      <a:pt x="51" y="16"/>
                    </a:lnTo>
                    <a:lnTo>
                      <a:pt x="63" y="22"/>
                    </a:lnTo>
                    <a:lnTo>
                      <a:pt x="71" y="32"/>
                    </a:lnTo>
                    <a:lnTo>
                      <a:pt x="71" y="30"/>
                    </a:lnTo>
                    <a:lnTo>
                      <a:pt x="67" y="19"/>
                    </a:lnTo>
                    <a:lnTo>
                      <a:pt x="52" y="8"/>
                    </a:lnTo>
                    <a:lnTo>
                      <a:pt x="1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8" name="Freeform 348"/>
              <p:cNvSpPr>
                <a:spLocks/>
              </p:cNvSpPr>
              <p:nvPr/>
            </p:nvSpPr>
            <p:spPr bwMode="auto">
              <a:xfrm>
                <a:off x="5453" y="1482"/>
                <a:ext cx="21" cy="34"/>
              </a:xfrm>
              <a:custGeom>
                <a:avLst/>
                <a:gdLst/>
                <a:ahLst/>
                <a:cxnLst>
                  <a:cxn ang="0">
                    <a:pos x="20" y="19"/>
                  </a:cxn>
                  <a:cxn ang="0">
                    <a:pos x="5" y="1"/>
                  </a:cxn>
                  <a:cxn ang="0">
                    <a:pos x="0" y="0"/>
                  </a:cxn>
                  <a:cxn ang="0">
                    <a:pos x="3" y="13"/>
                  </a:cxn>
                  <a:cxn ang="0">
                    <a:pos x="20" y="33"/>
                  </a:cxn>
                  <a:cxn ang="0">
                    <a:pos x="20" y="19"/>
                  </a:cxn>
                </a:cxnLst>
                <a:rect l="0" t="0" r="r" b="b"/>
                <a:pathLst>
                  <a:path w="21" h="34">
                    <a:moveTo>
                      <a:pt x="20" y="19"/>
                    </a:moveTo>
                    <a:lnTo>
                      <a:pt x="5" y="1"/>
                    </a:lnTo>
                    <a:lnTo>
                      <a:pt x="0" y="0"/>
                    </a:lnTo>
                    <a:lnTo>
                      <a:pt x="3" y="13"/>
                    </a:lnTo>
                    <a:lnTo>
                      <a:pt x="20" y="33"/>
                    </a:lnTo>
                    <a:lnTo>
                      <a:pt x="20"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69" name="Freeform 349"/>
              <p:cNvSpPr>
                <a:spLocks/>
              </p:cNvSpPr>
              <p:nvPr/>
            </p:nvSpPr>
            <p:spPr bwMode="auto">
              <a:xfrm>
                <a:off x="5473" y="1369"/>
                <a:ext cx="163" cy="147"/>
              </a:xfrm>
              <a:custGeom>
                <a:avLst/>
                <a:gdLst/>
                <a:ahLst/>
                <a:cxnLst>
                  <a:cxn ang="0">
                    <a:pos x="0" y="146"/>
                  </a:cxn>
                  <a:cxn ang="0">
                    <a:pos x="162" y="116"/>
                  </a:cxn>
                  <a:cxn ang="0">
                    <a:pos x="162" y="42"/>
                  </a:cxn>
                  <a:cxn ang="0">
                    <a:pos x="127" y="24"/>
                  </a:cxn>
                  <a:cxn ang="0">
                    <a:pos x="38" y="0"/>
                  </a:cxn>
                </a:cxnLst>
                <a:rect l="0" t="0" r="r" b="b"/>
                <a:pathLst>
                  <a:path w="163" h="147">
                    <a:moveTo>
                      <a:pt x="0" y="146"/>
                    </a:moveTo>
                    <a:lnTo>
                      <a:pt x="162" y="116"/>
                    </a:lnTo>
                    <a:lnTo>
                      <a:pt x="162" y="42"/>
                    </a:lnTo>
                    <a:lnTo>
                      <a:pt x="127" y="24"/>
                    </a:lnTo>
                    <a:lnTo>
                      <a:pt x="38"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70" name="Line 350"/>
              <p:cNvSpPr>
                <a:spLocks noChangeShapeType="1"/>
              </p:cNvSpPr>
              <p:nvPr/>
            </p:nvSpPr>
            <p:spPr bwMode="auto">
              <a:xfrm flipH="1" flipV="1">
                <a:off x="5538" y="1380"/>
                <a:ext cx="101" cy="35"/>
              </a:xfrm>
              <a:prstGeom prst="line">
                <a:avLst/>
              </a:prstGeom>
              <a:noFill/>
              <a:ln w="12700">
                <a:solidFill>
                  <a:srgbClr val="000000"/>
                </a:solidFill>
                <a:round/>
                <a:headEnd/>
                <a:tailEnd/>
              </a:ln>
              <a:effectLst/>
            </p:spPr>
            <p:txBody>
              <a:bodyPr wrap="none" anchor="ctr"/>
              <a:lstStyle/>
              <a:p>
                <a:endParaRPr lang="en-US"/>
              </a:p>
            </p:txBody>
          </p:sp>
          <p:sp>
            <p:nvSpPr>
              <p:cNvPr id="31071" name="Line 351"/>
              <p:cNvSpPr>
                <a:spLocks noChangeShapeType="1"/>
              </p:cNvSpPr>
              <p:nvPr/>
            </p:nvSpPr>
            <p:spPr bwMode="auto">
              <a:xfrm flipH="1">
                <a:off x="5442" y="1451"/>
                <a:ext cx="49" cy="12"/>
              </a:xfrm>
              <a:prstGeom prst="line">
                <a:avLst/>
              </a:prstGeom>
              <a:noFill/>
              <a:ln w="12700">
                <a:solidFill>
                  <a:srgbClr val="000000"/>
                </a:solidFill>
                <a:round/>
                <a:headEnd/>
                <a:tailEnd/>
              </a:ln>
              <a:effectLst/>
            </p:spPr>
            <p:txBody>
              <a:bodyPr wrap="none" anchor="ctr"/>
              <a:lstStyle/>
              <a:p>
                <a:endParaRPr lang="en-US"/>
              </a:p>
            </p:txBody>
          </p:sp>
          <p:sp>
            <p:nvSpPr>
              <p:cNvPr id="31072" name="Line 352"/>
              <p:cNvSpPr>
                <a:spLocks noChangeShapeType="1"/>
              </p:cNvSpPr>
              <p:nvPr/>
            </p:nvSpPr>
            <p:spPr bwMode="auto">
              <a:xfrm flipH="1">
                <a:off x="5469" y="1477"/>
                <a:ext cx="58" cy="19"/>
              </a:xfrm>
              <a:prstGeom prst="line">
                <a:avLst/>
              </a:prstGeom>
              <a:noFill/>
              <a:ln w="12700">
                <a:solidFill>
                  <a:srgbClr val="000000"/>
                </a:solidFill>
                <a:round/>
                <a:headEnd/>
                <a:tailEnd/>
              </a:ln>
              <a:effectLst/>
            </p:spPr>
            <p:txBody>
              <a:bodyPr wrap="none" anchor="ctr"/>
              <a:lstStyle/>
              <a:p>
                <a:endParaRPr lang="en-US"/>
              </a:p>
            </p:txBody>
          </p:sp>
          <p:sp>
            <p:nvSpPr>
              <p:cNvPr id="31073" name="Line 353"/>
              <p:cNvSpPr>
                <a:spLocks noChangeShapeType="1"/>
              </p:cNvSpPr>
              <p:nvPr/>
            </p:nvSpPr>
            <p:spPr bwMode="auto">
              <a:xfrm>
                <a:off x="5359" y="1381"/>
                <a:ext cx="136" cy="20"/>
              </a:xfrm>
              <a:prstGeom prst="line">
                <a:avLst/>
              </a:prstGeom>
              <a:noFill/>
              <a:ln w="12700">
                <a:solidFill>
                  <a:srgbClr val="000000"/>
                </a:solidFill>
                <a:round/>
                <a:headEnd/>
                <a:tailEnd/>
              </a:ln>
              <a:effectLst/>
            </p:spPr>
            <p:txBody>
              <a:bodyPr wrap="none" anchor="ctr"/>
              <a:lstStyle/>
              <a:p>
                <a:endParaRPr lang="en-US"/>
              </a:p>
            </p:txBody>
          </p:sp>
          <p:sp>
            <p:nvSpPr>
              <p:cNvPr id="31074" name="Line 354"/>
              <p:cNvSpPr>
                <a:spLocks noChangeShapeType="1"/>
              </p:cNvSpPr>
              <p:nvPr/>
            </p:nvSpPr>
            <p:spPr bwMode="auto">
              <a:xfrm>
                <a:off x="5357" y="1308"/>
                <a:ext cx="75" cy="7"/>
              </a:xfrm>
              <a:prstGeom prst="line">
                <a:avLst/>
              </a:prstGeom>
              <a:noFill/>
              <a:ln w="12700">
                <a:solidFill>
                  <a:srgbClr val="000000"/>
                </a:solidFill>
                <a:round/>
                <a:headEnd/>
                <a:tailEnd/>
              </a:ln>
              <a:effectLst/>
            </p:spPr>
            <p:txBody>
              <a:bodyPr wrap="none" anchor="ctr"/>
              <a:lstStyle/>
              <a:p>
                <a:endParaRPr lang="en-US"/>
              </a:p>
            </p:txBody>
          </p:sp>
          <p:sp>
            <p:nvSpPr>
              <p:cNvPr id="31075" name="Line 355"/>
              <p:cNvSpPr>
                <a:spLocks noChangeShapeType="1"/>
              </p:cNvSpPr>
              <p:nvPr/>
            </p:nvSpPr>
            <p:spPr bwMode="auto">
              <a:xfrm flipH="1">
                <a:off x="5181" y="1473"/>
                <a:ext cx="198" cy="68"/>
              </a:xfrm>
              <a:prstGeom prst="line">
                <a:avLst/>
              </a:prstGeom>
              <a:noFill/>
              <a:ln w="12700">
                <a:solidFill>
                  <a:srgbClr val="000000"/>
                </a:solidFill>
                <a:round/>
                <a:headEnd/>
                <a:tailEnd/>
              </a:ln>
              <a:effectLst/>
            </p:spPr>
            <p:txBody>
              <a:bodyPr wrap="none" anchor="ctr"/>
              <a:lstStyle/>
              <a:p>
                <a:endParaRPr lang="en-US"/>
              </a:p>
            </p:txBody>
          </p:sp>
          <p:sp>
            <p:nvSpPr>
              <p:cNvPr id="31076" name="Freeform 356"/>
              <p:cNvSpPr>
                <a:spLocks/>
              </p:cNvSpPr>
              <p:nvPr/>
            </p:nvSpPr>
            <p:spPr bwMode="auto">
              <a:xfrm>
                <a:off x="5185" y="1377"/>
                <a:ext cx="65" cy="169"/>
              </a:xfrm>
              <a:custGeom>
                <a:avLst/>
                <a:gdLst/>
                <a:ahLst/>
                <a:cxnLst>
                  <a:cxn ang="0">
                    <a:pos x="57" y="145"/>
                  </a:cxn>
                  <a:cxn ang="0">
                    <a:pos x="56" y="131"/>
                  </a:cxn>
                  <a:cxn ang="0">
                    <a:pos x="55" y="114"/>
                  </a:cxn>
                  <a:cxn ang="0">
                    <a:pos x="56" y="94"/>
                  </a:cxn>
                  <a:cxn ang="0">
                    <a:pos x="61" y="76"/>
                  </a:cxn>
                  <a:cxn ang="0">
                    <a:pos x="64" y="69"/>
                  </a:cxn>
                  <a:cxn ang="0">
                    <a:pos x="59" y="65"/>
                  </a:cxn>
                  <a:cxn ang="0">
                    <a:pos x="59" y="57"/>
                  </a:cxn>
                  <a:cxn ang="0">
                    <a:pos x="38" y="39"/>
                  </a:cxn>
                  <a:cxn ang="0">
                    <a:pos x="30" y="22"/>
                  </a:cxn>
                  <a:cxn ang="0">
                    <a:pos x="30" y="0"/>
                  </a:cxn>
                  <a:cxn ang="0">
                    <a:pos x="0" y="6"/>
                  </a:cxn>
                  <a:cxn ang="0">
                    <a:pos x="0" y="168"/>
                  </a:cxn>
                  <a:cxn ang="0">
                    <a:pos x="57" y="145"/>
                  </a:cxn>
                </a:cxnLst>
                <a:rect l="0" t="0" r="r" b="b"/>
                <a:pathLst>
                  <a:path w="65" h="169">
                    <a:moveTo>
                      <a:pt x="57" y="145"/>
                    </a:moveTo>
                    <a:lnTo>
                      <a:pt x="56" y="131"/>
                    </a:lnTo>
                    <a:lnTo>
                      <a:pt x="55" y="114"/>
                    </a:lnTo>
                    <a:lnTo>
                      <a:pt x="56" y="94"/>
                    </a:lnTo>
                    <a:lnTo>
                      <a:pt x="61" y="76"/>
                    </a:lnTo>
                    <a:lnTo>
                      <a:pt x="64" y="69"/>
                    </a:lnTo>
                    <a:lnTo>
                      <a:pt x="59" y="65"/>
                    </a:lnTo>
                    <a:lnTo>
                      <a:pt x="59" y="57"/>
                    </a:lnTo>
                    <a:lnTo>
                      <a:pt x="38" y="39"/>
                    </a:lnTo>
                    <a:lnTo>
                      <a:pt x="30" y="22"/>
                    </a:lnTo>
                    <a:lnTo>
                      <a:pt x="30" y="0"/>
                    </a:lnTo>
                    <a:lnTo>
                      <a:pt x="0" y="6"/>
                    </a:lnTo>
                    <a:lnTo>
                      <a:pt x="0" y="168"/>
                    </a:lnTo>
                    <a:lnTo>
                      <a:pt x="57" y="14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77" name="Line 357"/>
              <p:cNvSpPr>
                <a:spLocks noChangeShapeType="1"/>
              </p:cNvSpPr>
              <p:nvPr/>
            </p:nvSpPr>
            <p:spPr bwMode="auto">
              <a:xfrm flipV="1">
                <a:off x="5189" y="1362"/>
                <a:ext cx="21" cy="13"/>
              </a:xfrm>
              <a:prstGeom prst="line">
                <a:avLst/>
              </a:prstGeom>
              <a:noFill/>
              <a:ln w="12700">
                <a:solidFill>
                  <a:srgbClr val="000000"/>
                </a:solidFill>
                <a:round/>
                <a:headEnd/>
                <a:tailEnd/>
              </a:ln>
              <a:effectLst/>
            </p:spPr>
            <p:txBody>
              <a:bodyPr wrap="none" anchor="ctr"/>
              <a:lstStyle/>
              <a:p>
                <a:endParaRPr lang="en-US"/>
              </a:p>
            </p:txBody>
          </p:sp>
          <p:sp>
            <p:nvSpPr>
              <p:cNvPr id="31078" name="Line 358"/>
              <p:cNvSpPr>
                <a:spLocks noChangeShapeType="1"/>
              </p:cNvSpPr>
              <p:nvPr/>
            </p:nvSpPr>
            <p:spPr bwMode="auto">
              <a:xfrm flipV="1">
                <a:off x="5189" y="1314"/>
                <a:ext cx="13" cy="11"/>
              </a:xfrm>
              <a:prstGeom prst="line">
                <a:avLst/>
              </a:prstGeom>
              <a:noFill/>
              <a:ln w="12700">
                <a:solidFill>
                  <a:srgbClr val="000000"/>
                </a:solidFill>
                <a:round/>
                <a:headEnd/>
                <a:tailEnd/>
              </a:ln>
              <a:effectLst/>
            </p:spPr>
            <p:txBody>
              <a:bodyPr wrap="none" anchor="ctr"/>
              <a:lstStyle/>
              <a:p>
                <a:endParaRPr lang="en-US"/>
              </a:p>
            </p:txBody>
          </p:sp>
          <p:sp>
            <p:nvSpPr>
              <p:cNvPr id="31079" name="Freeform 359"/>
              <p:cNvSpPr>
                <a:spLocks/>
              </p:cNvSpPr>
              <p:nvPr/>
            </p:nvSpPr>
            <p:spPr bwMode="auto">
              <a:xfrm>
                <a:off x="5185" y="1544"/>
                <a:ext cx="225" cy="84"/>
              </a:xfrm>
              <a:custGeom>
                <a:avLst/>
                <a:gdLst/>
                <a:ahLst/>
                <a:cxnLst>
                  <a:cxn ang="0">
                    <a:pos x="224" y="68"/>
                  </a:cxn>
                  <a:cxn ang="0">
                    <a:pos x="0" y="0"/>
                  </a:cxn>
                  <a:cxn ang="0">
                    <a:pos x="0" y="83"/>
                  </a:cxn>
                  <a:cxn ang="0">
                    <a:pos x="224" y="83"/>
                  </a:cxn>
                  <a:cxn ang="0">
                    <a:pos x="224" y="68"/>
                  </a:cxn>
                </a:cxnLst>
                <a:rect l="0" t="0" r="r" b="b"/>
                <a:pathLst>
                  <a:path w="225" h="84">
                    <a:moveTo>
                      <a:pt x="224" y="68"/>
                    </a:moveTo>
                    <a:lnTo>
                      <a:pt x="0" y="0"/>
                    </a:lnTo>
                    <a:lnTo>
                      <a:pt x="0" y="83"/>
                    </a:lnTo>
                    <a:lnTo>
                      <a:pt x="224" y="83"/>
                    </a:lnTo>
                    <a:lnTo>
                      <a:pt x="224" y="6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1080" name="Line 360"/>
              <p:cNvSpPr>
                <a:spLocks noChangeShapeType="1"/>
              </p:cNvSpPr>
              <p:nvPr/>
            </p:nvSpPr>
            <p:spPr bwMode="auto">
              <a:xfrm flipH="1">
                <a:off x="5403" y="1477"/>
                <a:ext cx="292" cy="131"/>
              </a:xfrm>
              <a:prstGeom prst="line">
                <a:avLst/>
              </a:prstGeom>
              <a:noFill/>
              <a:ln w="12700">
                <a:solidFill>
                  <a:srgbClr val="000000"/>
                </a:solidFill>
                <a:round/>
                <a:headEnd/>
                <a:tailEnd/>
              </a:ln>
              <a:effectLst/>
            </p:spPr>
            <p:txBody>
              <a:bodyPr wrap="none" anchor="ctr"/>
              <a:lstStyle/>
              <a:p>
                <a:endParaRPr lang="en-US"/>
              </a:p>
            </p:txBody>
          </p:sp>
        </p:grpSp>
        <p:pic>
          <p:nvPicPr>
            <p:cNvPr id="31081" name="Picture 361"/>
            <p:cNvPicPr>
              <a:picLocks noChangeAspect="1" noChangeArrowheads="1"/>
            </p:cNvPicPr>
            <p:nvPr/>
          </p:nvPicPr>
          <p:blipFill>
            <a:blip r:embed="rId23"/>
            <a:srcRect/>
            <a:stretch>
              <a:fillRect/>
            </a:stretch>
          </p:blipFill>
          <p:spPr bwMode="auto">
            <a:xfrm>
              <a:off x="2832" y="1038"/>
              <a:ext cx="528" cy="434"/>
            </a:xfrm>
            <a:prstGeom prst="rect">
              <a:avLst/>
            </a:prstGeom>
            <a:noFill/>
            <a:ln w="9525">
              <a:noFill/>
              <a:miter lim="800000"/>
              <a:headEnd/>
              <a:tailEnd/>
            </a:ln>
            <a:effectLst/>
          </p:spPr>
        </p:pic>
        <p:grpSp>
          <p:nvGrpSpPr>
            <p:cNvPr id="31082" name="Group 362"/>
            <p:cNvGrpSpPr>
              <a:grpSpLocks/>
            </p:cNvGrpSpPr>
            <p:nvPr/>
          </p:nvGrpSpPr>
          <p:grpSpPr bwMode="auto">
            <a:xfrm>
              <a:off x="4464" y="1056"/>
              <a:ext cx="912" cy="499"/>
              <a:chOff x="48" y="2784"/>
              <a:chExt cx="816" cy="480"/>
            </a:xfrm>
          </p:grpSpPr>
          <p:sp>
            <p:nvSpPr>
              <p:cNvPr id="31083" name="Rectangle 363"/>
              <p:cNvSpPr>
                <a:spLocks noChangeArrowheads="1"/>
              </p:cNvSpPr>
              <p:nvPr/>
            </p:nvSpPr>
            <p:spPr bwMode="auto">
              <a:xfrm>
                <a:off x="432" y="2832"/>
                <a:ext cx="432" cy="432"/>
              </a:xfrm>
              <a:prstGeom prst="rect">
                <a:avLst/>
              </a:prstGeom>
              <a:noFill/>
              <a:ln w="9525">
                <a:noFill/>
                <a:miter lim="800000"/>
                <a:headEnd/>
                <a:tailEnd/>
              </a:ln>
            </p:spPr>
            <p:txBody>
              <a:bodyPr/>
              <a:lstStyle/>
              <a:p>
                <a:endParaRPr lang="en-US"/>
              </a:p>
            </p:txBody>
          </p:sp>
          <p:grpSp>
            <p:nvGrpSpPr>
              <p:cNvPr id="31084" name="Group 364"/>
              <p:cNvGrpSpPr>
                <a:grpSpLocks/>
              </p:cNvGrpSpPr>
              <p:nvPr/>
            </p:nvGrpSpPr>
            <p:grpSpPr bwMode="auto">
              <a:xfrm>
                <a:off x="96" y="3072"/>
                <a:ext cx="600" cy="144"/>
                <a:chOff x="578" y="2906"/>
                <a:chExt cx="262" cy="193"/>
              </a:xfrm>
            </p:grpSpPr>
            <p:sp>
              <p:nvSpPr>
                <p:cNvPr id="31085" name="Freeform 365"/>
                <p:cNvSpPr>
                  <a:spLocks/>
                </p:cNvSpPr>
                <p:nvPr/>
              </p:nvSpPr>
              <p:spPr bwMode="auto">
                <a:xfrm>
                  <a:off x="578" y="3000"/>
                  <a:ext cx="262" cy="99"/>
                </a:xfrm>
                <a:custGeom>
                  <a:avLst/>
                  <a:gdLst/>
                  <a:ahLst/>
                  <a:cxnLst>
                    <a:cxn ang="0">
                      <a:pos x="0" y="1648"/>
                    </a:cxn>
                    <a:cxn ang="0">
                      <a:pos x="0" y="4242"/>
                    </a:cxn>
                    <a:cxn ang="0">
                      <a:pos x="17770" y="4242"/>
                    </a:cxn>
                    <a:cxn ang="0">
                      <a:pos x="18089" y="826"/>
                    </a:cxn>
                    <a:cxn ang="0">
                      <a:pos x="12993" y="0"/>
                    </a:cxn>
                    <a:cxn ang="0">
                      <a:pos x="0" y="1648"/>
                    </a:cxn>
                  </a:cxnLst>
                  <a:rect l="0" t="0" r="r" b="b"/>
                  <a:pathLst>
                    <a:path w="18089" h="4242">
                      <a:moveTo>
                        <a:pt x="0" y="1648"/>
                      </a:moveTo>
                      <a:lnTo>
                        <a:pt x="0" y="4242"/>
                      </a:lnTo>
                      <a:lnTo>
                        <a:pt x="17770" y="4242"/>
                      </a:lnTo>
                      <a:lnTo>
                        <a:pt x="18089" y="826"/>
                      </a:lnTo>
                      <a:lnTo>
                        <a:pt x="12993" y="0"/>
                      </a:lnTo>
                      <a:lnTo>
                        <a:pt x="0" y="1648"/>
                      </a:lnTo>
                      <a:close/>
                    </a:path>
                  </a:pathLst>
                </a:custGeom>
                <a:solidFill>
                  <a:srgbClr val="000000"/>
                </a:solidFill>
                <a:ln w="0">
                  <a:solidFill>
                    <a:srgbClr val="000000"/>
                  </a:solidFill>
                  <a:prstDash val="solid"/>
                  <a:round/>
                  <a:headEnd/>
                  <a:tailEnd/>
                </a:ln>
              </p:spPr>
              <p:txBody>
                <a:bodyPr/>
                <a:lstStyle/>
                <a:p>
                  <a:endParaRPr lang="en-US"/>
                </a:p>
              </p:txBody>
            </p:sp>
            <p:sp>
              <p:nvSpPr>
                <p:cNvPr id="31086" name="Freeform 366"/>
                <p:cNvSpPr>
                  <a:spLocks/>
                </p:cNvSpPr>
                <p:nvPr/>
              </p:nvSpPr>
              <p:spPr bwMode="auto">
                <a:xfrm>
                  <a:off x="578" y="2999"/>
                  <a:ext cx="223" cy="60"/>
                </a:xfrm>
                <a:custGeom>
                  <a:avLst/>
                  <a:gdLst/>
                  <a:ahLst/>
                  <a:cxnLst>
                    <a:cxn ang="0">
                      <a:pos x="0" y="1710"/>
                    </a:cxn>
                    <a:cxn ang="0">
                      <a:pos x="0" y="2598"/>
                    </a:cxn>
                    <a:cxn ang="0">
                      <a:pos x="14968" y="1332"/>
                    </a:cxn>
                    <a:cxn ang="0">
                      <a:pos x="15414" y="444"/>
                    </a:cxn>
                    <a:cxn ang="0">
                      <a:pos x="15287" y="0"/>
                    </a:cxn>
                    <a:cxn ang="0">
                      <a:pos x="0" y="1710"/>
                    </a:cxn>
                  </a:cxnLst>
                  <a:rect l="0" t="0" r="r" b="b"/>
                  <a:pathLst>
                    <a:path w="15414" h="2598">
                      <a:moveTo>
                        <a:pt x="0" y="1710"/>
                      </a:moveTo>
                      <a:lnTo>
                        <a:pt x="0" y="2598"/>
                      </a:lnTo>
                      <a:lnTo>
                        <a:pt x="14968" y="1332"/>
                      </a:lnTo>
                      <a:lnTo>
                        <a:pt x="15414" y="444"/>
                      </a:lnTo>
                      <a:lnTo>
                        <a:pt x="15287" y="0"/>
                      </a:lnTo>
                      <a:lnTo>
                        <a:pt x="0" y="1710"/>
                      </a:lnTo>
                      <a:close/>
                    </a:path>
                  </a:pathLst>
                </a:custGeom>
                <a:solidFill>
                  <a:srgbClr val="FF2121"/>
                </a:solidFill>
                <a:ln w="0">
                  <a:solidFill>
                    <a:srgbClr val="000000"/>
                  </a:solidFill>
                  <a:prstDash val="solid"/>
                  <a:round/>
                  <a:headEnd/>
                  <a:tailEnd/>
                </a:ln>
              </p:spPr>
              <p:txBody>
                <a:bodyPr/>
                <a:lstStyle/>
                <a:p>
                  <a:endParaRPr lang="en-US"/>
                </a:p>
              </p:txBody>
            </p:sp>
            <p:sp>
              <p:nvSpPr>
                <p:cNvPr id="31087" name="Freeform 367"/>
                <p:cNvSpPr>
                  <a:spLocks/>
                </p:cNvSpPr>
                <p:nvPr/>
              </p:nvSpPr>
              <p:spPr bwMode="auto">
                <a:xfrm>
                  <a:off x="578" y="2906"/>
                  <a:ext cx="253" cy="140"/>
                </a:xfrm>
                <a:custGeom>
                  <a:avLst/>
                  <a:gdLst/>
                  <a:ahLst/>
                  <a:cxnLst>
                    <a:cxn ang="0">
                      <a:pos x="12166" y="0"/>
                    </a:cxn>
                    <a:cxn ang="0">
                      <a:pos x="0" y="0"/>
                    </a:cxn>
                    <a:cxn ang="0">
                      <a:pos x="0" y="6015"/>
                    </a:cxn>
                    <a:cxn ang="0">
                      <a:pos x="15094" y="4749"/>
                    </a:cxn>
                    <a:cxn ang="0">
                      <a:pos x="17450" y="2024"/>
                    </a:cxn>
                    <a:cxn ang="0">
                      <a:pos x="16753" y="377"/>
                    </a:cxn>
                    <a:cxn ang="0">
                      <a:pos x="12166" y="0"/>
                    </a:cxn>
                  </a:cxnLst>
                  <a:rect l="0" t="0" r="r" b="b"/>
                  <a:pathLst>
                    <a:path w="17450" h="6015">
                      <a:moveTo>
                        <a:pt x="12166" y="0"/>
                      </a:moveTo>
                      <a:lnTo>
                        <a:pt x="0" y="0"/>
                      </a:lnTo>
                      <a:lnTo>
                        <a:pt x="0" y="6015"/>
                      </a:lnTo>
                      <a:lnTo>
                        <a:pt x="15094" y="4749"/>
                      </a:lnTo>
                      <a:lnTo>
                        <a:pt x="17450" y="2024"/>
                      </a:lnTo>
                      <a:lnTo>
                        <a:pt x="16753" y="377"/>
                      </a:lnTo>
                      <a:lnTo>
                        <a:pt x="12166" y="0"/>
                      </a:lnTo>
                      <a:close/>
                    </a:path>
                  </a:pathLst>
                </a:custGeom>
                <a:solidFill>
                  <a:srgbClr val="FF2121"/>
                </a:solidFill>
                <a:ln w="0">
                  <a:solidFill>
                    <a:srgbClr val="000000"/>
                  </a:solidFill>
                  <a:prstDash val="solid"/>
                  <a:round/>
                  <a:headEnd/>
                  <a:tailEnd/>
                </a:ln>
              </p:spPr>
              <p:txBody>
                <a:bodyPr/>
                <a:lstStyle/>
                <a:p>
                  <a:endParaRPr lang="en-US"/>
                </a:p>
              </p:txBody>
            </p:sp>
          </p:grpSp>
          <p:grpSp>
            <p:nvGrpSpPr>
              <p:cNvPr id="31088" name="Group 368"/>
              <p:cNvGrpSpPr>
                <a:grpSpLocks/>
              </p:cNvGrpSpPr>
              <p:nvPr/>
            </p:nvGrpSpPr>
            <p:grpSpPr bwMode="auto">
              <a:xfrm>
                <a:off x="432" y="2832"/>
                <a:ext cx="418" cy="382"/>
                <a:chOff x="588" y="2690"/>
                <a:chExt cx="418" cy="428"/>
              </a:xfrm>
            </p:grpSpPr>
            <p:sp>
              <p:nvSpPr>
                <p:cNvPr id="31089" name="Freeform 369"/>
                <p:cNvSpPr>
                  <a:spLocks/>
                </p:cNvSpPr>
                <p:nvPr/>
              </p:nvSpPr>
              <p:spPr bwMode="auto">
                <a:xfrm>
                  <a:off x="881" y="2705"/>
                  <a:ext cx="58" cy="195"/>
                </a:xfrm>
                <a:custGeom>
                  <a:avLst/>
                  <a:gdLst/>
                  <a:ahLst/>
                  <a:cxnLst>
                    <a:cxn ang="0">
                      <a:pos x="1404" y="0"/>
                    </a:cxn>
                    <a:cxn ang="0">
                      <a:pos x="3252" y="633"/>
                    </a:cxn>
                    <a:cxn ang="0">
                      <a:pos x="3378" y="821"/>
                    </a:cxn>
                    <a:cxn ang="0">
                      <a:pos x="3378" y="1643"/>
                    </a:cxn>
                    <a:cxn ang="0">
                      <a:pos x="3949" y="2087"/>
                    </a:cxn>
                    <a:cxn ang="0">
                      <a:pos x="3760" y="5633"/>
                    </a:cxn>
                    <a:cxn ang="0">
                      <a:pos x="2676" y="6266"/>
                    </a:cxn>
                    <a:cxn ang="0">
                      <a:pos x="2613" y="6644"/>
                    </a:cxn>
                    <a:cxn ang="0">
                      <a:pos x="2487" y="6899"/>
                    </a:cxn>
                    <a:cxn ang="0">
                      <a:pos x="2294" y="7025"/>
                    </a:cxn>
                    <a:cxn ang="0">
                      <a:pos x="1466" y="7151"/>
                    </a:cxn>
                    <a:cxn ang="0">
                      <a:pos x="1530" y="7343"/>
                    </a:cxn>
                    <a:cxn ang="0">
                      <a:pos x="3184" y="7343"/>
                    </a:cxn>
                    <a:cxn ang="0">
                      <a:pos x="3058" y="7784"/>
                    </a:cxn>
                    <a:cxn ang="0">
                      <a:pos x="2420" y="8417"/>
                    </a:cxn>
                    <a:cxn ang="0">
                      <a:pos x="958" y="7846"/>
                    </a:cxn>
                    <a:cxn ang="0">
                      <a:pos x="445" y="7151"/>
                    </a:cxn>
                    <a:cxn ang="0">
                      <a:pos x="0" y="3290"/>
                    </a:cxn>
                    <a:cxn ang="0">
                      <a:pos x="1404" y="0"/>
                    </a:cxn>
                  </a:cxnLst>
                  <a:rect l="0" t="0" r="r" b="b"/>
                  <a:pathLst>
                    <a:path w="3949" h="8417">
                      <a:moveTo>
                        <a:pt x="1404" y="0"/>
                      </a:moveTo>
                      <a:lnTo>
                        <a:pt x="3252" y="633"/>
                      </a:lnTo>
                      <a:lnTo>
                        <a:pt x="3378" y="821"/>
                      </a:lnTo>
                      <a:lnTo>
                        <a:pt x="3378" y="1643"/>
                      </a:lnTo>
                      <a:lnTo>
                        <a:pt x="3949" y="2087"/>
                      </a:lnTo>
                      <a:lnTo>
                        <a:pt x="3760" y="5633"/>
                      </a:lnTo>
                      <a:lnTo>
                        <a:pt x="2676" y="6266"/>
                      </a:lnTo>
                      <a:lnTo>
                        <a:pt x="2613" y="6644"/>
                      </a:lnTo>
                      <a:lnTo>
                        <a:pt x="2487" y="6899"/>
                      </a:lnTo>
                      <a:lnTo>
                        <a:pt x="2294" y="7025"/>
                      </a:lnTo>
                      <a:lnTo>
                        <a:pt x="1466" y="7151"/>
                      </a:lnTo>
                      <a:lnTo>
                        <a:pt x="1530" y="7343"/>
                      </a:lnTo>
                      <a:lnTo>
                        <a:pt x="3184" y="7343"/>
                      </a:lnTo>
                      <a:lnTo>
                        <a:pt x="3058" y="7784"/>
                      </a:lnTo>
                      <a:lnTo>
                        <a:pt x="2420" y="8417"/>
                      </a:lnTo>
                      <a:lnTo>
                        <a:pt x="958" y="7846"/>
                      </a:lnTo>
                      <a:lnTo>
                        <a:pt x="445" y="7151"/>
                      </a:lnTo>
                      <a:lnTo>
                        <a:pt x="0" y="3290"/>
                      </a:lnTo>
                      <a:lnTo>
                        <a:pt x="1404" y="0"/>
                      </a:lnTo>
                      <a:close/>
                    </a:path>
                  </a:pathLst>
                </a:custGeom>
                <a:solidFill>
                  <a:srgbClr val="FFBFBF"/>
                </a:solidFill>
                <a:ln w="0">
                  <a:solidFill>
                    <a:srgbClr val="000000"/>
                  </a:solidFill>
                  <a:prstDash val="solid"/>
                  <a:round/>
                  <a:headEnd/>
                  <a:tailEnd/>
                </a:ln>
              </p:spPr>
              <p:txBody>
                <a:bodyPr/>
                <a:lstStyle/>
                <a:p>
                  <a:endParaRPr lang="en-US"/>
                </a:p>
              </p:txBody>
            </p:sp>
            <p:sp>
              <p:nvSpPr>
                <p:cNvPr id="31090" name="Freeform 370"/>
                <p:cNvSpPr>
                  <a:spLocks/>
                </p:cNvSpPr>
                <p:nvPr/>
              </p:nvSpPr>
              <p:spPr bwMode="auto">
                <a:xfrm>
                  <a:off x="755" y="2850"/>
                  <a:ext cx="75" cy="27"/>
                </a:xfrm>
                <a:custGeom>
                  <a:avLst/>
                  <a:gdLst/>
                  <a:ahLst/>
                  <a:cxnLst>
                    <a:cxn ang="0">
                      <a:pos x="0" y="0"/>
                    </a:cxn>
                    <a:cxn ang="0">
                      <a:pos x="63" y="633"/>
                    </a:cxn>
                    <a:cxn ang="0">
                      <a:pos x="4713" y="1141"/>
                    </a:cxn>
                    <a:cxn ang="0">
                      <a:pos x="5159" y="444"/>
                    </a:cxn>
                    <a:cxn ang="0">
                      <a:pos x="0" y="0"/>
                    </a:cxn>
                  </a:cxnLst>
                  <a:rect l="0" t="0" r="r" b="b"/>
                  <a:pathLst>
                    <a:path w="5159" h="1141">
                      <a:moveTo>
                        <a:pt x="0" y="0"/>
                      </a:moveTo>
                      <a:lnTo>
                        <a:pt x="63" y="633"/>
                      </a:lnTo>
                      <a:lnTo>
                        <a:pt x="4713" y="1141"/>
                      </a:lnTo>
                      <a:lnTo>
                        <a:pt x="5159" y="444"/>
                      </a:lnTo>
                      <a:lnTo>
                        <a:pt x="0" y="0"/>
                      </a:lnTo>
                      <a:close/>
                    </a:path>
                  </a:pathLst>
                </a:custGeom>
                <a:solidFill>
                  <a:srgbClr val="FFBFBF"/>
                </a:solidFill>
                <a:ln w="0">
                  <a:solidFill>
                    <a:srgbClr val="000000"/>
                  </a:solidFill>
                  <a:prstDash val="solid"/>
                  <a:round/>
                  <a:headEnd/>
                  <a:tailEnd/>
                </a:ln>
              </p:spPr>
              <p:txBody>
                <a:bodyPr/>
                <a:lstStyle/>
                <a:p>
                  <a:endParaRPr lang="en-US"/>
                </a:p>
              </p:txBody>
            </p:sp>
            <p:sp>
              <p:nvSpPr>
                <p:cNvPr id="31091" name="Freeform 371"/>
                <p:cNvSpPr>
                  <a:spLocks/>
                </p:cNvSpPr>
                <p:nvPr/>
              </p:nvSpPr>
              <p:spPr bwMode="auto">
                <a:xfrm>
                  <a:off x="588" y="2936"/>
                  <a:ext cx="121" cy="87"/>
                </a:xfrm>
                <a:custGeom>
                  <a:avLst/>
                  <a:gdLst/>
                  <a:ahLst/>
                  <a:cxnLst>
                    <a:cxn ang="0">
                      <a:pos x="8344" y="2280"/>
                    </a:cxn>
                    <a:cxn ang="0">
                      <a:pos x="5415" y="3734"/>
                    </a:cxn>
                    <a:cxn ang="0">
                      <a:pos x="0" y="948"/>
                    </a:cxn>
                    <a:cxn ang="0">
                      <a:pos x="2546" y="0"/>
                    </a:cxn>
                    <a:cxn ang="0">
                      <a:pos x="8344" y="2280"/>
                    </a:cxn>
                  </a:cxnLst>
                  <a:rect l="0" t="0" r="r" b="b"/>
                  <a:pathLst>
                    <a:path w="8344" h="3734">
                      <a:moveTo>
                        <a:pt x="8344" y="2280"/>
                      </a:moveTo>
                      <a:lnTo>
                        <a:pt x="5415" y="3734"/>
                      </a:lnTo>
                      <a:lnTo>
                        <a:pt x="0" y="948"/>
                      </a:lnTo>
                      <a:lnTo>
                        <a:pt x="2546" y="0"/>
                      </a:lnTo>
                      <a:lnTo>
                        <a:pt x="8344" y="2280"/>
                      </a:lnTo>
                      <a:close/>
                    </a:path>
                  </a:pathLst>
                </a:custGeom>
                <a:solidFill>
                  <a:srgbClr val="FFFFFF"/>
                </a:solidFill>
                <a:ln w="0">
                  <a:solidFill>
                    <a:srgbClr val="000000"/>
                  </a:solidFill>
                  <a:prstDash val="solid"/>
                  <a:round/>
                  <a:headEnd/>
                  <a:tailEnd/>
                </a:ln>
              </p:spPr>
              <p:txBody>
                <a:bodyPr/>
                <a:lstStyle/>
                <a:p>
                  <a:endParaRPr lang="en-US"/>
                </a:p>
              </p:txBody>
            </p:sp>
            <p:sp>
              <p:nvSpPr>
                <p:cNvPr id="31092" name="Freeform 372"/>
                <p:cNvSpPr>
                  <a:spLocks/>
                </p:cNvSpPr>
                <p:nvPr/>
              </p:nvSpPr>
              <p:spPr bwMode="auto">
                <a:xfrm>
                  <a:off x="593" y="2928"/>
                  <a:ext cx="127" cy="84"/>
                </a:xfrm>
                <a:custGeom>
                  <a:avLst/>
                  <a:gdLst/>
                  <a:ahLst/>
                  <a:cxnLst>
                    <a:cxn ang="0">
                      <a:pos x="0" y="381"/>
                    </a:cxn>
                    <a:cxn ang="0">
                      <a:pos x="4331" y="3609"/>
                    </a:cxn>
                    <a:cxn ang="0">
                      <a:pos x="8725" y="2724"/>
                    </a:cxn>
                    <a:cxn ang="0">
                      <a:pos x="4839" y="0"/>
                    </a:cxn>
                    <a:cxn ang="0">
                      <a:pos x="0" y="381"/>
                    </a:cxn>
                  </a:cxnLst>
                  <a:rect l="0" t="0" r="r" b="b"/>
                  <a:pathLst>
                    <a:path w="8725" h="3609">
                      <a:moveTo>
                        <a:pt x="0" y="381"/>
                      </a:moveTo>
                      <a:lnTo>
                        <a:pt x="4331" y="3609"/>
                      </a:lnTo>
                      <a:lnTo>
                        <a:pt x="8725" y="2724"/>
                      </a:lnTo>
                      <a:lnTo>
                        <a:pt x="4839" y="0"/>
                      </a:lnTo>
                      <a:lnTo>
                        <a:pt x="0" y="381"/>
                      </a:lnTo>
                      <a:close/>
                    </a:path>
                  </a:pathLst>
                </a:custGeom>
                <a:solidFill>
                  <a:srgbClr val="FFFFFF"/>
                </a:solidFill>
                <a:ln w="0">
                  <a:solidFill>
                    <a:srgbClr val="000000"/>
                  </a:solidFill>
                  <a:prstDash val="solid"/>
                  <a:round/>
                  <a:headEnd/>
                  <a:tailEnd/>
                </a:ln>
              </p:spPr>
              <p:txBody>
                <a:bodyPr/>
                <a:lstStyle/>
                <a:p>
                  <a:endParaRPr lang="en-US"/>
                </a:p>
              </p:txBody>
            </p:sp>
            <p:sp>
              <p:nvSpPr>
                <p:cNvPr id="31093" name="Freeform 373"/>
                <p:cNvSpPr>
                  <a:spLocks/>
                </p:cNvSpPr>
                <p:nvPr/>
              </p:nvSpPr>
              <p:spPr bwMode="auto">
                <a:xfrm>
                  <a:off x="753" y="2862"/>
                  <a:ext cx="77" cy="60"/>
                </a:xfrm>
                <a:custGeom>
                  <a:avLst/>
                  <a:gdLst/>
                  <a:ahLst/>
                  <a:cxnLst>
                    <a:cxn ang="0">
                      <a:pos x="2803" y="2594"/>
                    </a:cxn>
                    <a:cxn ang="0">
                      <a:pos x="0" y="2342"/>
                    </a:cxn>
                    <a:cxn ang="0">
                      <a:pos x="0" y="0"/>
                    </a:cxn>
                    <a:cxn ang="0">
                      <a:pos x="5286" y="507"/>
                    </a:cxn>
                    <a:cxn ang="0">
                      <a:pos x="2803" y="2594"/>
                    </a:cxn>
                  </a:cxnLst>
                  <a:rect l="0" t="0" r="r" b="b"/>
                  <a:pathLst>
                    <a:path w="5286" h="2594">
                      <a:moveTo>
                        <a:pt x="2803" y="2594"/>
                      </a:moveTo>
                      <a:lnTo>
                        <a:pt x="0" y="2342"/>
                      </a:lnTo>
                      <a:lnTo>
                        <a:pt x="0" y="0"/>
                      </a:lnTo>
                      <a:lnTo>
                        <a:pt x="5286" y="507"/>
                      </a:lnTo>
                      <a:lnTo>
                        <a:pt x="2803" y="2594"/>
                      </a:lnTo>
                      <a:close/>
                    </a:path>
                  </a:pathLst>
                </a:custGeom>
                <a:solidFill>
                  <a:srgbClr val="BF7F00"/>
                </a:solidFill>
                <a:ln w="0">
                  <a:solidFill>
                    <a:srgbClr val="000000"/>
                  </a:solidFill>
                  <a:prstDash val="solid"/>
                  <a:round/>
                  <a:headEnd/>
                  <a:tailEnd/>
                </a:ln>
              </p:spPr>
              <p:txBody>
                <a:bodyPr/>
                <a:lstStyle/>
                <a:p>
                  <a:endParaRPr lang="en-US"/>
                </a:p>
              </p:txBody>
            </p:sp>
            <p:sp>
              <p:nvSpPr>
                <p:cNvPr id="31094" name="Freeform 374"/>
                <p:cNvSpPr>
                  <a:spLocks/>
                </p:cNvSpPr>
                <p:nvPr/>
              </p:nvSpPr>
              <p:spPr bwMode="auto">
                <a:xfrm>
                  <a:off x="757" y="2871"/>
                  <a:ext cx="60" cy="44"/>
                </a:xfrm>
                <a:custGeom>
                  <a:avLst/>
                  <a:gdLst/>
                  <a:ahLst/>
                  <a:cxnLst>
                    <a:cxn ang="0">
                      <a:pos x="4142" y="381"/>
                    </a:cxn>
                    <a:cxn ang="0">
                      <a:pos x="0" y="0"/>
                    </a:cxn>
                    <a:cxn ang="0">
                      <a:pos x="0" y="1584"/>
                    </a:cxn>
                    <a:cxn ang="0">
                      <a:pos x="3121" y="1898"/>
                    </a:cxn>
                    <a:cxn ang="0">
                      <a:pos x="4142" y="381"/>
                    </a:cxn>
                  </a:cxnLst>
                  <a:rect l="0" t="0" r="r" b="b"/>
                  <a:pathLst>
                    <a:path w="4142" h="1898">
                      <a:moveTo>
                        <a:pt x="4142" y="381"/>
                      </a:moveTo>
                      <a:lnTo>
                        <a:pt x="0" y="0"/>
                      </a:lnTo>
                      <a:lnTo>
                        <a:pt x="0" y="1584"/>
                      </a:lnTo>
                      <a:lnTo>
                        <a:pt x="3121" y="1898"/>
                      </a:lnTo>
                      <a:lnTo>
                        <a:pt x="4142" y="381"/>
                      </a:lnTo>
                      <a:close/>
                    </a:path>
                  </a:pathLst>
                </a:custGeom>
                <a:solidFill>
                  <a:srgbClr val="BF7F00"/>
                </a:solidFill>
                <a:ln w="0">
                  <a:solidFill>
                    <a:srgbClr val="000000"/>
                  </a:solidFill>
                  <a:prstDash val="solid"/>
                  <a:round/>
                  <a:headEnd/>
                  <a:tailEnd/>
                </a:ln>
              </p:spPr>
              <p:txBody>
                <a:bodyPr/>
                <a:lstStyle/>
                <a:p>
                  <a:endParaRPr lang="en-US"/>
                </a:p>
              </p:txBody>
            </p:sp>
            <p:sp>
              <p:nvSpPr>
                <p:cNvPr id="31095" name="Freeform 375"/>
                <p:cNvSpPr>
                  <a:spLocks/>
                </p:cNvSpPr>
                <p:nvPr/>
              </p:nvSpPr>
              <p:spPr bwMode="auto">
                <a:xfrm>
                  <a:off x="781" y="2887"/>
                  <a:ext cx="24" cy="9"/>
                </a:xfrm>
                <a:custGeom>
                  <a:avLst/>
                  <a:gdLst/>
                  <a:ahLst/>
                  <a:cxnLst>
                    <a:cxn ang="0">
                      <a:pos x="1656" y="319"/>
                    </a:cxn>
                    <a:cxn ang="0">
                      <a:pos x="63" y="194"/>
                    </a:cxn>
                    <a:cxn ang="0">
                      <a:pos x="0" y="0"/>
                    </a:cxn>
                    <a:cxn ang="0">
                      <a:pos x="0" y="382"/>
                    </a:cxn>
                  </a:cxnLst>
                  <a:rect l="0" t="0" r="r" b="b"/>
                  <a:pathLst>
                    <a:path w="1656" h="382">
                      <a:moveTo>
                        <a:pt x="1656" y="319"/>
                      </a:moveTo>
                      <a:lnTo>
                        <a:pt x="63" y="194"/>
                      </a:lnTo>
                      <a:lnTo>
                        <a:pt x="0" y="0"/>
                      </a:lnTo>
                      <a:lnTo>
                        <a:pt x="0" y="382"/>
                      </a:lnTo>
                    </a:path>
                  </a:pathLst>
                </a:custGeom>
                <a:noFill/>
                <a:ln w="0">
                  <a:solidFill>
                    <a:srgbClr val="000000"/>
                  </a:solidFill>
                  <a:prstDash val="solid"/>
                  <a:round/>
                  <a:headEnd/>
                  <a:tailEnd/>
                </a:ln>
              </p:spPr>
              <p:txBody>
                <a:bodyPr/>
                <a:lstStyle/>
                <a:p>
                  <a:endParaRPr lang="en-US"/>
                </a:p>
              </p:txBody>
            </p:sp>
            <p:sp>
              <p:nvSpPr>
                <p:cNvPr id="31096" name="Freeform 376"/>
                <p:cNvSpPr>
                  <a:spLocks/>
                </p:cNvSpPr>
                <p:nvPr/>
              </p:nvSpPr>
              <p:spPr bwMode="auto">
                <a:xfrm>
                  <a:off x="736" y="2912"/>
                  <a:ext cx="65" cy="34"/>
                </a:xfrm>
                <a:custGeom>
                  <a:avLst/>
                  <a:gdLst/>
                  <a:ahLst/>
                  <a:cxnLst>
                    <a:cxn ang="0">
                      <a:pos x="4268" y="319"/>
                    </a:cxn>
                    <a:cxn ang="0">
                      <a:pos x="1017" y="0"/>
                    </a:cxn>
                    <a:cxn ang="0">
                      <a:pos x="0" y="1266"/>
                    </a:cxn>
                    <a:cxn ang="0">
                      <a:pos x="2357" y="1459"/>
                    </a:cxn>
                    <a:cxn ang="0">
                      <a:pos x="4521" y="633"/>
                    </a:cxn>
                    <a:cxn ang="0">
                      <a:pos x="4268" y="319"/>
                    </a:cxn>
                  </a:cxnLst>
                  <a:rect l="0" t="0" r="r" b="b"/>
                  <a:pathLst>
                    <a:path w="4521" h="1459">
                      <a:moveTo>
                        <a:pt x="4268" y="319"/>
                      </a:moveTo>
                      <a:lnTo>
                        <a:pt x="1017" y="0"/>
                      </a:lnTo>
                      <a:lnTo>
                        <a:pt x="0" y="1266"/>
                      </a:lnTo>
                      <a:lnTo>
                        <a:pt x="2357" y="1459"/>
                      </a:lnTo>
                      <a:lnTo>
                        <a:pt x="4521" y="633"/>
                      </a:lnTo>
                      <a:lnTo>
                        <a:pt x="4268" y="319"/>
                      </a:lnTo>
                      <a:close/>
                    </a:path>
                  </a:pathLst>
                </a:custGeom>
                <a:solidFill>
                  <a:srgbClr val="BF7F00"/>
                </a:solidFill>
                <a:ln w="0">
                  <a:solidFill>
                    <a:srgbClr val="000000"/>
                  </a:solidFill>
                  <a:prstDash val="solid"/>
                  <a:round/>
                  <a:headEnd/>
                  <a:tailEnd/>
                </a:ln>
              </p:spPr>
              <p:txBody>
                <a:bodyPr/>
                <a:lstStyle/>
                <a:p>
                  <a:endParaRPr lang="en-US"/>
                </a:p>
              </p:txBody>
            </p:sp>
            <p:sp>
              <p:nvSpPr>
                <p:cNvPr id="31097" name="Freeform 377"/>
                <p:cNvSpPr>
                  <a:spLocks/>
                </p:cNvSpPr>
                <p:nvPr/>
              </p:nvSpPr>
              <p:spPr bwMode="auto">
                <a:xfrm>
                  <a:off x="752" y="2690"/>
                  <a:ext cx="150" cy="175"/>
                </a:xfrm>
                <a:custGeom>
                  <a:avLst/>
                  <a:gdLst/>
                  <a:ahLst/>
                  <a:cxnLst>
                    <a:cxn ang="0">
                      <a:pos x="10337" y="3162"/>
                    </a:cxn>
                    <a:cxn ang="0">
                      <a:pos x="10365" y="1722"/>
                    </a:cxn>
                    <a:cxn ang="0">
                      <a:pos x="10326" y="759"/>
                    </a:cxn>
                    <a:cxn ang="0">
                      <a:pos x="10322" y="638"/>
                    </a:cxn>
                    <a:cxn ang="0">
                      <a:pos x="9493" y="508"/>
                    </a:cxn>
                    <a:cxn ang="0">
                      <a:pos x="7456" y="256"/>
                    </a:cxn>
                    <a:cxn ang="0">
                      <a:pos x="5414" y="130"/>
                    </a:cxn>
                    <a:cxn ang="0">
                      <a:pos x="3634" y="68"/>
                    </a:cxn>
                    <a:cxn ang="0">
                      <a:pos x="1402" y="0"/>
                    </a:cxn>
                    <a:cxn ang="0">
                      <a:pos x="938" y="5"/>
                    </a:cxn>
                    <a:cxn ang="0">
                      <a:pos x="769" y="194"/>
                    </a:cxn>
                    <a:cxn ang="0">
                      <a:pos x="634" y="763"/>
                    </a:cxn>
                    <a:cxn ang="0">
                      <a:pos x="516" y="1333"/>
                    </a:cxn>
                    <a:cxn ang="0">
                      <a:pos x="311" y="2485"/>
                    </a:cxn>
                    <a:cxn ang="0">
                      <a:pos x="232" y="3063"/>
                    </a:cxn>
                    <a:cxn ang="0">
                      <a:pos x="161" y="3645"/>
                    </a:cxn>
                    <a:cxn ang="0">
                      <a:pos x="102" y="4223"/>
                    </a:cxn>
                    <a:cxn ang="0">
                      <a:pos x="58" y="4809"/>
                    </a:cxn>
                    <a:cxn ang="0">
                      <a:pos x="8" y="5976"/>
                    </a:cxn>
                    <a:cxn ang="0">
                      <a:pos x="0" y="6798"/>
                    </a:cxn>
                    <a:cxn ang="0">
                      <a:pos x="51" y="6999"/>
                    </a:cxn>
                    <a:cxn ang="0">
                      <a:pos x="575" y="7073"/>
                    </a:cxn>
                    <a:cxn ang="0">
                      <a:pos x="5734" y="7537"/>
                    </a:cxn>
                    <a:cxn ang="0">
                      <a:pos x="10337" y="3162"/>
                    </a:cxn>
                  </a:cxnLst>
                  <a:rect l="0" t="0" r="r" b="b"/>
                  <a:pathLst>
                    <a:path w="10365" h="7537">
                      <a:moveTo>
                        <a:pt x="10337" y="3162"/>
                      </a:moveTo>
                      <a:lnTo>
                        <a:pt x="10365" y="1722"/>
                      </a:lnTo>
                      <a:lnTo>
                        <a:pt x="10326" y="759"/>
                      </a:lnTo>
                      <a:lnTo>
                        <a:pt x="10322" y="638"/>
                      </a:lnTo>
                      <a:lnTo>
                        <a:pt x="9493" y="508"/>
                      </a:lnTo>
                      <a:lnTo>
                        <a:pt x="7456" y="256"/>
                      </a:lnTo>
                      <a:lnTo>
                        <a:pt x="5414" y="130"/>
                      </a:lnTo>
                      <a:lnTo>
                        <a:pt x="3634" y="68"/>
                      </a:lnTo>
                      <a:lnTo>
                        <a:pt x="1402" y="0"/>
                      </a:lnTo>
                      <a:lnTo>
                        <a:pt x="938" y="5"/>
                      </a:lnTo>
                      <a:lnTo>
                        <a:pt x="769" y="194"/>
                      </a:lnTo>
                      <a:lnTo>
                        <a:pt x="634" y="763"/>
                      </a:lnTo>
                      <a:lnTo>
                        <a:pt x="516" y="1333"/>
                      </a:lnTo>
                      <a:lnTo>
                        <a:pt x="311" y="2485"/>
                      </a:lnTo>
                      <a:lnTo>
                        <a:pt x="232" y="3063"/>
                      </a:lnTo>
                      <a:lnTo>
                        <a:pt x="161" y="3645"/>
                      </a:lnTo>
                      <a:lnTo>
                        <a:pt x="102" y="4223"/>
                      </a:lnTo>
                      <a:lnTo>
                        <a:pt x="58" y="4809"/>
                      </a:lnTo>
                      <a:lnTo>
                        <a:pt x="8" y="5976"/>
                      </a:lnTo>
                      <a:lnTo>
                        <a:pt x="0" y="6798"/>
                      </a:lnTo>
                      <a:lnTo>
                        <a:pt x="51" y="6999"/>
                      </a:lnTo>
                      <a:lnTo>
                        <a:pt x="575" y="7073"/>
                      </a:lnTo>
                      <a:lnTo>
                        <a:pt x="5734" y="7537"/>
                      </a:lnTo>
                      <a:lnTo>
                        <a:pt x="10337" y="3162"/>
                      </a:lnTo>
                      <a:close/>
                    </a:path>
                  </a:pathLst>
                </a:custGeom>
                <a:solidFill>
                  <a:srgbClr val="BF7F00"/>
                </a:solidFill>
                <a:ln w="0">
                  <a:solidFill>
                    <a:srgbClr val="000000"/>
                  </a:solidFill>
                  <a:prstDash val="solid"/>
                  <a:round/>
                  <a:headEnd/>
                  <a:tailEnd/>
                </a:ln>
              </p:spPr>
              <p:txBody>
                <a:bodyPr/>
                <a:lstStyle/>
                <a:p>
                  <a:endParaRPr lang="en-US"/>
                </a:p>
              </p:txBody>
            </p:sp>
            <p:sp>
              <p:nvSpPr>
                <p:cNvPr id="31098" name="Freeform 378"/>
                <p:cNvSpPr>
                  <a:spLocks/>
                </p:cNvSpPr>
                <p:nvPr/>
              </p:nvSpPr>
              <p:spPr bwMode="auto">
                <a:xfrm>
                  <a:off x="763" y="2709"/>
                  <a:ext cx="84" cy="138"/>
                </a:xfrm>
                <a:custGeom>
                  <a:avLst/>
                  <a:gdLst/>
                  <a:ahLst/>
                  <a:cxnLst>
                    <a:cxn ang="0">
                      <a:pos x="5540" y="189"/>
                    </a:cxn>
                    <a:cxn ang="0">
                      <a:pos x="633" y="0"/>
                    </a:cxn>
                    <a:cxn ang="0">
                      <a:pos x="0" y="5571"/>
                    </a:cxn>
                    <a:cxn ang="0">
                      <a:pos x="4965" y="5953"/>
                    </a:cxn>
                    <a:cxn ang="0">
                      <a:pos x="5793" y="5382"/>
                    </a:cxn>
                    <a:cxn ang="0">
                      <a:pos x="5540" y="189"/>
                    </a:cxn>
                  </a:cxnLst>
                  <a:rect l="0" t="0" r="r" b="b"/>
                  <a:pathLst>
                    <a:path w="5793" h="5953">
                      <a:moveTo>
                        <a:pt x="5540" y="189"/>
                      </a:moveTo>
                      <a:lnTo>
                        <a:pt x="633" y="0"/>
                      </a:lnTo>
                      <a:lnTo>
                        <a:pt x="0" y="5571"/>
                      </a:lnTo>
                      <a:lnTo>
                        <a:pt x="4965" y="5953"/>
                      </a:lnTo>
                      <a:lnTo>
                        <a:pt x="5793" y="5382"/>
                      </a:lnTo>
                      <a:lnTo>
                        <a:pt x="5540" y="189"/>
                      </a:lnTo>
                      <a:close/>
                    </a:path>
                  </a:pathLst>
                </a:custGeom>
                <a:solidFill>
                  <a:srgbClr val="FFBFBF"/>
                </a:solidFill>
                <a:ln w="0">
                  <a:solidFill>
                    <a:srgbClr val="000000"/>
                  </a:solidFill>
                  <a:prstDash val="solid"/>
                  <a:round/>
                  <a:headEnd/>
                  <a:tailEnd/>
                </a:ln>
              </p:spPr>
              <p:txBody>
                <a:bodyPr/>
                <a:lstStyle/>
                <a:p>
                  <a:endParaRPr lang="en-US"/>
                </a:p>
              </p:txBody>
            </p:sp>
            <p:sp>
              <p:nvSpPr>
                <p:cNvPr id="31099" name="Freeform 379"/>
                <p:cNvSpPr>
                  <a:spLocks/>
                </p:cNvSpPr>
                <p:nvPr/>
              </p:nvSpPr>
              <p:spPr bwMode="auto">
                <a:xfrm>
                  <a:off x="774" y="2716"/>
                  <a:ext cx="73" cy="120"/>
                </a:xfrm>
                <a:custGeom>
                  <a:avLst/>
                  <a:gdLst/>
                  <a:ahLst/>
                  <a:cxnLst>
                    <a:cxn ang="0">
                      <a:pos x="4269" y="192"/>
                    </a:cxn>
                    <a:cxn ang="0">
                      <a:pos x="576" y="0"/>
                    </a:cxn>
                    <a:cxn ang="0">
                      <a:pos x="0" y="4749"/>
                    </a:cxn>
                    <a:cxn ang="0">
                      <a:pos x="5034" y="5130"/>
                    </a:cxn>
                    <a:cxn ang="0">
                      <a:pos x="4269" y="192"/>
                    </a:cxn>
                  </a:cxnLst>
                  <a:rect l="0" t="0" r="r" b="b"/>
                  <a:pathLst>
                    <a:path w="5034" h="5130">
                      <a:moveTo>
                        <a:pt x="4269" y="192"/>
                      </a:moveTo>
                      <a:lnTo>
                        <a:pt x="576" y="0"/>
                      </a:lnTo>
                      <a:lnTo>
                        <a:pt x="0" y="4749"/>
                      </a:lnTo>
                      <a:lnTo>
                        <a:pt x="5034" y="5130"/>
                      </a:lnTo>
                      <a:lnTo>
                        <a:pt x="4269" y="192"/>
                      </a:lnTo>
                      <a:close/>
                    </a:path>
                  </a:pathLst>
                </a:custGeom>
                <a:solidFill>
                  <a:srgbClr val="C6C6C6"/>
                </a:solidFill>
                <a:ln w="0">
                  <a:solidFill>
                    <a:srgbClr val="000000"/>
                  </a:solidFill>
                  <a:prstDash val="solid"/>
                  <a:round/>
                  <a:headEnd/>
                  <a:tailEnd/>
                </a:ln>
              </p:spPr>
              <p:txBody>
                <a:bodyPr/>
                <a:lstStyle/>
                <a:p>
                  <a:endParaRPr lang="en-US"/>
                </a:p>
              </p:txBody>
            </p:sp>
            <p:sp>
              <p:nvSpPr>
                <p:cNvPr id="31100" name="Freeform 380"/>
                <p:cNvSpPr>
                  <a:spLocks/>
                </p:cNvSpPr>
                <p:nvPr/>
              </p:nvSpPr>
              <p:spPr bwMode="auto">
                <a:xfrm>
                  <a:off x="783" y="2727"/>
                  <a:ext cx="36" cy="82"/>
                </a:xfrm>
                <a:custGeom>
                  <a:avLst/>
                  <a:gdLst/>
                  <a:ahLst/>
                  <a:cxnLst>
                    <a:cxn ang="0">
                      <a:pos x="2483" y="1014"/>
                    </a:cxn>
                    <a:cxn ang="0">
                      <a:pos x="2243" y="1156"/>
                    </a:cxn>
                    <a:cxn ang="0">
                      <a:pos x="2006" y="1313"/>
                    </a:cxn>
                    <a:cxn ang="0">
                      <a:pos x="1774" y="1474"/>
                    </a:cxn>
                    <a:cxn ang="0">
                      <a:pos x="1553" y="1651"/>
                    </a:cxn>
                    <a:cxn ang="0">
                      <a:pos x="1340" y="1836"/>
                    </a:cxn>
                    <a:cxn ang="0">
                      <a:pos x="1135" y="2028"/>
                    </a:cxn>
                    <a:cxn ang="0">
                      <a:pos x="939" y="2233"/>
                    </a:cxn>
                    <a:cxn ang="0">
                      <a:pos x="749" y="2441"/>
                    </a:cxn>
                    <a:cxn ang="0">
                      <a:pos x="571" y="2661"/>
                    </a:cxn>
                    <a:cxn ang="0">
                      <a:pos x="406" y="2890"/>
                    </a:cxn>
                    <a:cxn ang="0">
                      <a:pos x="249" y="3121"/>
                    </a:cxn>
                    <a:cxn ang="0">
                      <a:pos x="102" y="3365"/>
                    </a:cxn>
                    <a:cxn ang="0">
                      <a:pos x="0" y="3546"/>
                    </a:cxn>
                    <a:cxn ang="0">
                      <a:pos x="0" y="3546"/>
                    </a:cxn>
                    <a:cxn ang="0">
                      <a:pos x="32" y="3314"/>
                    </a:cxn>
                    <a:cxn ang="0">
                      <a:pos x="75" y="3082"/>
                    </a:cxn>
                    <a:cxn ang="0">
                      <a:pos x="130" y="2851"/>
                    </a:cxn>
                    <a:cxn ang="0">
                      <a:pos x="201" y="2622"/>
                    </a:cxn>
                    <a:cxn ang="0">
                      <a:pos x="280" y="2398"/>
                    </a:cxn>
                    <a:cxn ang="0">
                      <a:pos x="375" y="2178"/>
                    </a:cxn>
                    <a:cxn ang="0">
                      <a:pos x="478" y="1966"/>
                    </a:cxn>
                    <a:cxn ang="0">
                      <a:pos x="592" y="1758"/>
                    </a:cxn>
                    <a:cxn ang="0">
                      <a:pos x="718" y="1556"/>
                    </a:cxn>
                    <a:cxn ang="0">
                      <a:pos x="856" y="1360"/>
                    </a:cxn>
                    <a:cxn ang="0">
                      <a:pos x="1001" y="1171"/>
                    </a:cxn>
                    <a:cxn ang="0">
                      <a:pos x="1159" y="995"/>
                    </a:cxn>
                    <a:cxn ang="0">
                      <a:pos x="1324" y="822"/>
                    </a:cxn>
                    <a:cxn ang="0">
                      <a:pos x="1497" y="661"/>
                    </a:cxn>
                    <a:cxn ang="0">
                      <a:pos x="1679" y="507"/>
                    </a:cxn>
                    <a:cxn ang="0">
                      <a:pos x="1872" y="366"/>
                    </a:cxn>
                    <a:cxn ang="0">
                      <a:pos x="2070" y="232"/>
                    </a:cxn>
                    <a:cxn ang="0">
                      <a:pos x="2274" y="110"/>
                    </a:cxn>
                    <a:cxn ang="0">
                      <a:pos x="2483" y="0"/>
                    </a:cxn>
                    <a:cxn ang="0">
                      <a:pos x="2483" y="1014"/>
                    </a:cxn>
                  </a:cxnLst>
                  <a:rect l="0" t="0" r="r" b="b"/>
                  <a:pathLst>
                    <a:path w="2483" h="3546">
                      <a:moveTo>
                        <a:pt x="2483" y="1014"/>
                      </a:moveTo>
                      <a:lnTo>
                        <a:pt x="2243" y="1156"/>
                      </a:lnTo>
                      <a:lnTo>
                        <a:pt x="2006" y="1313"/>
                      </a:lnTo>
                      <a:lnTo>
                        <a:pt x="1774" y="1474"/>
                      </a:lnTo>
                      <a:lnTo>
                        <a:pt x="1553" y="1651"/>
                      </a:lnTo>
                      <a:lnTo>
                        <a:pt x="1340" y="1836"/>
                      </a:lnTo>
                      <a:lnTo>
                        <a:pt x="1135" y="2028"/>
                      </a:lnTo>
                      <a:lnTo>
                        <a:pt x="939" y="2233"/>
                      </a:lnTo>
                      <a:lnTo>
                        <a:pt x="749" y="2441"/>
                      </a:lnTo>
                      <a:lnTo>
                        <a:pt x="571" y="2661"/>
                      </a:lnTo>
                      <a:lnTo>
                        <a:pt x="406" y="2890"/>
                      </a:lnTo>
                      <a:lnTo>
                        <a:pt x="249" y="3121"/>
                      </a:lnTo>
                      <a:lnTo>
                        <a:pt x="102" y="3365"/>
                      </a:lnTo>
                      <a:lnTo>
                        <a:pt x="0" y="3546"/>
                      </a:lnTo>
                      <a:lnTo>
                        <a:pt x="0" y="3546"/>
                      </a:lnTo>
                      <a:lnTo>
                        <a:pt x="32" y="3314"/>
                      </a:lnTo>
                      <a:lnTo>
                        <a:pt x="75" y="3082"/>
                      </a:lnTo>
                      <a:lnTo>
                        <a:pt x="130" y="2851"/>
                      </a:lnTo>
                      <a:lnTo>
                        <a:pt x="201" y="2622"/>
                      </a:lnTo>
                      <a:lnTo>
                        <a:pt x="280" y="2398"/>
                      </a:lnTo>
                      <a:lnTo>
                        <a:pt x="375" y="2178"/>
                      </a:lnTo>
                      <a:lnTo>
                        <a:pt x="478" y="1966"/>
                      </a:lnTo>
                      <a:lnTo>
                        <a:pt x="592" y="1758"/>
                      </a:lnTo>
                      <a:lnTo>
                        <a:pt x="718" y="1556"/>
                      </a:lnTo>
                      <a:lnTo>
                        <a:pt x="856" y="1360"/>
                      </a:lnTo>
                      <a:lnTo>
                        <a:pt x="1001" y="1171"/>
                      </a:lnTo>
                      <a:lnTo>
                        <a:pt x="1159" y="995"/>
                      </a:lnTo>
                      <a:lnTo>
                        <a:pt x="1324" y="822"/>
                      </a:lnTo>
                      <a:lnTo>
                        <a:pt x="1497" y="661"/>
                      </a:lnTo>
                      <a:lnTo>
                        <a:pt x="1679" y="507"/>
                      </a:lnTo>
                      <a:lnTo>
                        <a:pt x="1872" y="366"/>
                      </a:lnTo>
                      <a:lnTo>
                        <a:pt x="2070" y="232"/>
                      </a:lnTo>
                      <a:lnTo>
                        <a:pt x="2274" y="110"/>
                      </a:lnTo>
                      <a:lnTo>
                        <a:pt x="2483" y="0"/>
                      </a:lnTo>
                      <a:lnTo>
                        <a:pt x="2483" y="1014"/>
                      </a:lnTo>
                      <a:close/>
                    </a:path>
                  </a:pathLst>
                </a:custGeom>
                <a:solidFill>
                  <a:srgbClr val="FFFFFF"/>
                </a:solidFill>
                <a:ln w="0">
                  <a:solidFill>
                    <a:srgbClr val="FFFFFF"/>
                  </a:solidFill>
                  <a:prstDash val="solid"/>
                  <a:round/>
                  <a:headEnd/>
                  <a:tailEnd/>
                </a:ln>
              </p:spPr>
              <p:txBody>
                <a:bodyPr/>
                <a:lstStyle/>
                <a:p>
                  <a:endParaRPr lang="en-US"/>
                </a:p>
              </p:txBody>
            </p:sp>
            <p:sp>
              <p:nvSpPr>
                <p:cNvPr id="31101" name="Freeform 381"/>
                <p:cNvSpPr>
                  <a:spLocks/>
                </p:cNvSpPr>
                <p:nvPr/>
              </p:nvSpPr>
              <p:spPr bwMode="auto">
                <a:xfrm>
                  <a:off x="807" y="2728"/>
                  <a:ext cx="6" cy="37"/>
                </a:xfrm>
                <a:custGeom>
                  <a:avLst/>
                  <a:gdLst/>
                  <a:ahLst/>
                  <a:cxnLst>
                    <a:cxn ang="0">
                      <a:pos x="255" y="0"/>
                    </a:cxn>
                    <a:cxn ang="0">
                      <a:pos x="445" y="1458"/>
                    </a:cxn>
                    <a:cxn ang="0">
                      <a:pos x="255" y="1584"/>
                    </a:cxn>
                    <a:cxn ang="0">
                      <a:pos x="0" y="126"/>
                    </a:cxn>
                    <a:cxn ang="0">
                      <a:pos x="255" y="0"/>
                    </a:cxn>
                  </a:cxnLst>
                  <a:rect l="0" t="0" r="r" b="b"/>
                  <a:pathLst>
                    <a:path w="445" h="1584">
                      <a:moveTo>
                        <a:pt x="255" y="0"/>
                      </a:moveTo>
                      <a:lnTo>
                        <a:pt x="445" y="1458"/>
                      </a:lnTo>
                      <a:lnTo>
                        <a:pt x="255" y="1584"/>
                      </a:lnTo>
                      <a:lnTo>
                        <a:pt x="0" y="126"/>
                      </a:lnTo>
                      <a:lnTo>
                        <a:pt x="255" y="0"/>
                      </a:lnTo>
                      <a:close/>
                    </a:path>
                  </a:pathLst>
                </a:custGeom>
                <a:solidFill>
                  <a:srgbClr val="C6C6C6"/>
                </a:solidFill>
                <a:ln w="0">
                  <a:solidFill>
                    <a:srgbClr val="C6C6C6"/>
                  </a:solidFill>
                  <a:prstDash val="solid"/>
                  <a:round/>
                  <a:headEnd/>
                  <a:tailEnd/>
                </a:ln>
              </p:spPr>
              <p:txBody>
                <a:bodyPr/>
                <a:lstStyle/>
                <a:p>
                  <a:endParaRPr lang="en-US"/>
                </a:p>
              </p:txBody>
            </p:sp>
            <p:sp>
              <p:nvSpPr>
                <p:cNvPr id="31102" name="Freeform 382"/>
                <p:cNvSpPr>
                  <a:spLocks/>
                </p:cNvSpPr>
                <p:nvPr/>
              </p:nvSpPr>
              <p:spPr bwMode="auto">
                <a:xfrm>
                  <a:off x="904" y="2803"/>
                  <a:ext cx="102" cy="311"/>
                </a:xfrm>
                <a:custGeom>
                  <a:avLst/>
                  <a:gdLst/>
                  <a:ahLst/>
                  <a:cxnLst>
                    <a:cxn ang="0">
                      <a:pos x="0" y="4568"/>
                    </a:cxn>
                    <a:cxn ang="0">
                      <a:pos x="1402" y="12420"/>
                    </a:cxn>
                    <a:cxn ang="0">
                      <a:pos x="3885" y="13371"/>
                    </a:cxn>
                    <a:cxn ang="0">
                      <a:pos x="4587" y="13371"/>
                    </a:cxn>
                    <a:cxn ang="0">
                      <a:pos x="4839" y="13179"/>
                    </a:cxn>
                    <a:cxn ang="0">
                      <a:pos x="6818" y="7651"/>
                    </a:cxn>
                    <a:cxn ang="0">
                      <a:pos x="6912" y="7348"/>
                    </a:cxn>
                    <a:cxn ang="0">
                      <a:pos x="6956" y="7034"/>
                    </a:cxn>
                    <a:cxn ang="0">
                      <a:pos x="6952" y="6719"/>
                    </a:cxn>
                    <a:cxn ang="0">
                      <a:pos x="6892" y="6405"/>
                    </a:cxn>
                    <a:cxn ang="0">
                      <a:pos x="6789" y="6106"/>
                    </a:cxn>
                    <a:cxn ang="0">
                      <a:pos x="6620" y="5874"/>
                    </a:cxn>
                    <a:cxn ang="0">
                      <a:pos x="6479" y="5638"/>
                    </a:cxn>
                    <a:cxn ang="0">
                      <a:pos x="6384" y="5383"/>
                    </a:cxn>
                    <a:cxn ang="0">
                      <a:pos x="6336" y="5115"/>
                    </a:cxn>
                    <a:cxn ang="0">
                      <a:pos x="6336" y="4840"/>
                    </a:cxn>
                    <a:cxn ang="0">
                      <a:pos x="6388" y="4572"/>
                    </a:cxn>
                    <a:cxn ang="0">
                      <a:pos x="6995" y="2545"/>
                    </a:cxn>
                    <a:cxn ang="0">
                      <a:pos x="7066" y="2281"/>
                    </a:cxn>
                    <a:cxn ang="0">
                      <a:pos x="7085" y="2009"/>
                    </a:cxn>
                    <a:cxn ang="0">
                      <a:pos x="7054" y="1738"/>
                    </a:cxn>
                    <a:cxn ang="0">
                      <a:pos x="6975" y="1479"/>
                    </a:cxn>
                    <a:cxn ang="0">
                      <a:pos x="6849" y="1235"/>
                    </a:cxn>
                    <a:cxn ang="0">
                      <a:pos x="6679" y="1023"/>
                    </a:cxn>
                    <a:cxn ang="0">
                      <a:pos x="6475" y="842"/>
                    </a:cxn>
                    <a:cxn ang="0">
                      <a:pos x="6361" y="767"/>
                    </a:cxn>
                    <a:cxn ang="0">
                      <a:pos x="6115" y="650"/>
                    </a:cxn>
                    <a:cxn ang="0">
                      <a:pos x="5600" y="445"/>
                    </a:cxn>
                    <a:cxn ang="0">
                      <a:pos x="5308" y="351"/>
                    </a:cxn>
                    <a:cxn ang="0">
                      <a:pos x="4472" y="138"/>
                    </a:cxn>
                    <a:cxn ang="0">
                      <a:pos x="3897" y="48"/>
                    </a:cxn>
                    <a:cxn ang="0">
                      <a:pos x="3369" y="0"/>
                    </a:cxn>
                    <a:cxn ang="0">
                      <a:pos x="3113" y="16"/>
                    </a:cxn>
                    <a:cxn ang="0">
                      <a:pos x="2857" y="75"/>
                    </a:cxn>
                    <a:cxn ang="0">
                      <a:pos x="2617" y="182"/>
                    </a:cxn>
                    <a:cxn ang="0">
                      <a:pos x="2400" y="330"/>
                    </a:cxn>
                    <a:cxn ang="0">
                      <a:pos x="2214" y="516"/>
                    </a:cxn>
                    <a:cxn ang="0">
                      <a:pos x="2072" y="736"/>
                    </a:cxn>
                    <a:cxn ang="0">
                      <a:pos x="1970" y="980"/>
                    </a:cxn>
                    <a:cxn ang="0">
                      <a:pos x="1939" y="1105"/>
                    </a:cxn>
                    <a:cxn ang="0">
                      <a:pos x="1272" y="3492"/>
                    </a:cxn>
                    <a:cxn ang="0">
                      <a:pos x="1158" y="3685"/>
                    </a:cxn>
                    <a:cxn ang="0">
                      <a:pos x="984" y="3857"/>
                    </a:cxn>
                    <a:cxn ang="0">
                      <a:pos x="701" y="4125"/>
                    </a:cxn>
                    <a:cxn ang="0">
                      <a:pos x="0" y="4568"/>
                    </a:cxn>
                  </a:cxnLst>
                  <a:rect l="0" t="0" r="r" b="b"/>
                  <a:pathLst>
                    <a:path w="7085" h="13371">
                      <a:moveTo>
                        <a:pt x="0" y="4568"/>
                      </a:moveTo>
                      <a:lnTo>
                        <a:pt x="1402" y="12420"/>
                      </a:lnTo>
                      <a:lnTo>
                        <a:pt x="3885" y="13371"/>
                      </a:lnTo>
                      <a:lnTo>
                        <a:pt x="4587" y="13371"/>
                      </a:lnTo>
                      <a:lnTo>
                        <a:pt x="4839" y="13179"/>
                      </a:lnTo>
                      <a:lnTo>
                        <a:pt x="6818" y="7651"/>
                      </a:lnTo>
                      <a:lnTo>
                        <a:pt x="6912" y="7348"/>
                      </a:lnTo>
                      <a:lnTo>
                        <a:pt x="6956" y="7034"/>
                      </a:lnTo>
                      <a:lnTo>
                        <a:pt x="6952" y="6719"/>
                      </a:lnTo>
                      <a:lnTo>
                        <a:pt x="6892" y="6405"/>
                      </a:lnTo>
                      <a:lnTo>
                        <a:pt x="6789" y="6106"/>
                      </a:lnTo>
                      <a:lnTo>
                        <a:pt x="6620" y="5874"/>
                      </a:lnTo>
                      <a:lnTo>
                        <a:pt x="6479" y="5638"/>
                      </a:lnTo>
                      <a:lnTo>
                        <a:pt x="6384" y="5383"/>
                      </a:lnTo>
                      <a:lnTo>
                        <a:pt x="6336" y="5115"/>
                      </a:lnTo>
                      <a:lnTo>
                        <a:pt x="6336" y="4840"/>
                      </a:lnTo>
                      <a:lnTo>
                        <a:pt x="6388" y="4572"/>
                      </a:lnTo>
                      <a:lnTo>
                        <a:pt x="6995" y="2545"/>
                      </a:lnTo>
                      <a:lnTo>
                        <a:pt x="7066" y="2281"/>
                      </a:lnTo>
                      <a:lnTo>
                        <a:pt x="7085" y="2009"/>
                      </a:lnTo>
                      <a:lnTo>
                        <a:pt x="7054" y="1738"/>
                      </a:lnTo>
                      <a:lnTo>
                        <a:pt x="6975" y="1479"/>
                      </a:lnTo>
                      <a:lnTo>
                        <a:pt x="6849" y="1235"/>
                      </a:lnTo>
                      <a:lnTo>
                        <a:pt x="6679" y="1023"/>
                      </a:lnTo>
                      <a:lnTo>
                        <a:pt x="6475" y="842"/>
                      </a:lnTo>
                      <a:lnTo>
                        <a:pt x="6361" y="767"/>
                      </a:lnTo>
                      <a:lnTo>
                        <a:pt x="6115" y="650"/>
                      </a:lnTo>
                      <a:lnTo>
                        <a:pt x="5600" y="445"/>
                      </a:lnTo>
                      <a:lnTo>
                        <a:pt x="5308" y="351"/>
                      </a:lnTo>
                      <a:lnTo>
                        <a:pt x="4472" y="138"/>
                      </a:lnTo>
                      <a:lnTo>
                        <a:pt x="3897" y="48"/>
                      </a:lnTo>
                      <a:lnTo>
                        <a:pt x="3369" y="0"/>
                      </a:lnTo>
                      <a:lnTo>
                        <a:pt x="3113" y="16"/>
                      </a:lnTo>
                      <a:lnTo>
                        <a:pt x="2857" y="75"/>
                      </a:lnTo>
                      <a:lnTo>
                        <a:pt x="2617" y="182"/>
                      </a:lnTo>
                      <a:lnTo>
                        <a:pt x="2400" y="330"/>
                      </a:lnTo>
                      <a:lnTo>
                        <a:pt x="2214" y="516"/>
                      </a:lnTo>
                      <a:lnTo>
                        <a:pt x="2072" y="736"/>
                      </a:lnTo>
                      <a:lnTo>
                        <a:pt x="1970" y="980"/>
                      </a:lnTo>
                      <a:lnTo>
                        <a:pt x="1939" y="1105"/>
                      </a:lnTo>
                      <a:lnTo>
                        <a:pt x="1272" y="3492"/>
                      </a:lnTo>
                      <a:lnTo>
                        <a:pt x="1158" y="3685"/>
                      </a:lnTo>
                      <a:lnTo>
                        <a:pt x="984" y="3857"/>
                      </a:lnTo>
                      <a:lnTo>
                        <a:pt x="701" y="4125"/>
                      </a:lnTo>
                      <a:lnTo>
                        <a:pt x="0" y="4568"/>
                      </a:lnTo>
                      <a:close/>
                    </a:path>
                  </a:pathLst>
                </a:custGeom>
                <a:solidFill>
                  <a:srgbClr val="BF7F00"/>
                </a:solidFill>
                <a:ln w="0">
                  <a:solidFill>
                    <a:srgbClr val="000000"/>
                  </a:solidFill>
                  <a:prstDash val="solid"/>
                  <a:round/>
                  <a:headEnd/>
                  <a:tailEnd/>
                </a:ln>
              </p:spPr>
              <p:txBody>
                <a:bodyPr/>
                <a:lstStyle/>
                <a:p>
                  <a:endParaRPr lang="en-US"/>
                </a:p>
              </p:txBody>
            </p:sp>
            <p:sp>
              <p:nvSpPr>
                <p:cNvPr id="31103" name="Freeform 383"/>
                <p:cNvSpPr>
                  <a:spLocks/>
                </p:cNvSpPr>
                <p:nvPr/>
              </p:nvSpPr>
              <p:spPr bwMode="auto">
                <a:xfrm>
                  <a:off x="828" y="3076"/>
                  <a:ext cx="142" cy="42"/>
                </a:xfrm>
                <a:custGeom>
                  <a:avLst/>
                  <a:gdLst/>
                  <a:ahLst/>
                  <a:cxnLst>
                    <a:cxn ang="0">
                      <a:pos x="445" y="1710"/>
                    </a:cxn>
                    <a:cxn ang="0">
                      <a:pos x="626" y="1781"/>
                    </a:cxn>
                    <a:cxn ang="0">
                      <a:pos x="891" y="1836"/>
                    </a:cxn>
                    <a:cxn ang="0">
                      <a:pos x="9489" y="1836"/>
                    </a:cxn>
                    <a:cxn ang="0">
                      <a:pos x="9615" y="1581"/>
                    </a:cxn>
                    <a:cxn ang="0">
                      <a:pos x="9770" y="1199"/>
                    </a:cxn>
                    <a:cxn ang="0">
                      <a:pos x="9809" y="822"/>
                    </a:cxn>
                    <a:cxn ang="0">
                      <a:pos x="9726" y="660"/>
                    </a:cxn>
                    <a:cxn ang="0">
                      <a:pos x="9615" y="507"/>
                    </a:cxn>
                    <a:cxn ang="0">
                      <a:pos x="9497" y="389"/>
                    </a:cxn>
                    <a:cxn ang="0">
                      <a:pos x="9363" y="315"/>
                    </a:cxn>
                    <a:cxn ang="0">
                      <a:pos x="9048" y="189"/>
                    </a:cxn>
                    <a:cxn ang="0">
                      <a:pos x="8753" y="122"/>
                    </a:cxn>
                    <a:cxn ang="0">
                      <a:pos x="8461" y="31"/>
                    </a:cxn>
                    <a:cxn ang="0">
                      <a:pos x="8153" y="0"/>
                    </a:cxn>
                    <a:cxn ang="0">
                      <a:pos x="137" y="4"/>
                    </a:cxn>
                    <a:cxn ang="0">
                      <a:pos x="23" y="963"/>
                    </a:cxn>
                    <a:cxn ang="0">
                      <a:pos x="0" y="1010"/>
                    </a:cxn>
                    <a:cxn ang="0">
                      <a:pos x="445" y="1710"/>
                    </a:cxn>
                  </a:cxnLst>
                  <a:rect l="0" t="0" r="r" b="b"/>
                  <a:pathLst>
                    <a:path w="9809" h="1836">
                      <a:moveTo>
                        <a:pt x="445" y="1710"/>
                      </a:moveTo>
                      <a:lnTo>
                        <a:pt x="626" y="1781"/>
                      </a:lnTo>
                      <a:lnTo>
                        <a:pt x="891" y="1836"/>
                      </a:lnTo>
                      <a:lnTo>
                        <a:pt x="9489" y="1836"/>
                      </a:lnTo>
                      <a:lnTo>
                        <a:pt x="9615" y="1581"/>
                      </a:lnTo>
                      <a:lnTo>
                        <a:pt x="9770" y="1199"/>
                      </a:lnTo>
                      <a:lnTo>
                        <a:pt x="9809" y="822"/>
                      </a:lnTo>
                      <a:lnTo>
                        <a:pt x="9726" y="660"/>
                      </a:lnTo>
                      <a:lnTo>
                        <a:pt x="9615" y="507"/>
                      </a:lnTo>
                      <a:lnTo>
                        <a:pt x="9497" y="389"/>
                      </a:lnTo>
                      <a:lnTo>
                        <a:pt x="9363" y="315"/>
                      </a:lnTo>
                      <a:lnTo>
                        <a:pt x="9048" y="189"/>
                      </a:lnTo>
                      <a:lnTo>
                        <a:pt x="8753" y="122"/>
                      </a:lnTo>
                      <a:lnTo>
                        <a:pt x="8461" y="31"/>
                      </a:lnTo>
                      <a:lnTo>
                        <a:pt x="8153" y="0"/>
                      </a:lnTo>
                      <a:lnTo>
                        <a:pt x="137" y="4"/>
                      </a:lnTo>
                      <a:lnTo>
                        <a:pt x="23" y="963"/>
                      </a:lnTo>
                      <a:lnTo>
                        <a:pt x="0" y="1010"/>
                      </a:lnTo>
                      <a:lnTo>
                        <a:pt x="445" y="1710"/>
                      </a:lnTo>
                      <a:close/>
                    </a:path>
                  </a:pathLst>
                </a:custGeom>
                <a:solidFill>
                  <a:srgbClr val="BF7F00"/>
                </a:solidFill>
                <a:ln w="0">
                  <a:solidFill>
                    <a:srgbClr val="000000"/>
                  </a:solidFill>
                  <a:prstDash val="solid"/>
                  <a:round/>
                  <a:headEnd/>
                  <a:tailEnd/>
                </a:ln>
              </p:spPr>
              <p:txBody>
                <a:bodyPr/>
                <a:lstStyle/>
                <a:p>
                  <a:endParaRPr lang="en-US"/>
                </a:p>
              </p:txBody>
            </p:sp>
            <p:sp>
              <p:nvSpPr>
                <p:cNvPr id="31104" name="Freeform 384"/>
                <p:cNvSpPr>
                  <a:spLocks/>
                </p:cNvSpPr>
                <p:nvPr/>
              </p:nvSpPr>
              <p:spPr bwMode="auto">
                <a:xfrm>
                  <a:off x="724" y="2940"/>
                  <a:ext cx="21" cy="64"/>
                </a:xfrm>
                <a:custGeom>
                  <a:avLst/>
                  <a:gdLst/>
                  <a:ahLst/>
                  <a:cxnLst>
                    <a:cxn ang="0">
                      <a:pos x="634" y="0"/>
                    </a:cxn>
                    <a:cxn ang="0">
                      <a:pos x="571" y="0"/>
                    </a:cxn>
                    <a:cxn ang="0">
                      <a:pos x="444" y="0"/>
                    </a:cxn>
                    <a:cxn ang="0">
                      <a:pos x="382" y="62"/>
                    </a:cxn>
                    <a:cxn ang="0">
                      <a:pos x="252" y="126"/>
                    </a:cxn>
                    <a:cxn ang="0">
                      <a:pos x="126" y="318"/>
                    </a:cxn>
                    <a:cxn ang="0">
                      <a:pos x="0" y="1584"/>
                    </a:cxn>
                    <a:cxn ang="0">
                      <a:pos x="66" y="1883"/>
                    </a:cxn>
                    <a:cxn ang="0">
                      <a:pos x="122" y="2130"/>
                    </a:cxn>
                    <a:cxn ang="0">
                      <a:pos x="232" y="2406"/>
                    </a:cxn>
                    <a:cxn ang="0">
                      <a:pos x="291" y="2543"/>
                    </a:cxn>
                    <a:cxn ang="0">
                      <a:pos x="428" y="2708"/>
                    </a:cxn>
                    <a:cxn ang="0">
                      <a:pos x="567" y="2763"/>
                    </a:cxn>
                    <a:cxn ang="0">
                      <a:pos x="763" y="2724"/>
                    </a:cxn>
                    <a:cxn ang="0">
                      <a:pos x="827" y="2594"/>
                    </a:cxn>
                    <a:cxn ang="0">
                      <a:pos x="1079" y="2280"/>
                    </a:cxn>
                    <a:cxn ang="0">
                      <a:pos x="1272" y="1961"/>
                    </a:cxn>
                    <a:cxn ang="0">
                      <a:pos x="1461" y="1584"/>
                    </a:cxn>
                    <a:cxn ang="0">
                      <a:pos x="634" y="0"/>
                    </a:cxn>
                  </a:cxnLst>
                  <a:rect l="0" t="0" r="r" b="b"/>
                  <a:pathLst>
                    <a:path w="1461" h="2763">
                      <a:moveTo>
                        <a:pt x="634" y="0"/>
                      </a:moveTo>
                      <a:lnTo>
                        <a:pt x="571" y="0"/>
                      </a:lnTo>
                      <a:lnTo>
                        <a:pt x="444" y="0"/>
                      </a:lnTo>
                      <a:lnTo>
                        <a:pt x="382" y="62"/>
                      </a:lnTo>
                      <a:lnTo>
                        <a:pt x="252" y="126"/>
                      </a:lnTo>
                      <a:lnTo>
                        <a:pt x="126" y="318"/>
                      </a:lnTo>
                      <a:lnTo>
                        <a:pt x="0" y="1584"/>
                      </a:lnTo>
                      <a:lnTo>
                        <a:pt x="66" y="1883"/>
                      </a:lnTo>
                      <a:lnTo>
                        <a:pt x="122" y="2130"/>
                      </a:lnTo>
                      <a:lnTo>
                        <a:pt x="232" y="2406"/>
                      </a:lnTo>
                      <a:lnTo>
                        <a:pt x="291" y="2543"/>
                      </a:lnTo>
                      <a:lnTo>
                        <a:pt x="428" y="2708"/>
                      </a:lnTo>
                      <a:lnTo>
                        <a:pt x="567" y="2763"/>
                      </a:lnTo>
                      <a:lnTo>
                        <a:pt x="763" y="2724"/>
                      </a:lnTo>
                      <a:lnTo>
                        <a:pt x="827" y="2594"/>
                      </a:lnTo>
                      <a:lnTo>
                        <a:pt x="1079" y="2280"/>
                      </a:lnTo>
                      <a:lnTo>
                        <a:pt x="1272" y="1961"/>
                      </a:lnTo>
                      <a:lnTo>
                        <a:pt x="1461" y="1584"/>
                      </a:lnTo>
                      <a:lnTo>
                        <a:pt x="634" y="0"/>
                      </a:lnTo>
                      <a:close/>
                    </a:path>
                  </a:pathLst>
                </a:custGeom>
                <a:solidFill>
                  <a:srgbClr val="21FF21"/>
                </a:solidFill>
                <a:ln w="0">
                  <a:solidFill>
                    <a:srgbClr val="000000"/>
                  </a:solidFill>
                  <a:prstDash val="solid"/>
                  <a:round/>
                  <a:headEnd/>
                  <a:tailEnd/>
                </a:ln>
              </p:spPr>
              <p:txBody>
                <a:bodyPr/>
                <a:lstStyle/>
                <a:p>
                  <a:endParaRPr lang="en-US"/>
                </a:p>
              </p:txBody>
            </p:sp>
            <p:sp>
              <p:nvSpPr>
                <p:cNvPr id="31105" name="Freeform 385"/>
                <p:cNvSpPr>
                  <a:spLocks/>
                </p:cNvSpPr>
                <p:nvPr/>
              </p:nvSpPr>
              <p:spPr bwMode="auto">
                <a:xfrm>
                  <a:off x="790" y="2862"/>
                  <a:ext cx="166" cy="237"/>
                </a:xfrm>
                <a:custGeom>
                  <a:avLst/>
                  <a:gdLst/>
                  <a:ahLst/>
                  <a:cxnLst>
                    <a:cxn ang="0">
                      <a:pos x="7006" y="62"/>
                    </a:cxn>
                    <a:cxn ang="0">
                      <a:pos x="7582" y="439"/>
                    </a:cxn>
                    <a:cxn ang="0">
                      <a:pos x="8153" y="884"/>
                    </a:cxn>
                    <a:cxn ang="0">
                      <a:pos x="9237" y="1580"/>
                    </a:cxn>
                    <a:cxn ang="0">
                      <a:pos x="9489" y="1772"/>
                    </a:cxn>
                    <a:cxn ang="0">
                      <a:pos x="9754" y="2016"/>
                    </a:cxn>
                    <a:cxn ang="0">
                      <a:pos x="9935" y="2342"/>
                    </a:cxn>
                    <a:cxn ang="0">
                      <a:pos x="10065" y="2720"/>
                    </a:cxn>
                    <a:cxn ang="0">
                      <a:pos x="10128" y="3164"/>
                    </a:cxn>
                    <a:cxn ang="0">
                      <a:pos x="10167" y="3537"/>
                    </a:cxn>
                    <a:cxn ang="0">
                      <a:pos x="10191" y="3986"/>
                    </a:cxn>
                    <a:cxn ang="0">
                      <a:pos x="10317" y="4619"/>
                    </a:cxn>
                    <a:cxn ang="0">
                      <a:pos x="10365" y="4929"/>
                    </a:cxn>
                    <a:cxn ang="0">
                      <a:pos x="10384" y="5382"/>
                    </a:cxn>
                    <a:cxn ang="0">
                      <a:pos x="10510" y="5822"/>
                    </a:cxn>
                    <a:cxn ang="0">
                      <a:pos x="10558" y="5924"/>
                    </a:cxn>
                    <a:cxn ang="0">
                      <a:pos x="10696" y="6089"/>
                    </a:cxn>
                    <a:cxn ang="0">
                      <a:pos x="10806" y="6203"/>
                    </a:cxn>
                    <a:cxn ang="0">
                      <a:pos x="10948" y="6836"/>
                    </a:cxn>
                    <a:cxn ang="0">
                      <a:pos x="11085" y="7308"/>
                    </a:cxn>
                    <a:cxn ang="0">
                      <a:pos x="11275" y="7850"/>
                    </a:cxn>
                    <a:cxn ang="0">
                      <a:pos x="11338" y="8228"/>
                    </a:cxn>
                    <a:cxn ang="0">
                      <a:pos x="11448" y="8661"/>
                    </a:cxn>
                    <a:cxn ang="0">
                      <a:pos x="11448" y="8853"/>
                    </a:cxn>
                    <a:cxn ang="0">
                      <a:pos x="11401" y="9116"/>
                    </a:cxn>
                    <a:cxn ang="0">
                      <a:pos x="11338" y="9242"/>
                    </a:cxn>
                    <a:cxn ang="0">
                      <a:pos x="10975" y="9544"/>
                    </a:cxn>
                    <a:cxn ang="0">
                      <a:pos x="10893" y="9624"/>
                    </a:cxn>
                    <a:cxn ang="0">
                      <a:pos x="10640" y="9710"/>
                    </a:cxn>
                    <a:cxn ang="0">
                      <a:pos x="10317" y="9749"/>
                    </a:cxn>
                    <a:cxn ang="0">
                      <a:pos x="10002" y="9749"/>
                    </a:cxn>
                    <a:cxn ang="0">
                      <a:pos x="9427" y="9686"/>
                    </a:cxn>
                    <a:cxn ang="0">
                      <a:pos x="8662" y="9624"/>
                    </a:cxn>
                    <a:cxn ang="0">
                      <a:pos x="8027" y="9556"/>
                    </a:cxn>
                    <a:cxn ang="0">
                      <a:pos x="7515" y="9556"/>
                    </a:cxn>
                    <a:cxn ang="0">
                      <a:pos x="7070" y="9624"/>
                    </a:cxn>
                    <a:cxn ang="0">
                      <a:pos x="6498" y="9749"/>
                    </a:cxn>
                    <a:cxn ang="0">
                      <a:pos x="5923" y="9875"/>
                    </a:cxn>
                    <a:cxn ang="0">
                      <a:pos x="5604" y="9938"/>
                    </a:cxn>
                    <a:cxn ang="0">
                      <a:pos x="5352" y="10001"/>
                    </a:cxn>
                    <a:cxn ang="0">
                      <a:pos x="5096" y="10063"/>
                    </a:cxn>
                    <a:cxn ang="0">
                      <a:pos x="4863" y="10150"/>
                    </a:cxn>
                    <a:cxn ang="0">
                      <a:pos x="4776" y="10063"/>
                    </a:cxn>
                    <a:cxn ang="0">
                      <a:pos x="4650" y="9938"/>
                    </a:cxn>
                    <a:cxn ang="0">
                      <a:pos x="4393" y="9430"/>
                    </a:cxn>
                    <a:cxn ang="0">
                      <a:pos x="3972" y="9321"/>
                    </a:cxn>
                    <a:cxn ang="0">
                      <a:pos x="3471" y="9348"/>
                    </a:cxn>
                    <a:cxn ang="0">
                      <a:pos x="3251" y="9430"/>
                    </a:cxn>
                    <a:cxn ang="0">
                      <a:pos x="3082" y="9544"/>
                    </a:cxn>
                    <a:cxn ang="0">
                      <a:pos x="2916" y="9682"/>
                    </a:cxn>
                    <a:cxn ang="0">
                      <a:pos x="2805" y="9820"/>
                    </a:cxn>
                    <a:cxn ang="0">
                      <a:pos x="2723" y="10012"/>
                    </a:cxn>
                    <a:cxn ang="0">
                      <a:pos x="2667" y="10123"/>
                    </a:cxn>
                    <a:cxn ang="0">
                      <a:pos x="2640" y="10177"/>
                    </a:cxn>
                    <a:cxn ang="0">
                      <a:pos x="0" y="10189"/>
                    </a:cxn>
                    <a:cxn ang="0">
                      <a:pos x="2487" y="4745"/>
                    </a:cxn>
                    <a:cxn ang="0">
                      <a:pos x="4969" y="377"/>
                    </a:cxn>
                    <a:cxn ang="0">
                      <a:pos x="5478" y="0"/>
                    </a:cxn>
                    <a:cxn ang="0">
                      <a:pos x="7006" y="62"/>
                    </a:cxn>
                  </a:cxnLst>
                  <a:rect l="0" t="0" r="r" b="b"/>
                  <a:pathLst>
                    <a:path w="11448" h="10189">
                      <a:moveTo>
                        <a:pt x="7006" y="62"/>
                      </a:moveTo>
                      <a:lnTo>
                        <a:pt x="7582" y="439"/>
                      </a:lnTo>
                      <a:lnTo>
                        <a:pt x="8153" y="884"/>
                      </a:lnTo>
                      <a:lnTo>
                        <a:pt x="9237" y="1580"/>
                      </a:lnTo>
                      <a:lnTo>
                        <a:pt x="9489" y="1772"/>
                      </a:lnTo>
                      <a:lnTo>
                        <a:pt x="9754" y="2016"/>
                      </a:lnTo>
                      <a:lnTo>
                        <a:pt x="9935" y="2342"/>
                      </a:lnTo>
                      <a:lnTo>
                        <a:pt x="10065" y="2720"/>
                      </a:lnTo>
                      <a:lnTo>
                        <a:pt x="10128" y="3164"/>
                      </a:lnTo>
                      <a:lnTo>
                        <a:pt x="10167" y="3537"/>
                      </a:lnTo>
                      <a:lnTo>
                        <a:pt x="10191" y="3986"/>
                      </a:lnTo>
                      <a:lnTo>
                        <a:pt x="10317" y="4619"/>
                      </a:lnTo>
                      <a:lnTo>
                        <a:pt x="10365" y="4929"/>
                      </a:lnTo>
                      <a:lnTo>
                        <a:pt x="10384" y="5382"/>
                      </a:lnTo>
                      <a:lnTo>
                        <a:pt x="10510" y="5822"/>
                      </a:lnTo>
                      <a:lnTo>
                        <a:pt x="10558" y="5924"/>
                      </a:lnTo>
                      <a:lnTo>
                        <a:pt x="10696" y="6089"/>
                      </a:lnTo>
                      <a:lnTo>
                        <a:pt x="10806" y="6203"/>
                      </a:lnTo>
                      <a:lnTo>
                        <a:pt x="10948" y="6836"/>
                      </a:lnTo>
                      <a:lnTo>
                        <a:pt x="11085" y="7308"/>
                      </a:lnTo>
                      <a:lnTo>
                        <a:pt x="11275" y="7850"/>
                      </a:lnTo>
                      <a:lnTo>
                        <a:pt x="11338" y="8228"/>
                      </a:lnTo>
                      <a:lnTo>
                        <a:pt x="11448" y="8661"/>
                      </a:lnTo>
                      <a:lnTo>
                        <a:pt x="11448" y="8853"/>
                      </a:lnTo>
                      <a:lnTo>
                        <a:pt x="11401" y="9116"/>
                      </a:lnTo>
                      <a:lnTo>
                        <a:pt x="11338" y="9242"/>
                      </a:lnTo>
                      <a:lnTo>
                        <a:pt x="10975" y="9544"/>
                      </a:lnTo>
                      <a:lnTo>
                        <a:pt x="10893" y="9624"/>
                      </a:lnTo>
                      <a:lnTo>
                        <a:pt x="10640" y="9710"/>
                      </a:lnTo>
                      <a:lnTo>
                        <a:pt x="10317" y="9749"/>
                      </a:lnTo>
                      <a:lnTo>
                        <a:pt x="10002" y="9749"/>
                      </a:lnTo>
                      <a:lnTo>
                        <a:pt x="9427" y="9686"/>
                      </a:lnTo>
                      <a:lnTo>
                        <a:pt x="8662" y="9624"/>
                      </a:lnTo>
                      <a:lnTo>
                        <a:pt x="8027" y="9556"/>
                      </a:lnTo>
                      <a:lnTo>
                        <a:pt x="7515" y="9556"/>
                      </a:lnTo>
                      <a:lnTo>
                        <a:pt x="7070" y="9624"/>
                      </a:lnTo>
                      <a:lnTo>
                        <a:pt x="6498" y="9749"/>
                      </a:lnTo>
                      <a:lnTo>
                        <a:pt x="5923" y="9875"/>
                      </a:lnTo>
                      <a:lnTo>
                        <a:pt x="5604" y="9938"/>
                      </a:lnTo>
                      <a:lnTo>
                        <a:pt x="5352" y="10001"/>
                      </a:lnTo>
                      <a:lnTo>
                        <a:pt x="5096" y="10063"/>
                      </a:lnTo>
                      <a:lnTo>
                        <a:pt x="4863" y="10150"/>
                      </a:lnTo>
                      <a:lnTo>
                        <a:pt x="4776" y="10063"/>
                      </a:lnTo>
                      <a:lnTo>
                        <a:pt x="4650" y="9938"/>
                      </a:lnTo>
                      <a:lnTo>
                        <a:pt x="4393" y="9430"/>
                      </a:lnTo>
                      <a:lnTo>
                        <a:pt x="3972" y="9321"/>
                      </a:lnTo>
                      <a:lnTo>
                        <a:pt x="3471" y="9348"/>
                      </a:lnTo>
                      <a:lnTo>
                        <a:pt x="3251" y="9430"/>
                      </a:lnTo>
                      <a:lnTo>
                        <a:pt x="3082" y="9544"/>
                      </a:lnTo>
                      <a:lnTo>
                        <a:pt x="2916" y="9682"/>
                      </a:lnTo>
                      <a:lnTo>
                        <a:pt x="2805" y="9820"/>
                      </a:lnTo>
                      <a:lnTo>
                        <a:pt x="2723" y="10012"/>
                      </a:lnTo>
                      <a:lnTo>
                        <a:pt x="2667" y="10123"/>
                      </a:lnTo>
                      <a:lnTo>
                        <a:pt x="2640" y="10177"/>
                      </a:lnTo>
                      <a:lnTo>
                        <a:pt x="0" y="10189"/>
                      </a:lnTo>
                      <a:lnTo>
                        <a:pt x="2487" y="4745"/>
                      </a:lnTo>
                      <a:lnTo>
                        <a:pt x="4969" y="377"/>
                      </a:lnTo>
                      <a:lnTo>
                        <a:pt x="5478" y="0"/>
                      </a:lnTo>
                      <a:lnTo>
                        <a:pt x="7006" y="62"/>
                      </a:lnTo>
                      <a:close/>
                    </a:path>
                  </a:pathLst>
                </a:custGeom>
                <a:solidFill>
                  <a:srgbClr val="21FF21"/>
                </a:solidFill>
                <a:ln w="0">
                  <a:solidFill>
                    <a:srgbClr val="000000"/>
                  </a:solidFill>
                  <a:prstDash val="solid"/>
                  <a:round/>
                  <a:headEnd/>
                  <a:tailEnd/>
                </a:ln>
              </p:spPr>
              <p:txBody>
                <a:bodyPr/>
                <a:lstStyle/>
                <a:p>
                  <a:endParaRPr lang="en-US"/>
                </a:p>
              </p:txBody>
            </p:sp>
            <p:sp>
              <p:nvSpPr>
                <p:cNvPr id="31106" name="Freeform 386"/>
                <p:cNvSpPr>
                  <a:spLocks/>
                </p:cNvSpPr>
                <p:nvPr/>
              </p:nvSpPr>
              <p:spPr bwMode="auto">
                <a:xfrm>
                  <a:off x="844" y="3062"/>
                  <a:ext cx="18" cy="36"/>
                </a:xfrm>
                <a:custGeom>
                  <a:avLst/>
                  <a:gdLst/>
                  <a:ahLst/>
                  <a:cxnLst>
                    <a:cxn ang="0">
                      <a:pos x="0" y="0"/>
                    </a:cxn>
                    <a:cxn ang="0">
                      <a:pos x="166" y="436"/>
                    </a:cxn>
                    <a:cxn ang="0">
                      <a:pos x="276" y="629"/>
                    </a:cxn>
                    <a:cxn ang="0">
                      <a:pos x="441" y="881"/>
                    </a:cxn>
                    <a:cxn ang="0">
                      <a:pos x="528" y="1018"/>
                    </a:cxn>
                    <a:cxn ang="0">
                      <a:pos x="635" y="1203"/>
                    </a:cxn>
                    <a:cxn ang="0">
                      <a:pos x="722" y="1321"/>
                    </a:cxn>
                    <a:cxn ang="0">
                      <a:pos x="804" y="1403"/>
                    </a:cxn>
                    <a:cxn ang="0">
                      <a:pos x="943" y="1514"/>
                    </a:cxn>
                    <a:cxn ang="0">
                      <a:pos x="1167" y="1541"/>
                    </a:cxn>
                    <a:cxn ang="0">
                      <a:pos x="1222" y="1514"/>
                    </a:cxn>
                    <a:cxn ang="0">
                      <a:pos x="1273" y="1392"/>
                    </a:cxn>
                    <a:cxn ang="0">
                      <a:pos x="1278" y="1293"/>
                    </a:cxn>
                    <a:cxn ang="0">
                      <a:pos x="1278" y="1128"/>
                    </a:cxn>
                    <a:cxn ang="0">
                      <a:pos x="1222" y="908"/>
                    </a:cxn>
                    <a:cxn ang="0">
                      <a:pos x="1167" y="684"/>
                    </a:cxn>
                    <a:cxn ang="0">
                      <a:pos x="1112" y="574"/>
                    </a:cxn>
                    <a:cxn ang="0">
                      <a:pos x="1017" y="444"/>
                    </a:cxn>
                    <a:cxn ang="0">
                      <a:pos x="954" y="378"/>
                    </a:cxn>
                    <a:cxn ang="0">
                      <a:pos x="0" y="0"/>
                    </a:cxn>
                  </a:cxnLst>
                  <a:rect l="0" t="0" r="r" b="b"/>
                  <a:pathLst>
                    <a:path w="1278" h="1541">
                      <a:moveTo>
                        <a:pt x="0" y="0"/>
                      </a:moveTo>
                      <a:lnTo>
                        <a:pt x="166" y="436"/>
                      </a:lnTo>
                      <a:lnTo>
                        <a:pt x="276" y="629"/>
                      </a:lnTo>
                      <a:lnTo>
                        <a:pt x="441" y="881"/>
                      </a:lnTo>
                      <a:lnTo>
                        <a:pt x="528" y="1018"/>
                      </a:lnTo>
                      <a:lnTo>
                        <a:pt x="635" y="1203"/>
                      </a:lnTo>
                      <a:lnTo>
                        <a:pt x="722" y="1321"/>
                      </a:lnTo>
                      <a:lnTo>
                        <a:pt x="804" y="1403"/>
                      </a:lnTo>
                      <a:lnTo>
                        <a:pt x="943" y="1514"/>
                      </a:lnTo>
                      <a:lnTo>
                        <a:pt x="1167" y="1541"/>
                      </a:lnTo>
                      <a:lnTo>
                        <a:pt x="1222" y="1514"/>
                      </a:lnTo>
                      <a:lnTo>
                        <a:pt x="1273" y="1392"/>
                      </a:lnTo>
                      <a:lnTo>
                        <a:pt x="1278" y="1293"/>
                      </a:lnTo>
                      <a:lnTo>
                        <a:pt x="1278" y="1128"/>
                      </a:lnTo>
                      <a:lnTo>
                        <a:pt x="1222" y="908"/>
                      </a:lnTo>
                      <a:lnTo>
                        <a:pt x="1167" y="684"/>
                      </a:lnTo>
                      <a:lnTo>
                        <a:pt x="1112" y="574"/>
                      </a:lnTo>
                      <a:lnTo>
                        <a:pt x="1017" y="444"/>
                      </a:lnTo>
                      <a:lnTo>
                        <a:pt x="954" y="378"/>
                      </a:lnTo>
                      <a:lnTo>
                        <a:pt x="0" y="0"/>
                      </a:lnTo>
                      <a:close/>
                    </a:path>
                  </a:pathLst>
                </a:custGeom>
                <a:solidFill>
                  <a:srgbClr val="21FF21"/>
                </a:solidFill>
                <a:ln w="0">
                  <a:solidFill>
                    <a:srgbClr val="000000"/>
                  </a:solidFill>
                  <a:prstDash val="solid"/>
                  <a:round/>
                  <a:headEnd/>
                  <a:tailEnd/>
                </a:ln>
              </p:spPr>
              <p:txBody>
                <a:bodyPr/>
                <a:lstStyle/>
                <a:p>
                  <a:endParaRPr lang="en-US"/>
                </a:p>
              </p:txBody>
            </p:sp>
            <p:sp>
              <p:nvSpPr>
                <p:cNvPr id="31107" name="Freeform 387"/>
                <p:cNvSpPr>
                  <a:spLocks/>
                </p:cNvSpPr>
                <p:nvPr/>
              </p:nvSpPr>
              <p:spPr bwMode="auto">
                <a:xfrm>
                  <a:off x="652" y="2922"/>
                  <a:ext cx="31" cy="49"/>
                </a:xfrm>
                <a:custGeom>
                  <a:avLst/>
                  <a:gdLst/>
                  <a:ahLst/>
                  <a:cxnLst>
                    <a:cxn ang="0">
                      <a:pos x="323" y="570"/>
                    </a:cxn>
                    <a:cxn ang="0">
                      <a:pos x="137" y="900"/>
                    </a:cxn>
                    <a:cxn ang="0">
                      <a:pos x="0" y="1203"/>
                    </a:cxn>
                    <a:cxn ang="0">
                      <a:pos x="4" y="1454"/>
                    </a:cxn>
                    <a:cxn ang="0">
                      <a:pos x="4" y="1584"/>
                    </a:cxn>
                    <a:cxn ang="0">
                      <a:pos x="83" y="1702"/>
                    </a:cxn>
                    <a:cxn ang="0">
                      <a:pos x="192" y="1899"/>
                    </a:cxn>
                    <a:cxn ang="0">
                      <a:pos x="302" y="1949"/>
                    </a:cxn>
                    <a:cxn ang="0">
                      <a:pos x="449" y="2025"/>
                    </a:cxn>
                    <a:cxn ang="0">
                      <a:pos x="512" y="2087"/>
                    </a:cxn>
                    <a:cxn ang="0">
                      <a:pos x="666" y="2087"/>
                    </a:cxn>
                    <a:cxn ang="0">
                      <a:pos x="776" y="2060"/>
                    </a:cxn>
                    <a:cxn ang="0">
                      <a:pos x="831" y="1922"/>
                    </a:cxn>
                    <a:cxn ang="0">
                      <a:pos x="776" y="1730"/>
                    </a:cxn>
                    <a:cxn ang="0">
                      <a:pos x="705" y="1648"/>
                    </a:cxn>
                    <a:cxn ang="0">
                      <a:pos x="768" y="1584"/>
                    </a:cxn>
                    <a:cxn ang="0">
                      <a:pos x="858" y="1757"/>
                    </a:cxn>
                    <a:cxn ang="0">
                      <a:pos x="957" y="1899"/>
                    </a:cxn>
                    <a:cxn ang="0">
                      <a:pos x="1139" y="1978"/>
                    </a:cxn>
                    <a:cxn ang="0">
                      <a:pos x="1332" y="2060"/>
                    </a:cxn>
                    <a:cxn ang="0">
                      <a:pos x="1524" y="2060"/>
                    </a:cxn>
                    <a:cxn ang="0">
                      <a:pos x="1552" y="1978"/>
                    </a:cxn>
                    <a:cxn ang="0">
                      <a:pos x="1524" y="1840"/>
                    </a:cxn>
                    <a:cxn ang="0">
                      <a:pos x="1532" y="1710"/>
                    </a:cxn>
                    <a:cxn ang="0">
                      <a:pos x="1852" y="1584"/>
                    </a:cxn>
                    <a:cxn ang="0">
                      <a:pos x="2041" y="1140"/>
                    </a:cxn>
                    <a:cxn ang="0">
                      <a:pos x="2167" y="759"/>
                    </a:cxn>
                    <a:cxn ang="0">
                      <a:pos x="2104" y="444"/>
                    </a:cxn>
                    <a:cxn ang="0">
                      <a:pos x="1784" y="126"/>
                    </a:cxn>
                    <a:cxn ang="0">
                      <a:pos x="1406" y="0"/>
                    </a:cxn>
                    <a:cxn ang="0">
                      <a:pos x="1024" y="126"/>
                    </a:cxn>
                    <a:cxn ang="0">
                      <a:pos x="641" y="252"/>
                    </a:cxn>
                    <a:cxn ang="0">
                      <a:pos x="323" y="570"/>
                    </a:cxn>
                  </a:cxnLst>
                  <a:rect l="0" t="0" r="r" b="b"/>
                  <a:pathLst>
                    <a:path w="2167" h="2087">
                      <a:moveTo>
                        <a:pt x="323" y="570"/>
                      </a:moveTo>
                      <a:lnTo>
                        <a:pt x="137" y="900"/>
                      </a:lnTo>
                      <a:lnTo>
                        <a:pt x="0" y="1203"/>
                      </a:lnTo>
                      <a:lnTo>
                        <a:pt x="4" y="1454"/>
                      </a:lnTo>
                      <a:lnTo>
                        <a:pt x="4" y="1584"/>
                      </a:lnTo>
                      <a:lnTo>
                        <a:pt x="83" y="1702"/>
                      </a:lnTo>
                      <a:lnTo>
                        <a:pt x="192" y="1899"/>
                      </a:lnTo>
                      <a:lnTo>
                        <a:pt x="302" y="1949"/>
                      </a:lnTo>
                      <a:lnTo>
                        <a:pt x="449" y="2025"/>
                      </a:lnTo>
                      <a:lnTo>
                        <a:pt x="512" y="2087"/>
                      </a:lnTo>
                      <a:lnTo>
                        <a:pt x="666" y="2087"/>
                      </a:lnTo>
                      <a:lnTo>
                        <a:pt x="776" y="2060"/>
                      </a:lnTo>
                      <a:lnTo>
                        <a:pt x="831" y="1922"/>
                      </a:lnTo>
                      <a:lnTo>
                        <a:pt x="776" y="1730"/>
                      </a:lnTo>
                      <a:lnTo>
                        <a:pt x="705" y="1648"/>
                      </a:lnTo>
                      <a:lnTo>
                        <a:pt x="768" y="1584"/>
                      </a:lnTo>
                      <a:lnTo>
                        <a:pt x="858" y="1757"/>
                      </a:lnTo>
                      <a:lnTo>
                        <a:pt x="957" y="1899"/>
                      </a:lnTo>
                      <a:lnTo>
                        <a:pt x="1139" y="1978"/>
                      </a:lnTo>
                      <a:lnTo>
                        <a:pt x="1332" y="2060"/>
                      </a:lnTo>
                      <a:lnTo>
                        <a:pt x="1524" y="2060"/>
                      </a:lnTo>
                      <a:lnTo>
                        <a:pt x="1552" y="1978"/>
                      </a:lnTo>
                      <a:lnTo>
                        <a:pt x="1524" y="1840"/>
                      </a:lnTo>
                      <a:lnTo>
                        <a:pt x="1532" y="1710"/>
                      </a:lnTo>
                      <a:lnTo>
                        <a:pt x="1852" y="1584"/>
                      </a:lnTo>
                      <a:lnTo>
                        <a:pt x="2041" y="1140"/>
                      </a:lnTo>
                      <a:lnTo>
                        <a:pt x="2167" y="759"/>
                      </a:lnTo>
                      <a:lnTo>
                        <a:pt x="2104" y="444"/>
                      </a:lnTo>
                      <a:lnTo>
                        <a:pt x="1784" y="126"/>
                      </a:lnTo>
                      <a:lnTo>
                        <a:pt x="1406" y="0"/>
                      </a:lnTo>
                      <a:lnTo>
                        <a:pt x="1024" y="126"/>
                      </a:lnTo>
                      <a:lnTo>
                        <a:pt x="641" y="252"/>
                      </a:lnTo>
                      <a:lnTo>
                        <a:pt x="323" y="570"/>
                      </a:lnTo>
                      <a:close/>
                    </a:path>
                  </a:pathLst>
                </a:custGeom>
                <a:solidFill>
                  <a:srgbClr val="FFBFBF"/>
                </a:solidFill>
                <a:ln w="0">
                  <a:solidFill>
                    <a:srgbClr val="000000"/>
                  </a:solidFill>
                  <a:prstDash val="solid"/>
                  <a:round/>
                  <a:headEnd/>
                  <a:tailEnd/>
                </a:ln>
              </p:spPr>
              <p:txBody>
                <a:bodyPr/>
                <a:lstStyle/>
                <a:p>
                  <a:endParaRPr lang="en-US"/>
                </a:p>
              </p:txBody>
            </p:sp>
            <p:sp>
              <p:nvSpPr>
                <p:cNvPr id="31108" name="Freeform 388"/>
                <p:cNvSpPr>
                  <a:spLocks/>
                </p:cNvSpPr>
                <p:nvPr/>
              </p:nvSpPr>
              <p:spPr bwMode="auto">
                <a:xfrm>
                  <a:off x="648" y="2914"/>
                  <a:ext cx="101" cy="67"/>
                </a:xfrm>
                <a:custGeom>
                  <a:avLst/>
                  <a:gdLst/>
                  <a:ahLst/>
                  <a:cxnLst>
                    <a:cxn ang="0">
                      <a:pos x="389" y="1144"/>
                    </a:cxn>
                    <a:cxn ang="0">
                      <a:pos x="693" y="1198"/>
                    </a:cxn>
                    <a:cxn ang="0">
                      <a:pos x="893" y="1140"/>
                    </a:cxn>
                    <a:cxn ang="0">
                      <a:pos x="1083" y="1033"/>
                    </a:cxn>
                    <a:cxn ang="0">
                      <a:pos x="1249" y="841"/>
                    </a:cxn>
                    <a:cxn ang="0">
                      <a:pos x="1474" y="672"/>
                    </a:cxn>
                    <a:cxn ang="0">
                      <a:pos x="1860" y="645"/>
                    </a:cxn>
                    <a:cxn ang="0">
                      <a:pos x="2028" y="731"/>
                    </a:cxn>
                    <a:cxn ang="0">
                      <a:pos x="2195" y="1006"/>
                    </a:cxn>
                    <a:cxn ang="0">
                      <a:pos x="2167" y="1140"/>
                    </a:cxn>
                    <a:cxn ang="0">
                      <a:pos x="1918" y="1474"/>
                    </a:cxn>
                    <a:cxn ang="0">
                      <a:pos x="1784" y="1584"/>
                    </a:cxn>
                    <a:cxn ang="0">
                      <a:pos x="945" y="1529"/>
                    </a:cxn>
                    <a:cxn ang="0">
                      <a:pos x="444" y="1458"/>
                    </a:cxn>
                    <a:cxn ang="0">
                      <a:pos x="54" y="1612"/>
                    </a:cxn>
                    <a:cxn ang="0">
                      <a:pos x="0" y="1835"/>
                    </a:cxn>
                    <a:cxn ang="0">
                      <a:pos x="318" y="1965"/>
                    </a:cxn>
                    <a:cxn ang="0">
                      <a:pos x="827" y="2217"/>
                    </a:cxn>
                    <a:cxn ang="0">
                      <a:pos x="1584" y="2359"/>
                    </a:cxn>
                    <a:cxn ang="0">
                      <a:pos x="2167" y="2414"/>
                    </a:cxn>
                    <a:cxn ang="0">
                      <a:pos x="2861" y="2496"/>
                    </a:cxn>
                    <a:cxn ang="0">
                      <a:pos x="3499" y="2496"/>
                    </a:cxn>
                    <a:cxn ang="0">
                      <a:pos x="4141" y="2468"/>
                    </a:cxn>
                    <a:cxn ang="0">
                      <a:pos x="5028" y="2606"/>
                    </a:cxn>
                    <a:cxn ang="0">
                      <a:pos x="5528" y="2689"/>
                    </a:cxn>
                    <a:cxn ang="0">
                      <a:pos x="6241" y="2913"/>
                    </a:cxn>
                    <a:cxn ang="0">
                      <a:pos x="6944" y="2598"/>
                    </a:cxn>
                    <a:cxn ang="0">
                      <a:pos x="6115" y="1266"/>
                    </a:cxn>
                    <a:cxn ang="0">
                      <a:pos x="5478" y="1332"/>
                    </a:cxn>
                    <a:cxn ang="0">
                      <a:pos x="4780" y="1226"/>
                    </a:cxn>
                    <a:cxn ang="0">
                      <a:pos x="4141" y="1006"/>
                    </a:cxn>
                    <a:cxn ang="0">
                      <a:pos x="3633" y="762"/>
                    </a:cxn>
                    <a:cxn ang="0">
                      <a:pos x="2971" y="315"/>
                    </a:cxn>
                    <a:cxn ang="0">
                      <a:pos x="2613" y="129"/>
                    </a:cxn>
                    <a:cxn ang="0">
                      <a:pos x="2167" y="66"/>
                    </a:cxn>
                    <a:cxn ang="0">
                      <a:pos x="1666" y="12"/>
                    </a:cxn>
                    <a:cxn ang="0">
                      <a:pos x="1402" y="0"/>
                    </a:cxn>
                    <a:cxn ang="0">
                      <a:pos x="1110" y="204"/>
                    </a:cxn>
                    <a:cxn ang="0">
                      <a:pos x="721" y="645"/>
                    </a:cxn>
                    <a:cxn ang="0">
                      <a:pos x="389" y="923"/>
                    </a:cxn>
                    <a:cxn ang="0">
                      <a:pos x="335" y="1116"/>
                    </a:cxn>
                  </a:cxnLst>
                  <a:rect l="0" t="0" r="r" b="b"/>
                  <a:pathLst>
                    <a:path w="6944" h="2913">
                      <a:moveTo>
                        <a:pt x="335" y="1116"/>
                      </a:moveTo>
                      <a:lnTo>
                        <a:pt x="389" y="1144"/>
                      </a:lnTo>
                      <a:lnTo>
                        <a:pt x="500" y="1171"/>
                      </a:lnTo>
                      <a:lnTo>
                        <a:pt x="693" y="1198"/>
                      </a:lnTo>
                      <a:lnTo>
                        <a:pt x="835" y="1171"/>
                      </a:lnTo>
                      <a:lnTo>
                        <a:pt x="893" y="1140"/>
                      </a:lnTo>
                      <a:lnTo>
                        <a:pt x="1000" y="1089"/>
                      </a:lnTo>
                      <a:lnTo>
                        <a:pt x="1083" y="1033"/>
                      </a:lnTo>
                      <a:lnTo>
                        <a:pt x="1139" y="979"/>
                      </a:lnTo>
                      <a:lnTo>
                        <a:pt x="1249" y="841"/>
                      </a:lnTo>
                      <a:lnTo>
                        <a:pt x="1331" y="758"/>
                      </a:lnTo>
                      <a:lnTo>
                        <a:pt x="1474" y="672"/>
                      </a:lnTo>
                      <a:lnTo>
                        <a:pt x="1666" y="645"/>
                      </a:lnTo>
                      <a:lnTo>
                        <a:pt x="1860" y="645"/>
                      </a:lnTo>
                      <a:lnTo>
                        <a:pt x="1918" y="672"/>
                      </a:lnTo>
                      <a:lnTo>
                        <a:pt x="2028" y="731"/>
                      </a:lnTo>
                      <a:lnTo>
                        <a:pt x="2139" y="814"/>
                      </a:lnTo>
                      <a:lnTo>
                        <a:pt x="2195" y="1006"/>
                      </a:lnTo>
                      <a:lnTo>
                        <a:pt x="2167" y="1089"/>
                      </a:lnTo>
                      <a:lnTo>
                        <a:pt x="2167" y="1140"/>
                      </a:lnTo>
                      <a:lnTo>
                        <a:pt x="2028" y="1309"/>
                      </a:lnTo>
                      <a:lnTo>
                        <a:pt x="1918" y="1474"/>
                      </a:lnTo>
                      <a:lnTo>
                        <a:pt x="1860" y="1557"/>
                      </a:lnTo>
                      <a:lnTo>
                        <a:pt x="1784" y="1584"/>
                      </a:lnTo>
                      <a:lnTo>
                        <a:pt x="1276" y="1557"/>
                      </a:lnTo>
                      <a:lnTo>
                        <a:pt x="945" y="1529"/>
                      </a:lnTo>
                      <a:lnTo>
                        <a:pt x="638" y="1458"/>
                      </a:lnTo>
                      <a:lnTo>
                        <a:pt x="444" y="1458"/>
                      </a:lnTo>
                      <a:lnTo>
                        <a:pt x="165" y="1529"/>
                      </a:lnTo>
                      <a:lnTo>
                        <a:pt x="54" y="1612"/>
                      </a:lnTo>
                      <a:lnTo>
                        <a:pt x="0" y="1709"/>
                      </a:lnTo>
                      <a:lnTo>
                        <a:pt x="0" y="1835"/>
                      </a:lnTo>
                      <a:lnTo>
                        <a:pt x="62" y="1899"/>
                      </a:lnTo>
                      <a:lnTo>
                        <a:pt x="318" y="1965"/>
                      </a:lnTo>
                      <a:lnTo>
                        <a:pt x="575" y="2029"/>
                      </a:lnTo>
                      <a:lnTo>
                        <a:pt x="827" y="2217"/>
                      </a:lnTo>
                      <a:lnTo>
                        <a:pt x="1221" y="2303"/>
                      </a:lnTo>
                      <a:lnTo>
                        <a:pt x="1584" y="2359"/>
                      </a:lnTo>
                      <a:lnTo>
                        <a:pt x="1860" y="2386"/>
                      </a:lnTo>
                      <a:lnTo>
                        <a:pt x="2167" y="2414"/>
                      </a:lnTo>
                      <a:lnTo>
                        <a:pt x="2613" y="2468"/>
                      </a:lnTo>
                      <a:lnTo>
                        <a:pt x="2861" y="2496"/>
                      </a:lnTo>
                      <a:lnTo>
                        <a:pt x="3184" y="2532"/>
                      </a:lnTo>
                      <a:lnTo>
                        <a:pt x="3499" y="2496"/>
                      </a:lnTo>
                      <a:lnTo>
                        <a:pt x="3696" y="2468"/>
                      </a:lnTo>
                      <a:lnTo>
                        <a:pt x="4141" y="2468"/>
                      </a:lnTo>
                      <a:lnTo>
                        <a:pt x="4583" y="2524"/>
                      </a:lnTo>
                      <a:lnTo>
                        <a:pt x="5028" y="2606"/>
                      </a:lnTo>
                      <a:lnTo>
                        <a:pt x="5280" y="2633"/>
                      </a:lnTo>
                      <a:lnTo>
                        <a:pt x="5528" y="2689"/>
                      </a:lnTo>
                      <a:lnTo>
                        <a:pt x="5809" y="2771"/>
                      </a:lnTo>
                      <a:lnTo>
                        <a:pt x="6241" y="2913"/>
                      </a:lnTo>
                      <a:lnTo>
                        <a:pt x="6687" y="2913"/>
                      </a:lnTo>
                      <a:lnTo>
                        <a:pt x="6944" y="2598"/>
                      </a:lnTo>
                      <a:lnTo>
                        <a:pt x="6305" y="1458"/>
                      </a:lnTo>
                      <a:lnTo>
                        <a:pt x="6115" y="1266"/>
                      </a:lnTo>
                      <a:lnTo>
                        <a:pt x="5797" y="1332"/>
                      </a:lnTo>
                      <a:lnTo>
                        <a:pt x="5478" y="1332"/>
                      </a:lnTo>
                      <a:lnTo>
                        <a:pt x="5028" y="1281"/>
                      </a:lnTo>
                      <a:lnTo>
                        <a:pt x="4780" y="1226"/>
                      </a:lnTo>
                      <a:lnTo>
                        <a:pt x="4472" y="1144"/>
                      </a:lnTo>
                      <a:lnTo>
                        <a:pt x="4141" y="1006"/>
                      </a:lnTo>
                      <a:lnTo>
                        <a:pt x="3948" y="888"/>
                      </a:lnTo>
                      <a:lnTo>
                        <a:pt x="3633" y="762"/>
                      </a:lnTo>
                      <a:lnTo>
                        <a:pt x="3184" y="507"/>
                      </a:lnTo>
                      <a:lnTo>
                        <a:pt x="2971" y="315"/>
                      </a:lnTo>
                      <a:lnTo>
                        <a:pt x="2739" y="192"/>
                      </a:lnTo>
                      <a:lnTo>
                        <a:pt x="2613" y="129"/>
                      </a:lnTo>
                      <a:lnTo>
                        <a:pt x="2474" y="94"/>
                      </a:lnTo>
                      <a:lnTo>
                        <a:pt x="2167" y="66"/>
                      </a:lnTo>
                      <a:lnTo>
                        <a:pt x="1860" y="39"/>
                      </a:lnTo>
                      <a:lnTo>
                        <a:pt x="1666" y="12"/>
                      </a:lnTo>
                      <a:lnTo>
                        <a:pt x="1465" y="0"/>
                      </a:lnTo>
                      <a:lnTo>
                        <a:pt x="1402" y="0"/>
                      </a:lnTo>
                      <a:lnTo>
                        <a:pt x="1209" y="62"/>
                      </a:lnTo>
                      <a:lnTo>
                        <a:pt x="1110" y="204"/>
                      </a:lnTo>
                      <a:lnTo>
                        <a:pt x="1083" y="255"/>
                      </a:lnTo>
                      <a:lnTo>
                        <a:pt x="721" y="645"/>
                      </a:lnTo>
                      <a:lnTo>
                        <a:pt x="575" y="825"/>
                      </a:lnTo>
                      <a:lnTo>
                        <a:pt x="389" y="923"/>
                      </a:lnTo>
                      <a:lnTo>
                        <a:pt x="256" y="1014"/>
                      </a:lnTo>
                      <a:lnTo>
                        <a:pt x="335" y="1116"/>
                      </a:lnTo>
                      <a:close/>
                    </a:path>
                  </a:pathLst>
                </a:custGeom>
                <a:solidFill>
                  <a:srgbClr val="FFBFBF"/>
                </a:solidFill>
                <a:ln w="0">
                  <a:solidFill>
                    <a:srgbClr val="000000"/>
                  </a:solidFill>
                  <a:prstDash val="solid"/>
                  <a:round/>
                  <a:headEnd/>
                  <a:tailEnd/>
                </a:ln>
              </p:spPr>
              <p:txBody>
                <a:bodyPr/>
                <a:lstStyle/>
                <a:p>
                  <a:endParaRPr lang="en-US"/>
                </a:p>
              </p:txBody>
            </p:sp>
            <p:sp>
              <p:nvSpPr>
                <p:cNvPr id="31109" name="Freeform 389"/>
                <p:cNvSpPr>
                  <a:spLocks/>
                </p:cNvSpPr>
                <p:nvPr/>
              </p:nvSpPr>
              <p:spPr bwMode="auto">
                <a:xfrm>
                  <a:off x="675" y="2945"/>
                  <a:ext cx="12" cy="5"/>
                </a:xfrm>
                <a:custGeom>
                  <a:avLst/>
                  <a:gdLst/>
                  <a:ahLst/>
                  <a:cxnLst>
                    <a:cxn ang="0">
                      <a:pos x="0" y="252"/>
                    </a:cxn>
                    <a:cxn ang="0">
                      <a:pos x="168" y="252"/>
                    </a:cxn>
                    <a:cxn ang="0">
                      <a:pos x="362" y="225"/>
                    </a:cxn>
                    <a:cxn ang="0">
                      <a:pos x="500" y="197"/>
                    </a:cxn>
                    <a:cxn ang="0">
                      <a:pos x="689" y="126"/>
                    </a:cxn>
                    <a:cxn ang="0">
                      <a:pos x="815" y="0"/>
                    </a:cxn>
                  </a:cxnLst>
                  <a:rect l="0" t="0" r="r" b="b"/>
                  <a:pathLst>
                    <a:path w="815" h="252">
                      <a:moveTo>
                        <a:pt x="0" y="252"/>
                      </a:moveTo>
                      <a:lnTo>
                        <a:pt x="168" y="252"/>
                      </a:lnTo>
                      <a:lnTo>
                        <a:pt x="362" y="225"/>
                      </a:lnTo>
                      <a:lnTo>
                        <a:pt x="500" y="197"/>
                      </a:lnTo>
                      <a:lnTo>
                        <a:pt x="689" y="126"/>
                      </a:lnTo>
                      <a:lnTo>
                        <a:pt x="815" y="0"/>
                      </a:lnTo>
                    </a:path>
                  </a:pathLst>
                </a:custGeom>
                <a:noFill/>
                <a:ln w="0">
                  <a:solidFill>
                    <a:srgbClr val="000000"/>
                  </a:solidFill>
                  <a:prstDash val="solid"/>
                  <a:round/>
                  <a:headEnd/>
                  <a:tailEnd/>
                </a:ln>
              </p:spPr>
              <p:txBody>
                <a:bodyPr/>
                <a:lstStyle/>
                <a:p>
                  <a:endParaRPr lang="en-US"/>
                </a:p>
              </p:txBody>
            </p:sp>
            <p:sp>
              <p:nvSpPr>
                <p:cNvPr id="31110" name="Freeform 390"/>
                <p:cNvSpPr>
                  <a:spLocks/>
                </p:cNvSpPr>
                <p:nvPr/>
              </p:nvSpPr>
              <p:spPr bwMode="auto">
                <a:xfrm>
                  <a:off x="729" y="2858"/>
                  <a:ext cx="123" cy="146"/>
                </a:xfrm>
                <a:custGeom>
                  <a:avLst/>
                  <a:gdLst/>
                  <a:ahLst/>
                  <a:cxnLst>
                    <a:cxn ang="0">
                      <a:pos x="7078" y="0"/>
                    </a:cxn>
                    <a:cxn ang="0">
                      <a:pos x="6376" y="382"/>
                    </a:cxn>
                    <a:cxn ang="0">
                      <a:pos x="6057" y="649"/>
                    </a:cxn>
                    <a:cxn ang="0">
                      <a:pos x="5805" y="924"/>
                    </a:cxn>
                    <a:cxn ang="0">
                      <a:pos x="5482" y="1204"/>
                    </a:cxn>
                    <a:cxn ang="0">
                      <a:pos x="5104" y="1460"/>
                    </a:cxn>
                    <a:cxn ang="0">
                      <a:pos x="4847" y="1711"/>
                    </a:cxn>
                    <a:cxn ang="0">
                      <a:pos x="4654" y="1899"/>
                    </a:cxn>
                    <a:cxn ang="0">
                      <a:pos x="4339" y="2155"/>
                    </a:cxn>
                    <a:cxn ang="0">
                      <a:pos x="4083" y="2407"/>
                    </a:cxn>
                    <a:cxn ang="0">
                      <a:pos x="3826" y="2599"/>
                    </a:cxn>
                    <a:cxn ang="0">
                      <a:pos x="3527" y="2776"/>
                    </a:cxn>
                    <a:cxn ang="0">
                      <a:pos x="3254" y="2914"/>
                    </a:cxn>
                    <a:cxn ang="0">
                      <a:pos x="2679" y="3040"/>
                    </a:cxn>
                    <a:cxn ang="0">
                      <a:pos x="2171" y="3169"/>
                    </a:cxn>
                    <a:cxn ang="0">
                      <a:pos x="1726" y="3232"/>
                    </a:cxn>
                    <a:cxn ang="0">
                      <a:pos x="1218" y="3295"/>
                    </a:cxn>
                    <a:cxn ang="0">
                      <a:pos x="898" y="3358"/>
                    </a:cxn>
                    <a:cxn ang="0">
                      <a:pos x="275" y="3496"/>
                    </a:cxn>
                    <a:cxn ang="0">
                      <a:pos x="0" y="3578"/>
                    </a:cxn>
                    <a:cxn ang="0">
                      <a:pos x="83" y="3605"/>
                    </a:cxn>
                    <a:cxn ang="0">
                      <a:pos x="165" y="3661"/>
                    </a:cxn>
                    <a:cxn ang="0">
                      <a:pos x="275" y="3798"/>
                    </a:cxn>
                    <a:cxn ang="0">
                      <a:pos x="386" y="4046"/>
                    </a:cxn>
                    <a:cxn ang="0">
                      <a:pos x="472" y="4572"/>
                    </a:cxn>
                    <a:cxn ang="0">
                      <a:pos x="500" y="4875"/>
                    </a:cxn>
                    <a:cxn ang="0">
                      <a:pos x="472" y="5374"/>
                    </a:cxn>
                    <a:cxn ang="0">
                      <a:pos x="445" y="5677"/>
                    </a:cxn>
                    <a:cxn ang="0">
                      <a:pos x="358" y="6007"/>
                    </a:cxn>
                    <a:cxn ang="0">
                      <a:pos x="248" y="6283"/>
                    </a:cxn>
                    <a:cxn ang="0">
                      <a:pos x="583" y="6228"/>
                    </a:cxn>
                    <a:cxn ang="0">
                      <a:pos x="887" y="6118"/>
                    </a:cxn>
                    <a:cxn ang="0">
                      <a:pos x="1280" y="5953"/>
                    </a:cxn>
                    <a:cxn ang="0">
                      <a:pos x="1524" y="5871"/>
                    </a:cxn>
                    <a:cxn ang="0">
                      <a:pos x="2045" y="5764"/>
                    </a:cxn>
                    <a:cxn ang="0">
                      <a:pos x="2305" y="5677"/>
                    </a:cxn>
                    <a:cxn ang="0">
                      <a:pos x="2667" y="5540"/>
                    </a:cxn>
                    <a:cxn ang="0">
                      <a:pos x="3124" y="5383"/>
                    </a:cxn>
                    <a:cxn ang="0">
                      <a:pos x="3582" y="5288"/>
                    </a:cxn>
                    <a:cxn ang="0">
                      <a:pos x="4027" y="5151"/>
                    </a:cxn>
                    <a:cxn ang="0">
                      <a:pos x="4335" y="5040"/>
                    </a:cxn>
                    <a:cxn ang="0">
                      <a:pos x="4583" y="4958"/>
                    </a:cxn>
                    <a:cxn ang="0">
                      <a:pos x="4784" y="4875"/>
                    </a:cxn>
                    <a:cxn ang="0">
                      <a:pos x="4918" y="4821"/>
                    </a:cxn>
                    <a:cxn ang="0">
                      <a:pos x="4974" y="4749"/>
                    </a:cxn>
                    <a:cxn ang="0">
                      <a:pos x="5166" y="4749"/>
                    </a:cxn>
                    <a:cxn ang="0">
                      <a:pos x="5292" y="4687"/>
                    </a:cxn>
                    <a:cxn ang="0">
                      <a:pos x="5482" y="4561"/>
                    </a:cxn>
                    <a:cxn ang="0">
                      <a:pos x="5675" y="4436"/>
                    </a:cxn>
                    <a:cxn ang="0">
                      <a:pos x="6628" y="3232"/>
                    </a:cxn>
                    <a:cxn ang="0">
                      <a:pos x="8476" y="445"/>
                    </a:cxn>
                    <a:cxn ang="0">
                      <a:pos x="7078" y="0"/>
                    </a:cxn>
                  </a:cxnLst>
                  <a:rect l="0" t="0" r="r" b="b"/>
                  <a:pathLst>
                    <a:path w="8476" h="6283">
                      <a:moveTo>
                        <a:pt x="7078" y="0"/>
                      </a:moveTo>
                      <a:lnTo>
                        <a:pt x="6376" y="382"/>
                      </a:lnTo>
                      <a:lnTo>
                        <a:pt x="6057" y="649"/>
                      </a:lnTo>
                      <a:lnTo>
                        <a:pt x="5805" y="924"/>
                      </a:lnTo>
                      <a:lnTo>
                        <a:pt x="5482" y="1204"/>
                      </a:lnTo>
                      <a:lnTo>
                        <a:pt x="5104" y="1460"/>
                      </a:lnTo>
                      <a:lnTo>
                        <a:pt x="4847" y="1711"/>
                      </a:lnTo>
                      <a:lnTo>
                        <a:pt x="4654" y="1899"/>
                      </a:lnTo>
                      <a:lnTo>
                        <a:pt x="4339" y="2155"/>
                      </a:lnTo>
                      <a:lnTo>
                        <a:pt x="4083" y="2407"/>
                      </a:lnTo>
                      <a:lnTo>
                        <a:pt x="3826" y="2599"/>
                      </a:lnTo>
                      <a:lnTo>
                        <a:pt x="3527" y="2776"/>
                      </a:lnTo>
                      <a:lnTo>
                        <a:pt x="3254" y="2914"/>
                      </a:lnTo>
                      <a:lnTo>
                        <a:pt x="2679" y="3040"/>
                      </a:lnTo>
                      <a:lnTo>
                        <a:pt x="2171" y="3169"/>
                      </a:lnTo>
                      <a:lnTo>
                        <a:pt x="1726" y="3232"/>
                      </a:lnTo>
                      <a:lnTo>
                        <a:pt x="1218" y="3295"/>
                      </a:lnTo>
                      <a:lnTo>
                        <a:pt x="898" y="3358"/>
                      </a:lnTo>
                      <a:lnTo>
                        <a:pt x="275" y="3496"/>
                      </a:lnTo>
                      <a:lnTo>
                        <a:pt x="0" y="3578"/>
                      </a:lnTo>
                      <a:lnTo>
                        <a:pt x="83" y="3605"/>
                      </a:lnTo>
                      <a:lnTo>
                        <a:pt x="165" y="3661"/>
                      </a:lnTo>
                      <a:lnTo>
                        <a:pt x="275" y="3798"/>
                      </a:lnTo>
                      <a:lnTo>
                        <a:pt x="386" y="4046"/>
                      </a:lnTo>
                      <a:lnTo>
                        <a:pt x="472" y="4572"/>
                      </a:lnTo>
                      <a:lnTo>
                        <a:pt x="500" y="4875"/>
                      </a:lnTo>
                      <a:lnTo>
                        <a:pt x="472" y="5374"/>
                      </a:lnTo>
                      <a:lnTo>
                        <a:pt x="445" y="5677"/>
                      </a:lnTo>
                      <a:lnTo>
                        <a:pt x="358" y="6007"/>
                      </a:lnTo>
                      <a:lnTo>
                        <a:pt x="248" y="6283"/>
                      </a:lnTo>
                      <a:lnTo>
                        <a:pt x="583" y="6228"/>
                      </a:lnTo>
                      <a:lnTo>
                        <a:pt x="887" y="6118"/>
                      </a:lnTo>
                      <a:lnTo>
                        <a:pt x="1280" y="5953"/>
                      </a:lnTo>
                      <a:lnTo>
                        <a:pt x="1524" y="5871"/>
                      </a:lnTo>
                      <a:lnTo>
                        <a:pt x="2045" y="5764"/>
                      </a:lnTo>
                      <a:lnTo>
                        <a:pt x="2305" y="5677"/>
                      </a:lnTo>
                      <a:lnTo>
                        <a:pt x="2667" y="5540"/>
                      </a:lnTo>
                      <a:lnTo>
                        <a:pt x="3124" y="5383"/>
                      </a:lnTo>
                      <a:lnTo>
                        <a:pt x="3582" y="5288"/>
                      </a:lnTo>
                      <a:lnTo>
                        <a:pt x="4027" y="5151"/>
                      </a:lnTo>
                      <a:lnTo>
                        <a:pt x="4335" y="5040"/>
                      </a:lnTo>
                      <a:lnTo>
                        <a:pt x="4583" y="4958"/>
                      </a:lnTo>
                      <a:lnTo>
                        <a:pt x="4784" y="4875"/>
                      </a:lnTo>
                      <a:lnTo>
                        <a:pt x="4918" y="4821"/>
                      </a:lnTo>
                      <a:lnTo>
                        <a:pt x="4974" y="4749"/>
                      </a:lnTo>
                      <a:lnTo>
                        <a:pt x="5166" y="4749"/>
                      </a:lnTo>
                      <a:lnTo>
                        <a:pt x="5292" y="4687"/>
                      </a:lnTo>
                      <a:lnTo>
                        <a:pt x="5482" y="4561"/>
                      </a:lnTo>
                      <a:lnTo>
                        <a:pt x="5675" y="4436"/>
                      </a:lnTo>
                      <a:lnTo>
                        <a:pt x="6628" y="3232"/>
                      </a:lnTo>
                      <a:lnTo>
                        <a:pt x="8476" y="445"/>
                      </a:lnTo>
                      <a:lnTo>
                        <a:pt x="7078" y="0"/>
                      </a:lnTo>
                      <a:close/>
                    </a:path>
                  </a:pathLst>
                </a:custGeom>
                <a:solidFill>
                  <a:srgbClr val="21FF21"/>
                </a:solidFill>
                <a:ln w="0">
                  <a:solidFill>
                    <a:srgbClr val="000000"/>
                  </a:solidFill>
                  <a:prstDash val="solid"/>
                  <a:round/>
                  <a:headEnd/>
                  <a:tailEnd/>
                </a:ln>
              </p:spPr>
              <p:txBody>
                <a:bodyPr/>
                <a:lstStyle/>
                <a:p>
                  <a:endParaRPr lang="en-US"/>
                </a:p>
              </p:txBody>
            </p:sp>
            <p:sp>
              <p:nvSpPr>
                <p:cNvPr id="31111" name="Freeform 391"/>
                <p:cNvSpPr>
                  <a:spLocks/>
                </p:cNvSpPr>
                <p:nvPr/>
              </p:nvSpPr>
              <p:spPr bwMode="auto">
                <a:xfrm>
                  <a:off x="762" y="2847"/>
                  <a:ext cx="137" cy="252"/>
                </a:xfrm>
                <a:custGeom>
                  <a:avLst/>
                  <a:gdLst/>
                  <a:ahLst/>
                  <a:cxnLst>
                    <a:cxn ang="0">
                      <a:pos x="5608" y="439"/>
                    </a:cxn>
                    <a:cxn ang="0">
                      <a:pos x="4024" y="1934"/>
                    </a:cxn>
                    <a:cxn ang="0">
                      <a:pos x="3760" y="2276"/>
                    </a:cxn>
                    <a:cxn ang="0">
                      <a:pos x="3942" y="2429"/>
                    </a:cxn>
                    <a:cxn ang="0">
                      <a:pos x="4142" y="2594"/>
                    </a:cxn>
                    <a:cxn ang="0">
                      <a:pos x="3882" y="2759"/>
                    </a:cxn>
                    <a:cxn ang="0">
                      <a:pos x="3689" y="2842"/>
                    </a:cxn>
                    <a:cxn ang="0">
                      <a:pos x="3504" y="2908"/>
                    </a:cxn>
                    <a:cxn ang="0">
                      <a:pos x="3216" y="4056"/>
                    </a:cxn>
                    <a:cxn ang="0">
                      <a:pos x="2933" y="4875"/>
                    </a:cxn>
                    <a:cxn ang="0">
                      <a:pos x="2613" y="5633"/>
                    </a:cxn>
                    <a:cxn ang="0">
                      <a:pos x="2294" y="6518"/>
                    </a:cxn>
                    <a:cxn ang="0">
                      <a:pos x="2104" y="7025"/>
                    </a:cxn>
                    <a:cxn ang="0">
                      <a:pos x="1021" y="9242"/>
                    </a:cxn>
                    <a:cxn ang="0">
                      <a:pos x="382" y="10319"/>
                    </a:cxn>
                    <a:cxn ang="0">
                      <a:pos x="0" y="10822"/>
                    </a:cxn>
                    <a:cxn ang="0">
                      <a:pos x="1912" y="10822"/>
                    </a:cxn>
                    <a:cxn ang="0">
                      <a:pos x="3696" y="7657"/>
                    </a:cxn>
                    <a:cxn ang="0">
                      <a:pos x="4587" y="6647"/>
                    </a:cxn>
                    <a:cxn ang="0">
                      <a:pos x="5797" y="5508"/>
                    </a:cxn>
                    <a:cxn ang="0">
                      <a:pos x="6330" y="4886"/>
                    </a:cxn>
                    <a:cxn ang="0">
                      <a:pos x="6803" y="4336"/>
                    </a:cxn>
                    <a:cxn ang="0">
                      <a:pos x="6633" y="4084"/>
                    </a:cxn>
                    <a:cxn ang="0">
                      <a:pos x="6468" y="3864"/>
                    </a:cxn>
                    <a:cxn ang="0">
                      <a:pos x="6720" y="3726"/>
                    </a:cxn>
                    <a:cxn ang="0">
                      <a:pos x="6995" y="3671"/>
                    </a:cxn>
                    <a:cxn ang="0">
                      <a:pos x="7390" y="3608"/>
                    </a:cxn>
                    <a:cxn ang="0">
                      <a:pos x="7942" y="2732"/>
                    </a:cxn>
                    <a:cxn ang="0">
                      <a:pos x="8525" y="1792"/>
                    </a:cxn>
                    <a:cxn ang="0">
                      <a:pos x="8943" y="1159"/>
                    </a:cxn>
                    <a:cxn ang="0">
                      <a:pos x="9301" y="758"/>
                    </a:cxn>
                    <a:cxn ang="0">
                      <a:pos x="9427" y="633"/>
                    </a:cxn>
                    <a:cxn ang="0">
                      <a:pos x="9044" y="251"/>
                    </a:cxn>
                    <a:cxn ang="0">
                      <a:pos x="8730" y="62"/>
                    </a:cxn>
                    <a:cxn ang="0">
                      <a:pos x="8410" y="0"/>
                    </a:cxn>
                    <a:cxn ang="0">
                      <a:pos x="8029" y="62"/>
                    </a:cxn>
                    <a:cxn ang="0">
                      <a:pos x="5861" y="503"/>
                    </a:cxn>
                    <a:cxn ang="0">
                      <a:pos x="5608" y="439"/>
                    </a:cxn>
                  </a:cxnLst>
                  <a:rect l="0" t="0" r="r" b="b"/>
                  <a:pathLst>
                    <a:path w="9427" h="10822">
                      <a:moveTo>
                        <a:pt x="5608" y="439"/>
                      </a:moveTo>
                      <a:lnTo>
                        <a:pt x="4024" y="1934"/>
                      </a:lnTo>
                      <a:lnTo>
                        <a:pt x="3760" y="2276"/>
                      </a:lnTo>
                      <a:lnTo>
                        <a:pt x="3942" y="2429"/>
                      </a:lnTo>
                      <a:lnTo>
                        <a:pt x="4142" y="2594"/>
                      </a:lnTo>
                      <a:lnTo>
                        <a:pt x="3882" y="2759"/>
                      </a:lnTo>
                      <a:lnTo>
                        <a:pt x="3689" y="2842"/>
                      </a:lnTo>
                      <a:lnTo>
                        <a:pt x="3504" y="2908"/>
                      </a:lnTo>
                      <a:lnTo>
                        <a:pt x="3216" y="4056"/>
                      </a:lnTo>
                      <a:lnTo>
                        <a:pt x="2933" y="4875"/>
                      </a:lnTo>
                      <a:lnTo>
                        <a:pt x="2613" y="5633"/>
                      </a:lnTo>
                      <a:lnTo>
                        <a:pt x="2294" y="6518"/>
                      </a:lnTo>
                      <a:lnTo>
                        <a:pt x="2104" y="7025"/>
                      </a:lnTo>
                      <a:lnTo>
                        <a:pt x="1021" y="9242"/>
                      </a:lnTo>
                      <a:lnTo>
                        <a:pt x="382" y="10319"/>
                      </a:lnTo>
                      <a:lnTo>
                        <a:pt x="0" y="10822"/>
                      </a:lnTo>
                      <a:lnTo>
                        <a:pt x="1912" y="10822"/>
                      </a:lnTo>
                      <a:lnTo>
                        <a:pt x="3696" y="7657"/>
                      </a:lnTo>
                      <a:lnTo>
                        <a:pt x="4587" y="6647"/>
                      </a:lnTo>
                      <a:lnTo>
                        <a:pt x="5797" y="5508"/>
                      </a:lnTo>
                      <a:lnTo>
                        <a:pt x="6330" y="4886"/>
                      </a:lnTo>
                      <a:lnTo>
                        <a:pt x="6803" y="4336"/>
                      </a:lnTo>
                      <a:lnTo>
                        <a:pt x="6633" y="4084"/>
                      </a:lnTo>
                      <a:lnTo>
                        <a:pt x="6468" y="3864"/>
                      </a:lnTo>
                      <a:lnTo>
                        <a:pt x="6720" y="3726"/>
                      </a:lnTo>
                      <a:lnTo>
                        <a:pt x="6995" y="3671"/>
                      </a:lnTo>
                      <a:lnTo>
                        <a:pt x="7390" y="3608"/>
                      </a:lnTo>
                      <a:lnTo>
                        <a:pt x="7942" y="2732"/>
                      </a:lnTo>
                      <a:lnTo>
                        <a:pt x="8525" y="1792"/>
                      </a:lnTo>
                      <a:lnTo>
                        <a:pt x="8943" y="1159"/>
                      </a:lnTo>
                      <a:lnTo>
                        <a:pt x="9301" y="758"/>
                      </a:lnTo>
                      <a:lnTo>
                        <a:pt x="9427" y="633"/>
                      </a:lnTo>
                      <a:lnTo>
                        <a:pt x="9044" y="251"/>
                      </a:lnTo>
                      <a:lnTo>
                        <a:pt x="8730" y="62"/>
                      </a:lnTo>
                      <a:lnTo>
                        <a:pt x="8410" y="0"/>
                      </a:lnTo>
                      <a:lnTo>
                        <a:pt x="8029" y="62"/>
                      </a:lnTo>
                      <a:lnTo>
                        <a:pt x="5861" y="503"/>
                      </a:lnTo>
                      <a:lnTo>
                        <a:pt x="5608" y="439"/>
                      </a:lnTo>
                      <a:close/>
                    </a:path>
                  </a:pathLst>
                </a:custGeom>
                <a:solidFill>
                  <a:srgbClr val="21FF21"/>
                </a:solidFill>
                <a:ln w="0">
                  <a:solidFill>
                    <a:srgbClr val="000000"/>
                  </a:solidFill>
                  <a:prstDash val="solid"/>
                  <a:round/>
                  <a:headEnd/>
                  <a:tailEnd/>
                </a:ln>
              </p:spPr>
              <p:txBody>
                <a:bodyPr/>
                <a:lstStyle/>
                <a:p>
                  <a:endParaRPr lang="en-US"/>
                </a:p>
              </p:txBody>
            </p:sp>
            <p:sp>
              <p:nvSpPr>
                <p:cNvPr id="31112" name="Freeform 392"/>
                <p:cNvSpPr>
                  <a:spLocks/>
                </p:cNvSpPr>
                <p:nvPr/>
              </p:nvSpPr>
              <p:spPr bwMode="auto">
                <a:xfrm>
                  <a:off x="771" y="2940"/>
                  <a:ext cx="71" cy="159"/>
                </a:xfrm>
                <a:custGeom>
                  <a:avLst/>
                  <a:gdLst/>
                  <a:ahLst/>
                  <a:cxnLst>
                    <a:cxn ang="0">
                      <a:pos x="3824" y="0"/>
                    </a:cxn>
                    <a:cxn ang="0">
                      <a:pos x="3374" y="695"/>
                    </a:cxn>
                    <a:cxn ang="0">
                      <a:pos x="2803" y="1584"/>
                    </a:cxn>
                    <a:cxn ang="0">
                      <a:pos x="2294" y="2469"/>
                    </a:cxn>
                    <a:cxn ang="0">
                      <a:pos x="1782" y="3294"/>
                    </a:cxn>
                    <a:cxn ang="0">
                      <a:pos x="1085" y="4811"/>
                    </a:cxn>
                    <a:cxn ang="0">
                      <a:pos x="635" y="5634"/>
                    </a:cxn>
                    <a:cxn ang="0">
                      <a:pos x="190" y="6459"/>
                    </a:cxn>
                    <a:cxn ang="0">
                      <a:pos x="0" y="6836"/>
                    </a:cxn>
                    <a:cxn ang="0">
                      <a:pos x="1719" y="6836"/>
                    </a:cxn>
                    <a:cxn ang="0">
                      <a:pos x="1975" y="5952"/>
                    </a:cxn>
                    <a:cxn ang="0">
                      <a:pos x="2232" y="5319"/>
                    </a:cxn>
                    <a:cxn ang="0">
                      <a:pos x="2803" y="4116"/>
                    </a:cxn>
                    <a:cxn ang="0">
                      <a:pos x="3311" y="3165"/>
                    </a:cxn>
                    <a:cxn ang="0">
                      <a:pos x="4012" y="1899"/>
                    </a:cxn>
                    <a:cxn ang="0">
                      <a:pos x="4395" y="1202"/>
                    </a:cxn>
                    <a:cxn ang="0">
                      <a:pos x="4777" y="569"/>
                    </a:cxn>
                    <a:cxn ang="0">
                      <a:pos x="4903" y="318"/>
                    </a:cxn>
                    <a:cxn ang="0">
                      <a:pos x="3824" y="0"/>
                    </a:cxn>
                  </a:cxnLst>
                  <a:rect l="0" t="0" r="r" b="b"/>
                  <a:pathLst>
                    <a:path w="4903" h="6836">
                      <a:moveTo>
                        <a:pt x="3824" y="0"/>
                      </a:moveTo>
                      <a:lnTo>
                        <a:pt x="3374" y="695"/>
                      </a:lnTo>
                      <a:lnTo>
                        <a:pt x="2803" y="1584"/>
                      </a:lnTo>
                      <a:lnTo>
                        <a:pt x="2294" y="2469"/>
                      </a:lnTo>
                      <a:lnTo>
                        <a:pt x="1782" y="3294"/>
                      </a:lnTo>
                      <a:lnTo>
                        <a:pt x="1085" y="4811"/>
                      </a:lnTo>
                      <a:lnTo>
                        <a:pt x="635" y="5634"/>
                      </a:lnTo>
                      <a:lnTo>
                        <a:pt x="190" y="6459"/>
                      </a:lnTo>
                      <a:lnTo>
                        <a:pt x="0" y="6836"/>
                      </a:lnTo>
                      <a:lnTo>
                        <a:pt x="1719" y="6836"/>
                      </a:lnTo>
                      <a:lnTo>
                        <a:pt x="1975" y="5952"/>
                      </a:lnTo>
                      <a:lnTo>
                        <a:pt x="2232" y="5319"/>
                      </a:lnTo>
                      <a:lnTo>
                        <a:pt x="2803" y="4116"/>
                      </a:lnTo>
                      <a:lnTo>
                        <a:pt x="3311" y="3165"/>
                      </a:lnTo>
                      <a:lnTo>
                        <a:pt x="4012" y="1899"/>
                      </a:lnTo>
                      <a:lnTo>
                        <a:pt x="4395" y="1202"/>
                      </a:lnTo>
                      <a:lnTo>
                        <a:pt x="4777" y="569"/>
                      </a:lnTo>
                      <a:lnTo>
                        <a:pt x="4903" y="318"/>
                      </a:lnTo>
                      <a:lnTo>
                        <a:pt x="3824" y="0"/>
                      </a:lnTo>
                      <a:close/>
                    </a:path>
                  </a:pathLst>
                </a:custGeom>
                <a:solidFill>
                  <a:srgbClr val="BF7F00"/>
                </a:solidFill>
                <a:ln w="0">
                  <a:solidFill>
                    <a:srgbClr val="000000"/>
                  </a:solidFill>
                  <a:prstDash val="solid"/>
                  <a:round/>
                  <a:headEnd/>
                  <a:tailEnd/>
                </a:ln>
              </p:spPr>
              <p:txBody>
                <a:bodyPr/>
                <a:lstStyle/>
                <a:p>
                  <a:endParaRPr lang="en-US"/>
                </a:p>
              </p:txBody>
            </p:sp>
            <p:sp>
              <p:nvSpPr>
                <p:cNvPr id="31113" name="Freeform 393"/>
                <p:cNvSpPr>
                  <a:spLocks/>
                </p:cNvSpPr>
                <p:nvPr/>
              </p:nvSpPr>
              <p:spPr bwMode="auto">
                <a:xfrm>
                  <a:off x="814" y="2732"/>
                  <a:ext cx="78" cy="224"/>
                </a:xfrm>
                <a:custGeom>
                  <a:avLst/>
                  <a:gdLst/>
                  <a:ahLst/>
                  <a:cxnLst>
                    <a:cxn ang="0">
                      <a:pos x="887" y="826"/>
                    </a:cxn>
                    <a:cxn ang="0">
                      <a:pos x="528" y="1648"/>
                    </a:cxn>
                    <a:cxn ang="0">
                      <a:pos x="445" y="1959"/>
                    </a:cxn>
                    <a:cxn ang="0">
                      <a:pos x="583" y="2124"/>
                    </a:cxn>
                    <a:cxn ang="0">
                      <a:pos x="718" y="2281"/>
                    </a:cxn>
                    <a:cxn ang="0">
                      <a:pos x="693" y="2481"/>
                    </a:cxn>
                    <a:cxn ang="0">
                      <a:pos x="221" y="3173"/>
                    </a:cxn>
                    <a:cxn ang="0">
                      <a:pos x="0" y="3448"/>
                    </a:cxn>
                    <a:cxn ang="0">
                      <a:pos x="221" y="3672"/>
                    </a:cxn>
                    <a:cxn ang="0">
                      <a:pos x="666" y="3700"/>
                    </a:cxn>
                    <a:cxn ang="0">
                      <a:pos x="398" y="4054"/>
                    </a:cxn>
                    <a:cxn ang="0">
                      <a:pos x="473" y="4196"/>
                    </a:cxn>
                    <a:cxn ang="0">
                      <a:pos x="654" y="4310"/>
                    </a:cxn>
                    <a:cxn ang="0">
                      <a:pos x="501" y="4443"/>
                    </a:cxn>
                    <a:cxn ang="0">
                      <a:pos x="465" y="4561"/>
                    </a:cxn>
                    <a:cxn ang="0">
                      <a:pos x="528" y="4695"/>
                    </a:cxn>
                    <a:cxn ang="0">
                      <a:pos x="654" y="4813"/>
                    </a:cxn>
                    <a:cxn ang="0">
                      <a:pos x="528" y="5052"/>
                    </a:cxn>
                    <a:cxn ang="0">
                      <a:pos x="465" y="5257"/>
                    </a:cxn>
                    <a:cxn ang="0">
                      <a:pos x="591" y="5446"/>
                    </a:cxn>
                    <a:cxn ang="0">
                      <a:pos x="1100" y="5576"/>
                    </a:cxn>
                    <a:cxn ang="0">
                      <a:pos x="1738" y="5638"/>
                    </a:cxn>
                    <a:cxn ang="0">
                      <a:pos x="2120" y="5764"/>
                    </a:cxn>
                    <a:cxn ang="0">
                      <a:pos x="2246" y="6083"/>
                    </a:cxn>
                    <a:cxn ang="0">
                      <a:pos x="1612" y="7454"/>
                    </a:cxn>
                    <a:cxn ang="0">
                      <a:pos x="804" y="8917"/>
                    </a:cxn>
                    <a:cxn ang="0">
                      <a:pos x="654" y="9373"/>
                    </a:cxn>
                    <a:cxn ang="0">
                      <a:pos x="804" y="9554"/>
                    </a:cxn>
                    <a:cxn ang="0">
                      <a:pos x="1222" y="9609"/>
                    </a:cxn>
                    <a:cxn ang="0">
                      <a:pos x="1805" y="9498"/>
                    </a:cxn>
                    <a:cxn ang="0">
                      <a:pos x="2554" y="8284"/>
                    </a:cxn>
                    <a:cxn ang="0">
                      <a:pos x="3472" y="6904"/>
                    </a:cxn>
                    <a:cxn ang="0">
                      <a:pos x="4604" y="5446"/>
                    </a:cxn>
                    <a:cxn ang="0">
                      <a:pos x="5431" y="3990"/>
                    </a:cxn>
                    <a:cxn ang="0">
                      <a:pos x="2310" y="319"/>
                    </a:cxn>
                    <a:cxn ang="0">
                      <a:pos x="1162" y="382"/>
                    </a:cxn>
                  </a:cxnLst>
                  <a:rect l="0" t="0" r="r" b="b"/>
                  <a:pathLst>
                    <a:path w="5431" h="9609">
                      <a:moveTo>
                        <a:pt x="1162" y="382"/>
                      </a:moveTo>
                      <a:lnTo>
                        <a:pt x="887" y="826"/>
                      </a:lnTo>
                      <a:lnTo>
                        <a:pt x="693" y="1212"/>
                      </a:lnTo>
                      <a:lnTo>
                        <a:pt x="528" y="1648"/>
                      </a:lnTo>
                      <a:lnTo>
                        <a:pt x="465" y="1841"/>
                      </a:lnTo>
                      <a:lnTo>
                        <a:pt x="445" y="1959"/>
                      </a:lnTo>
                      <a:lnTo>
                        <a:pt x="473" y="2068"/>
                      </a:lnTo>
                      <a:lnTo>
                        <a:pt x="583" y="2124"/>
                      </a:lnTo>
                      <a:lnTo>
                        <a:pt x="654" y="2218"/>
                      </a:lnTo>
                      <a:lnTo>
                        <a:pt x="718" y="2281"/>
                      </a:lnTo>
                      <a:lnTo>
                        <a:pt x="718" y="2406"/>
                      </a:lnTo>
                      <a:lnTo>
                        <a:pt x="693" y="2481"/>
                      </a:lnTo>
                      <a:lnTo>
                        <a:pt x="445" y="2926"/>
                      </a:lnTo>
                      <a:lnTo>
                        <a:pt x="221" y="3173"/>
                      </a:lnTo>
                      <a:lnTo>
                        <a:pt x="56" y="3338"/>
                      </a:lnTo>
                      <a:lnTo>
                        <a:pt x="0" y="3448"/>
                      </a:lnTo>
                      <a:lnTo>
                        <a:pt x="27" y="3559"/>
                      </a:lnTo>
                      <a:lnTo>
                        <a:pt x="221" y="3672"/>
                      </a:lnTo>
                      <a:lnTo>
                        <a:pt x="528" y="3700"/>
                      </a:lnTo>
                      <a:lnTo>
                        <a:pt x="666" y="3700"/>
                      </a:lnTo>
                      <a:lnTo>
                        <a:pt x="528" y="3928"/>
                      </a:lnTo>
                      <a:lnTo>
                        <a:pt x="398" y="4054"/>
                      </a:lnTo>
                      <a:lnTo>
                        <a:pt x="398" y="4116"/>
                      </a:lnTo>
                      <a:lnTo>
                        <a:pt x="473" y="4196"/>
                      </a:lnTo>
                      <a:lnTo>
                        <a:pt x="591" y="4242"/>
                      </a:lnTo>
                      <a:lnTo>
                        <a:pt x="654" y="4310"/>
                      </a:lnTo>
                      <a:lnTo>
                        <a:pt x="583" y="4388"/>
                      </a:lnTo>
                      <a:lnTo>
                        <a:pt x="501" y="4443"/>
                      </a:lnTo>
                      <a:lnTo>
                        <a:pt x="465" y="4498"/>
                      </a:lnTo>
                      <a:lnTo>
                        <a:pt x="465" y="4561"/>
                      </a:lnTo>
                      <a:lnTo>
                        <a:pt x="473" y="4608"/>
                      </a:lnTo>
                      <a:lnTo>
                        <a:pt x="528" y="4695"/>
                      </a:lnTo>
                      <a:lnTo>
                        <a:pt x="591" y="4749"/>
                      </a:lnTo>
                      <a:lnTo>
                        <a:pt x="654" y="4813"/>
                      </a:lnTo>
                      <a:lnTo>
                        <a:pt x="583" y="4914"/>
                      </a:lnTo>
                      <a:lnTo>
                        <a:pt x="528" y="5052"/>
                      </a:lnTo>
                      <a:lnTo>
                        <a:pt x="501" y="5135"/>
                      </a:lnTo>
                      <a:lnTo>
                        <a:pt x="465" y="5257"/>
                      </a:lnTo>
                      <a:lnTo>
                        <a:pt x="501" y="5328"/>
                      </a:lnTo>
                      <a:lnTo>
                        <a:pt x="591" y="5446"/>
                      </a:lnTo>
                      <a:lnTo>
                        <a:pt x="859" y="5547"/>
                      </a:lnTo>
                      <a:lnTo>
                        <a:pt x="1100" y="5576"/>
                      </a:lnTo>
                      <a:lnTo>
                        <a:pt x="1415" y="5603"/>
                      </a:lnTo>
                      <a:lnTo>
                        <a:pt x="1738" y="5638"/>
                      </a:lnTo>
                      <a:lnTo>
                        <a:pt x="1915" y="5685"/>
                      </a:lnTo>
                      <a:lnTo>
                        <a:pt x="2120" y="5764"/>
                      </a:lnTo>
                      <a:lnTo>
                        <a:pt x="2196" y="5882"/>
                      </a:lnTo>
                      <a:lnTo>
                        <a:pt x="2246" y="6083"/>
                      </a:lnTo>
                      <a:lnTo>
                        <a:pt x="1943" y="6790"/>
                      </a:lnTo>
                      <a:lnTo>
                        <a:pt x="1612" y="7454"/>
                      </a:lnTo>
                      <a:lnTo>
                        <a:pt x="1166" y="8284"/>
                      </a:lnTo>
                      <a:lnTo>
                        <a:pt x="804" y="8917"/>
                      </a:lnTo>
                      <a:lnTo>
                        <a:pt x="693" y="9196"/>
                      </a:lnTo>
                      <a:lnTo>
                        <a:pt x="654" y="9373"/>
                      </a:lnTo>
                      <a:lnTo>
                        <a:pt x="722" y="9471"/>
                      </a:lnTo>
                      <a:lnTo>
                        <a:pt x="804" y="9554"/>
                      </a:lnTo>
                      <a:lnTo>
                        <a:pt x="974" y="9609"/>
                      </a:lnTo>
                      <a:lnTo>
                        <a:pt x="1222" y="9609"/>
                      </a:lnTo>
                      <a:lnTo>
                        <a:pt x="1501" y="9581"/>
                      </a:lnTo>
                      <a:lnTo>
                        <a:pt x="1805" y="9498"/>
                      </a:lnTo>
                      <a:lnTo>
                        <a:pt x="2196" y="8861"/>
                      </a:lnTo>
                      <a:lnTo>
                        <a:pt x="2554" y="8284"/>
                      </a:lnTo>
                      <a:lnTo>
                        <a:pt x="3074" y="7537"/>
                      </a:lnTo>
                      <a:lnTo>
                        <a:pt x="3472" y="6904"/>
                      </a:lnTo>
                      <a:lnTo>
                        <a:pt x="4095" y="6083"/>
                      </a:lnTo>
                      <a:lnTo>
                        <a:pt x="4604" y="5446"/>
                      </a:lnTo>
                      <a:lnTo>
                        <a:pt x="5049" y="4943"/>
                      </a:lnTo>
                      <a:lnTo>
                        <a:pt x="5431" y="3990"/>
                      </a:lnTo>
                      <a:lnTo>
                        <a:pt x="4730" y="2281"/>
                      </a:lnTo>
                      <a:lnTo>
                        <a:pt x="2310" y="319"/>
                      </a:lnTo>
                      <a:lnTo>
                        <a:pt x="1482" y="0"/>
                      </a:lnTo>
                      <a:lnTo>
                        <a:pt x="1162" y="382"/>
                      </a:lnTo>
                      <a:close/>
                    </a:path>
                  </a:pathLst>
                </a:custGeom>
                <a:solidFill>
                  <a:srgbClr val="FFBFBF"/>
                </a:solidFill>
                <a:ln w="0">
                  <a:solidFill>
                    <a:srgbClr val="000000"/>
                  </a:solidFill>
                  <a:prstDash val="solid"/>
                  <a:round/>
                  <a:headEnd/>
                  <a:tailEnd/>
                </a:ln>
              </p:spPr>
              <p:txBody>
                <a:bodyPr/>
                <a:lstStyle/>
                <a:p>
                  <a:endParaRPr lang="en-US"/>
                </a:p>
              </p:txBody>
            </p:sp>
            <p:sp>
              <p:nvSpPr>
                <p:cNvPr id="31114" name="Freeform 394"/>
                <p:cNvSpPr>
                  <a:spLocks/>
                </p:cNvSpPr>
                <p:nvPr/>
              </p:nvSpPr>
              <p:spPr bwMode="auto">
                <a:xfrm>
                  <a:off x="759" y="3011"/>
                  <a:ext cx="101" cy="66"/>
                </a:xfrm>
                <a:custGeom>
                  <a:avLst/>
                  <a:gdLst/>
                  <a:ahLst/>
                  <a:cxnLst>
                    <a:cxn ang="0">
                      <a:pos x="5656" y="912"/>
                    </a:cxn>
                    <a:cxn ang="0">
                      <a:pos x="4863" y="716"/>
                    </a:cxn>
                    <a:cxn ang="0">
                      <a:pos x="4130" y="413"/>
                    </a:cxn>
                    <a:cxn ang="0">
                      <a:pos x="3365" y="137"/>
                    </a:cxn>
                    <a:cxn ang="0">
                      <a:pos x="2656" y="28"/>
                    </a:cxn>
                    <a:cxn ang="0">
                      <a:pos x="2282" y="0"/>
                    </a:cxn>
                    <a:cxn ang="0">
                      <a:pos x="1974" y="55"/>
                    </a:cxn>
                    <a:cxn ang="0">
                      <a:pos x="1647" y="161"/>
                    </a:cxn>
                    <a:cxn ang="0">
                      <a:pos x="1139" y="224"/>
                    </a:cxn>
                    <a:cxn ang="0">
                      <a:pos x="819" y="224"/>
                    </a:cxn>
                    <a:cxn ang="0">
                      <a:pos x="693" y="350"/>
                    </a:cxn>
                    <a:cxn ang="0">
                      <a:pos x="918" y="605"/>
                    </a:cxn>
                    <a:cxn ang="0">
                      <a:pos x="1584" y="633"/>
                    </a:cxn>
                    <a:cxn ang="0">
                      <a:pos x="2092" y="601"/>
                    </a:cxn>
                    <a:cxn ang="0">
                      <a:pos x="2084" y="716"/>
                    </a:cxn>
                    <a:cxn ang="0">
                      <a:pos x="883" y="1172"/>
                    </a:cxn>
                    <a:cxn ang="0">
                      <a:pos x="374" y="1234"/>
                    </a:cxn>
                    <a:cxn ang="0">
                      <a:pos x="59" y="1435"/>
                    </a:cxn>
                    <a:cxn ang="0">
                      <a:pos x="114" y="1601"/>
                    </a:cxn>
                    <a:cxn ang="0">
                      <a:pos x="362" y="1710"/>
                    </a:cxn>
                    <a:cxn ang="0">
                      <a:pos x="757" y="1867"/>
                    </a:cxn>
                    <a:cxn ang="0">
                      <a:pos x="891" y="2072"/>
                    </a:cxn>
                    <a:cxn ang="0">
                      <a:pos x="1418" y="2182"/>
                    </a:cxn>
                    <a:cxn ang="0">
                      <a:pos x="2218" y="2312"/>
                    </a:cxn>
                    <a:cxn ang="0">
                      <a:pos x="3223" y="2403"/>
                    </a:cxn>
                    <a:cxn ang="0">
                      <a:pos x="3810" y="2312"/>
                    </a:cxn>
                    <a:cxn ang="0">
                      <a:pos x="4513" y="2249"/>
                    </a:cxn>
                    <a:cxn ang="0">
                      <a:pos x="5100" y="2292"/>
                    </a:cxn>
                    <a:cxn ang="0">
                      <a:pos x="5908" y="2457"/>
                    </a:cxn>
                    <a:cxn ang="0">
                      <a:pos x="6549" y="2630"/>
                    </a:cxn>
                    <a:cxn ang="0">
                      <a:pos x="6822" y="2760"/>
                    </a:cxn>
                    <a:cxn ang="0">
                      <a:pos x="6936" y="2705"/>
                    </a:cxn>
                    <a:cxn ang="0">
                      <a:pos x="6739" y="2292"/>
                    </a:cxn>
                    <a:cxn ang="0">
                      <a:pos x="6463" y="1793"/>
                    </a:cxn>
                    <a:cxn ang="0">
                      <a:pos x="6266" y="1435"/>
                    </a:cxn>
                    <a:cxn ang="0">
                      <a:pos x="6239" y="1104"/>
                    </a:cxn>
                  </a:cxnLst>
                  <a:rect l="0" t="0" r="r" b="b"/>
                  <a:pathLst>
                    <a:path w="6999" h="2819">
                      <a:moveTo>
                        <a:pt x="6293" y="995"/>
                      </a:moveTo>
                      <a:lnTo>
                        <a:pt x="5656" y="912"/>
                      </a:lnTo>
                      <a:lnTo>
                        <a:pt x="5226" y="826"/>
                      </a:lnTo>
                      <a:lnTo>
                        <a:pt x="4863" y="716"/>
                      </a:lnTo>
                      <a:lnTo>
                        <a:pt x="4378" y="523"/>
                      </a:lnTo>
                      <a:lnTo>
                        <a:pt x="4130" y="413"/>
                      </a:lnTo>
                      <a:lnTo>
                        <a:pt x="3740" y="248"/>
                      </a:lnTo>
                      <a:lnTo>
                        <a:pt x="3365" y="137"/>
                      </a:lnTo>
                      <a:lnTo>
                        <a:pt x="2983" y="95"/>
                      </a:lnTo>
                      <a:lnTo>
                        <a:pt x="2656" y="28"/>
                      </a:lnTo>
                      <a:lnTo>
                        <a:pt x="2475" y="0"/>
                      </a:lnTo>
                      <a:lnTo>
                        <a:pt x="2282" y="0"/>
                      </a:lnTo>
                      <a:lnTo>
                        <a:pt x="2092" y="32"/>
                      </a:lnTo>
                      <a:lnTo>
                        <a:pt x="1974" y="55"/>
                      </a:lnTo>
                      <a:lnTo>
                        <a:pt x="1836" y="83"/>
                      </a:lnTo>
                      <a:lnTo>
                        <a:pt x="1647" y="161"/>
                      </a:lnTo>
                      <a:lnTo>
                        <a:pt x="1328" y="224"/>
                      </a:lnTo>
                      <a:lnTo>
                        <a:pt x="1139" y="224"/>
                      </a:lnTo>
                      <a:lnTo>
                        <a:pt x="883" y="224"/>
                      </a:lnTo>
                      <a:lnTo>
                        <a:pt x="819" y="224"/>
                      </a:lnTo>
                      <a:lnTo>
                        <a:pt x="693" y="287"/>
                      </a:lnTo>
                      <a:lnTo>
                        <a:pt x="693" y="350"/>
                      </a:lnTo>
                      <a:lnTo>
                        <a:pt x="757" y="475"/>
                      </a:lnTo>
                      <a:lnTo>
                        <a:pt x="918" y="605"/>
                      </a:lnTo>
                      <a:lnTo>
                        <a:pt x="1253" y="661"/>
                      </a:lnTo>
                      <a:lnTo>
                        <a:pt x="1584" y="633"/>
                      </a:lnTo>
                      <a:lnTo>
                        <a:pt x="1836" y="539"/>
                      </a:lnTo>
                      <a:lnTo>
                        <a:pt x="2092" y="601"/>
                      </a:lnTo>
                      <a:lnTo>
                        <a:pt x="2156" y="601"/>
                      </a:lnTo>
                      <a:lnTo>
                        <a:pt x="2084" y="716"/>
                      </a:lnTo>
                      <a:lnTo>
                        <a:pt x="1474" y="995"/>
                      </a:lnTo>
                      <a:lnTo>
                        <a:pt x="883" y="1172"/>
                      </a:lnTo>
                      <a:lnTo>
                        <a:pt x="500" y="1172"/>
                      </a:lnTo>
                      <a:lnTo>
                        <a:pt x="374" y="1234"/>
                      </a:lnTo>
                      <a:lnTo>
                        <a:pt x="252" y="1270"/>
                      </a:lnTo>
                      <a:lnTo>
                        <a:pt x="59" y="1435"/>
                      </a:lnTo>
                      <a:lnTo>
                        <a:pt x="0" y="1572"/>
                      </a:lnTo>
                      <a:lnTo>
                        <a:pt x="114" y="1601"/>
                      </a:lnTo>
                      <a:lnTo>
                        <a:pt x="225" y="1628"/>
                      </a:lnTo>
                      <a:lnTo>
                        <a:pt x="362" y="1710"/>
                      </a:lnTo>
                      <a:lnTo>
                        <a:pt x="587" y="1848"/>
                      </a:lnTo>
                      <a:lnTo>
                        <a:pt x="757" y="1867"/>
                      </a:lnTo>
                      <a:lnTo>
                        <a:pt x="757" y="1931"/>
                      </a:lnTo>
                      <a:lnTo>
                        <a:pt x="891" y="2072"/>
                      </a:lnTo>
                      <a:lnTo>
                        <a:pt x="1170" y="2127"/>
                      </a:lnTo>
                      <a:lnTo>
                        <a:pt x="1418" y="2182"/>
                      </a:lnTo>
                      <a:lnTo>
                        <a:pt x="1836" y="2249"/>
                      </a:lnTo>
                      <a:lnTo>
                        <a:pt x="2218" y="2312"/>
                      </a:lnTo>
                      <a:lnTo>
                        <a:pt x="2530" y="2374"/>
                      </a:lnTo>
                      <a:lnTo>
                        <a:pt x="3223" y="2403"/>
                      </a:lnTo>
                      <a:lnTo>
                        <a:pt x="3630" y="2347"/>
                      </a:lnTo>
                      <a:lnTo>
                        <a:pt x="3810" y="2312"/>
                      </a:lnTo>
                      <a:lnTo>
                        <a:pt x="4126" y="2265"/>
                      </a:lnTo>
                      <a:lnTo>
                        <a:pt x="4513" y="2249"/>
                      </a:lnTo>
                      <a:lnTo>
                        <a:pt x="4796" y="2238"/>
                      </a:lnTo>
                      <a:lnTo>
                        <a:pt x="5100" y="2292"/>
                      </a:lnTo>
                      <a:lnTo>
                        <a:pt x="5462" y="2347"/>
                      </a:lnTo>
                      <a:lnTo>
                        <a:pt x="5908" y="2457"/>
                      </a:lnTo>
                      <a:lnTo>
                        <a:pt x="6293" y="2539"/>
                      </a:lnTo>
                      <a:lnTo>
                        <a:pt x="6549" y="2630"/>
                      </a:lnTo>
                      <a:lnTo>
                        <a:pt x="6743" y="2693"/>
                      </a:lnTo>
                      <a:lnTo>
                        <a:pt x="6822" y="2760"/>
                      </a:lnTo>
                      <a:lnTo>
                        <a:pt x="6999" y="2819"/>
                      </a:lnTo>
                      <a:lnTo>
                        <a:pt x="6936" y="2705"/>
                      </a:lnTo>
                      <a:lnTo>
                        <a:pt x="6849" y="2485"/>
                      </a:lnTo>
                      <a:lnTo>
                        <a:pt x="6739" y="2292"/>
                      </a:lnTo>
                      <a:lnTo>
                        <a:pt x="6617" y="2123"/>
                      </a:lnTo>
                      <a:lnTo>
                        <a:pt x="6463" y="1793"/>
                      </a:lnTo>
                      <a:lnTo>
                        <a:pt x="6349" y="1601"/>
                      </a:lnTo>
                      <a:lnTo>
                        <a:pt x="6266" y="1435"/>
                      </a:lnTo>
                      <a:lnTo>
                        <a:pt x="6239" y="1242"/>
                      </a:lnTo>
                      <a:lnTo>
                        <a:pt x="6239" y="1104"/>
                      </a:lnTo>
                      <a:lnTo>
                        <a:pt x="6293" y="995"/>
                      </a:lnTo>
                      <a:close/>
                    </a:path>
                  </a:pathLst>
                </a:custGeom>
                <a:solidFill>
                  <a:srgbClr val="FFBFBF"/>
                </a:solidFill>
                <a:ln w="0">
                  <a:solidFill>
                    <a:srgbClr val="000000"/>
                  </a:solidFill>
                  <a:prstDash val="solid"/>
                  <a:round/>
                  <a:headEnd/>
                  <a:tailEnd/>
                </a:ln>
              </p:spPr>
              <p:txBody>
                <a:bodyPr/>
                <a:lstStyle/>
                <a:p>
                  <a:endParaRPr lang="en-US"/>
                </a:p>
              </p:txBody>
            </p:sp>
            <p:sp>
              <p:nvSpPr>
                <p:cNvPr id="31115" name="Freeform 395"/>
                <p:cNvSpPr>
                  <a:spLocks/>
                </p:cNvSpPr>
                <p:nvPr/>
              </p:nvSpPr>
              <p:spPr bwMode="auto">
                <a:xfrm>
                  <a:off x="836" y="3029"/>
                  <a:ext cx="9" cy="39"/>
                </a:xfrm>
                <a:custGeom>
                  <a:avLst/>
                  <a:gdLst/>
                  <a:ahLst/>
                  <a:cxnLst>
                    <a:cxn ang="0">
                      <a:pos x="331" y="142"/>
                    </a:cxn>
                    <a:cxn ang="0">
                      <a:pos x="248" y="225"/>
                    </a:cxn>
                    <a:cxn ang="0">
                      <a:pos x="165" y="390"/>
                    </a:cxn>
                    <a:cxn ang="0">
                      <a:pos x="110" y="583"/>
                    </a:cxn>
                    <a:cxn ang="0">
                      <a:pos x="78" y="783"/>
                    </a:cxn>
                    <a:cxn ang="0">
                      <a:pos x="15" y="1097"/>
                    </a:cxn>
                    <a:cxn ang="0">
                      <a:pos x="27" y="1302"/>
                    </a:cxn>
                    <a:cxn ang="0">
                      <a:pos x="0" y="1468"/>
                    </a:cxn>
                    <a:cxn ang="0">
                      <a:pos x="27" y="1604"/>
                    </a:cxn>
                    <a:cxn ang="0">
                      <a:pos x="27" y="1633"/>
                    </a:cxn>
                    <a:cxn ang="0">
                      <a:pos x="165" y="1633"/>
                    </a:cxn>
                    <a:cxn ang="0">
                      <a:pos x="220" y="1660"/>
                    </a:cxn>
                    <a:cxn ang="0">
                      <a:pos x="220" y="1604"/>
                    </a:cxn>
                    <a:cxn ang="0">
                      <a:pos x="165" y="1495"/>
                    </a:cxn>
                    <a:cxn ang="0">
                      <a:pos x="165" y="1247"/>
                    </a:cxn>
                    <a:cxn ang="0">
                      <a:pos x="208" y="971"/>
                    </a:cxn>
                    <a:cxn ang="0">
                      <a:pos x="248" y="693"/>
                    </a:cxn>
                    <a:cxn ang="0">
                      <a:pos x="358" y="390"/>
                    </a:cxn>
                    <a:cxn ang="0">
                      <a:pos x="468" y="225"/>
                    </a:cxn>
                    <a:cxn ang="0">
                      <a:pos x="527" y="169"/>
                    </a:cxn>
                    <a:cxn ang="0">
                      <a:pos x="583" y="169"/>
                    </a:cxn>
                    <a:cxn ang="0">
                      <a:pos x="590" y="87"/>
                    </a:cxn>
                    <a:cxn ang="0">
                      <a:pos x="590" y="24"/>
                    </a:cxn>
                    <a:cxn ang="0">
                      <a:pos x="461" y="24"/>
                    </a:cxn>
                    <a:cxn ang="0">
                      <a:pos x="385" y="0"/>
                    </a:cxn>
                    <a:cxn ang="0">
                      <a:pos x="331" y="142"/>
                    </a:cxn>
                  </a:cxnLst>
                  <a:rect l="0" t="0" r="r" b="b"/>
                  <a:pathLst>
                    <a:path w="590" h="1660">
                      <a:moveTo>
                        <a:pt x="331" y="142"/>
                      </a:moveTo>
                      <a:lnTo>
                        <a:pt x="248" y="225"/>
                      </a:lnTo>
                      <a:lnTo>
                        <a:pt x="165" y="390"/>
                      </a:lnTo>
                      <a:lnTo>
                        <a:pt x="110" y="583"/>
                      </a:lnTo>
                      <a:lnTo>
                        <a:pt x="78" y="783"/>
                      </a:lnTo>
                      <a:lnTo>
                        <a:pt x="15" y="1097"/>
                      </a:lnTo>
                      <a:lnTo>
                        <a:pt x="27" y="1302"/>
                      </a:lnTo>
                      <a:lnTo>
                        <a:pt x="0" y="1468"/>
                      </a:lnTo>
                      <a:lnTo>
                        <a:pt x="27" y="1604"/>
                      </a:lnTo>
                      <a:lnTo>
                        <a:pt x="27" y="1633"/>
                      </a:lnTo>
                      <a:lnTo>
                        <a:pt x="165" y="1633"/>
                      </a:lnTo>
                      <a:lnTo>
                        <a:pt x="220" y="1660"/>
                      </a:lnTo>
                      <a:lnTo>
                        <a:pt x="220" y="1604"/>
                      </a:lnTo>
                      <a:lnTo>
                        <a:pt x="165" y="1495"/>
                      </a:lnTo>
                      <a:lnTo>
                        <a:pt x="165" y="1247"/>
                      </a:lnTo>
                      <a:lnTo>
                        <a:pt x="208" y="971"/>
                      </a:lnTo>
                      <a:lnTo>
                        <a:pt x="248" y="693"/>
                      </a:lnTo>
                      <a:lnTo>
                        <a:pt x="358" y="390"/>
                      </a:lnTo>
                      <a:lnTo>
                        <a:pt x="468" y="225"/>
                      </a:lnTo>
                      <a:lnTo>
                        <a:pt x="527" y="169"/>
                      </a:lnTo>
                      <a:lnTo>
                        <a:pt x="583" y="169"/>
                      </a:lnTo>
                      <a:lnTo>
                        <a:pt x="590" y="87"/>
                      </a:lnTo>
                      <a:lnTo>
                        <a:pt x="590" y="24"/>
                      </a:lnTo>
                      <a:lnTo>
                        <a:pt x="461" y="24"/>
                      </a:lnTo>
                      <a:lnTo>
                        <a:pt x="385" y="0"/>
                      </a:lnTo>
                      <a:lnTo>
                        <a:pt x="331" y="142"/>
                      </a:lnTo>
                      <a:close/>
                    </a:path>
                  </a:pathLst>
                </a:custGeom>
                <a:solidFill>
                  <a:srgbClr val="BF7F00"/>
                </a:solidFill>
                <a:ln w="0">
                  <a:solidFill>
                    <a:srgbClr val="000000"/>
                  </a:solidFill>
                  <a:prstDash val="solid"/>
                  <a:round/>
                  <a:headEnd/>
                  <a:tailEnd/>
                </a:ln>
              </p:spPr>
              <p:txBody>
                <a:bodyPr/>
                <a:lstStyle/>
                <a:p>
                  <a:endParaRPr lang="en-US"/>
                </a:p>
              </p:txBody>
            </p:sp>
            <p:sp>
              <p:nvSpPr>
                <p:cNvPr id="31116" name="Freeform 396"/>
                <p:cNvSpPr>
                  <a:spLocks/>
                </p:cNvSpPr>
                <p:nvPr/>
              </p:nvSpPr>
              <p:spPr bwMode="auto">
                <a:xfrm>
                  <a:off x="834" y="3043"/>
                  <a:ext cx="8" cy="18"/>
                </a:xfrm>
                <a:custGeom>
                  <a:avLst/>
                  <a:gdLst/>
                  <a:ahLst/>
                  <a:cxnLst>
                    <a:cxn ang="0">
                      <a:pos x="86" y="0"/>
                    </a:cxn>
                    <a:cxn ang="0">
                      <a:pos x="390" y="54"/>
                    </a:cxn>
                    <a:cxn ang="0">
                      <a:pos x="500" y="82"/>
                    </a:cxn>
                    <a:cxn ang="0">
                      <a:pos x="528" y="192"/>
                    </a:cxn>
                    <a:cxn ang="0">
                      <a:pos x="446" y="747"/>
                    </a:cxn>
                    <a:cxn ang="0">
                      <a:pos x="386" y="770"/>
                    </a:cxn>
                    <a:cxn ang="0">
                      <a:pos x="197" y="747"/>
                    </a:cxn>
                    <a:cxn ang="0">
                      <a:pos x="28" y="719"/>
                    </a:cxn>
                    <a:cxn ang="0">
                      <a:pos x="0" y="578"/>
                    </a:cxn>
                    <a:cxn ang="0">
                      <a:pos x="0" y="440"/>
                    </a:cxn>
                    <a:cxn ang="0">
                      <a:pos x="0" y="330"/>
                    </a:cxn>
                    <a:cxn ang="0">
                      <a:pos x="28" y="192"/>
                    </a:cxn>
                    <a:cxn ang="0">
                      <a:pos x="59" y="137"/>
                    </a:cxn>
                    <a:cxn ang="0">
                      <a:pos x="86" y="0"/>
                    </a:cxn>
                  </a:cxnLst>
                  <a:rect l="0" t="0" r="r" b="b"/>
                  <a:pathLst>
                    <a:path w="528" h="770">
                      <a:moveTo>
                        <a:pt x="86" y="0"/>
                      </a:moveTo>
                      <a:lnTo>
                        <a:pt x="390" y="54"/>
                      </a:lnTo>
                      <a:lnTo>
                        <a:pt x="500" y="82"/>
                      </a:lnTo>
                      <a:lnTo>
                        <a:pt x="528" y="192"/>
                      </a:lnTo>
                      <a:lnTo>
                        <a:pt x="446" y="747"/>
                      </a:lnTo>
                      <a:lnTo>
                        <a:pt x="386" y="770"/>
                      </a:lnTo>
                      <a:lnTo>
                        <a:pt x="197" y="747"/>
                      </a:lnTo>
                      <a:lnTo>
                        <a:pt x="28" y="719"/>
                      </a:lnTo>
                      <a:lnTo>
                        <a:pt x="0" y="578"/>
                      </a:lnTo>
                      <a:lnTo>
                        <a:pt x="0" y="440"/>
                      </a:lnTo>
                      <a:lnTo>
                        <a:pt x="0" y="330"/>
                      </a:lnTo>
                      <a:lnTo>
                        <a:pt x="28" y="192"/>
                      </a:lnTo>
                      <a:lnTo>
                        <a:pt x="59" y="137"/>
                      </a:lnTo>
                      <a:lnTo>
                        <a:pt x="86" y="0"/>
                      </a:lnTo>
                      <a:close/>
                    </a:path>
                  </a:pathLst>
                </a:custGeom>
                <a:solidFill>
                  <a:srgbClr val="BF7F00"/>
                </a:solidFill>
                <a:ln w="0">
                  <a:solidFill>
                    <a:srgbClr val="000000"/>
                  </a:solidFill>
                  <a:prstDash val="solid"/>
                  <a:round/>
                  <a:headEnd/>
                  <a:tailEnd/>
                </a:ln>
              </p:spPr>
              <p:txBody>
                <a:bodyPr/>
                <a:lstStyle/>
                <a:p>
                  <a:endParaRPr lang="en-US"/>
                </a:p>
              </p:txBody>
            </p:sp>
            <p:sp>
              <p:nvSpPr>
                <p:cNvPr id="31117" name="Freeform 397"/>
                <p:cNvSpPr>
                  <a:spLocks/>
                </p:cNvSpPr>
                <p:nvPr/>
              </p:nvSpPr>
              <p:spPr bwMode="auto">
                <a:xfrm>
                  <a:off x="825" y="2793"/>
                  <a:ext cx="8" cy="7"/>
                </a:xfrm>
                <a:custGeom>
                  <a:avLst/>
                  <a:gdLst/>
                  <a:ahLst/>
                  <a:cxnLst>
                    <a:cxn ang="0">
                      <a:pos x="55" y="0"/>
                    </a:cxn>
                    <a:cxn ang="0">
                      <a:pos x="556" y="220"/>
                    </a:cxn>
                    <a:cxn ang="0">
                      <a:pos x="280" y="275"/>
                    </a:cxn>
                    <a:cxn ang="0">
                      <a:pos x="44" y="291"/>
                    </a:cxn>
                    <a:cxn ang="0">
                      <a:pos x="0" y="192"/>
                    </a:cxn>
                    <a:cxn ang="0">
                      <a:pos x="0" y="82"/>
                    </a:cxn>
                    <a:cxn ang="0">
                      <a:pos x="55" y="0"/>
                    </a:cxn>
                  </a:cxnLst>
                  <a:rect l="0" t="0" r="r" b="b"/>
                  <a:pathLst>
                    <a:path w="556" h="291">
                      <a:moveTo>
                        <a:pt x="55" y="0"/>
                      </a:moveTo>
                      <a:lnTo>
                        <a:pt x="556" y="220"/>
                      </a:lnTo>
                      <a:lnTo>
                        <a:pt x="280" y="275"/>
                      </a:lnTo>
                      <a:lnTo>
                        <a:pt x="44" y="291"/>
                      </a:lnTo>
                      <a:lnTo>
                        <a:pt x="0" y="192"/>
                      </a:lnTo>
                      <a:lnTo>
                        <a:pt x="0" y="82"/>
                      </a:lnTo>
                      <a:lnTo>
                        <a:pt x="55" y="0"/>
                      </a:lnTo>
                      <a:close/>
                    </a:path>
                  </a:pathLst>
                </a:custGeom>
                <a:solidFill>
                  <a:srgbClr val="FFFFFF"/>
                </a:solidFill>
                <a:ln w="0">
                  <a:solidFill>
                    <a:srgbClr val="000000"/>
                  </a:solidFill>
                  <a:prstDash val="solid"/>
                  <a:round/>
                  <a:headEnd/>
                  <a:tailEnd/>
                </a:ln>
              </p:spPr>
              <p:txBody>
                <a:bodyPr/>
                <a:lstStyle/>
                <a:p>
                  <a:endParaRPr lang="en-US"/>
                </a:p>
              </p:txBody>
            </p:sp>
            <p:sp>
              <p:nvSpPr>
                <p:cNvPr id="31118" name="Freeform 398"/>
                <p:cNvSpPr>
                  <a:spLocks/>
                </p:cNvSpPr>
                <p:nvPr/>
              </p:nvSpPr>
              <p:spPr bwMode="auto">
                <a:xfrm>
                  <a:off x="824" y="2707"/>
                  <a:ext cx="93" cy="179"/>
                </a:xfrm>
                <a:custGeom>
                  <a:avLst/>
                  <a:gdLst/>
                  <a:ahLst/>
                  <a:cxnLst>
                    <a:cxn ang="0">
                      <a:pos x="291" y="1714"/>
                    </a:cxn>
                    <a:cxn ang="0">
                      <a:pos x="386" y="1573"/>
                    </a:cxn>
                    <a:cxn ang="0">
                      <a:pos x="642" y="1644"/>
                    </a:cxn>
                    <a:cxn ang="0">
                      <a:pos x="827" y="1907"/>
                    </a:cxn>
                    <a:cxn ang="0">
                      <a:pos x="926" y="2041"/>
                    </a:cxn>
                    <a:cxn ang="0">
                      <a:pos x="1083" y="2221"/>
                    </a:cxn>
                    <a:cxn ang="0">
                      <a:pos x="1209" y="2477"/>
                    </a:cxn>
                    <a:cxn ang="0">
                      <a:pos x="1273" y="2854"/>
                    </a:cxn>
                    <a:cxn ang="0">
                      <a:pos x="1253" y="3165"/>
                    </a:cxn>
                    <a:cxn ang="0">
                      <a:pos x="1536" y="3326"/>
                    </a:cxn>
                    <a:cxn ang="0">
                      <a:pos x="1784" y="3932"/>
                    </a:cxn>
                    <a:cxn ang="0">
                      <a:pos x="1910" y="4187"/>
                    </a:cxn>
                    <a:cxn ang="0">
                      <a:pos x="2230" y="4124"/>
                    </a:cxn>
                    <a:cxn ang="0">
                      <a:pos x="2549" y="3932"/>
                    </a:cxn>
                    <a:cxn ang="0">
                      <a:pos x="2853" y="3794"/>
                    </a:cxn>
                    <a:cxn ang="0">
                      <a:pos x="3113" y="3842"/>
                    </a:cxn>
                    <a:cxn ang="0">
                      <a:pos x="3314" y="4124"/>
                    </a:cxn>
                    <a:cxn ang="0">
                      <a:pos x="3251" y="4564"/>
                    </a:cxn>
                    <a:cxn ang="0">
                      <a:pos x="3121" y="4820"/>
                    </a:cxn>
                    <a:cxn ang="0">
                      <a:pos x="2923" y="5080"/>
                    </a:cxn>
                    <a:cxn ang="0">
                      <a:pos x="2995" y="5261"/>
                    </a:cxn>
                    <a:cxn ang="0">
                      <a:pos x="3057" y="5516"/>
                    </a:cxn>
                    <a:cxn ang="0">
                      <a:pos x="3065" y="5850"/>
                    </a:cxn>
                    <a:cxn ang="0">
                      <a:pos x="3417" y="6015"/>
                    </a:cxn>
                    <a:cxn ang="0">
                      <a:pos x="3700" y="5991"/>
                    </a:cxn>
                    <a:cxn ang="0">
                      <a:pos x="3948" y="6149"/>
                    </a:cxn>
                    <a:cxn ang="0">
                      <a:pos x="4141" y="6212"/>
                    </a:cxn>
                    <a:cxn ang="0">
                      <a:pos x="4393" y="6149"/>
                    </a:cxn>
                    <a:cxn ang="0">
                      <a:pos x="4649" y="6401"/>
                    </a:cxn>
                    <a:cxn ang="0">
                      <a:pos x="4709" y="6601"/>
                    </a:cxn>
                    <a:cxn ang="0">
                      <a:pos x="4906" y="6719"/>
                    </a:cxn>
                    <a:cxn ang="0">
                      <a:pos x="4898" y="6927"/>
                    </a:cxn>
                    <a:cxn ang="0">
                      <a:pos x="5288" y="7226"/>
                    </a:cxn>
                    <a:cxn ang="0">
                      <a:pos x="5670" y="7541"/>
                    </a:cxn>
                    <a:cxn ang="0">
                      <a:pos x="5923" y="7678"/>
                    </a:cxn>
                    <a:cxn ang="0">
                      <a:pos x="5978" y="7509"/>
                    </a:cxn>
                    <a:cxn ang="0">
                      <a:pos x="5986" y="6908"/>
                    </a:cxn>
                    <a:cxn ang="0">
                      <a:pos x="6116" y="6338"/>
                    </a:cxn>
                    <a:cxn ang="0">
                      <a:pos x="6179" y="5705"/>
                    </a:cxn>
                    <a:cxn ang="0">
                      <a:pos x="5950" y="5111"/>
                    </a:cxn>
                    <a:cxn ang="0">
                      <a:pos x="5986" y="4628"/>
                    </a:cxn>
                    <a:cxn ang="0">
                      <a:pos x="6286" y="3924"/>
                    </a:cxn>
                    <a:cxn ang="0">
                      <a:pos x="6396" y="3425"/>
                    </a:cxn>
                    <a:cxn ang="0">
                      <a:pos x="6305" y="3048"/>
                    </a:cxn>
                    <a:cxn ang="0">
                      <a:pos x="5954" y="2532"/>
                    </a:cxn>
                    <a:cxn ang="0">
                      <a:pos x="5796" y="1970"/>
                    </a:cxn>
                    <a:cxn ang="0">
                      <a:pos x="5414" y="1149"/>
                    </a:cxn>
                    <a:cxn ang="0">
                      <a:pos x="4843" y="704"/>
                    </a:cxn>
                    <a:cxn ang="0">
                      <a:pos x="3948" y="386"/>
                    </a:cxn>
                    <a:cxn ang="0">
                      <a:pos x="3121" y="386"/>
                    </a:cxn>
                    <a:cxn ang="0">
                      <a:pos x="2612" y="197"/>
                    </a:cxn>
                    <a:cxn ang="0">
                      <a:pos x="1670" y="0"/>
                    </a:cxn>
                    <a:cxn ang="0">
                      <a:pos x="949" y="150"/>
                    </a:cxn>
                    <a:cxn ang="0">
                      <a:pos x="500" y="499"/>
                    </a:cxn>
                    <a:cxn ang="0">
                      <a:pos x="256" y="893"/>
                    </a:cxn>
                    <a:cxn ang="0">
                      <a:pos x="31" y="1326"/>
                    </a:cxn>
                    <a:cxn ang="0">
                      <a:pos x="8" y="1714"/>
                    </a:cxn>
                    <a:cxn ang="0">
                      <a:pos x="196" y="1903"/>
                    </a:cxn>
                  </a:cxnLst>
                  <a:rect l="0" t="0" r="r" b="b"/>
                  <a:pathLst>
                    <a:path w="6396" h="7698">
                      <a:moveTo>
                        <a:pt x="196" y="1903"/>
                      </a:moveTo>
                      <a:lnTo>
                        <a:pt x="291" y="1714"/>
                      </a:lnTo>
                      <a:lnTo>
                        <a:pt x="338" y="1621"/>
                      </a:lnTo>
                      <a:lnTo>
                        <a:pt x="386" y="1573"/>
                      </a:lnTo>
                      <a:lnTo>
                        <a:pt x="452" y="1573"/>
                      </a:lnTo>
                      <a:lnTo>
                        <a:pt x="642" y="1644"/>
                      </a:lnTo>
                      <a:lnTo>
                        <a:pt x="760" y="1738"/>
                      </a:lnTo>
                      <a:lnTo>
                        <a:pt x="827" y="1907"/>
                      </a:lnTo>
                      <a:lnTo>
                        <a:pt x="827" y="1970"/>
                      </a:lnTo>
                      <a:lnTo>
                        <a:pt x="926" y="2041"/>
                      </a:lnTo>
                      <a:lnTo>
                        <a:pt x="1020" y="2112"/>
                      </a:lnTo>
                      <a:lnTo>
                        <a:pt x="1083" y="2221"/>
                      </a:lnTo>
                      <a:lnTo>
                        <a:pt x="1147" y="2351"/>
                      </a:lnTo>
                      <a:lnTo>
                        <a:pt x="1209" y="2477"/>
                      </a:lnTo>
                      <a:lnTo>
                        <a:pt x="1273" y="2729"/>
                      </a:lnTo>
                      <a:lnTo>
                        <a:pt x="1273" y="2854"/>
                      </a:lnTo>
                      <a:lnTo>
                        <a:pt x="1229" y="3048"/>
                      </a:lnTo>
                      <a:lnTo>
                        <a:pt x="1253" y="3165"/>
                      </a:lnTo>
                      <a:lnTo>
                        <a:pt x="1339" y="3236"/>
                      </a:lnTo>
                      <a:lnTo>
                        <a:pt x="1536" y="3326"/>
                      </a:lnTo>
                      <a:lnTo>
                        <a:pt x="1654" y="3487"/>
                      </a:lnTo>
                      <a:lnTo>
                        <a:pt x="1784" y="3932"/>
                      </a:lnTo>
                      <a:lnTo>
                        <a:pt x="1816" y="4054"/>
                      </a:lnTo>
                      <a:lnTo>
                        <a:pt x="1910" y="4187"/>
                      </a:lnTo>
                      <a:lnTo>
                        <a:pt x="2029" y="4168"/>
                      </a:lnTo>
                      <a:lnTo>
                        <a:pt x="2230" y="4124"/>
                      </a:lnTo>
                      <a:lnTo>
                        <a:pt x="2408" y="4054"/>
                      </a:lnTo>
                      <a:lnTo>
                        <a:pt x="2549" y="3932"/>
                      </a:lnTo>
                      <a:lnTo>
                        <a:pt x="2664" y="3842"/>
                      </a:lnTo>
                      <a:lnTo>
                        <a:pt x="2853" y="3794"/>
                      </a:lnTo>
                      <a:lnTo>
                        <a:pt x="2995" y="3806"/>
                      </a:lnTo>
                      <a:lnTo>
                        <a:pt x="3113" y="3842"/>
                      </a:lnTo>
                      <a:lnTo>
                        <a:pt x="3247" y="3932"/>
                      </a:lnTo>
                      <a:lnTo>
                        <a:pt x="3314" y="4124"/>
                      </a:lnTo>
                      <a:lnTo>
                        <a:pt x="3322" y="4238"/>
                      </a:lnTo>
                      <a:lnTo>
                        <a:pt x="3251" y="4564"/>
                      </a:lnTo>
                      <a:lnTo>
                        <a:pt x="3204" y="4683"/>
                      </a:lnTo>
                      <a:lnTo>
                        <a:pt x="3121" y="4820"/>
                      </a:lnTo>
                      <a:lnTo>
                        <a:pt x="2995" y="4985"/>
                      </a:lnTo>
                      <a:lnTo>
                        <a:pt x="2923" y="5080"/>
                      </a:lnTo>
                      <a:lnTo>
                        <a:pt x="2900" y="5127"/>
                      </a:lnTo>
                      <a:lnTo>
                        <a:pt x="2995" y="5261"/>
                      </a:lnTo>
                      <a:lnTo>
                        <a:pt x="3018" y="5382"/>
                      </a:lnTo>
                      <a:lnTo>
                        <a:pt x="3057" y="5516"/>
                      </a:lnTo>
                      <a:lnTo>
                        <a:pt x="3042" y="5760"/>
                      </a:lnTo>
                      <a:lnTo>
                        <a:pt x="3065" y="5850"/>
                      </a:lnTo>
                      <a:lnTo>
                        <a:pt x="3204" y="5968"/>
                      </a:lnTo>
                      <a:lnTo>
                        <a:pt x="3417" y="6015"/>
                      </a:lnTo>
                      <a:lnTo>
                        <a:pt x="3566" y="6024"/>
                      </a:lnTo>
                      <a:lnTo>
                        <a:pt x="3700" y="5991"/>
                      </a:lnTo>
                      <a:lnTo>
                        <a:pt x="3822" y="6024"/>
                      </a:lnTo>
                      <a:lnTo>
                        <a:pt x="3948" y="6149"/>
                      </a:lnTo>
                      <a:lnTo>
                        <a:pt x="4078" y="6212"/>
                      </a:lnTo>
                      <a:lnTo>
                        <a:pt x="4141" y="6212"/>
                      </a:lnTo>
                      <a:lnTo>
                        <a:pt x="4264" y="6181"/>
                      </a:lnTo>
                      <a:lnTo>
                        <a:pt x="4393" y="6149"/>
                      </a:lnTo>
                      <a:lnTo>
                        <a:pt x="4587" y="6212"/>
                      </a:lnTo>
                      <a:lnTo>
                        <a:pt x="4649" y="6401"/>
                      </a:lnTo>
                      <a:lnTo>
                        <a:pt x="4661" y="6531"/>
                      </a:lnTo>
                      <a:lnTo>
                        <a:pt x="4709" y="6601"/>
                      </a:lnTo>
                      <a:lnTo>
                        <a:pt x="4843" y="6657"/>
                      </a:lnTo>
                      <a:lnTo>
                        <a:pt x="4906" y="6719"/>
                      </a:lnTo>
                      <a:lnTo>
                        <a:pt x="4906" y="6845"/>
                      </a:lnTo>
                      <a:lnTo>
                        <a:pt x="4898" y="6927"/>
                      </a:lnTo>
                      <a:lnTo>
                        <a:pt x="5110" y="7042"/>
                      </a:lnTo>
                      <a:lnTo>
                        <a:pt x="5288" y="7226"/>
                      </a:lnTo>
                      <a:lnTo>
                        <a:pt x="5478" y="7415"/>
                      </a:lnTo>
                      <a:lnTo>
                        <a:pt x="5670" y="7541"/>
                      </a:lnTo>
                      <a:lnTo>
                        <a:pt x="5796" y="7604"/>
                      </a:lnTo>
                      <a:lnTo>
                        <a:pt x="5923" y="7678"/>
                      </a:lnTo>
                      <a:lnTo>
                        <a:pt x="6049" y="7698"/>
                      </a:lnTo>
                      <a:lnTo>
                        <a:pt x="5978" y="7509"/>
                      </a:lnTo>
                      <a:lnTo>
                        <a:pt x="5954" y="7301"/>
                      </a:lnTo>
                      <a:lnTo>
                        <a:pt x="5986" y="6908"/>
                      </a:lnTo>
                      <a:lnTo>
                        <a:pt x="6001" y="6644"/>
                      </a:lnTo>
                      <a:lnTo>
                        <a:pt x="6116" y="6338"/>
                      </a:lnTo>
                      <a:lnTo>
                        <a:pt x="6179" y="6086"/>
                      </a:lnTo>
                      <a:lnTo>
                        <a:pt x="6179" y="5705"/>
                      </a:lnTo>
                      <a:lnTo>
                        <a:pt x="6049" y="5359"/>
                      </a:lnTo>
                      <a:lnTo>
                        <a:pt x="5950" y="5111"/>
                      </a:lnTo>
                      <a:lnTo>
                        <a:pt x="5923" y="4883"/>
                      </a:lnTo>
                      <a:lnTo>
                        <a:pt x="5986" y="4628"/>
                      </a:lnTo>
                      <a:lnTo>
                        <a:pt x="6116" y="4313"/>
                      </a:lnTo>
                      <a:lnTo>
                        <a:pt x="6286" y="3924"/>
                      </a:lnTo>
                      <a:lnTo>
                        <a:pt x="6368" y="3704"/>
                      </a:lnTo>
                      <a:lnTo>
                        <a:pt x="6396" y="3425"/>
                      </a:lnTo>
                      <a:lnTo>
                        <a:pt x="6368" y="3299"/>
                      </a:lnTo>
                      <a:lnTo>
                        <a:pt x="6305" y="3048"/>
                      </a:lnTo>
                      <a:lnTo>
                        <a:pt x="6119" y="2811"/>
                      </a:lnTo>
                      <a:lnTo>
                        <a:pt x="5954" y="2532"/>
                      </a:lnTo>
                      <a:lnTo>
                        <a:pt x="5860" y="2285"/>
                      </a:lnTo>
                      <a:lnTo>
                        <a:pt x="5796" y="1970"/>
                      </a:lnTo>
                      <a:lnTo>
                        <a:pt x="5670" y="1588"/>
                      </a:lnTo>
                      <a:lnTo>
                        <a:pt x="5414" y="1149"/>
                      </a:lnTo>
                      <a:lnTo>
                        <a:pt x="5114" y="885"/>
                      </a:lnTo>
                      <a:lnTo>
                        <a:pt x="4843" y="704"/>
                      </a:lnTo>
                      <a:lnTo>
                        <a:pt x="4393" y="516"/>
                      </a:lnTo>
                      <a:lnTo>
                        <a:pt x="3948" y="386"/>
                      </a:lnTo>
                      <a:lnTo>
                        <a:pt x="3562" y="363"/>
                      </a:lnTo>
                      <a:lnTo>
                        <a:pt x="3121" y="386"/>
                      </a:lnTo>
                      <a:lnTo>
                        <a:pt x="2865" y="363"/>
                      </a:lnTo>
                      <a:lnTo>
                        <a:pt x="2612" y="197"/>
                      </a:lnTo>
                      <a:lnTo>
                        <a:pt x="2226" y="56"/>
                      </a:lnTo>
                      <a:lnTo>
                        <a:pt x="1670" y="0"/>
                      </a:lnTo>
                      <a:lnTo>
                        <a:pt x="1197" y="56"/>
                      </a:lnTo>
                      <a:lnTo>
                        <a:pt x="949" y="150"/>
                      </a:lnTo>
                      <a:lnTo>
                        <a:pt x="669" y="303"/>
                      </a:lnTo>
                      <a:lnTo>
                        <a:pt x="500" y="499"/>
                      </a:lnTo>
                      <a:lnTo>
                        <a:pt x="386" y="664"/>
                      </a:lnTo>
                      <a:lnTo>
                        <a:pt x="256" y="893"/>
                      </a:lnTo>
                      <a:lnTo>
                        <a:pt x="169" y="1023"/>
                      </a:lnTo>
                      <a:lnTo>
                        <a:pt x="31" y="1326"/>
                      </a:lnTo>
                      <a:lnTo>
                        <a:pt x="0" y="1526"/>
                      </a:lnTo>
                      <a:lnTo>
                        <a:pt x="8" y="1714"/>
                      </a:lnTo>
                      <a:lnTo>
                        <a:pt x="86" y="1852"/>
                      </a:lnTo>
                      <a:lnTo>
                        <a:pt x="196" y="1903"/>
                      </a:lnTo>
                      <a:close/>
                    </a:path>
                  </a:pathLst>
                </a:custGeom>
                <a:solidFill>
                  <a:srgbClr val="000000"/>
                </a:solidFill>
                <a:ln w="0">
                  <a:solidFill>
                    <a:srgbClr val="000000"/>
                  </a:solidFill>
                  <a:prstDash val="solid"/>
                  <a:round/>
                  <a:headEnd/>
                  <a:tailEnd/>
                </a:ln>
              </p:spPr>
              <p:txBody>
                <a:bodyPr/>
                <a:lstStyle/>
                <a:p>
                  <a:endParaRPr lang="en-US"/>
                </a:p>
              </p:txBody>
            </p:sp>
            <p:sp>
              <p:nvSpPr>
                <p:cNvPr id="31119" name="Freeform 399"/>
                <p:cNvSpPr>
                  <a:spLocks/>
                </p:cNvSpPr>
                <p:nvPr/>
              </p:nvSpPr>
              <p:spPr bwMode="auto">
                <a:xfrm>
                  <a:off x="825" y="2782"/>
                  <a:ext cx="11" cy="11"/>
                </a:xfrm>
                <a:custGeom>
                  <a:avLst/>
                  <a:gdLst/>
                  <a:ahLst/>
                  <a:cxnLst>
                    <a:cxn ang="0">
                      <a:pos x="0" y="0"/>
                    </a:cxn>
                    <a:cxn ang="0">
                      <a:pos x="142" y="111"/>
                    </a:cxn>
                    <a:cxn ang="0">
                      <a:pos x="224" y="165"/>
                    </a:cxn>
                    <a:cxn ang="0">
                      <a:pos x="307" y="165"/>
                    </a:cxn>
                    <a:cxn ang="0">
                      <a:pos x="418" y="193"/>
                    </a:cxn>
                    <a:cxn ang="0">
                      <a:pos x="473" y="220"/>
                    </a:cxn>
                    <a:cxn ang="0">
                      <a:pos x="528" y="247"/>
                    </a:cxn>
                    <a:cxn ang="0">
                      <a:pos x="583" y="276"/>
                    </a:cxn>
                    <a:cxn ang="0">
                      <a:pos x="670" y="362"/>
                    </a:cxn>
                    <a:cxn ang="0">
                      <a:pos x="726" y="416"/>
                    </a:cxn>
                    <a:cxn ang="0">
                      <a:pos x="753" y="445"/>
                    </a:cxn>
                  </a:cxnLst>
                  <a:rect l="0" t="0" r="r" b="b"/>
                  <a:pathLst>
                    <a:path w="753" h="445">
                      <a:moveTo>
                        <a:pt x="0" y="0"/>
                      </a:moveTo>
                      <a:lnTo>
                        <a:pt x="142" y="111"/>
                      </a:lnTo>
                      <a:lnTo>
                        <a:pt x="224" y="165"/>
                      </a:lnTo>
                      <a:lnTo>
                        <a:pt x="307" y="165"/>
                      </a:lnTo>
                      <a:lnTo>
                        <a:pt x="418" y="193"/>
                      </a:lnTo>
                      <a:lnTo>
                        <a:pt x="473" y="220"/>
                      </a:lnTo>
                      <a:lnTo>
                        <a:pt x="528" y="247"/>
                      </a:lnTo>
                      <a:lnTo>
                        <a:pt x="583" y="276"/>
                      </a:lnTo>
                      <a:lnTo>
                        <a:pt x="670" y="362"/>
                      </a:lnTo>
                      <a:lnTo>
                        <a:pt x="726" y="416"/>
                      </a:lnTo>
                      <a:lnTo>
                        <a:pt x="753" y="445"/>
                      </a:lnTo>
                    </a:path>
                  </a:pathLst>
                </a:custGeom>
                <a:noFill/>
                <a:ln w="0">
                  <a:solidFill>
                    <a:srgbClr val="000000"/>
                  </a:solidFill>
                  <a:prstDash val="solid"/>
                  <a:round/>
                  <a:headEnd/>
                  <a:tailEnd/>
                </a:ln>
              </p:spPr>
              <p:txBody>
                <a:bodyPr/>
                <a:lstStyle/>
                <a:p>
                  <a:endParaRPr lang="en-US"/>
                </a:p>
              </p:txBody>
            </p:sp>
            <p:sp>
              <p:nvSpPr>
                <p:cNvPr id="31120" name="Freeform 400"/>
                <p:cNvSpPr>
                  <a:spLocks/>
                </p:cNvSpPr>
                <p:nvPr/>
              </p:nvSpPr>
              <p:spPr bwMode="auto">
                <a:xfrm>
                  <a:off x="823" y="2816"/>
                  <a:ext cx="4" cy="27"/>
                </a:xfrm>
                <a:custGeom>
                  <a:avLst/>
                  <a:gdLst/>
                  <a:ahLst/>
                  <a:cxnLst>
                    <a:cxn ang="0">
                      <a:pos x="0" y="114"/>
                    </a:cxn>
                    <a:cxn ang="0">
                      <a:pos x="54" y="114"/>
                    </a:cxn>
                    <a:cxn ang="0">
                      <a:pos x="83" y="59"/>
                    </a:cxn>
                    <a:cxn ang="0">
                      <a:pos x="27" y="0"/>
                    </a:cxn>
                    <a:cxn ang="0">
                      <a:pos x="110" y="114"/>
                    </a:cxn>
                    <a:cxn ang="0">
                      <a:pos x="165" y="279"/>
                    </a:cxn>
                    <a:cxn ang="0">
                      <a:pos x="220" y="444"/>
                    </a:cxn>
                    <a:cxn ang="0">
                      <a:pos x="307" y="885"/>
                    </a:cxn>
                    <a:cxn ang="0">
                      <a:pos x="307" y="1163"/>
                    </a:cxn>
                  </a:cxnLst>
                  <a:rect l="0" t="0" r="r" b="b"/>
                  <a:pathLst>
                    <a:path w="307" h="1163">
                      <a:moveTo>
                        <a:pt x="0" y="114"/>
                      </a:moveTo>
                      <a:lnTo>
                        <a:pt x="54" y="114"/>
                      </a:lnTo>
                      <a:lnTo>
                        <a:pt x="83" y="59"/>
                      </a:lnTo>
                      <a:lnTo>
                        <a:pt x="27" y="0"/>
                      </a:lnTo>
                      <a:lnTo>
                        <a:pt x="110" y="114"/>
                      </a:lnTo>
                      <a:lnTo>
                        <a:pt x="165" y="279"/>
                      </a:lnTo>
                      <a:lnTo>
                        <a:pt x="220" y="444"/>
                      </a:lnTo>
                      <a:lnTo>
                        <a:pt x="307" y="885"/>
                      </a:lnTo>
                      <a:lnTo>
                        <a:pt x="307" y="1163"/>
                      </a:lnTo>
                    </a:path>
                  </a:pathLst>
                </a:custGeom>
                <a:noFill/>
                <a:ln w="0">
                  <a:solidFill>
                    <a:srgbClr val="000000"/>
                  </a:solidFill>
                  <a:prstDash val="solid"/>
                  <a:round/>
                  <a:headEnd/>
                  <a:tailEnd/>
                </a:ln>
              </p:spPr>
              <p:txBody>
                <a:bodyPr/>
                <a:lstStyle/>
                <a:p>
                  <a:endParaRPr lang="en-US"/>
                </a:p>
              </p:txBody>
            </p:sp>
            <p:sp>
              <p:nvSpPr>
                <p:cNvPr id="31121" name="Freeform 401"/>
                <p:cNvSpPr>
                  <a:spLocks/>
                </p:cNvSpPr>
                <p:nvPr/>
              </p:nvSpPr>
              <p:spPr bwMode="auto">
                <a:xfrm>
                  <a:off x="860" y="2800"/>
                  <a:ext cx="10" cy="21"/>
                </a:xfrm>
                <a:custGeom>
                  <a:avLst/>
                  <a:gdLst/>
                  <a:ahLst/>
                  <a:cxnLst>
                    <a:cxn ang="0">
                      <a:pos x="0" y="660"/>
                    </a:cxn>
                    <a:cxn ang="0">
                      <a:pos x="83" y="719"/>
                    </a:cxn>
                    <a:cxn ang="0">
                      <a:pos x="166" y="719"/>
                    </a:cxn>
                    <a:cxn ang="0">
                      <a:pos x="248" y="691"/>
                    </a:cxn>
                    <a:cxn ang="0">
                      <a:pos x="275" y="633"/>
                    </a:cxn>
                    <a:cxn ang="0">
                      <a:pos x="303" y="577"/>
                    </a:cxn>
                    <a:cxn ang="0">
                      <a:pos x="303" y="522"/>
                    </a:cxn>
                    <a:cxn ang="0">
                      <a:pos x="248" y="468"/>
                    </a:cxn>
                    <a:cxn ang="0">
                      <a:pos x="220" y="412"/>
                    </a:cxn>
                    <a:cxn ang="0">
                      <a:pos x="193" y="385"/>
                    </a:cxn>
                    <a:cxn ang="0">
                      <a:pos x="193" y="303"/>
                    </a:cxn>
                    <a:cxn ang="0">
                      <a:pos x="220" y="165"/>
                    </a:cxn>
                    <a:cxn ang="0">
                      <a:pos x="275" y="54"/>
                    </a:cxn>
                    <a:cxn ang="0">
                      <a:pos x="441" y="0"/>
                    </a:cxn>
                    <a:cxn ang="0">
                      <a:pos x="583" y="27"/>
                    </a:cxn>
                    <a:cxn ang="0">
                      <a:pos x="693" y="109"/>
                    </a:cxn>
                    <a:cxn ang="0">
                      <a:pos x="720" y="274"/>
                    </a:cxn>
                    <a:cxn ang="0">
                      <a:pos x="666" y="495"/>
                    </a:cxn>
                    <a:cxn ang="0">
                      <a:pos x="555" y="691"/>
                    </a:cxn>
                    <a:cxn ang="0">
                      <a:pos x="358" y="884"/>
                    </a:cxn>
                  </a:cxnLst>
                  <a:rect l="0" t="0" r="r" b="b"/>
                  <a:pathLst>
                    <a:path w="720" h="884">
                      <a:moveTo>
                        <a:pt x="0" y="660"/>
                      </a:moveTo>
                      <a:lnTo>
                        <a:pt x="83" y="719"/>
                      </a:lnTo>
                      <a:lnTo>
                        <a:pt x="166" y="719"/>
                      </a:lnTo>
                      <a:lnTo>
                        <a:pt x="248" y="691"/>
                      </a:lnTo>
                      <a:lnTo>
                        <a:pt x="275" y="633"/>
                      </a:lnTo>
                      <a:lnTo>
                        <a:pt x="303" y="577"/>
                      </a:lnTo>
                      <a:lnTo>
                        <a:pt x="303" y="522"/>
                      </a:lnTo>
                      <a:lnTo>
                        <a:pt x="248" y="468"/>
                      </a:lnTo>
                      <a:lnTo>
                        <a:pt x="220" y="412"/>
                      </a:lnTo>
                      <a:lnTo>
                        <a:pt x="193" y="385"/>
                      </a:lnTo>
                      <a:lnTo>
                        <a:pt x="193" y="303"/>
                      </a:lnTo>
                      <a:lnTo>
                        <a:pt x="220" y="165"/>
                      </a:lnTo>
                      <a:lnTo>
                        <a:pt x="275" y="54"/>
                      </a:lnTo>
                      <a:lnTo>
                        <a:pt x="441" y="0"/>
                      </a:lnTo>
                      <a:lnTo>
                        <a:pt x="583" y="27"/>
                      </a:lnTo>
                      <a:lnTo>
                        <a:pt x="693" y="109"/>
                      </a:lnTo>
                      <a:lnTo>
                        <a:pt x="720" y="274"/>
                      </a:lnTo>
                      <a:lnTo>
                        <a:pt x="666" y="495"/>
                      </a:lnTo>
                      <a:lnTo>
                        <a:pt x="555" y="691"/>
                      </a:lnTo>
                      <a:lnTo>
                        <a:pt x="358" y="884"/>
                      </a:lnTo>
                    </a:path>
                  </a:pathLst>
                </a:custGeom>
                <a:noFill/>
                <a:ln w="0">
                  <a:solidFill>
                    <a:srgbClr val="000000"/>
                  </a:solidFill>
                  <a:prstDash val="solid"/>
                  <a:round/>
                  <a:headEnd/>
                  <a:tailEnd/>
                </a:ln>
              </p:spPr>
              <p:txBody>
                <a:bodyPr/>
                <a:lstStyle/>
                <a:p>
                  <a:endParaRPr lang="en-US"/>
                </a:p>
              </p:txBody>
            </p:sp>
            <p:sp>
              <p:nvSpPr>
                <p:cNvPr id="31122" name="Freeform 402"/>
                <p:cNvSpPr>
                  <a:spLocks/>
                </p:cNvSpPr>
                <p:nvPr/>
              </p:nvSpPr>
              <p:spPr bwMode="auto">
                <a:xfrm>
                  <a:off x="861" y="2827"/>
                  <a:ext cx="5" cy="6"/>
                </a:xfrm>
                <a:custGeom>
                  <a:avLst/>
                  <a:gdLst/>
                  <a:ahLst/>
                  <a:cxnLst>
                    <a:cxn ang="0">
                      <a:pos x="386" y="0"/>
                    </a:cxn>
                    <a:cxn ang="0">
                      <a:pos x="248" y="110"/>
                    </a:cxn>
                    <a:cxn ang="0">
                      <a:pos x="138" y="192"/>
                    </a:cxn>
                    <a:cxn ang="0">
                      <a:pos x="0" y="247"/>
                    </a:cxn>
                  </a:cxnLst>
                  <a:rect l="0" t="0" r="r" b="b"/>
                  <a:pathLst>
                    <a:path w="386" h="247">
                      <a:moveTo>
                        <a:pt x="386" y="0"/>
                      </a:moveTo>
                      <a:lnTo>
                        <a:pt x="248" y="110"/>
                      </a:lnTo>
                      <a:lnTo>
                        <a:pt x="138" y="192"/>
                      </a:lnTo>
                      <a:lnTo>
                        <a:pt x="0" y="247"/>
                      </a:lnTo>
                    </a:path>
                  </a:pathLst>
                </a:custGeom>
                <a:noFill/>
                <a:ln w="0">
                  <a:solidFill>
                    <a:srgbClr val="000000"/>
                  </a:solidFill>
                  <a:prstDash val="solid"/>
                  <a:round/>
                  <a:headEnd/>
                  <a:tailEnd/>
                </a:ln>
              </p:spPr>
              <p:txBody>
                <a:bodyPr/>
                <a:lstStyle/>
                <a:p>
                  <a:endParaRPr lang="en-US"/>
                </a:p>
              </p:txBody>
            </p:sp>
            <p:sp>
              <p:nvSpPr>
                <p:cNvPr id="31123" name="Freeform 403"/>
                <p:cNvSpPr>
                  <a:spLocks/>
                </p:cNvSpPr>
                <p:nvPr/>
              </p:nvSpPr>
              <p:spPr bwMode="auto">
                <a:xfrm>
                  <a:off x="855" y="2828"/>
                  <a:ext cx="6" cy="9"/>
                </a:xfrm>
                <a:custGeom>
                  <a:avLst/>
                  <a:gdLst/>
                  <a:ahLst/>
                  <a:cxnLst>
                    <a:cxn ang="0">
                      <a:pos x="397" y="201"/>
                    </a:cxn>
                    <a:cxn ang="0">
                      <a:pos x="393" y="149"/>
                    </a:cxn>
                    <a:cxn ang="0">
                      <a:pos x="374" y="102"/>
                    </a:cxn>
                    <a:cxn ang="0">
                      <a:pos x="342" y="63"/>
                    </a:cxn>
                    <a:cxn ang="0">
                      <a:pos x="306" y="31"/>
                    </a:cxn>
                    <a:cxn ang="0">
                      <a:pos x="259" y="7"/>
                    </a:cxn>
                    <a:cxn ang="0">
                      <a:pos x="211" y="0"/>
                    </a:cxn>
                    <a:cxn ang="0">
                      <a:pos x="161" y="3"/>
                    </a:cxn>
                    <a:cxn ang="0">
                      <a:pos x="114" y="15"/>
                    </a:cxn>
                    <a:cxn ang="0">
                      <a:pos x="70" y="44"/>
                    </a:cxn>
                    <a:cxn ang="0">
                      <a:pos x="35" y="79"/>
                    </a:cxn>
                    <a:cxn ang="0">
                      <a:pos x="11" y="126"/>
                    </a:cxn>
                    <a:cxn ang="0">
                      <a:pos x="0" y="172"/>
                    </a:cxn>
                    <a:cxn ang="0">
                      <a:pos x="0" y="224"/>
                    </a:cxn>
                    <a:cxn ang="0">
                      <a:pos x="11" y="271"/>
                    </a:cxn>
                    <a:cxn ang="0">
                      <a:pos x="35" y="314"/>
                    </a:cxn>
                    <a:cxn ang="0">
                      <a:pos x="66" y="353"/>
                    </a:cxn>
                    <a:cxn ang="0">
                      <a:pos x="109" y="378"/>
                    </a:cxn>
                    <a:cxn ang="0">
                      <a:pos x="157" y="397"/>
                    </a:cxn>
                    <a:cxn ang="0">
                      <a:pos x="208" y="397"/>
                    </a:cxn>
                    <a:cxn ang="0">
                      <a:pos x="255" y="389"/>
                    </a:cxn>
                    <a:cxn ang="0">
                      <a:pos x="302" y="370"/>
                    </a:cxn>
                    <a:cxn ang="0">
                      <a:pos x="342" y="338"/>
                    </a:cxn>
                    <a:cxn ang="0">
                      <a:pos x="374" y="298"/>
                    </a:cxn>
                    <a:cxn ang="0">
                      <a:pos x="389" y="252"/>
                    </a:cxn>
                    <a:cxn ang="0">
                      <a:pos x="397" y="201"/>
                    </a:cxn>
                    <a:cxn ang="0">
                      <a:pos x="397" y="201"/>
                    </a:cxn>
                  </a:cxnLst>
                  <a:rect l="0" t="0" r="r" b="b"/>
                  <a:pathLst>
                    <a:path w="397" h="397">
                      <a:moveTo>
                        <a:pt x="397" y="201"/>
                      </a:moveTo>
                      <a:lnTo>
                        <a:pt x="393" y="149"/>
                      </a:lnTo>
                      <a:lnTo>
                        <a:pt x="374" y="102"/>
                      </a:lnTo>
                      <a:lnTo>
                        <a:pt x="342" y="63"/>
                      </a:lnTo>
                      <a:lnTo>
                        <a:pt x="306" y="31"/>
                      </a:lnTo>
                      <a:lnTo>
                        <a:pt x="259" y="7"/>
                      </a:lnTo>
                      <a:lnTo>
                        <a:pt x="211" y="0"/>
                      </a:lnTo>
                      <a:lnTo>
                        <a:pt x="161" y="3"/>
                      </a:lnTo>
                      <a:lnTo>
                        <a:pt x="114" y="15"/>
                      </a:lnTo>
                      <a:lnTo>
                        <a:pt x="70" y="44"/>
                      </a:lnTo>
                      <a:lnTo>
                        <a:pt x="35" y="79"/>
                      </a:lnTo>
                      <a:lnTo>
                        <a:pt x="11" y="126"/>
                      </a:lnTo>
                      <a:lnTo>
                        <a:pt x="0" y="172"/>
                      </a:lnTo>
                      <a:lnTo>
                        <a:pt x="0" y="224"/>
                      </a:lnTo>
                      <a:lnTo>
                        <a:pt x="11" y="271"/>
                      </a:lnTo>
                      <a:lnTo>
                        <a:pt x="35" y="314"/>
                      </a:lnTo>
                      <a:lnTo>
                        <a:pt x="66" y="353"/>
                      </a:lnTo>
                      <a:lnTo>
                        <a:pt x="109" y="378"/>
                      </a:lnTo>
                      <a:lnTo>
                        <a:pt x="157" y="397"/>
                      </a:lnTo>
                      <a:lnTo>
                        <a:pt x="208" y="397"/>
                      </a:lnTo>
                      <a:lnTo>
                        <a:pt x="255" y="389"/>
                      </a:lnTo>
                      <a:lnTo>
                        <a:pt x="302" y="370"/>
                      </a:lnTo>
                      <a:lnTo>
                        <a:pt x="342" y="338"/>
                      </a:lnTo>
                      <a:lnTo>
                        <a:pt x="374" y="298"/>
                      </a:lnTo>
                      <a:lnTo>
                        <a:pt x="389" y="252"/>
                      </a:lnTo>
                      <a:lnTo>
                        <a:pt x="397" y="201"/>
                      </a:lnTo>
                      <a:lnTo>
                        <a:pt x="397" y="201"/>
                      </a:lnTo>
                      <a:close/>
                    </a:path>
                  </a:pathLst>
                </a:custGeom>
                <a:solidFill>
                  <a:srgbClr val="BF7F00"/>
                </a:solidFill>
                <a:ln w="0">
                  <a:solidFill>
                    <a:srgbClr val="000000"/>
                  </a:solidFill>
                  <a:prstDash val="solid"/>
                  <a:round/>
                  <a:headEnd/>
                  <a:tailEnd/>
                </a:ln>
              </p:spPr>
              <p:txBody>
                <a:bodyPr/>
                <a:lstStyle/>
                <a:p>
                  <a:endParaRPr lang="en-US"/>
                </a:p>
              </p:txBody>
            </p:sp>
            <p:sp>
              <p:nvSpPr>
                <p:cNvPr id="31124" name="Freeform 404"/>
                <p:cNvSpPr>
                  <a:spLocks/>
                </p:cNvSpPr>
                <p:nvPr/>
              </p:nvSpPr>
              <p:spPr bwMode="auto">
                <a:xfrm>
                  <a:off x="825" y="2794"/>
                  <a:ext cx="3" cy="6"/>
                </a:xfrm>
                <a:custGeom>
                  <a:avLst/>
                  <a:gdLst/>
                  <a:ahLst/>
                  <a:cxnLst>
                    <a:cxn ang="0">
                      <a:pos x="170" y="28"/>
                    </a:cxn>
                    <a:cxn ang="0">
                      <a:pos x="170" y="138"/>
                    </a:cxn>
                    <a:cxn ang="0">
                      <a:pos x="142" y="248"/>
                    </a:cxn>
                    <a:cxn ang="0">
                      <a:pos x="83" y="276"/>
                    </a:cxn>
                    <a:cxn ang="0">
                      <a:pos x="55" y="248"/>
                    </a:cxn>
                    <a:cxn ang="0">
                      <a:pos x="0" y="165"/>
                    </a:cxn>
                    <a:cxn ang="0">
                      <a:pos x="28" y="28"/>
                    </a:cxn>
                    <a:cxn ang="0">
                      <a:pos x="83" y="0"/>
                    </a:cxn>
                    <a:cxn ang="0">
                      <a:pos x="170" y="28"/>
                    </a:cxn>
                  </a:cxnLst>
                  <a:rect l="0" t="0" r="r" b="b"/>
                  <a:pathLst>
                    <a:path w="170" h="276">
                      <a:moveTo>
                        <a:pt x="170" y="28"/>
                      </a:moveTo>
                      <a:lnTo>
                        <a:pt x="170" y="138"/>
                      </a:lnTo>
                      <a:lnTo>
                        <a:pt x="142" y="248"/>
                      </a:lnTo>
                      <a:lnTo>
                        <a:pt x="83" y="276"/>
                      </a:lnTo>
                      <a:lnTo>
                        <a:pt x="55" y="248"/>
                      </a:lnTo>
                      <a:lnTo>
                        <a:pt x="0" y="165"/>
                      </a:lnTo>
                      <a:lnTo>
                        <a:pt x="28" y="28"/>
                      </a:lnTo>
                      <a:lnTo>
                        <a:pt x="83" y="0"/>
                      </a:lnTo>
                      <a:lnTo>
                        <a:pt x="170" y="28"/>
                      </a:lnTo>
                      <a:close/>
                    </a:path>
                  </a:pathLst>
                </a:custGeom>
                <a:solidFill>
                  <a:srgbClr val="000000"/>
                </a:solidFill>
                <a:ln w="0">
                  <a:solidFill>
                    <a:srgbClr val="000000"/>
                  </a:solidFill>
                  <a:prstDash val="solid"/>
                  <a:round/>
                  <a:headEnd/>
                  <a:tailEnd/>
                </a:ln>
              </p:spPr>
              <p:txBody>
                <a:bodyPr/>
                <a:lstStyle/>
                <a:p>
                  <a:endParaRPr lang="en-US"/>
                </a:p>
              </p:txBody>
            </p:sp>
            <p:sp>
              <p:nvSpPr>
                <p:cNvPr id="31125" name="Freeform 405"/>
                <p:cNvSpPr>
                  <a:spLocks/>
                </p:cNvSpPr>
                <p:nvPr/>
              </p:nvSpPr>
              <p:spPr bwMode="auto">
                <a:xfrm>
                  <a:off x="849" y="3013"/>
                  <a:ext cx="81" cy="39"/>
                </a:xfrm>
                <a:custGeom>
                  <a:avLst/>
                  <a:gdLst/>
                  <a:ahLst/>
                  <a:cxnLst>
                    <a:cxn ang="0">
                      <a:pos x="0" y="940"/>
                    </a:cxn>
                    <a:cxn ang="0">
                      <a:pos x="473" y="940"/>
                    </a:cxn>
                    <a:cxn ang="0">
                      <a:pos x="1028" y="884"/>
                    </a:cxn>
                    <a:cxn ang="0">
                      <a:pos x="1528" y="771"/>
                    </a:cxn>
                    <a:cxn ang="0">
                      <a:pos x="2112" y="661"/>
                    </a:cxn>
                    <a:cxn ang="0">
                      <a:pos x="2667" y="633"/>
                    </a:cxn>
                    <a:cxn ang="0">
                      <a:pos x="2919" y="606"/>
                    </a:cxn>
                    <a:cxn ang="0">
                      <a:pos x="3169" y="550"/>
                    </a:cxn>
                    <a:cxn ang="0">
                      <a:pos x="3251" y="523"/>
                    </a:cxn>
                    <a:cxn ang="0">
                      <a:pos x="3361" y="468"/>
                    </a:cxn>
                    <a:cxn ang="0">
                      <a:pos x="3475" y="413"/>
                    </a:cxn>
                    <a:cxn ang="0">
                      <a:pos x="3586" y="413"/>
                    </a:cxn>
                    <a:cxn ang="0">
                      <a:pos x="3696" y="468"/>
                    </a:cxn>
                    <a:cxn ang="0">
                      <a:pos x="3779" y="550"/>
                    </a:cxn>
                    <a:cxn ang="0">
                      <a:pos x="3862" y="606"/>
                    </a:cxn>
                    <a:cxn ang="0">
                      <a:pos x="3972" y="688"/>
                    </a:cxn>
                    <a:cxn ang="0">
                      <a:pos x="4114" y="743"/>
                    </a:cxn>
                    <a:cxn ang="0">
                      <a:pos x="4252" y="802"/>
                    </a:cxn>
                    <a:cxn ang="0">
                      <a:pos x="4473" y="940"/>
                    </a:cxn>
                    <a:cxn ang="0">
                      <a:pos x="4587" y="967"/>
                    </a:cxn>
                    <a:cxn ang="0">
                      <a:pos x="4670" y="1022"/>
                    </a:cxn>
                    <a:cxn ang="0">
                      <a:pos x="4780" y="1105"/>
                    </a:cxn>
                    <a:cxn ang="0">
                      <a:pos x="4835" y="1187"/>
                    </a:cxn>
                    <a:cxn ang="0">
                      <a:pos x="4891" y="1243"/>
                    </a:cxn>
                    <a:cxn ang="0">
                      <a:pos x="4945" y="1352"/>
                    </a:cxn>
                    <a:cxn ang="0">
                      <a:pos x="4973" y="1408"/>
                    </a:cxn>
                    <a:cxn ang="0">
                      <a:pos x="5087" y="1490"/>
                    </a:cxn>
                    <a:cxn ang="0">
                      <a:pos x="5170" y="1546"/>
                    </a:cxn>
                    <a:cxn ang="0">
                      <a:pos x="5308" y="1628"/>
                    </a:cxn>
                    <a:cxn ang="0">
                      <a:pos x="5418" y="1682"/>
                    </a:cxn>
                    <a:cxn ang="0">
                      <a:pos x="5528" y="1655"/>
                    </a:cxn>
                    <a:cxn ang="0">
                      <a:pos x="5584" y="1628"/>
                    </a:cxn>
                    <a:cxn ang="0">
                      <a:pos x="5584" y="1573"/>
                    </a:cxn>
                    <a:cxn ang="0">
                      <a:pos x="5528" y="1490"/>
                    </a:cxn>
                    <a:cxn ang="0">
                      <a:pos x="5474" y="1463"/>
                    </a:cxn>
                    <a:cxn ang="0">
                      <a:pos x="5391" y="1408"/>
                    </a:cxn>
                    <a:cxn ang="0">
                      <a:pos x="5363" y="1352"/>
                    </a:cxn>
                    <a:cxn ang="0">
                      <a:pos x="5308" y="1270"/>
                    </a:cxn>
                    <a:cxn ang="0">
                      <a:pos x="5280" y="1187"/>
                    </a:cxn>
                    <a:cxn ang="0">
                      <a:pos x="5197" y="1078"/>
                    </a:cxn>
                    <a:cxn ang="0">
                      <a:pos x="5143" y="995"/>
                    </a:cxn>
                    <a:cxn ang="0">
                      <a:pos x="5087" y="940"/>
                    </a:cxn>
                    <a:cxn ang="0">
                      <a:pos x="4945" y="884"/>
                    </a:cxn>
                    <a:cxn ang="0">
                      <a:pos x="4808" y="802"/>
                    </a:cxn>
                    <a:cxn ang="0">
                      <a:pos x="4642" y="743"/>
                    </a:cxn>
                    <a:cxn ang="0">
                      <a:pos x="4532" y="688"/>
                    </a:cxn>
                    <a:cxn ang="0">
                      <a:pos x="4390" y="633"/>
                    </a:cxn>
                    <a:cxn ang="0">
                      <a:pos x="4252" y="578"/>
                    </a:cxn>
                    <a:cxn ang="0">
                      <a:pos x="4141" y="468"/>
                    </a:cxn>
                    <a:cxn ang="0">
                      <a:pos x="4087" y="413"/>
                    </a:cxn>
                    <a:cxn ang="0">
                      <a:pos x="4058" y="331"/>
                    </a:cxn>
                    <a:cxn ang="0">
                      <a:pos x="4004" y="248"/>
                    </a:cxn>
                    <a:cxn ang="0">
                      <a:pos x="3972" y="220"/>
                    </a:cxn>
                    <a:cxn ang="0">
                      <a:pos x="3889" y="193"/>
                    </a:cxn>
                    <a:cxn ang="0">
                      <a:pos x="3862" y="220"/>
                    </a:cxn>
                    <a:cxn ang="0">
                      <a:pos x="3779" y="220"/>
                    </a:cxn>
                    <a:cxn ang="0">
                      <a:pos x="3696" y="220"/>
                    </a:cxn>
                    <a:cxn ang="0">
                      <a:pos x="3613" y="166"/>
                    </a:cxn>
                    <a:cxn ang="0">
                      <a:pos x="3558" y="110"/>
                    </a:cxn>
                    <a:cxn ang="0">
                      <a:pos x="3558" y="55"/>
                    </a:cxn>
                    <a:cxn ang="0">
                      <a:pos x="3558" y="0"/>
                    </a:cxn>
                  </a:cxnLst>
                  <a:rect l="0" t="0" r="r" b="b"/>
                  <a:pathLst>
                    <a:path w="5584" h="1682">
                      <a:moveTo>
                        <a:pt x="0" y="940"/>
                      </a:moveTo>
                      <a:lnTo>
                        <a:pt x="473" y="940"/>
                      </a:lnTo>
                      <a:lnTo>
                        <a:pt x="1028" y="884"/>
                      </a:lnTo>
                      <a:lnTo>
                        <a:pt x="1528" y="771"/>
                      </a:lnTo>
                      <a:lnTo>
                        <a:pt x="2112" y="661"/>
                      </a:lnTo>
                      <a:lnTo>
                        <a:pt x="2667" y="633"/>
                      </a:lnTo>
                      <a:lnTo>
                        <a:pt x="2919" y="606"/>
                      </a:lnTo>
                      <a:lnTo>
                        <a:pt x="3169" y="550"/>
                      </a:lnTo>
                      <a:lnTo>
                        <a:pt x="3251" y="523"/>
                      </a:lnTo>
                      <a:lnTo>
                        <a:pt x="3361" y="468"/>
                      </a:lnTo>
                      <a:lnTo>
                        <a:pt x="3475" y="413"/>
                      </a:lnTo>
                      <a:lnTo>
                        <a:pt x="3586" y="413"/>
                      </a:lnTo>
                      <a:lnTo>
                        <a:pt x="3696" y="468"/>
                      </a:lnTo>
                      <a:lnTo>
                        <a:pt x="3779" y="550"/>
                      </a:lnTo>
                      <a:lnTo>
                        <a:pt x="3862" y="606"/>
                      </a:lnTo>
                      <a:lnTo>
                        <a:pt x="3972" y="688"/>
                      </a:lnTo>
                      <a:lnTo>
                        <a:pt x="4114" y="743"/>
                      </a:lnTo>
                      <a:lnTo>
                        <a:pt x="4252" y="802"/>
                      </a:lnTo>
                      <a:lnTo>
                        <a:pt x="4473" y="940"/>
                      </a:lnTo>
                      <a:lnTo>
                        <a:pt x="4587" y="967"/>
                      </a:lnTo>
                      <a:lnTo>
                        <a:pt x="4670" y="1022"/>
                      </a:lnTo>
                      <a:lnTo>
                        <a:pt x="4780" y="1105"/>
                      </a:lnTo>
                      <a:lnTo>
                        <a:pt x="4835" y="1187"/>
                      </a:lnTo>
                      <a:lnTo>
                        <a:pt x="4891" y="1243"/>
                      </a:lnTo>
                      <a:lnTo>
                        <a:pt x="4945" y="1352"/>
                      </a:lnTo>
                      <a:lnTo>
                        <a:pt x="4973" y="1408"/>
                      </a:lnTo>
                      <a:lnTo>
                        <a:pt x="5087" y="1490"/>
                      </a:lnTo>
                      <a:lnTo>
                        <a:pt x="5170" y="1546"/>
                      </a:lnTo>
                      <a:lnTo>
                        <a:pt x="5308" y="1628"/>
                      </a:lnTo>
                      <a:lnTo>
                        <a:pt x="5418" y="1682"/>
                      </a:lnTo>
                      <a:lnTo>
                        <a:pt x="5528" y="1655"/>
                      </a:lnTo>
                      <a:lnTo>
                        <a:pt x="5584" y="1628"/>
                      </a:lnTo>
                      <a:lnTo>
                        <a:pt x="5584" y="1573"/>
                      </a:lnTo>
                      <a:lnTo>
                        <a:pt x="5528" y="1490"/>
                      </a:lnTo>
                      <a:lnTo>
                        <a:pt x="5474" y="1463"/>
                      </a:lnTo>
                      <a:lnTo>
                        <a:pt x="5391" y="1408"/>
                      </a:lnTo>
                      <a:lnTo>
                        <a:pt x="5363" y="1352"/>
                      </a:lnTo>
                      <a:lnTo>
                        <a:pt x="5308" y="1270"/>
                      </a:lnTo>
                      <a:lnTo>
                        <a:pt x="5280" y="1187"/>
                      </a:lnTo>
                      <a:lnTo>
                        <a:pt x="5197" y="1078"/>
                      </a:lnTo>
                      <a:lnTo>
                        <a:pt x="5143" y="995"/>
                      </a:lnTo>
                      <a:lnTo>
                        <a:pt x="5087" y="940"/>
                      </a:lnTo>
                      <a:lnTo>
                        <a:pt x="4945" y="884"/>
                      </a:lnTo>
                      <a:lnTo>
                        <a:pt x="4808" y="802"/>
                      </a:lnTo>
                      <a:lnTo>
                        <a:pt x="4642" y="743"/>
                      </a:lnTo>
                      <a:lnTo>
                        <a:pt x="4532" y="688"/>
                      </a:lnTo>
                      <a:lnTo>
                        <a:pt x="4390" y="633"/>
                      </a:lnTo>
                      <a:lnTo>
                        <a:pt x="4252" y="578"/>
                      </a:lnTo>
                      <a:lnTo>
                        <a:pt x="4141" y="468"/>
                      </a:lnTo>
                      <a:lnTo>
                        <a:pt x="4087" y="413"/>
                      </a:lnTo>
                      <a:lnTo>
                        <a:pt x="4058" y="331"/>
                      </a:lnTo>
                      <a:lnTo>
                        <a:pt x="4004" y="248"/>
                      </a:lnTo>
                      <a:lnTo>
                        <a:pt x="3972" y="220"/>
                      </a:lnTo>
                      <a:lnTo>
                        <a:pt x="3889" y="193"/>
                      </a:lnTo>
                      <a:lnTo>
                        <a:pt x="3862" y="220"/>
                      </a:lnTo>
                      <a:lnTo>
                        <a:pt x="3779" y="220"/>
                      </a:lnTo>
                      <a:lnTo>
                        <a:pt x="3696" y="220"/>
                      </a:lnTo>
                      <a:lnTo>
                        <a:pt x="3613" y="166"/>
                      </a:lnTo>
                      <a:lnTo>
                        <a:pt x="3558" y="110"/>
                      </a:lnTo>
                      <a:lnTo>
                        <a:pt x="3558" y="55"/>
                      </a:lnTo>
                      <a:lnTo>
                        <a:pt x="3558" y="0"/>
                      </a:lnTo>
                    </a:path>
                  </a:pathLst>
                </a:custGeom>
                <a:noFill/>
                <a:ln w="0">
                  <a:solidFill>
                    <a:srgbClr val="000000"/>
                  </a:solidFill>
                  <a:prstDash val="solid"/>
                  <a:round/>
                  <a:headEnd/>
                  <a:tailEnd/>
                </a:ln>
              </p:spPr>
              <p:txBody>
                <a:bodyPr/>
                <a:lstStyle/>
                <a:p>
                  <a:endParaRPr lang="en-US"/>
                </a:p>
              </p:txBody>
            </p:sp>
            <p:sp>
              <p:nvSpPr>
                <p:cNvPr id="31126" name="Freeform 406"/>
                <p:cNvSpPr>
                  <a:spLocks/>
                </p:cNvSpPr>
                <p:nvPr/>
              </p:nvSpPr>
              <p:spPr bwMode="auto">
                <a:xfrm>
                  <a:off x="887" y="2986"/>
                  <a:ext cx="11" cy="37"/>
                </a:xfrm>
                <a:custGeom>
                  <a:avLst/>
                  <a:gdLst/>
                  <a:ahLst/>
                  <a:cxnLst>
                    <a:cxn ang="0">
                      <a:pos x="0" y="0"/>
                    </a:cxn>
                    <a:cxn ang="0">
                      <a:pos x="27" y="330"/>
                    </a:cxn>
                    <a:cxn ang="0">
                      <a:pos x="137" y="689"/>
                    </a:cxn>
                    <a:cxn ang="0">
                      <a:pos x="306" y="1105"/>
                    </a:cxn>
                    <a:cxn ang="0">
                      <a:pos x="527" y="1408"/>
                    </a:cxn>
                    <a:cxn ang="0">
                      <a:pos x="721" y="1601"/>
                    </a:cxn>
                  </a:cxnLst>
                  <a:rect l="0" t="0" r="r" b="b"/>
                  <a:pathLst>
                    <a:path w="721" h="1601">
                      <a:moveTo>
                        <a:pt x="0" y="0"/>
                      </a:moveTo>
                      <a:lnTo>
                        <a:pt x="27" y="330"/>
                      </a:lnTo>
                      <a:lnTo>
                        <a:pt x="137" y="689"/>
                      </a:lnTo>
                      <a:lnTo>
                        <a:pt x="306" y="1105"/>
                      </a:lnTo>
                      <a:lnTo>
                        <a:pt x="527" y="1408"/>
                      </a:lnTo>
                      <a:lnTo>
                        <a:pt x="721" y="1601"/>
                      </a:lnTo>
                    </a:path>
                  </a:pathLst>
                </a:custGeom>
                <a:noFill/>
                <a:ln w="0">
                  <a:solidFill>
                    <a:srgbClr val="000000"/>
                  </a:solidFill>
                  <a:prstDash val="solid"/>
                  <a:round/>
                  <a:headEnd/>
                  <a:tailEnd/>
                </a:ln>
              </p:spPr>
              <p:txBody>
                <a:bodyPr/>
                <a:lstStyle/>
                <a:p>
                  <a:endParaRPr lang="en-US"/>
                </a:p>
              </p:txBody>
            </p:sp>
            <p:sp>
              <p:nvSpPr>
                <p:cNvPr id="31127" name="Freeform 407"/>
                <p:cNvSpPr>
                  <a:spLocks/>
                </p:cNvSpPr>
                <p:nvPr/>
              </p:nvSpPr>
              <p:spPr bwMode="auto">
                <a:xfrm>
                  <a:off x="840" y="2996"/>
                  <a:ext cx="41" cy="10"/>
                </a:xfrm>
                <a:custGeom>
                  <a:avLst/>
                  <a:gdLst/>
                  <a:ahLst/>
                  <a:cxnLst>
                    <a:cxn ang="0">
                      <a:pos x="0" y="413"/>
                    </a:cxn>
                    <a:cxn ang="0">
                      <a:pos x="0" y="248"/>
                    </a:cxn>
                    <a:cxn ang="0">
                      <a:pos x="27" y="137"/>
                    </a:cxn>
                    <a:cxn ang="0">
                      <a:pos x="56" y="27"/>
                    </a:cxn>
                    <a:cxn ang="0">
                      <a:pos x="335" y="0"/>
                    </a:cxn>
                    <a:cxn ang="0">
                      <a:pos x="610" y="27"/>
                    </a:cxn>
                    <a:cxn ang="0">
                      <a:pos x="808" y="83"/>
                    </a:cxn>
                    <a:cxn ang="0">
                      <a:pos x="1029" y="137"/>
                    </a:cxn>
                    <a:cxn ang="0">
                      <a:pos x="1364" y="192"/>
                    </a:cxn>
                    <a:cxn ang="0">
                      <a:pos x="1778" y="275"/>
                    </a:cxn>
                    <a:cxn ang="0">
                      <a:pos x="2084" y="302"/>
                    </a:cxn>
                    <a:cxn ang="0">
                      <a:pos x="2361" y="302"/>
                    </a:cxn>
                    <a:cxn ang="0">
                      <a:pos x="2530" y="302"/>
                    </a:cxn>
                    <a:cxn ang="0">
                      <a:pos x="2834" y="302"/>
                    </a:cxn>
                  </a:cxnLst>
                  <a:rect l="0" t="0" r="r" b="b"/>
                  <a:pathLst>
                    <a:path w="2834" h="413">
                      <a:moveTo>
                        <a:pt x="0" y="413"/>
                      </a:moveTo>
                      <a:lnTo>
                        <a:pt x="0" y="248"/>
                      </a:lnTo>
                      <a:lnTo>
                        <a:pt x="27" y="137"/>
                      </a:lnTo>
                      <a:lnTo>
                        <a:pt x="56" y="27"/>
                      </a:lnTo>
                      <a:lnTo>
                        <a:pt x="335" y="0"/>
                      </a:lnTo>
                      <a:lnTo>
                        <a:pt x="610" y="27"/>
                      </a:lnTo>
                      <a:lnTo>
                        <a:pt x="808" y="83"/>
                      </a:lnTo>
                      <a:lnTo>
                        <a:pt x="1029" y="137"/>
                      </a:lnTo>
                      <a:lnTo>
                        <a:pt x="1364" y="192"/>
                      </a:lnTo>
                      <a:lnTo>
                        <a:pt x="1778" y="275"/>
                      </a:lnTo>
                      <a:lnTo>
                        <a:pt x="2084" y="302"/>
                      </a:lnTo>
                      <a:lnTo>
                        <a:pt x="2361" y="302"/>
                      </a:lnTo>
                      <a:lnTo>
                        <a:pt x="2530" y="302"/>
                      </a:lnTo>
                      <a:lnTo>
                        <a:pt x="2834" y="302"/>
                      </a:lnTo>
                    </a:path>
                  </a:pathLst>
                </a:custGeom>
                <a:noFill/>
                <a:ln w="0">
                  <a:solidFill>
                    <a:srgbClr val="000000"/>
                  </a:solidFill>
                  <a:prstDash val="solid"/>
                  <a:round/>
                  <a:headEnd/>
                  <a:tailEnd/>
                </a:ln>
              </p:spPr>
              <p:txBody>
                <a:bodyPr/>
                <a:lstStyle/>
                <a:p>
                  <a:endParaRPr lang="en-US"/>
                </a:p>
              </p:txBody>
            </p:sp>
            <p:sp>
              <p:nvSpPr>
                <p:cNvPr id="31128" name="Freeform 408"/>
                <p:cNvSpPr>
                  <a:spLocks/>
                </p:cNvSpPr>
                <p:nvPr/>
              </p:nvSpPr>
              <p:spPr bwMode="auto">
                <a:xfrm>
                  <a:off x="788" y="2946"/>
                  <a:ext cx="14" cy="23"/>
                </a:xfrm>
                <a:custGeom>
                  <a:avLst/>
                  <a:gdLst/>
                  <a:ahLst/>
                  <a:cxnLst>
                    <a:cxn ang="0">
                      <a:pos x="891" y="995"/>
                    </a:cxn>
                    <a:cxn ang="0">
                      <a:pos x="891" y="912"/>
                    </a:cxn>
                    <a:cxn ang="0">
                      <a:pos x="864" y="803"/>
                    </a:cxn>
                    <a:cxn ang="0">
                      <a:pos x="750" y="692"/>
                    </a:cxn>
                    <a:cxn ang="0">
                      <a:pos x="639" y="582"/>
                    </a:cxn>
                    <a:cxn ang="0">
                      <a:pos x="585" y="555"/>
                    </a:cxn>
                    <a:cxn ang="0">
                      <a:pos x="446" y="472"/>
                    </a:cxn>
                    <a:cxn ang="0">
                      <a:pos x="391" y="417"/>
                    </a:cxn>
                    <a:cxn ang="0">
                      <a:pos x="335" y="358"/>
                    </a:cxn>
                    <a:cxn ang="0">
                      <a:pos x="281" y="275"/>
                    </a:cxn>
                    <a:cxn ang="0">
                      <a:pos x="194" y="193"/>
                    </a:cxn>
                    <a:cxn ang="0">
                      <a:pos x="111" y="138"/>
                    </a:cxn>
                    <a:cxn ang="0">
                      <a:pos x="29" y="110"/>
                    </a:cxn>
                    <a:cxn ang="0">
                      <a:pos x="0" y="28"/>
                    </a:cxn>
                    <a:cxn ang="0">
                      <a:pos x="29" y="0"/>
                    </a:cxn>
                    <a:cxn ang="0">
                      <a:pos x="139" y="0"/>
                    </a:cxn>
                    <a:cxn ang="0">
                      <a:pos x="194" y="28"/>
                    </a:cxn>
                    <a:cxn ang="0">
                      <a:pos x="253" y="56"/>
                    </a:cxn>
                    <a:cxn ang="0">
                      <a:pos x="281" y="110"/>
                    </a:cxn>
                    <a:cxn ang="0">
                      <a:pos x="364" y="193"/>
                    </a:cxn>
                    <a:cxn ang="0">
                      <a:pos x="391" y="248"/>
                    </a:cxn>
                    <a:cxn ang="0">
                      <a:pos x="474" y="303"/>
                    </a:cxn>
                    <a:cxn ang="0">
                      <a:pos x="556" y="386"/>
                    </a:cxn>
                    <a:cxn ang="0">
                      <a:pos x="639" y="444"/>
                    </a:cxn>
                    <a:cxn ang="0">
                      <a:pos x="695" y="500"/>
                    </a:cxn>
                    <a:cxn ang="0">
                      <a:pos x="777" y="582"/>
                    </a:cxn>
                    <a:cxn ang="0">
                      <a:pos x="891" y="692"/>
                    </a:cxn>
                    <a:cxn ang="0">
                      <a:pos x="947" y="720"/>
                    </a:cxn>
                    <a:cxn ang="0">
                      <a:pos x="974" y="747"/>
                    </a:cxn>
                  </a:cxnLst>
                  <a:rect l="0" t="0" r="r" b="b"/>
                  <a:pathLst>
                    <a:path w="974" h="995">
                      <a:moveTo>
                        <a:pt x="891" y="995"/>
                      </a:moveTo>
                      <a:lnTo>
                        <a:pt x="891" y="912"/>
                      </a:lnTo>
                      <a:lnTo>
                        <a:pt x="864" y="803"/>
                      </a:lnTo>
                      <a:lnTo>
                        <a:pt x="750" y="692"/>
                      </a:lnTo>
                      <a:lnTo>
                        <a:pt x="639" y="582"/>
                      </a:lnTo>
                      <a:lnTo>
                        <a:pt x="585" y="555"/>
                      </a:lnTo>
                      <a:lnTo>
                        <a:pt x="446" y="472"/>
                      </a:lnTo>
                      <a:lnTo>
                        <a:pt x="391" y="417"/>
                      </a:lnTo>
                      <a:lnTo>
                        <a:pt x="335" y="358"/>
                      </a:lnTo>
                      <a:lnTo>
                        <a:pt x="281" y="275"/>
                      </a:lnTo>
                      <a:lnTo>
                        <a:pt x="194" y="193"/>
                      </a:lnTo>
                      <a:lnTo>
                        <a:pt x="111" y="138"/>
                      </a:lnTo>
                      <a:lnTo>
                        <a:pt x="29" y="110"/>
                      </a:lnTo>
                      <a:lnTo>
                        <a:pt x="0" y="28"/>
                      </a:lnTo>
                      <a:lnTo>
                        <a:pt x="29" y="0"/>
                      </a:lnTo>
                      <a:lnTo>
                        <a:pt x="139" y="0"/>
                      </a:lnTo>
                      <a:lnTo>
                        <a:pt x="194" y="28"/>
                      </a:lnTo>
                      <a:lnTo>
                        <a:pt x="253" y="56"/>
                      </a:lnTo>
                      <a:lnTo>
                        <a:pt x="281" y="110"/>
                      </a:lnTo>
                      <a:lnTo>
                        <a:pt x="364" y="193"/>
                      </a:lnTo>
                      <a:lnTo>
                        <a:pt x="391" y="248"/>
                      </a:lnTo>
                      <a:lnTo>
                        <a:pt x="474" y="303"/>
                      </a:lnTo>
                      <a:lnTo>
                        <a:pt x="556" y="386"/>
                      </a:lnTo>
                      <a:lnTo>
                        <a:pt x="639" y="444"/>
                      </a:lnTo>
                      <a:lnTo>
                        <a:pt x="695" y="500"/>
                      </a:lnTo>
                      <a:lnTo>
                        <a:pt x="777" y="582"/>
                      </a:lnTo>
                      <a:lnTo>
                        <a:pt x="891" y="692"/>
                      </a:lnTo>
                      <a:lnTo>
                        <a:pt x="947" y="720"/>
                      </a:lnTo>
                      <a:lnTo>
                        <a:pt x="974" y="747"/>
                      </a:lnTo>
                    </a:path>
                  </a:pathLst>
                </a:custGeom>
                <a:noFill/>
                <a:ln w="0">
                  <a:solidFill>
                    <a:srgbClr val="000000"/>
                  </a:solidFill>
                  <a:prstDash val="solid"/>
                  <a:round/>
                  <a:headEnd/>
                  <a:tailEnd/>
                </a:ln>
              </p:spPr>
              <p:txBody>
                <a:bodyPr/>
                <a:lstStyle/>
                <a:p>
                  <a:endParaRPr lang="en-US"/>
                </a:p>
              </p:txBody>
            </p:sp>
            <p:sp>
              <p:nvSpPr>
                <p:cNvPr id="31129" name="Freeform 409"/>
                <p:cNvSpPr>
                  <a:spLocks/>
                </p:cNvSpPr>
                <p:nvPr/>
              </p:nvSpPr>
              <p:spPr bwMode="auto">
                <a:xfrm>
                  <a:off x="790" y="3024"/>
                  <a:ext cx="4" cy="3"/>
                </a:xfrm>
                <a:custGeom>
                  <a:avLst/>
                  <a:gdLst/>
                  <a:ahLst/>
                  <a:cxnLst>
                    <a:cxn ang="0">
                      <a:pos x="0" y="137"/>
                    </a:cxn>
                    <a:cxn ang="0">
                      <a:pos x="169" y="54"/>
                    </a:cxn>
                    <a:cxn ang="0">
                      <a:pos x="307" y="0"/>
                    </a:cxn>
                  </a:cxnLst>
                  <a:rect l="0" t="0" r="r" b="b"/>
                  <a:pathLst>
                    <a:path w="307" h="137">
                      <a:moveTo>
                        <a:pt x="0" y="137"/>
                      </a:moveTo>
                      <a:lnTo>
                        <a:pt x="169" y="54"/>
                      </a:lnTo>
                      <a:lnTo>
                        <a:pt x="307" y="0"/>
                      </a:lnTo>
                    </a:path>
                  </a:pathLst>
                </a:custGeom>
                <a:noFill/>
                <a:ln w="0">
                  <a:solidFill>
                    <a:srgbClr val="000000"/>
                  </a:solidFill>
                  <a:prstDash val="solid"/>
                  <a:round/>
                  <a:headEnd/>
                  <a:tailEnd/>
                </a:ln>
              </p:spPr>
              <p:txBody>
                <a:bodyPr/>
                <a:lstStyle/>
                <a:p>
                  <a:endParaRPr lang="en-US"/>
                </a:p>
              </p:txBody>
            </p:sp>
            <p:sp>
              <p:nvSpPr>
                <p:cNvPr id="31130" name="Freeform 410"/>
                <p:cNvSpPr>
                  <a:spLocks/>
                </p:cNvSpPr>
                <p:nvPr/>
              </p:nvSpPr>
              <p:spPr bwMode="auto">
                <a:xfrm>
                  <a:off x="762" y="3041"/>
                  <a:ext cx="30" cy="9"/>
                </a:xfrm>
                <a:custGeom>
                  <a:avLst/>
                  <a:gdLst/>
                  <a:ahLst/>
                  <a:cxnLst>
                    <a:cxn ang="0">
                      <a:pos x="0" y="331"/>
                    </a:cxn>
                    <a:cxn ang="0">
                      <a:pos x="417" y="358"/>
                    </a:cxn>
                    <a:cxn ang="0">
                      <a:pos x="832" y="385"/>
                    </a:cxn>
                    <a:cxn ang="0">
                      <a:pos x="1194" y="331"/>
                    </a:cxn>
                    <a:cxn ang="0">
                      <a:pos x="1470" y="275"/>
                    </a:cxn>
                    <a:cxn ang="0">
                      <a:pos x="1694" y="220"/>
                    </a:cxn>
                    <a:cxn ang="0">
                      <a:pos x="2112" y="0"/>
                    </a:cxn>
                  </a:cxnLst>
                  <a:rect l="0" t="0" r="r" b="b"/>
                  <a:pathLst>
                    <a:path w="2112" h="385">
                      <a:moveTo>
                        <a:pt x="0" y="331"/>
                      </a:moveTo>
                      <a:lnTo>
                        <a:pt x="417" y="358"/>
                      </a:lnTo>
                      <a:lnTo>
                        <a:pt x="832" y="385"/>
                      </a:lnTo>
                      <a:lnTo>
                        <a:pt x="1194" y="331"/>
                      </a:lnTo>
                      <a:lnTo>
                        <a:pt x="1470" y="275"/>
                      </a:lnTo>
                      <a:lnTo>
                        <a:pt x="1694" y="220"/>
                      </a:lnTo>
                      <a:lnTo>
                        <a:pt x="2112" y="0"/>
                      </a:lnTo>
                    </a:path>
                  </a:pathLst>
                </a:custGeom>
                <a:noFill/>
                <a:ln w="0">
                  <a:solidFill>
                    <a:srgbClr val="000000"/>
                  </a:solidFill>
                  <a:prstDash val="solid"/>
                  <a:round/>
                  <a:headEnd/>
                  <a:tailEnd/>
                </a:ln>
              </p:spPr>
              <p:txBody>
                <a:bodyPr/>
                <a:lstStyle/>
                <a:p>
                  <a:endParaRPr lang="en-US"/>
                </a:p>
              </p:txBody>
            </p:sp>
            <p:sp>
              <p:nvSpPr>
                <p:cNvPr id="31131" name="Freeform 411"/>
                <p:cNvSpPr>
                  <a:spLocks/>
                </p:cNvSpPr>
                <p:nvPr/>
              </p:nvSpPr>
              <p:spPr bwMode="auto">
                <a:xfrm>
                  <a:off x="770" y="3055"/>
                  <a:ext cx="25" cy="2"/>
                </a:xfrm>
                <a:custGeom>
                  <a:avLst/>
                  <a:gdLst/>
                  <a:ahLst/>
                  <a:cxnLst>
                    <a:cxn ang="0">
                      <a:pos x="0" y="27"/>
                    </a:cxn>
                    <a:cxn ang="0">
                      <a:pos x="529" y="87"/>
                    </a:cxn>
                    <a:cxn ang="0">
                      <a:pos x="915" y="87"/>
                    </a:cxn>
                    <a:cxn ang="0">
                      <a:pos x="1139" y="56"/>
                    </a:cxn>
                    <a:cxn ang="0">
                      <a:pos x="1502" y="27"/>
                    </a:cxn>
                    <a:cxn ang="0">
                      <a:pos x="1723" y="0"/>
                    </a:cxn>
                  </a:cxnLst>
                  <a:rect l="0" t="0" r="r" b="b"/>
                  <a:pathLst>
                    <a:path w="1723" h="87">
                      <a:moveTo>
                        <a:pt x="0" y="27"/>
                      </a:moveTo>
                      <a:lnTo>
                        <a:pt x="529" y="87"/>
                      </a:lnTo>
                      <a:lnTo>
                        <a:pt x="915" y="87"/>
                      </a:lnTo>
                      <a:lnTo>
                        <a:pt x="1139" y="56"/>
                      </a:lnTo>
                      <a:lnTo>
                        <a:pt x="1502" y="27"/>
                      </a:lnTo>
                      <a:lnTo>
                        <a:pt x="1723" y="0"/>
                      </a:lnTo>
                    </a:path>
                  </a:pathLst>
                </a:custGeom>
                <a:noFill/>
                <a:ln w="0">
                  <a:solidFill>
                    <a:srgbClr val="000000"/>
                  </a:solidFill>
                  <a:prstDash val="solid"/>
                  <a:round/>
                  <a:headEnd/>
                  <a:tailEnd/>
                </a:ln>
              </p:spPr>
              <p:txBody>
                <a:bodyPr/>
                <a:lstStyle/>
                <a:p>
                  <a:endParaRPr lang="en-US"/>
                </a:p>
              </p:txBody>
            </p:sp>
            <p:sp>
              <p:nvSpPr>
                <p:cNvPr id="31132" name="Freeform 412"/>
                <p:cNvSpPr>
                  <a:spLocks/>
                </p:cNvSpPr>
                <p:nvPr/>
              </p:nvSpPr>
              <p:spPr bwMode="auto">
                <a:xfrm>
                  <a:off x="635" y="2951"/>
                  <a:ext cx="10" cy="7"/>
                </a:xfrm>
                <a:custGeom>
                  <a:avLst/>
                  <a:gdLst/>
                  <a:ahLst/>
                  <a:cxnLst>
                    <a:cxn ang="0">
                      <a:pos x="555" y="0"/>
                    </a:cxn>
                    <a:cxn ang="0">
                      <a:pos x="0" y="196"/>
                    </a:cxn>
                    <a:cxn ang="0">
                      <a:pos x="0" y="251"/>
                    </a:cxn>
                    <a:cxn ang="0">
                      <a:pos x="28" y="279"/>
                    </a:cxn>
                    <a:cxn ang="0">
                      <a:pos x="142" y="251"/>
                    </a:cxn>
                    <a:cxn ang="0">
                      <a:pos x="390" y="196"/>
                    </a:cxn>
                    <a:cxn ang="0">
                      <a:pos x="642" y="223"/>
                    </a:cxn>
                    <a:cxn ang="0">
                      <a:pos x="698" y="196"/>
                    </a:cxn>
                    <a:cxn ang="0">
                      <a:pos x="555" y="0"/>
                    </a:cxn>
                  </a:cxnLst>
                  <a:rect l="0" t="0" r="r" b="b"/>
                  <a:pathLst>
                    <a:path w="698" h="279">
                      <a:moveTo>
                        <a:pt x="555" y="0"/>
                      </a:moveTo>
                      <a:lnTo>
                        <a:pt x="0" y="196"/>
                      </a:lnTo>
                      <a:lnTo>
                        <a:pt x="0" y="251"/>
                      </a:lnTo>
                      <a:lnTo>
                        <a:pt x="28" y="279"/>
                      </a:lnTo>
                      <a:lnTo>
                        <a:pt x="142" y="251"/>
                      </a:lnTo>
                      <a:lnTo>
                        <a:pt x="390" y="196"/>
                      </a:lnTo>
                      <a:lnTo>
                        <a:pt x="642" y="223"/>
                      </a:lnTo>
                      <a:lnTo>
                        <a:pt x="698" y="196"/>
                      </a:lnTo>
                      <a:lnTo>
                        <a:pt x="555" y="0"/>
                      </a:lnTo>
                      <a:close/>
                    </a:path>
                  </a:pathLst>
                </a:custGeom>
                <a:solidFill>
                  <a:srgbClr val="C6C6C6"/>
                </a:solidFill>
                <a:ln w="0">
                  <a:solidFill>
                    <a:srgbClr val="000000"/>
                  </a:solidFill>
                  <a:prstDash val="solid"/>
                  <a:round/>
                  <a:headEnd/>
                  <a:tailEnd/>
                </a:ln>
              </p:spPr>
              <p:txBody>
                <a:bodyPr/>
                <a:lstStyle/>
                <a:p>
                  <a:endParaRPr lang="en-US"/>
                </a:p>
              </p:txBody>
            </p:sp>
            <p:sp>
              <p:nvSpPr>
                <p:cNvPr id="31133" name="Freeform 413"/>
                <p:cNvSpPr>
                  <a:spLocks/>
                </p:cNvSpPr>
                <p:nvPr/>
              </p:nvSpPr>
              <p:spPr bwMode="auto">
                <a:xfrm>
                  <a:off x="642" y="2920"/>
                  <a:ext cx="63" cy="36"/>
                </a:xfrm>
                <a:custGeom>
                  <a:avLst/>
                  <a:gdLst/>
                  <a:ahLst/>
                  <a:cxnLst>
                    <a:cxn ang="0">
                      <a:pos x="27" y="1329"/>
                    </a:cxn>
                    <a:cxn ang="0">
                      <a:pos x="610" y="1077"/>
                    </a:cxn>
                    <a:cxn ang="0">
                      <a:pos x="2392" y="507"/>
                    </a:cxn>
                    <a:cxn ang="0">
                      <a:pos x="3794" y="63"/>
                    </a:cxn>
                    <a:cxn ang="0">
                      <a:pos x="4303" y="0"/>
                    </a:cxn>
                    <a:cxn ang="0">
                      <a:pos x="4366" y="126"/>
                    </a:cxn>
                    <a:cxn ang="0">
                      <a:pos x="3984" y="440"/>
                    </a:cxn>
                    <a:cxn ang="0">
                      <a:pos x="2648" y="885"/>
                    </a:cxn>
                    <a:cxn ang="0">
                      <a:pos x="1694" y="1192"/>
                    </a:cxn>
                    <a:cxn ang="0">
                      <a:pos x="1363" y="1274"/>
                    </a:cxn>
                    <a:cxn ang="0">
                      <a:pos x="1226" y="1246"/>
                    </a:cxn>
                    <a:cxn ang="0">
                      <a:pos x="1111" y="1219"/>
                    </a:cxn>
                    <a:cxn ang="0">
                      <a:pos x="862" y="1219"/>
                    </a:cxn>
                    <a:cxn ang="0">
                      <a:pos x="724" y="1246"/>
                    </a:cxn>
                    <a:cxn ang="0">
                      <a:pos x="610" y="1302"/>
                    </a:cxn>
                    <a:cxn ang="0">
                      <a:pos x="548" y="1329"/>
                    </a:cxn>
                    <a:cxn ang="0">
                      <a:pos x="500" y="1384"/>
                    </a:cxn>
                    <a:cxn ang="0">
                      <a:pos x="445" y="1467"/>
                    </a:cxn>
                    <a:cxn ang="0">
                      <a:pos x="389" y="1522"/>
                    </a:cxn>
                    <a:cxn ang="0">
                      <a:pos x="169" y="1580"/>
                    </a:cxn>
                    <a:cxn ang="0">
                      <a:pos x="0" y="1439"/>
                    </a:cxn>
                    <a:cxn ang="0">
                      <a:pos x="27" y="1329"/>
                    </a:cxn>
                  </a:cxnLst>
                  <a:rect l="0" t="0" r="r" b="b"/>
                  <a:pathLst>
                    <a:path w="4366" h="1580">
                      <a:moveTo>
                        <a:pt x="27" y="1329"/>
                      </a:moveTo>
                      <a:lnTo>
                        <a:pt x="610" y="1077"/>
                      </a:lnTo>
                      <a:lnTo>
                        <a:pt x="2392" y="507"/>
                      </a:lnTo>
                      <a:lnTo>
                        <a:pt x="3794" y="63"/>
                      </a:lnTo>
                      <a:lnTo>
                        <a:pt x="4303" y="0"/>
                      </a:lnTo>
                      <a:lnTo>
                        <a:pt x="4366" y="126"/>
                      </a:lnTo>
                      <a:lnTo>
                        <a:pt x="3984" y="440"/>
                      </a:lnTo>
                      <a:lnTo>
                        <a:pt x="2648" y="885"/>
                      </a:lnTo>
                      <a:lnTo>
                        <a:pt x="1694" y="1192"/>
                      </a:lnTo>
                      <a:lnTo>
                        <a:pt x="1363" y="1274"/>
                      </a:lnTo>
                      <a:lnTo>
                        <a:pt x="1226" y="1246"/>
                      </a:lnTo>
                      <a:lnTo>
                        <a:pt x="1111" y="1219"/>
                      </a:lnTo>
                      <a:lnTo>
                        <a:pt x="862" y="1219"/>
                      </a:lnTo>
                      <a:lnTo>
                        <a:pt x="724" y="1246"/>
                      </a:lnTo>
                      <a:lnTo>
                        <a:pt x="610" y="1302"/>
                      </a:lnTo>
                      <a:lnTo>
                        <a:pt x="548" y="1329"/>
                      </a:lnTo>
                      <a:lnTo>
                        <a:pt x="500" y="1384"/>
                      </a:lnTo>
                      <a:lnTo>
                        <a:pt x="445" y="1467"/>
                      </a:lnTo>
                      <a:lnTo>
                        <a:pt x="389" y="1522"/>
                      </a:lnTo>
                      <a:lnTo>
                        <a:pt x="169" y="1580"/>
                      </a:lnTo>
                      <a:lnTo>
                        <a:pt x="0" y="1439"/>
                      </a:lnTo>
                      <a:lnTo>
                        <a:pt x="27" y="1329"/>
                      </a:lnTo>
                      <a:close/>
                    </a:path>
                  </a:pathLst>
                </a:custGeom>
                <a:solidFill>
                  <a:srgbClr val="BF7F00"/>
                </a:solidFill>
                <a:ln w="0">
                  <a:solidFill>
                    <a:srgbClr val="000000"/>
                  </a:solidFill>
                  <a:prstDash val="solid"/>
                  <a:round/>
                  <a:headEnd/>
                  <a:tailEnd/>
                </a:ln>
              </p:spPr>
              <p:txBody>
                <a:bodyPr/>
                <a:lstStyle/>
                <a:p>
                  <a:endParaRPr lang="en-US"/>
                </a:p>
              </p:txBody>
            </p:sp>
          </p:grpSp>
          <p:sp>
            <p:nvSpPr>
              <p:cNvPr id="31134" name="Rectangle 414"/>
              <p:cNvSpPr>
                <a:spLocks noChangeArrowheads="1"/>
              </p:cNvSpPr>
              <p:nvPr/>
            </p:nvSpPr>
            <p:spPr bwMode="auto">
              <a:xfrm>
                <a:off x="48" y="2832"/>
                <a:ext cx="386" cy="420"/>
              </a:xfrm>
              <a:prstGeom prst="rect">
                <a:avLst/>
              </a:prstGeom>
              <a:noFill/>
              <a:ln w="9525">
                <a:noFill/>
                <a:miter lim="800000"/>
                <a:headEnd/>
                <a:tailEnd/>
              </a:ln>
            </p:spPr>
            <p:txBody>
              <a:bodyPr/>
              <a:lstStyle/>
              <a:p>
                <a:endParaRPr lang="en-US"/>
              </a:p>
            </p:txBody>
          </p:sp>
          <p:grpSp>
            <p:nvGrpSpPr>
              <p:cNvPr id="31135" name="Group 415"/>
              <p:cNvGrpSpPr>
                <a:grpSpLocks/>
              </p:cNvGrpSpPr>
              <p:nvPr/>
            </p:nvGrpSpPr>
            <p:grpSpPr bwMode="auto">
              <a:xfrm>
                <a:off x="96" y="3072"/>
                <a:ext cx="315" cy="48"/>
                <a:chOff x="194" y="3076"/>
                <a:chExt cx="315" cy="78"/>
              </a:xfrm>
            </p:grpSpPr>
            <p:sp>
              <p:nvSpPr>
                <p:cNvPr id="31136" name="Freeform 416"/>
                <p:cNvSpPr>
                  <a:spLocks/>
                </p:cNvSpPr>
                <p:nvPr/>
              </p:nvSpPr>
              <p:spPr bwMode="auto">
                <a:xfrm>
                  <a:off x="194" y="3104"/>
                  <a:ext cx="315" cy="50"/>
                </a:xfrm>
                <a:custGeom>
                  <a:avLst/>
                  <a:gdLst/>
                  <a:ahLst/>
                  <a:cxnLst>
                    <a:cxn ang="0">
                      <a:pos x="0" y="2108"/>
                    </a:cxn>
                    <a:cxn ang="0">
                      <a:pos x="7227" y="2195"/>
                    </a:cxn>
                    <a:cxn ang="0">
                      <a:pos x="7697" y="2239"/>
                    </a:cxn>
                    <a:cxn ang="0">
                      <a:pos x="7954" y="2195"/>
                    </a:cxn>
                    <a:cxn ang="0">
                      <a:pos x="15396" y="2323"/>
                    </a:cxn>
                    <a:cxn ang="0">
                      <a:pos x="17959" y="0"/>
                    </a:cxn>
                    <a:cxn ang="0">
                      <a:pos x="4451" y="8"/>
                    </a:cxn>
                    <a:cxn ang="0">
                      <a:pos x="0" y="2108"/>
                    </a:cxn>
                  </a:cxnLst>
                  <a:rect l="0" t="0" r="r" b="b"/>
                  <a:pathLst>
                    <a:path w="17959" h="2323">
                      <a:moveTo>
                        <a:pt x="0" y="2108"/>
                      </a:moveTo>
                      <a:lnTo>
                        <a:pt x="7227" y="2195"/>
                      </a:lnTo>
                      <a:lnTo>
                        <a:pt x="7697" y="2239"/>
                      </a:lnTo>
                      <a:lnTo>
                        <a:pt x="7954" y="2195"/>
                      </a:lnTo>
                      <a:lnTo>
                        <a:pt x="15396" y="2323"/>
                      </a:lnTo>
                      <a:lnTo>
                        <a:pt x="17959" y="0"/>
                      </a:lnTo>
                      <a:lnTo>
                        <a:pt x="4451" y="8"/>
                      </a:lnTo>
                      <a:lnTo>
                        <a:pt x="0" y="2108"/>
                      </a:lnTo>
                      <a:close/>
                    </a:path>
                  </a:pathLst>
                </a:custGeom>
                <a:solidFill>
                  <a:srgbClr val="BF7F00"/>
                </a:solidFill>
                <a:ln w="0">
                  <a:solidFill>
                    <a:srgbClr val="000000"/>
                  </a:solidFill>
                  <a:prstDash val="solid"/>
                  <a:round/>
                  <a:headEnd/>
                  <a:tailEnd/>
                </a:ln>
              </p:spPr>
              <p:txBody>
                <a:bodyPr/>
                <a:lstStyle/>
                <a:p>
                  <a:endParaRPr lang="en-US"/>
                </a:p>
              </p:txBody>
            </p:sp>
            <p:sp>
              <p:nvSpPr>
                <p:cNvPr id="31137" name="Freeform 417"/>
                <p:cNvSpPr>
                  <a:spLocks/>
                </p:cNvSpPr>
                <p:nvPr/>
              </p:nvSpPr>
              <p:spPr bwMode="auto">
                <a:xfrm>
                  <a:off x="212" y="3076"/>
                  <a:ext cx="290" cy="69"/>
                </a:xfrm>
                <a:custGeom>
                  <a:avLst/>
                  <a:gdLst/>
                  <a:ahLst/>
                  <a:cxnLst>
                    <a:cxn ang="0">
                      <a:pos x="16541" y="950"/>
                    </a:cxn>
                    <a:cxn ang="0">
                      <a:pos x="10285" y="0"/>
                    </a:cxn>
                    <a:cxn ang="0">
                      <a:pos x="9646" y="577"/>
                    </a:cxn>
                    <a:cxn ang="0">
                      <a:pos x="9646" y="513"/>
                    </a:cxn>
                    <a:cxn ang="0">
                      <a:pos x="9282" y="410"/>
                    </a:cxn>
                    <a:cxn ang="0">
                      <a:pos x="8895" y="346"/>
                    </a:cxn>
                    <a:cxn ang="0">
                      <a:pos x="8500" y="322"/>
                    </a:cxn>
                    <a:cxn ang="0">
                      <a:pos x="8101" y="334"/>
                    </a:cxn>
                    <a:cxn ang="0">
                      <a:pos x="7710" y="385"/>
                    </a:cxn>
                    <a:cxn ang="0">
                      <a:pos x="7335" y="477"/>
                    </a:cxn>
                    <a:cxn ang="0">
                      <a:pos x="7220" y="513"/>
                    </a:cxn>
                    <a:cxn ang="0">
                      <a:pos x="6837" y="513"/>
                    </a:cxn>
                    <a:cxn ang="0">
                      <a:pos x="6139" y="577"/>
                    </a:cxn>
                    <a:cxn ang="0">
                      <a:pos x="5435" y="577"/>
                    </a:cxn>
                    <a:cxn ang="0">
                      <a:pos x="4792" y="513"/>
                    </a:cxn>
                    <a:cxn ang="0">
                      <a:pos x="4092" y="449"/>
                    </a:cxn>
                    <a:cxn ang="0">
                      <a:pos x="4029" y="449"/>
                    </a:cxn>
                    <a:cxn ang="0">
                      <a:pos x="8" y="2688"/>
                    </a:cxn>
                    <a:cxn ang="0">
                      <a:pos x="0" y="3030"/>
                    </a:cxn>
                    <a:cxn ang="0">
                      <a:pos x="6644" y="3161"/>
                    </a:cxn>
                    <a:cxn ang="0">
                      <a:pos x="13879" y="3161"/>
                    </a:cxn>
                    <a:cxn ang="0">
                      <a:pos x="16541" y="950"/>
                    </a:cxn>
                  </a:cxnLst>
                  <a:rect l="0" t="0" r="r" b="b"/>
                  <a:pathLst>
                    <a:path w="16541" h="3161">
                      <a:moveTo>
                        <a:pt x="16541" y="950"/>
                      </a:moveTo>
                      <a:lnTo>
                        <a:pt x="10285" y="0"/>
                      </a:lnTo>
                      <a:lnTo>
                        <a:pt x="9646" y="577"/>
                      </a:lnTo>
                      <a:lnTo>
                        <a:pt x="9646" y="513"/>
                      </a:lnTo>
                      <a:lnTo>
                        <a:pt x="9282" y="410"/>
                      </a:lnTo>
                      <a:lnTo>
                        <a:pt x="8895" y="346"/>
                      </a:lnTo>
                      <a:lnTo>
                        <a:pt x="8500" y="322"/>
                      </a:lnTo>
                      <a:lnTo>
                        <a:pt x="8101" y="334"/>
                      </a:lnTo>
                      <a:lnTo>
                        <a:pt x="7710" y="385"/>
                      </a:lnTo>
                      <a:lnTo>
                        <a:pt x="7335" y="477"/>
                      </a:lnTo>
                      <a:lnTo>
                        <a:pt x="7220" y="513"/>
                      </a:lnTo>
                      <a:lnTo>
                        <a:pt x="6837" y="513"/>
                      </a:lnTo>
                      <a:lnTo>
                        <a:pt x="6139" y="577"/>
                      </a:lnTo>
                      <a:lnTo>
                        <a:pt x="5435" y="577"/>
                      </a:lnTo>
                      <a:lnTo>
                        <a:pt x="4792" y="513"/>
                      </a:lnTo>
                      <a:lnTo>
                        <a:pt x="4092" y="449"/>
                      </a:lnTo>
                      <a:lnTo>
                        <a:pt x="4029" y="449"/>
                      </a:lnTo>
                      <a:lnTo>
                        <a:pt x="8" y="2688"/>
                      </a:lnTo>
                      <a:lnTo>
                        <a:pt x="0" y="3030"/>
                      </a:lnTo>
                      <a:lnTo>
                        <a:pt x="6644" y="3161"/>
                      </a:lnTo>
                      <a:lnTo>
                        <a:pt x="13879" y="3161"/>
                      </a:lnTo>
                      <a:lnTo>
                        <a:pt x="16541" y="950"/>
                      </a:lnTo>
                      <a:close/>
                    </a:path>
                  </a:pathLst>
                </a:custGeom>
                <a:solidFill>
                  <a:srgbClr val="FFFFFF"/>
                </a:solidFill>
                <a:ln w="0">
                  <a:solidFill>
                    <a:srgbClr val="000000"/>
                  </a:solidFill>
                  <a:prstDash val="solid"/>
                  <a:round/>
                  <a:headEnd/>
                  <a:tailEnd/>
                </a:ln>
              </p:spPr>
              <p:txBody>
                <a:bodyPr/>
                <a:lstStyle/>
                <a:p>
                  <a:endParaRPr lang="en-US"/>
                </a:p>
              </p:txBody>
            </p:sp>
            <p:sp>
              <p:nvSpPr>
                <p:cNvPr id="31138" name="Freeform 418"/>
                <p:cNvSpPr>
                  <a:spLocks/>
                </p:cNvSpPr>
                <p:nvPr/>
              </p:nvSpPr>
              <p:spPr bwMode="auto">
                <a:xfrm>
                  <a:off x="209" y="3097"/>
                  <a:ext cx="293" cy="53"/>
                </a:xfrm>
                <a:custGeom>
                  <a:avLst/>
                  <a:gdLst/>
                  <a:ahLst/>
                  <a:cxnLst>
                    <a:cxn ang="0">
                      <a:pos x="0" y="2183"/>
                    </a:cxn>
                    <a:cxn ang="0">
                      <a:pos x="119" y="1738"/>
                    </a:cxn>
                    <a:cxn ang="0">
                      <a:pos x="1059" y="1892"/>
                    </a:cxn>
                    <a:cxn ang="0">
                      <a:pos x="2007" y="1980"/>
                    </a:cxn>
                    <a:cxn ang="0">
                      <a:pos x="2955" y="2008"/>
                    </a:cxn>
                    <a:cxn ang="0">
                      <a:pos x="3903" y="1969"/>
                    </a:cxn>
                    <a:cxn ang="0">
                      <a:pos x="4850" y="1869"/>
                    </a:cxn>
                    <a:cxn ang="0">
                      <a:pos x="5613" y="1738"/>
                    </a:cxn>
                    <a:cxn ang="0">
                      <a:pos x="5613" y="1738"/>
                    </a:cxn>
                    <a:cxn ang="0">
                      <a:pos x="5905" y="1754"/>
                    </a:cxn>
                    <a:cxn ang="0">
                      <a:pos x="6170" y="1829"/>
                    </a:cxn>
                    <a:cxn ang="0">
                      <a:pos x="6407" y="1965"/>
                    </a:cxn>
                    <a:cxn ang="0">
                      <a:pos x="6762" y="2188"/>
                    </a:cxn>
                    <a:cxn ang="0">
                      <a:pos x="6905" y="2044"/>
                    </a:cxn>
                    <a:cxn ang="0">
                      <a:pos x="7090" y="1790"/>
                    </a:cxn>
                    <a:cxn ang="0">
                      <a:pos x="7324" y="1579"/>
                    </a:cxn>
                    <a:cxn ang="0">
                      <a:pos x="7591" y="1420"/>
                    </a:cxn>
                    <a:cxn ang="0">
                      <a:pos x="8347" y="1408"/>
                    </a:cxn>
                    <a:cxn ang="0">
                      <a:pos x="9251" y="1456"/>
                    </a:cxn>
                    <a:cxn ang="0">
                      <a:pos x="10147" y="1567"/>
                    </a:cxn>
                    <a:cxn ang="0">
                      <a:pos x="11036" y="1738"/>
                    </a:cxn>
                    <a:cxn ang="0">
                      <a:pos x="11036" y="1738"/>
                    </a:cxn>
                    <a:cxn ang="0">
                      <a:pos x="14038" y="1996"/>
                    </a:cxn>
                    <a:cxn ang="0">
                      <a:pos x="16719" y="0"/>
                    </a:cxn>
                    <a:cxn ang="0">
                      <a:pos x="16719" y="330"/>
                    </a:cxn>
                    <a:cxn ang="0">
                      <a:pos x="14196" y="2438"/>
                    </a:cxn>
                    <a:cxn ang="0">
                      <a:pos x="6758" y="2267"/>
                    </a:cxn>
                    <a:cxn ang="0">
                      <a:pos x="0" y="2183"/>
                    </a:cxn>
                  </a:cxnLst>
                  <a:rect l="0" t="0" r="r" b="b"/>
                  <a:pathLst>
                    <a:path w="16719" h="2438">
                      <a:moveTo>
                        <a:pt x="0" y="2183"/>
                      </a:moveTo>
                      <a:lnTo>
                        <a:pt x="119" y="1738"/>
                      </a:lnTo>
                      <a:lnTo>
                        <a:pt x="1059" y="1892"/>
                      </a:lnTo>
                      <a:lnTo>
                        <a:pt x="2007" y="1980"/>
                      </a:lnTo>
                      <a:lnTo>
                        <a:pt x="2955" y="2008"/>
                      </a:lnTo>
                      <a:lnTo>
                        <a:pt x="3903" y="1969"/>
                      </a:lnTo>
                      <a:lnTo>
                        <a:pt x="4850" y="1869"/>
                      </a:lnTo>
                      <a:lnTo>
                        <a:pt x="5613" y="1738"/>
                      </a:lnTo>
                      <a:lnTo>
                        <a:pt x="5613" y="1738"/>
                      </a:lnTo>
                      <a:lnTo>
                        <a:pt x="5905" y="1754"/>
                      </a:lnTo>
                      <a:lnTo>
                        <a:pt x="6170" y="1829"/>
                      </a:lnTo>
                      <a:lnTo>
                        <a:pt x="6407" y="1965"/>
                      </a:lnTo>
                      <a:lnTo>
                        <a:pt x="6762" y="2188"/>
                      </a:lnTo>
                      <a:lnTo>
                        <a:pt x="6905" y="2044"/>
                      </a:lnTo>
                      <a:lnTo>
                        <a:pt x="7090" y="1790"/>
                      </a:lnTo>
                      <a:lnTo>
                        <a:pt x="7324" y="1579"/>
                      </a:lnTo>
                      <a:lnTo>
                        <a:pt x="7591" y="1420"/>
                      </a:lnTo>
                      <a:lnTo>
                        <a:pt x="8347" y="1408"/>
                      </a:lnTo>
                      <a:lnTo>
                        <a:pt x="9251" y="1456"/>
                      </a:lnTo>
                      <a:lnTo>
                        <a:pt x="10147" y="1567"/>
                      </a:lnTo>
                      <a:lnTo>
                        <a:pt x="11036" y="1738"/>
                      </a:lnTo>
                      <a:lnTo>
                        <a:pt x="11036" y="1738"/>
                      </a:lnTo>
                      <a:lnTo>
                        <a:pt x="14038" y="1996"/>
                      </a:lnTo>
                      <a:lnTo>
                        <a:pt x="16719" y="0"/>
                      </a:lnTo>
                      <a:lnTo>
                        <a:pt x="16719" y="330"/>
                      </a:lnTo>
                      <a:lnTo>
                        <a:pt x="14196" y="2438"/>
                      </a:lnTo>
                      <a:lnTo>
                        <a:pt x="6758" y="2267"/>
                      </a:lnTo>
                      <a:lnTo>
                        <a:pt x="0" y="2183"/>
                      </a:lnTo>
                      <a:close/>
                    </a:path>
                  </a:pathLst>
                </a:custGeom>
                <a:solidFill>
                  <a:srgbClr val="C6C6C6"/>
                </a:solidFill>
                <a:ln w="0">
                  <a:solidFill>
                    <a:srgbClr val="000000"/>
                  </a:solidFill>
                  <a:prstDash val="solid"/>
                  <a:round/>
                  <a:headEnd/>
                  <a:tailEnd/>
                </a:ln>
              </p:spPr>
              <p:txBody>
                <a:bodyPr/>
                <a:lstStyle/>
                <a:p>
                  <a:endParaRPr lang="en-US"/>
                </a:p>
              </p:txBody>
            </p:sp>
            <p:sp>
              <p:nvSpPr>
                <p:cNvPr id="31139" name="Line 419"/>
                <p:cNvSpPr>
                  <a:spLocks noChangeShapeType="1"/>
                </p:cNvSpPr>
                <p:nvPr/>
              </p:nvSpPr>
              <p:spPr bwMode="auto">
                <a:xfrm flipV="1">
                  <a:off x="341" y="3089"/>
                  <a:ext cx="40" cy="39"/>
                </a:xfrm>
                <a:prstGeom prst="line">
                  <a:avLst/>
                </a:prstGeom>
                <a:noFill/>
                <a:ln w="0">
                  <a:solidFill>
                    <a:srgbClr val="000000"/>
                  </a:solidFill>
                  <a:round/>
                  <a:headEnd/>
                  <a:tailEnd/>
                </a:ln>
              </p:spPr>
              <p:txBody>
                <a:bodyPr/>
                <a:lstStyle/>
                <a:p>
                  <a:endParaRPr lang="en-US"/>
                </a:p>
              </p:txBody>
            </p:sp>
          </p:grpSp>
          <p:grpSp>
            <p:nvGrpSpPr>
              <p:cNvPr id="31140" name="Group 420"/>
              <p:cNvGrpSpPr>
                <a:grpSpLocks/>
              </p:cNvGrpSpPr>
              <p:nvPr/>
            </p:nvGrpSpPr>
            <p:grpSpPr bwMode="auto">
              <a:xfrm>
                <a:off x="144" y="2784"/>
                <a:ext cx="275" cy="313"/>
                <a:chOff x="301" y="2690"/>
                <a:chExt cx="275" cy="361"/>
              </a:xfrm>
            </p:grpSpPr>
            <p:sp>
              <p:nvSpPr>
                <p:cNvPr id="31141" name="Freeform 421"/>
                <p:cNvSpPr>
                  <a:spLocks/>
                </p:cNvSpPr>
                <p:nvPr/>
              </p:nvSpPr>
              <p:spPr bwMode="auto">
                <a:xfrm>
                  <a:off x="304" y="2792"/>
                  <a:ext cx="272" cy="254"/>
                </a:xfrm>
                <a:custGeom>
                  <a:avLst/>
                  <a:gdLst/>
                  <a:ahLst/>
                  <a:cxnLst>
                    <a:cxn ang="0">
                      <a:pos x="4985" y="1858"/>
                    </a:cxn>
                    <a:cxn ang="0">
                      <a:pos x="3603" y="2486"/>
                    </a:cxn>
                    <a:cxn ang="0">
                      <a:pos x="2555" y="3011"/>
                    </a:cxn>
                    <a:cxn ang="0">
                      <a:pos x="2409" y="3166"/>
                    </a:cxn>
                    <a:cxn ang="0">
                      <a:pos x="2314" y="3356"/>
                    </a:cxn>
                    <a:cxn ang="0">
                      <a:pos x="2302" y="3396"/>
                    </a:cxn>
                    <a:cxn ang="0">
                      <a:pos x="2173" y="3969"/>
                    </a:cxn>
                    <a:cxn ang="0">
                      <a:pos x="1920" y="4545"/>
                    </a:cxn>
                    <a:cxn ang="0">
                      <a:pos x="1916" y="4812"/>
                    </a:cxn>
                    <a:cxn ang="0">
                      <a:pos x="1856" y="5185"/>
                    </a:cxn>
                    <a:cxn ang="0">
                      <a:pos x="1406" y="6597"/>
                    </a:cxn>
                    <a:cxn ang="0">
                      <a:pos x="514" y="8457"/>
                    </a:cxn>
                    <a:cxn ang="0">
                      <a:pos x="300" y="8747"/>
                    </a:cxn>
                    <a:cxn ang="0">
                      <a:pos x="139" y="9066"/>
                    </a:cxn>
                    <a:cxn ang="0">
                      <a:pos x="40" y="9416"/>
                    </a:cxn>
                    <a:cxn ang="0">
                      <a:pos x="0" y="9773"/>
                    </a:cxn>
                    <a:cxn ang="0">
                      <a:pos x="23" y="10136"/>
                    </a:cxn>
                    <a:cxn ang="0">
                      <a:pos x="107" y="10486"/>
                    </a:cxn>
                    <a:cxn ang="0">
                      <a:pos x="261" y="10828"/>
                    </a:cxn>
                    <a:cxn ang="0">
                      <a:pos x="576" y="11273"/>
                    </a:cxn>
                    <a:cxn ang="0">
                      <a:pos x="1090" y="11337"/>
                    </a:cxn>
                    <a:cxn ang="0">
                      <a:pos x="1422" y="11400"/>
                    </a:cxn>
                    <a:cxn ang="0">
                      <a:pos x="1761" y="11400"/>
                    </a:cxn>
                    <a:cxn ang="0">
                      <a:pos x="2093" y="11337"/>
                    </a:cxn>
                    <a:cxn ang="0">
                      <a:pos x="2409" y="11209"/>
                    </a:cxn>
                    <a:cxn ang="0">
                      <a:pos x="2623" y="11082"/>
                    </a:cxn>
                    <a:cxn ang="0">
                      <a:pos x="3259" y="10696"/>
                    </a:cxn>
                    <a:cxn ang="0">
                      <a:pos x="11557" y="11721"/>
                    </a:cxn>
                    <a:cxn ang="0">
                      <a:pos x="12876" y="11217"/>
                    </a:cxn>
                    <a:cxn ang="0">
                      <a:pos x="14171" y="10657"/>
                    </a:cxn>
                    <a:cxn ang="0">
                      <a:pos x="14496" y="10505"/>
                    </a:cxn>
                    <a:cxn ang="0">
                      <a:pos x="14559" y="10315"/>
                    </a:cxn>
                    <a:cxn ang="0">
                      <a:pos x="14749" y="10378"/>
                    </a:cxn>
                    <a:cxn ang="0">
                      <a:pos x="15195" y="9738"/>
                    </a:cxn>
                    <a:cxn ang="0">
                      <a:pos x="15420" y="9201"/>
                    </a:cxn>
                    <a:cxn ang="0">
                      <a:pos x="15514" y="8907"/>
                    </a:cxn>
                    <a:cxn ang="0">
                      <a:pos x="15499" y="8338"/>
                    </a:cxn>
                    <a:cxn ang="0">
                      <a:pos x="15424" y="7773"/>
                    </a:cxn>
                    <a:cxn ang="0">
                      <a:pos x="15281" y="7229"/>
                    </a:cxn>
                    <a:cxn ang="0">
                      <a:pos x="15195" y="6978"/>
                    </a:cxn>
                    <a:cxn ang="0">
                      <a:pos x="15033" y="6004"/>
                    </a:cxn>
                    <a:cxn ang="0">
                      <a:pos x="14807" y="5043"/>
                    </a:cxn>
                    <a:cxn ang="0">
                      <a:pos x="14523" y="4096"/>
                    </a:cxn>
                    <a:cxn ang="0">
                      <a:pos x="14175" y="3170"/>
                    </a:cxn>
                    <a:cxn ang="0">
                      <a:pos x="14113" y="3011"/>
                    </a:cxn>
                    <a:cxn ang="0">
                      <a:pos x="13473" y="1090"/>
                    </a:cxn>
                    <a:cxn ang="0">
                      <a:pos x="13394" y="951"/>
                    </a:cxn>
                    <a:cxn ang="0">
                      <a:pos x="13267" y="851"/>
                    </a:cxn>
                    <a:cxn ang="0">
                      <a:pos x="13113" y="812"/>
                    </a:cxn>
                    <a:cxn ang="0">
                      <a:pos x="12963" y="832"/>
                    </a:cxn>
                    <a:cxn ang="0">
                      <a:pos x="12066" y="705"/>
                    </a:cxn>
                    <a:cxn ang="0">
                      <a:pos x="11368" y="641"/>
                    </a:cxn>
                    <a:cxn ang="0">
                      <a:pos x="9515" y="577"/>
                    </a:cxn>
                    <a:cxn ang="0">
                      <a:pos x="9452" y="450"/>
                    </a:cxn>
                    <a:cxn ang="0">
                      <a:pos x="8302" y="0"/>
                    </a:cxn>
                    <a:cxn ang="0">
                      <a:pos x="4985" y="1858"/>
                    </a:cxn>
                  </a:cxnLst>
                  <a:rect l="0" t="0" r="r" b="b"/>
                  <a:pathLst>
                    <a:path w="15514" h="11721">
                      <a:moveTo>
                        <a:pt x="4985" y="1858"/>
                      </a:moveTo>
                      <a:lnTo>
                        <a:pt x="3603" y="2486"/>
                      </a:lnTo>
                      <a:lnTo>
                        <a:pt x="2555" y="3011"/>
                      </a:lnTo>
                      <a:lnTo>
                        <a:pt x="2409" y="3166"/>
                      </a:lnTo>
                      <a:lnTo>
                        <a:pt x="2314" y="3356"/>
                      </a:lnTo>
                      <a:lnTo>
                        <a:pt x="2302" y="3396"/>
                      </a:lnTo>
                      <a:lnTo>
                        <a:pt x="2173" y="3969"/>
                      </a:lnTo>
                      <a:lnTo>
                        <a:pt x="1920" y="4545"/>
                      </a:lnTo>
                      <a:lnTo>
                        <a:pt x="1916" y="4812"/>
                      </a:lnTo>
                      <a:lnTo>
                        <a:pt x="1856" y="5185"/>
                      </a:lnTo>
                      <a:lnTo>
                        <a:pt x="1406" y="6597"/>
                      </a:lnTo>
                      <a:lnTo>
                        <a:pt x="514" y="8457"/>
                      </a:lnTo>
                      <a:lnTo>
                        <a:pt x="300" y="8747"/>
                      </a:lnTo>
                      <a:lnTo>
                        <a:pt x="139" y="9066"/>
                      </a:lnTo>
                      <a:lnTo>
                        <a:pt x="40" y="9416"/>
                      </a:lnTo>
                      <a:lnTo>
                        <a:pt x="0" y="9773"/>
                      </a:lnTo>
                      <a:lnTo>
                        <a:pt x="23" y="10136"/>
                      </a:lnTo>
                      <a:lnTo>
                        <a:pt x="107" y="10486"/>
                      </a:lnTo>
                      <a:lnTo>
                        <a:pt x="261" y="10828"/>
                      </a:lnTo>
                      <a:lnTo>
                        <a:pt x="576" y="11273"/>
                      </a:lnTo>
                      <a:lnTo>
                        <a:pt x="1090" y="11337"/>
                      </a:lnTo>
                      <a:lnTo>
                        <a:pt x="1422" y="11400"/>
                      </a:lnTo>
                      <a:lnTo>
                        <a:pt x="1761" y="11400"/>
                      </a:lnTo>
                      <a:lnTo>
                        <a:pt x="2093" y="11337"/>
                      </a:lnTo>
                      <a:lnTo>
                        <a:pt x="2409" y="11209"/>
                      </a:lnTo>
                      <a:lnTo>
                        <a:pt x="2623" y="11082"/>
                      </a:lnTo>
                      <a:lnTo>
                        <a:pt x="3259" y="10696"/>
                      </a:lnTo>
                      <a:lnTo>
                        <a:pt x="11557" y="11721"/>
                      </a:lnTo>
                      <a:lnTo>
                        <a:pt x="12876" y="11217"/>
                      </a:lnTo>
                      <a:lnTo>
                        <a:pt x="14171" y="10657"/>
                      </a:lnTo>
                      <a:lnTo>
                        <a:pt x="14496" y="10505"/>
                      </a:lnTo>
                      <a:lnTo>
                        <a:pt x="14559" y="10315"/>
                      </a:lnTo>
                      <a:lnTo>
                        <a:pt x="14749" y="10378"/>
                      </a:lnTo>
                      <a:lnTo>
                        <a:pt x="15195" y="9738"/>
                      </a:lnTo>
                      <a:lnTo>
                        <a:pt x="15420" y="9201"/>
                      </a:lnTo>
                      <a:lnTo>
                        <a:pt x="15514" y="8907"/>
                      </a:lnTo>
                      <a:lnTo>
                        <a:pt x="15499" y="8338"/>
                      </a:lnTo>
                      <a:lnTo>
                        <a:pt x="15424" y="7773"/>
                      </a:lnTo>
                      <a:lnTo>
                        <a:pt x="15281" y="7229"/>
                      </a:lnTo>
                      <a:lnTo>
                        <a:pt x="15195" y="6978"/>
                      </a:lnTo>
                      <a:lnTo>
                        <a:pt x="15033" y="6004"/>
                      </a:lnTo>
                      <a:lnTo>
                        <a:pt x="14807" y="5043"/>
                      </a:lnTo>
                      <a:lnTo>
                        <a:pt x="14523" y="4096"/>
                      </a:lnTo>
                      <a:lnTo>
                        <a:pt x="14175" y="3170"/>
                      </a:lnTo>
                      <a:lnTo>
                        <a:pt x="14113" y="3011"/>
                      </a:lnTo>
                      <a:lnTo>
                        <a:pt x="13473" y="1090"/>
                      </a:lnTo>
                      <a:lnTo>
                        <a:pt x="13394" y="951"/>
                      </a:lnTo>
                      <a:lnTo>
                        <a:pt x="13267" y="851"/>
                      </a:lnTo>
                      <a:lnTo>
                        <a:pt x="13113" y="812"/>
                      </a:lnTo>
                      <a:lnTo>
                        <a:pt x="12963" y="832"/>
                      </a:lnTo>
                      <a:lnTo>
                        <a:pt x="12066" y="705"/>
                      </a:lnTo>
                      <a:lnTo>
                        <a:pt x="11368" y="641"/>
                      </a:lnTo>
                      <a:lnTo>
                        <a:pt x="9515" y="577"/>
                      </a:lnTo>
                      <a:lnTo>
                        <a:pt x="9452" y="450"/>
                      </a:lnTo>
                      <a:lnTo>
                        <a:pt x="8302" y="0"/>
                      </a:lnTo>
                      <a:lnTo>
                        <a:pt x="4985" y="1858"/>
                      </a:lnTo>
                      <a:close/>
                    </a:path>
                  </a:pathLst>
                </a:custGeom>
                <a:solidFill>
                  <a:srgbClr val="003FBF"/>
                </a:solidFill>
                <a:ln w="0">
                  <a:solidFill>
                    <a:srgbClr val="000000"/>
                  </a:solidFill>
                  <a:prstDash val="solid"/>
                  <a:round/>
                  <a:headEnd/>
                  <a:tailEnd/>
                </a:ln>
              </p:spPr>
              <p:txBody>
                <a:bodyPr/>
                <a:lstStyle/>
                <a:p>
                  <a:endParaRPr lang="en-US"/>
                </a:p>
              </p:txBody>
            </p:sp>
            <p:sp>
              <p:nvSpPr>
                <p:cNvPr id="31142" name="Freeform 422"/>
                <p:cNvSpPr>
                  <a:spLocks/>
                </p:cNvSpPr>
                <p:nvPr/>
              </p:nvSpPr>
              <p:spPr bwMode="auto">
                <a:xfrm>
                  <a:off x="332" y="2893"/>
                  <a:ext cx="37" cy="41"/>
                </a:xfrm>
                <a:custGeom>
                  <a:avLst/>
                  <a:gdLst/>
                  <a:ahLst/>
                  <a:cxnLst>
                    <a:cxn ang="0">
                      <a:pos x="2105" y="0"/>
                    </a:cxn>
                    <a:cxn ang="0">
                      <a:pos x="1421" y="505"/>
                    </a:cxn>
                    <a:cxn ang="0">
                      <a:pos x="774" y="1062"/>
                    </a:cxn>
                    <a:cxn ang="0">
                      <a:pos x="169" y="1670"/>
                    </a:cxn>
                    <a:cxn ang="0">
                      <a:pos x="0" y="1858"/>
                    </a:cxn>
                  </a:cxnLst>
                  <a:rect l="0" t="0" r="r" b="b"/>
                  <a:pathLst>
                    <a:path w="2105" h="1858">
                      <a:moveTo>
                        <a:pt x="2105" y="0"/>
                      </a:moveTo>
                      <a:lnTo>
                        <a:pt x="1421" y="505"/>
                      </a:lnTo>
                      <a:lnTo>
                        <a:pt x="774" y="1062"/>
                      </a:lnTo>
                      <a:lnTo>
                        <a:pt x="169" y="1670"/>
                      </a:lnTo>
                      <a:lnTo>
                        <a:pt x="0" y="1858"/>
                      </a:lnTo>
                    </a:path>
                  </a:pathLst>
                </a:custGeom>
                <a:noFill/>
                <a:ln w="0">
                  <a:solidFill>
                    <a:srgbClr val="000000"/>
                  </a:solidFill>
                  <a:prstDash val="solid"/>
                  <a:round/>
                  <a:headEnd/>
                  <a:tailEnd/>
                </a:ln>
              </p:spPr>
              <p:txBody>
                <a:bodyPr/>
                <a:lstStyle/>
                <a:p>
                  <a:endParaRPr lang="en-US"/>
                </a:p>
              </p:txBody>
            </p:sp>
            <p:sp>
              <p:nvSpPr>
                <p:cNvPr id="31143" name="Freeform 423"/>
                <p:cNvSpPr>
                  <a:spLocks/>
                </p:cNvSpPr>
                <p:nvPr/>
              </p:nvSpPr>
              <p:spPr bwMode="auto">
                <a:xfrm>
                  <a:off x="370" y="2890"/>
                  <a:ext cx="22" cy="39"/>
                </a:xfrm>
                <a:custGeom>
                  <a:avLst/>
                  <a:gdLst/>
                  <a:ahLst/>
                  <a:cxnLst>
                    <a:cxn ang="0">
                      <a:pos x="1284" y="966"/>
                    </a:cxn>
                    <a:cxn ang="0">
                      <a:pos x="1158" y="1217"/>
                    </a:cxn>
                    <a:cxn ang="0">
                      <a:pos x="992" y="1468"/>
                    </a:cxn>
                    <a:cxn ang="0">
                      <a:pos x="865" y="1615"/>
                    </a:cxn>
                    <a:cxn ang="0">
                      <a:pos x="675" y="1825"/>
                    </a:cxn>
                    <a:cxn ang="0">
                      <a:pos x="482" y="1758"/>
                    </a:cxn>
                    <a:cxn ang="0">
                      <a:pos x="321" y="1587"/>
                    </a:cxn>
                    <a:cxn ang="0">
                      <a:pos x="155" y="1333"/>
                    </a:cxn>
                    <a:cxn ang="0">
                      <a:pos x="48" y="1050"/>
                    </a:cxn>
                    <a:cxn ang="0">
                      <a:pos x="0" y="752"/>
                    </a:cxn>
                    <a:cxn ang="0">
                      <a:pos x="20" y="449"/>
                    </a:cxn>
                    <a:cxn ang="0">
                      <a:pos x="91" y="231"/>
                    </a:cxn>
                    <a:cxn ang="0">
                      <a:pos x="344" y="0"/>
                    </a:cxn>
                    <a:cxn ang="0">
                      <a:pos x="1284" y="966"/>
                    </a:cxn>
                  </a:cxnLst>
                  <a:rect l="0" t="0" r="r" b="b"/>
                  <a:pathLst>
                    <a:path w="1284" h="1825">
                      <a:moveTo>
                        <a:pt x="1284" y="966"/>
                      </a:moveTo>
                      <a:lnTo>
                        <a:pt x="1158" y="1217"/>
                      </a:lnTo>
                      <a:lnTo>
                        <a:pt x="992" y="1468"/>
                      </a:lnTo>
                      <a:lnTo>
                        <a:pt x="865" y="1615"/>
                      </a:lnTo>
                      <a:lnTo>
                        <a:pt x="675" y="1825"/>
                      </a:lnTo>
                      <a:lnTo>
                        <a:pt x="482" y="1758"/>
                      </a:lnTo>
                      <a:lnTo>
                        <a:pt x="321" y="1587"/>
                      </a:lnTo>
                      <a:lnTo>
                        <a:pt x="155" y="1333"/>
                      </a:lnTo>
                      <a:lnTo>
                        <a:pt x="48" y="1050"/>
                      </a:lnTo>
                      <a:lnTo>
                        <a:pt x="0" y="752"/>
                      </a:lnTo>
                      <a:lnTo>
                        <a:pt x="20" y="449"/>
                      </a:lnTo>
                      <a:lnTo>
                        <a:pt x="91" y="231"/>
                      </a:lnTo>
                      <a:lnTo>
                        <a:pt x="344" y="0"/>
                      </a:lnTo>
                      <a:lnTo>
                        <a:pt x="1284" y="966"/>
                      </a:lnTo>
                      <a:close/>
                    </a:path>
                  </a:pathLst>
                </a:custGeom>
                <a:solidFill>
                  <a:srgbClr val="FFFFFF"/>
                </a:solidFill>
                <a:ln w="0">
                  <a:solidFill>
                    <a:srgbClr val="000000"/>
                  </a:solidFill>
                  <a:prstDash val="solid"/>
                  <a:round/>
                  <a:headEnd/>
                  <a:tailEnd/>
                </a:ln>
              </p:spPr>
              <p:txBody>
                <a:bodyPr/>
                <a:lstStyle/>
                <a:p>
                  <a:endParaRPr lang="en-US"/>
                </a:p>
              </p:txBody>
            </p:sp>
            <p:sp>
              <p:nvSpPr>
                <p:cNvPr id="31144" name="Freeform 424"/>
                <p:cNvSpPr>
                  <a:spLocks/>
                </p:cNvSpPr>
                <p:nvPr/>
              </p:nvSpPr>
              <p:spPr bwMode="auto">
                <a:xfrm>
                  <a:off x="407" y="2801"/>
                  <a:ext cx="45" cy="117"/>
                </a:xfrm>
                <a:custGeom>
                  <a:avLst/>
                  <a:gdLst/>
                  <a:ahLst/>
                  <a:cxnLst>
                    <a:cxn ang="0">
                      <a:pos x="0" y="0"/>
                    </a:cxn>
                    <a:cxn ang="0">
                      <a:pos x="0" y="3777"/>
                    </a:cxn>
                    <a:cxn ang="0">
                      <a:pos x="253" y="4417"/>
                    </a:cxn>
                    <a:cxn ang="0">
                      <a:pos x="446" y="5058"/>
                    </a:cxn>
                    <a:cxn ang="0">
                      <a:pos x="1493" y="5395"/>
                    </a:cxn>
                    <a:cxn ang="0">
                      <a:pos x="1659" y="4545"/>
                    </a:cxn>
                    <a:cxn ang="0">
                      <a:pos x="1979" y="3395"/>
                    </a:cxn>
                    <a:cxn ang="0">
                      <a:pos x="2236" y="2227"/>
                    </a:cxn>
                    <a:cxn ang="0">
                      <a:pos x="2433" y="1049"/>
                    </a:cxn>
                    <a:cxn ang="0">
                      <a:pos x="2551" y="0"/>
                    </a:cxn>
                    <a:cxn ang="0">
                      <a:pos x="0" y="0"/>
                    </a:cxn>
                  </a:cxnLst>
                  <a:rect l="0" t="0" r="r" b="b"/>
                  <a:pathLst>
                    <a:path w="2551" h="5395">
                      <a:moveTo>
                        <a:pt x="0" y="0"/>
                      </a:moveTo>
                      <a:lnTo>
                        <a:pt x="0" y="3777"/>
                      </a:lnTo>
                      <a:lnTo>
                        <a:pt x="253" y="4417"/>
                      </a:lnTo>
                      <a:lnTo>
                        <a:pt x="446" y="5058"/>
                      </a:lnTo>
                      <a:lnTo>
                        <a:pt x="1493" y="5395"/>
                      </a:lnTo>
                      <a:lnTo>
                        <a:pt x="1659" y="4545"/>
                      </a:lnTo>
                      <a:lnTo>
                        <a:pt x="1979" y="3395"/>
                      </a:lnTo>
                      <a:lnTo>
                        <a:pt x="2236" y="2227"/>
                      </a:lnTo>
                      <a:lnTo>
                        <a:pt x="2433" y="1049"/>
                      </a:lnTo>
                      <a:lnTo>
                        <a:pt x="2551"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31145" name="Freeform 425"/>
                <p:cNvSpPr>
                  <a:spLocks/>
                </p:cNvSpPr>
                <p:nvPr/>
              </p:nvSpPr>
              <p:spPr bwMode="auto">
                <a:xfrm>
                  <a:off x="422" y="2860"/>
                  <a:ext cx="21" cy="17"/>
                </a:xfrm>
                <a:custGeom>
                  <a:avLst/>
                  <a:gdLst/>
                  <a:ahLst/>
                  <a:cxnLst>
                    <a:cxn ang="0">
                      <a:pos x="0" y="0"/>
                    </a:cxn>
                    <a:cxn ang="0">
                      <a:pos x="240" y="310"/>
                    </a:cxn>
                    <a:cxn ang="0">
                      <a:pos x="529" y="572"/>
                    </a:cxn>
                    <a:cxn ang="0">
                      <a:pos x="857" y="787"/>
                    </a:cxn>
                    <a:cxn ang="0">
                      <a:pos x="1212" y="322"/>
                    </a:cxn>
                  </a:cxnLst>
                  <a:rect l="0" t="0" r="r" b="b"/>
                  <a:pathLst>
                    <a:path w="1212" h="787">
                      <a:moveTo>
                        <a:pt x="0" y="0"/>
                      </a:moveTo>
                      <a:lnTo>
                        <a:pt x="240" y="310"/>
                      </a:lnTo>
                      <a:lnTo>
                        <a:pt x="529" y="572"/>
                      </a:lnTo>
                      <a:lnTo>
                        <a:pt x="857" y="787"/>
                      </a:lnTo>
                      <a:lnTo>
                        <a:pt x="1212" y="322"/>
                      </a:lnTo>
                    </a:path>
                  </a:pathLst>
                </a:custGeom>
                <a:noFill/>
                <a:ln w="0">
                  <a:solidFill>
                    <a:srgbClr val="000000"/>
                  </a:solidFill>
                  <a:prstDash val="solid"/>
                  <a:round/>
                  <a:headEnd/>
                  <a:tailEnd/>
                </a:ln>
              </p:spPr>
              <p:txBody>
                <a:bodyPr/>
                <a:lstStyle/>
                <a:p>
                  <a:endParaRPr lang="en-US"/>
                </a:p>
              </p:txBody>
            </p:sp>
            <p:sp>
              <p:nvSpPr>
                <p:cNvPr id="31146" name="Freeform 426"/>
                <p:cNvSpPr>
                  <a:spLocks/>
                </p:cNvSpPr>
                <p:nvPr/>
              </p:nvSpPr>
              <p:spPr bwMode="auto">
                <a:xfrm>
                  <a:off x="413" y="2858"/>
                  <a:ext cx="22" cy="138"/>
                </a:xfrm>
                <a:custGeom>
                  <a:avLst/>
                  <a:gdLst/>
                  <a:ahLst/>
                  <a:cxnLst>
                    <a:cxn ang="0">
                      <a:pos x="762" y="386"/>
                    </a:cxn>
                    <a:cxn ang="0">
                      <a:pos x="520" y="75"/>
                    </a:cxn>
                    <a:cxn ang="0">
                      <a:pos x="512" y="0"/>
                    </a:cxn>
                    <a:cxn ang="0">
                      <a:pos x="62" y="246"/>
                    </a:cxn>
                    <a:cxn ang="0">
                      <a:pos x="0" y="696"/>
                    </a:cxn>
                    <a:cxn ang="0">
                      <a:pos x="383" y="955"/>
                    </a:cxn>
                    <a:cxn ang="0">
                      <a:pos x="54" y="2191"/>
                    </a:cxn>
                    <a:cxn ang="0">
                      <a:pos x="126" y="2426"/>
                    </a:cxn>
                    <a:cxn ang="0">
                      <a:pos x="315" y="3320"/>
                    </a:cxn>
                    <a:cxn ang="0">
                      <a:pos x="509" y="4282"/>
                    </a:cxn>
                    <a:cxn ang="0">
                      <a:pos x="698" y="5249"/>
                    </a:cxn>
                    <a:cxn ang="0">
                      <a:pos x="829" y="6334"/>
                    </a:cxn>
                    <a:cxn ang="0">
                      <a:pos x="1148" y="6334"/>
                    </a:cxn>
                    <a:cxn ang="0">
                      <a:pos x="1133" y="6227"/>
                    </a:cxn>
                    <a:cxn ang="0">
                      <a:pos x="1046" y="5360"/>
                    </a:cxn>
                    <a:cxn ang="0">
                      <a:pos x="1026" y="4493"/>
                    </a:cxn>
                    <a:cxn ang="0">
                      <a:pos x="1065" y="3627"/>
                    </a:cxn>
                    <a:cxn ang="0">
                      <a:pos x="1173" y="2763"/>
                    </a:cxn>
                    <a:cxn ang="0">
                      <a:pos x="1291" y="2171"/>
                    </a:cxn>
                    <a:cxn ang="0">
                      <a:pos x="829" y="1018"/>
                    </a:cxn>
                    <a:cxn ang="0">
                      <a:pos x="829" y="955"/>
                    </a:cxn>
                    <a:cxn ang="0">
                      <a:pos x="955" y="569"/>
                    </a:cxn>
                    <a:cxn ang="0">
                      <a:pos x="762" y="386"/>
                    </a:cxn>
                  </a:cxnLst>
                  <a:rect l="0" t="0" r="r" b="b"/>
                  <a:pathLst>
                    <a:path w="1291" h="6334">
                      <a:moveTo>
                        <a:pt x="762" y="386"/>
                      </a:moveTo>
                      <a:lnTo>
                        <a:pt x="520" y="75"/>
                      </a:lnTo>
                      <a:lnTo>
                        <a:pt x="512" y="0"/>
                      </a:lnTo>
                      <a:lnTo>
                        <a:pt x="62" y="246"/>
                      </a:lnTo>
                      <a:lnTo>
                        <a:pt x="0" y="696"/>
                      </a:lnTo>
                      <a:lnTo>
                        <a:pt x="383" y="955"/>
                      </a:lnTo>
                      <a:lnTo>
                        <a:pt x="54" y="2191"/>
                      </a:lnTo>
                      <a:lnTo>
                        <a:pt x="126" y="2426"/>
                      </a:lnTo>
                      <a:lnTo>
                        <a:pt x="315" y="3320"/>
                      </a:lnTo>
                      <a:lnTo>
                        <a:pt x="509" y="4282"/>
                      </a:lnTo>
                      <a:lnTo>
                        <a:pt x="698" y="5249"/>
                      </a:lnTo>
                      <a:lnTo>
                        <a:pt x="829" y="6334"/>
                      </a:lnTo>
                      <a:lnTo>
                        <a:pt x="1148" y="6334"/>
                      </a:lnTo>
                      <a:lnTo>
                        <a:pt x="1133" y="6227"/>
                      </a:lnTo>
                      <a:lnTo>
                        <a:pt x="1046" y="5360"/>
                      </a:lnTo>
                      <a:lnTo>
                        <a:pt x="1026" y="4493"/>
                      </a:lnTo>
                      <a:lnTo>
                        <a:pt x="1065" y="3627"/>
                      </a:lnTo>
                      <a:lnTo>
                        <a:pt x="1173" y="2763"/>
                      </a:lnTo>
                      <a:lnTo>
                        <a:pt x="1291" y="2171"/>
                      </a:lnTo>
                      <a:lnTo>
                        <a:pt x="829" y="1018"/>
                      </a:lnTo>
                      <a:lnTo>
                        <a:pt x="829" y="955"/>
                      </a:lnTo>
                      <a:lnTo>
                        <a:pt x="955" y="569"/>
                      </a:lnTo>
                      <a:lnTo>
                        <a:pt x="762" y="386"/>
                      </a:lnTo>
                      <a:close/>
                    </a:path>
                  </a:pathLst>
                </a:custGeom>
                <a:solidFill>
                  <a:srgbClr val="21B5FF"/>
                </a:solidFill>
                <a:ln w="0">
                  <a:solidFill>
                    <a:srgbClr val="000000"/>
                  </a:solidFill>
                  <a:prstDash val="solid"/>
                  <a:round/>
                  <a:headEnd/>
                  <a:tailEnd/>
                </a:ln>
              </p:spPr>
              <p:txBody>
                <a:bodyPr/>
                <a:lstStyle/>
                <a:p>
                  <a:endParaRPr lang="en-US"/>
                </a:p>
              </p:txBody>
            </p:sp>
            <p:sp>
              <p:nvSpPr>
                <p:cNvPr id="31147" name="Freeform 427"/>
                <p:cNvSpPr>
                  <a:spLocks/>
                </p:cNvSpPr>
                <p:nvPr/>
              </p:nvSpPr>
              <p:spPr bwMode="auto">
                <a:xfrm>
                  <a:off x="356" y="2690"/>
                  <a:ext cx="92" cy="79"/>
                </a:xfrm>
                <a:custGeom>
                  <a:avLst/>
                  <a:gdLst/>
                  <a:ahLst/>
                  <a:cxnLst>
                    <a:cxn ang="0">
                      <a:pos x="5238" y="2576"/>
                    </a:cxn>
                    <a:cxn ang="0">
                      <a:pos x="5238" y="2000"/>
                    </a:cxn>
                    <a:cxn ang="0">
                      <a:pos x="5080" y="1233"/>
                    </a:cxn>
                    <a:cxn ang="0">
                      <a:pos x="5045" y="1102"/>
                    </a:cxn>
                    <a:cxn ang="0">
                      <a:pos x="5045" y="1102"/>
                    </a:cxn>
                    <a:cxn ang="0">
                      <a:pos x="4891" y="895"/>
                    </a:cxn>
                    <a:cxn ang="0">
                      <a:pos x="4744" y="747"/>
                    </a:cxn>
                    <a:cxn ang="0">
                      <a:pos x="4598" y="624"/>
                    </a:cxn>
                    <a:cxn ang="0">
                      <a:pos x="4428" y="576"/>
                    </a:cxn>
                    <a:cxn ang="0">
                      <a:pos x="4377" y="576"/>
                    </a:cxn>
                    <a:cxn ang="0">
                      <a:pos x="4305" y="624"/>
                    </a:cxn>
                    <a:cxn ang="0">
                      <a:pos x="4049" y="362"/>
                    </a:cxn>
                    <a:cxn ang="0">
                      <a:pos x="3777" y="183"/>
                    </a:cxn>
                    <a:cxn ang="0">
                      <a:pos x="3476" y="63"/>
                    </a:cxn>
                    <a:cxn ang="0">
                      <a:pos x="3157" y="0"/>
                    </a:cxn>
                    <a:cxn ang="0">
                      <a:pos x="2836" y="4"/>
                    </a:cxn>
                    <a:cxn ang="0">
                      <a:pos x="2517" y="68"/>
                    </a:cxn>
                    <a:cxn ang="0">
                      <a:pos x="2493" y="80"/>
                    </a:cxn>
                    <a:cxn ang="0">
                      <a:pos x="1987" y="183"/>
                    </a:cxn>
                    <a:cxn ang="0">
                      <a:pos x="1498" y="349"/>
                    </a:cxn>
                    <a:cxn ang="0">
                      <a:pos x="897" y="700"/>
                    </a:cxn>
                    <a:cxn ang="0">
                      <a:pos x="609" y="962"/>
                    </a:cxn>
                    <a:cxn ang="0">
                      <a:pos x="376" y="1312"/>
                    </a:cxn>
                    <a:cxn ang="0">
                      <a:pos x="194" y="1690"/>
                    </a:cxn>
                    <a:cxn ang="0">
                      <a:pos x="68" y="2095"/>
                    </a:cxn>
                    <a:cxn ang="0">
                      <a:pos x="0" y="2768"/>
                    </a:cxn>
                    <a:cxn ang="0">
                      <a:pos x="60" y="3042"/>
                    </a:cxn>
                    <a:cxn ang="0">
                      <a:pos x="174" y="3296"/>
                    </a:cxn>
                    <a:cxn ang="0">
                      <a:pos x="344" y="3519"/>
                    </a:cxn>
                    <a:cxn ang="0">
                      <a:pos x="514" y="3662"/>
                    </a:cxn>
                    <a:cxn ang="0">
                      <a:pos x="5230" y="3654"/>
                    </a:cxn>
                    <a:cxn ang="0">
                      <a:pos x="5238" y="2576"/>
                    </a:cxn>
                  </a:cxnLst>
                  <a:rect l="0" t="0" r="r" b="b"/>
                  <a:pathLst>
                    <a:path w="5238" h="3662">
                      <a:moveTo>
                        <a:pt x="5238" y="2576"/>
                      </a:moveTo>
                      <a:lnTo>
                        <a:pt x="5238" y="2000"/>
                      </a:lnTo>
                      <a:lnTo>
                        <a:pt x="5080" y="1233"/>
                      </a:lnTo>
                      <a:lnTo>
                        <a:pt x="5045" y="1102"/>
                      </a:lnTo>
                      <a:lnTo>
                        <a:pt x="5045" y="1102"/>
                      </a:lnTo>
                      <a:lnTo>
                        <a:pt x="4891" y="895"/>
                      </a:lnTo>
                      <a:lnTo>
                        <a:pt x="4744" y="747"/>
                      </a:lnTo>
                      <a:lnTo>
                        <a:pt x="4598" y="624"/>
                      </a:lnTo>
                      <a:lnTo>
                        <a:pt x="4428" y="576"/>
                      </a:lnTo>
                      <a:lnTo>
                        <a:pt x="4377" y="576"/>
                      </a:lnTo>
                      <a:lnTo>
                        <a:pt x="4305" y="624"/>
                      </a:lnTo>
                      <a:lnTo>
                        <a:pt x="4049" y="362"/>
                      </a:lnTo>
                      <a:lnTo>
                        <a:pt x="3777" y="183"/>
                      </a:lnTo>
                      <a:lnTo>
                        <a:pt x="3476" y="63"/>
                      </a:lnTo>
                      <a:lnTo>
                        <a:pt x="3157" y="0"/>
                      </a:lnTo>
                      <a:lnTo>
                        <a:pt x="2836" y="4"/>
                      </a:lnTo>
                      <a:lnTo>
                        <a:pt x="2517" y="68"/>
                      </a:lnTo>
                      <a:lnTo>
                        <a:pt x="2493" y="80"/>
                      </a:lnTo>
                      <a:lnTo>
                        <a:pt x="1987" y="183"/>
                      </a:lnTo>
                      <a:lnTo>
                        <a:pt x="1498" y="349"/>
                      </a:lnTo>
                      <a:lnTo>
                        <a:pt x="897" y="700"/>
                      </a:lnTo>
                      <a:lnTo>
                        <a:pt x="609" y="962"/>
                      </a:lnTo>
                      <a:lnTo>
                        <a:pt x="376" y="1312"/>
                      </a:lnTo>
                      <a:lnTo>
                        <a:pt x="194" y="1690"/>
                      </a:lnTo>
                      <a:lnTo>
                        <a:pt x="68" y="2095"/>
                      </a:lnTo>
                      <a:lnTo>
                        <a:pt x="0" y="2768"/>
                      </a:lnTo>
                      <a:lnTo>
                        <a:pt x="60" y="3042"/>
                      </a:lnTo>
                      <a:lnTo>
                        <a:pt x="174" y="3296"/>
                      </a:lnTo>
                      <a:lnTo>
                        <a:pt x="344" y="3519"/>
                      </a:lnTo>
                      <a:lnTo>
                        <a:pt x="514" y="3662"/>
                      </a:lnTo>
                      <a:lnTo>
                        <a:pt x="5230" y="3654"/>
                      </a:lnTo>
                      <a:lnTo>
                        <a:pt x="5238" y="2576"/>
                      </a:lnTo>
                      <a:close/>
                    </a:path>
                  </a:pathLst>
                </a:custGeom>
                <a:solidFill>
                  <a:srgbClr val="BF7F00"/>
                </a:solidFill>
                <a:ln w="0">
                  <a:solidFill>
                    <a:srgbClr val="000000"/>
                  </a:solidFill>
                  <a:prstDash val="solid"/>
                  <a:round/>
                  <a:headEnd/>
                  <a:tailEnd/>
                </a:ln>
              </p:spPr>
              <p:txBody>
                <a:bodyPr/>
                <a:lstStyle/>
                <a:p>
                  <a:endParaRPr lang="en-US"/>
                </a:p>
              </p:txBody>
            </p:sp>
            <p:sp>
              <p:nvSpPr>
                <p:cNvPr id="31148" name="Freeform 428"/>
                <p:cNvSpPr>
                  <a:spLocks/>
                </p:cNvSpPr>
                <p:nvPr/>
              </p:nvSpPr>
              <p:spPr bwMode="auto">
                <a:xfrm>
                  <a:off x="366" y="2721"/>
                  <a:ext cx="86" cy="199"/>
                </a:xfrm>
                <a:custGeom>
                  <a:avLst/>
                  <a:gdLst/>
                  <a:ahLst/>
                  <a:cxnLst>
                    <a:cxn ang="0">
                      <a:pos x="4780" y="2429"/>
                    </a:cxn>
                    <a:cxn ang="0">
                      <a:pos x="4922" y="1956"/>
                    </a:cxn>
                    <a:cxn ang="0">
                      <a:pos x="4875" y="1420"/>
                    </a:cxn>
                    <a:cxn ang="0">
                      <a:pos x="4728" y="1126"/>
                    </a:cxn>
                    <a:cxn ang="0">
                      <a:pos x="4606" y="1102"/>
                    </a:cxn>
                    <a:cxn ang="0">
                      <a:pos x="4413" y="1280"/>
                    </a:cxn>
                    <a:cxn ang="0">
                      <a:pos x="4353" y="1658"/>
                    </a:cxn>
                    <a:cxn ang="0">
                      <a:pos x="4235" y="1953"/>
                    </a:cxn>
                    <a:cxn ang="0">
                      <a:pos x="4116" y="1686"/>
                    </a:cxn>
                    <a:cxn ang="0">
                      <a:pos x="3911" y="1301"/>
                    </a:cxn>
                    <a:cxn ang="0">
                      <a:pos x="3607" y="1050"/>
                    </a:cxn>
                    <a:cxn ang="0">
                      <a:pos x="3267" y="636"/>
                    </a:cxn>
                    <a:cxn ang="0">
                      <a:pos x="3168" y="100"/>
                    </a:cxn>
                    <a:cxn ang="0">
                      <a:pos x="2853" y="394"/>
                    </a:cxn>
                    <a:cxn ang="0">
                      <a:pos x="2268" y="831"/>
                    </a:cxn>
                    <a:cxn ang="0">
                      <a:pos x="1131" y="1344"/>
                    </a:cxn>
                    <a:cxn ang="0">
                      <a:pos x="273" y="1551"/>
                    </a:cxn>
                    <a:cxn ang="0">
                      <a:pos x="44" y="1845"/>
                    </a:cxn>
                    <a:cxn ang="0">
                      <a:pos x="0" y="2203"/>
                    </a:cxn>
                    <a:cxn ang="0">
                      <a:pos x="514" y="3105"/>
                    </a:cxn>
                    <a:cxn ang="0">
                      <a:pos x="779" y="4076"/>
                    </a:cxn>
                    <a:cxn ang="0">
                      <a:pos x="1181" y="4640"/>
                    </a:cxn>
                    <a:cxn ang="0">
                      <a:pos x="1620" y="4963"/>
                    </a:cxn>
                    <a:cxn ang="0">
                      <a:pos x="1312" y="6108"/>
                    </a:cxn>
                    <a:cxn ang="0">
                      <a:pos x="1280" y="6636"/>
                    </a:cxn>
                    <a:cxn ang="0">
                      <a:pos x="597" y="7777"/>
                    </a:cxn>
                    <a:cxn ang="0">
                      <a:pos x="609" y="8266"/>
                    </a:cxn>
                    <a:cxn ang="0">
                      <a:pos x="791" y="8612"/>
                    </a:cxn>
                    <a:cxn ang="0">
                      <a:pos x="917" y="8803"/>
                    </a:cxn>
                    <a:cxn ang="0">
                      <a:pos x="1494" y="8740"/>
                    </a:cxn>
                    <a:cxn ang="0">
                      <a:pos x="2362" y="7403"/>
                    </a:cxn>
                    <a:cxn ang="0">
                      <a:pos x="2749" y="6863"/>
                    </a:cxn>
                    <a:cxn ang="0">
                      <a:pos x="3279" y="6243"/>
                    </a:cxn>
                    <a:cxn ang="0">
                      <a:pos x="3789" y="5686"/>
                    </a:cxn>
                    <a:cxn ang="0">
                      <a:pos x="4417" y="4950"/>
                    </a:cxn>
                    <a:cxn ang="0">
                      <a:pos x="4835" y="4072"/>
                    </a:cxn>
                    <a:cxn ang="0">
                      <a:pos x="4554" y="2592"/>
                    </a:cxn>
                  </a:cxnLst>
                  <a:rect l="0" t="0" r="r" b="b"/>
                  <a:pathLst>
                    <a:path w="4937" h="9125">
                      <a:moveTo>
                        <a:pt x="4709" y="2537"/>
                      </a:moveTo>
                      <a:lnTo>
                        <a:pt x="4780" y="2429"/>
                      </a:lnTo>
                      <a:lnTo>
                        <a:pt x="4859" y="2279"/>
                      </a:lnTo>
                      <a:lnTo>
                        <a:pt x="4922" y="1956"/>
                      </a:lnTo>
                      <a:lnTo>
                        <a:pt x="4922" y="1686"/>
                      </a:lnTo>
                      <a:lnTo>
                        <a:pt x="4875" y="1420"/>
                      </a:lnTo>
                      <a:lnTo>
                        <a:pt x="4776" y="1173"/>
                      </a:lnTo>
                      <a:lnTo>
                        <a:pt x="4728" y="1126"/>
                      </a:lnTo>
                      <a:lnTo>
                        <a:pt x="4677" y="1102"/>
                      </a:lnTo>
                      <a:lnTo>
                        <a:pt x="4606" y="1102"/>
                      </a:lnTo>
                      <a:lnTo>
                        <a:pt x="4500" y="1173"/>
                      </a:lnTo>
                      <a:lnTo>
                        <a:pt x="4413" y="1280"/>
                      </a:lnTo>
                      <a:lnTo>
                        <a:pt x="4373" y="1428"/>
                      </a:lnTo>
                      <a:lnTo>
                        <a:pt x="4353" y="1658"/>
                      </a:lnTo>
                      <a:lnTo>
                        <a:pt x="4357" y="1865"/>
                      </a:lnTo>
                      <a:lnTo>
                        <a:pt x="4235" y="1953"/>
                      </a:lnTo>
                      <a:lnTo>
                        <a:pt x="4191" y="1956"/>
                      </a:lnTo>
                      <a:lnTo>
                        <a:pt x="4116" y="1686"/>
                      </a:lnTo>
                      <a:lnTo>
                        <a:pt x="4017" y="1467"/>
                      </a:lnTo>
                      <a:lnTo>
                        <a:pt x="3911" y="1301"/>
                      </a:lnTo>
                      <a:lnTo>
                        <a:pt x="3808" y="1197"/>
                      </a:lnTo>
                      <a:lnTo>
                        <a:pt x="3607" y="1050"/>
                      </a:lnTo>
                      <a:lnTo>
                        <a:pt x="3413" y="855"/>
                      </a:lnTo>
                      <a:lnTo>
                        <a:pt x="3267" y="636"/>
                      </a:lnTo>
                      <a:lnTo>
                        <a:pt x="3192" y="366"/>
                      </a:lnTo>
                      <a:lnTo>
                        <a:pt x="3168" y="100"/>
                      </a:lnTo>
                      <a:lnTo>
                        <a:pt x="3168" y="0"/>
                      </a:lnTo>
                      <a:lnTo>
                        <a:pt x="2853" y="394"/>
                      </a:lnTo>
                      <a:lnTo>
                        <a:pt x="2576" y="629"/>
                      </a:lnTo>
                      <a:lnTo>
                        <a:pt x="2268" y="831"/>
                      </a:lnTo>
                      <a:lnTo>
                        <a:pt x="1924" y="1026"/>
                      </a:lnTo>
                      <a:lnTo>
                        <a:pt x="1131" y="1344"/>
                      </a:lnTo>
                      <a:lnTo>
                        <a:pt x="692" y="1487"/>
                      </a:lnTo>
                      <a:lnTo>
                        <a:pt x="273" y="1551"/>
                      </a:lnTo>
                      <a:lnTo>
                        <a:pt x="119" y="1651"/>
                      </a:lnTo>
                      <a:lnTo>
                        <a:pt x="44" y="1845"/>
                      </a:lnTo>
                      <a:lnTo>
                        <a:pt x="0" y="2056"/>
                      </a:lnTo>
                      <a:lnTo>
                        <a:pt x="0" y="2203"/>
                      </a:lnTo>
                      <a:lnTo>
                        <a:pt x="44" y="2600"/>
                      </a:lnTo>
                      <a:lnTo>
                        <a:pt x="514" y="3105"/>
                      </a:lnTo>
                      <a:lnTo>
                        <a:pt x="661" y="3745"/>
                      </a:lnTo>
                      <a:lnTo>
                        <a:pt x="779" y="4076"/>
                      </a:lnTo>
                      <a:lnTo>
                        <a:pt x="953" y="4377"/>
                      </a:lnTo>
                      <a:lnTo>
                        <a:pt x="1181" y="4640"/>
                      </a:lnTo>
                      <a:lnTo>
                        <a:pt x="1450" y="4859"/>
                      </a:lnTo>
                      <a:lnTo>
                        <a:pt x="1620" y="4963"/>
                      </a:lnTo>
                      <a:lnTo>
                        <a:pt x="1494" y="5153"/>
                      </a:lnTo>
                      <a:lnTo>
                        <a:pt x="1312" y="6108"/>
                      </a:lnTo>
                      <a:lnTo>
                        <a:pt x="1328" y="6373"/>
                      </a:lnTo>
                      <a:lnTo>
                        <a:pt x="1280" y="6636"/>
                      </a:lnTo>
                      <a:lnTo>
                        <a:pt x="1174" y="6882"/>
                      </a:lnTo>
                      <a:lnTo>
                        <a:pt x="597" y="7777"/>
                      </a:lnTo>
                      <a:lnTo>
                        <a:pt x="574" y="8024"/>
                      </a:lnTo>
                      <a:lnTo>
                        <a:pt x="609" y="8266"/>
                      </a:lnTo>
                      <a:lnTo>
                        <a:pt x="704" y="8493"/>
                      </a:lnTo>
                      <a:lnTo>
                        <a:pt x="791" y="8612"/>
                      </a:lnTo>
                      <a:lnTo>
                        <a:pt x="470" y="9125"/>
                      </a:lnTo>
                      <a:lnTo>
                        <a:pt x="917" y="8803"/>
                      </a:lnTo>
                      <a:lnTo>
                        <a:pt x="1221" y="8799"/>
                      </a:lnTo>
                      <a:lnTo>
                        <a:pt x="1494" y="8740"/>
                      </a:lnTo>
                      <a:lnTo>
                        <a:pt x="2217" y="7451"/>
                      </a:lnTo>
                      <a:lnTo>
                        <a:pt x="2362" y="7403"/>
                      </a:lnTo>
                      <a:lnTo>
                        <a:pt x="2596" y="7145"/>
                      </a:lnTo>
                      <a:lnTo>
                        <a:pt x="2749" y="6863"/>
                      </a:lnTo>
                      <a:lnTo>
                        <a:pt x="2832" y="6628"/>
                      </a:lnTo>
                      <a:lnTo>
                        <a:pt x="3279" y="6243"/>
                      </a:lnTo>
                      <a:lnTo>
                        <a:pt x="3406" y="5989"/>
                      </a:lnTo>
                      <a:lnTo>
                        <a:pt x="3789" y="5686"/>
                      </a:lnTo>
                      <a:lnTo>
                        <a:pt x="4125" y="5336"/>
                      </a:lnTo>
                      <a:lnTo>
                        <a:pt x="4417" y="4950"/>
                      </a:lnTo>
                      <a:lnTo>
                        <a:pt x="4653" y="4525"/>
                      </a:lnTo>
                      <a:lnTo>
                        <a:pt x="4835" y="4072"/>
                      </a:lnTo>
                      <a:lnTo>
                        <a:pt x="4937" y="3682"/>
                      </a:lnTo>
                      <a:lnTo>
                        <a:pt x="4554" y="2592"/>
                      </a:lnTo>
                      <a:lnTo>
                        <a:pt x="4709" y="2537"/>
                      </a:lnTo>
                      <a:close/>
                    </a:path>
                  </a:pathLst>
                </a:custGeom>
                <a:solidFill>
                  <a:srgbClr val="FFBFBF"/>
                </a:solidFill>
                <a:ln w="0">
                  <a:solidFill>
                    <a:srgbClr val="000000"/>
                  </a:solidFill>
                  <a:prstDash val="solid"/>
                  <a:round/>
                  <a:headEnd/>
                  <a:tailEnd/>
                </a:ln>
              </p:spPr>
              <p:txBody>
                <a:bodyPr/>
                <a:lstStyle/>
                <a:p>
                  <a:endParaRPr lang="en-US"/>
                </a:p>
              </p:txBody>
            </p:sp>
            <p:sp>
              <p:nvSpPr>
                <p:cNvPr id="31149" name="Freeform 429"/>
                <p:cNvSpPr>
                  <a:spLocks/>
                </p:cNvSpPr>
                <p:nvPr/>
              </p:nvSpPr>
              <p:spPr bwMode="auto">
                <a:xfrm>
                  <a:off x="403" y="2762"/>
                  <a:ext cx="21" cy="9"/>
                </a:xfrm>
                <a:custGeom>
                  <a:avLst/>
                  <a:gdLst/>
                  <a:ahLst/>
                  <a:cxnLst>
                    <a:cxn ang="0">
                      <a:pos x="0" y="377"/>
                    </a:cxn>
                    <a:cxn ang="0">
                      <a:pos x="549" y="127"/>
                    </a:cxn>
                    <a:cxn ang="0">
                      <a:pos x="1185" y="0"/>
                    </a:cxn>
                    <a:cxn ang="0">
                      <a:pos x="1185" y="64"/>
                    </a:cxn>
                    <a:cxn ang="0">
                      <a:pos x="605" y="206"/>
                    </a:cxn>
                    <a:cxn ang="0">
                      <a:pos x="209" y="417"/>
                    </a:cxn>
                    <a:cxn ang="0">
                      <a:pos x="83" y="417"/>
                    </a:cxn>
                    <a:cxn ang="0">
                      <a:pos x="0" y="377"/>
                    </a:cxn>
                  </a:cxnLst>
                  <a:rect l="0" t="0" r="r" b="b"/>
                  <a:pathLst>
                    <a:path w="1185" h="417">
                      <a:moveTo>
                        <a:pt x="0" y="377"/>
                      </a:moveTo>
                      <a:lnTo>
                        <a:pt x="549" y="127"/>
                      </a:lnTo>
                      <a:lnTo>
                        <a:pt x="1185" y="0"/>
                      </a:lnTo>
                      <a:lnTo>
                        <a:pt x="1185" y="64"/>
                      </a:lnTo>
                      <a:lnTo>
                        <a:pt x="605" y="206"/>
                      </a:lnTo>
                      <a:lnTo>
                        <a:pt x="209" y="417"/>
                      </a:lnTo>
                      <a:lnTo>
                        <a:pt x="83" y="417"/>
                      </a:lnTo>
                      <a:lnTo>
                        <a:pt x="0" y="377"/>
                      </a:lnTo>
                      <a:close/>
                    </a:path>
                  </a:pathLst>
                </a:custGeom>
                <a:solidFill>
                  <a:srgbClr val="BF7F00"/>
                </a:solidFill>
                <a:ln w="0">
                  <a:solidFill>
                    <a:srgbClr val="000000"/>
                  </a:solidFill>
                  <a:prstDash val="solid"/>
                  <a:round/>
                  <a:headEnd/>
                  <a:tailEnd/>
                </a:ln>
              </p:spPr>
              <p:txBody>
                <a:bodyPr/>
                <a:lstStyle/>
                <a:p>
                  <a:endParaRPr lang="en-US"/>
                </a:p>
              </p:txBody>
            </p:sp>
            <p:sp>
              <p:nvSpPr>
                <p:cNvPr id="31150" name="Freeform 430"/>
                <p:cNvSpPr>
                  <a:spLocks/>
                </p:cNvSpPr>
                <p:nvPr/>
              </p:nvSpPr>
              <p:spPr bwMode="auto">
                <a:xfrm>
                  <a:off x="369" y="2775"/>
                  <a:ext cx="18" cy="3"/>
                </a:xfrm>
                <a:custGeom>
                  <a:avLst/>
                  <a:gdLst/>
                  <a:ahLst/>
                  <a:cxnLst>
                    <a:cxn ang="0">
                      <a:pos x="1023" y="64"/>
                    </a:cxn>
                    <a:cxn ang="0">
                      <a:pos x="640" y="0"/>
                    </a:cxn>
                    <a:cxn ang="0">
                      <a:pos x="0" y="64"/>
                    </a:cxn>
                    <a:cxn ang="0">
                      <a:pos x="142" y="135"/>
                    </a:cxn>
                    <a:cxn ang="0">
                      <a:pos x="644" y="96"/>
                    </a:cxn>
                    <a:cxn ang="0">
                      <a:pos x="960" y="156"/>
                    </a:cxn>
                    <a:cxn ang="0">
                      <a:pos x="1023" y="127"/>
                    </a:cxn>
                    <a:cxn ang="0">
                      <a:pos x="1023" y="64"/>
                    </a:cxn>
                  </a:cxnLst>
                  <a:rect l="0" t="0" r="r" b="b"/>
                  <a:pathLst>
                    <a:path w="1023" h="156">
                      <a:moveTo>
                        <a:pt x="1023" y="64"/>
                      </a:moveTo>
                      <a:lnTo>
                        <a:pt x="640" y="0"/>
                      </a:lnTo>
                      <a:lnTo>
                        <a:pt x="0" y="64"/>
                      </a:lnTo>
                      <a:lnTo>
                        <a:pt x="142" y="135"/>
                      </a:lnTo>
                      <a:lnTo>
                        <a:pt x="644" y="96"/>
                      </a:lnTo>
                      <a:lnTo>
                        <a:pt x="960" y="156"/>
                      </a:lnTo>
                      <a:lnTo>
                        <a:pt x="1023" y="127"/>
                      </a:lnTo>
                      <a:lnTo>
                        <a:pt x="1023" y="64"/>
                      </a:lnTo>
                      <a:close/>
                    </a:path>
                  </a:pathLst>
                </a:custGeom>
                <a:solidFill>
                  <a:srgbClr val="BF7F00"/>
                </a:solidFill>
                <a:ln w="0">
                  <a:solidFill>
                    <a:srgbClr val="000000"/>
                  </a:solidFill>
                  <a:prstDash val="solid"/>
                  <a:round/>
                  <a:headEnd/>
                  <a:tailEnd/>
                </a:ln>
              </p:spPr>
              <p:txBody>
                <a:bodyPr/>
                <a:lstStyle/>
                <a:p>
                  <a:endParaRPr lang="en-US"/>
                </a:p>
              </p:txBody>
            </p:sp>
            <p:sp>
              <p:nvSpPr>
                <p:cNvPr id="31151" name="Freeform 431"/>
                <p:cNvSpPr>
                  <a:spLocks/>
                </p:cNvSpPr>
                <p:nvPr/>
              </p:nvSpPr>
              <p:spPr bwMode="auto">
                <a:xfrm>
                  <a:off x="408" y="2772"/>
                  <a:ext cx="17" cy="10"/>
                </a:xfrm>
                <a:custGeom>
                  <a:avLst/>
                  <a:gdLst/>
                  <a:ahLst/>
                  <a:cxnLst>
                    <a:cxn ang="0">
                      <a:pos x="28" y="262"/>
                    </a:cxn>
                    <a:cxn ang="0">
                      <a:pos x="412" y="250"/>
                    </a:cxn>
                    <a:cxn ang="0">
                      <a:pos x="862" y="0"/>
                    </a:cxn>
                    <a:cxn ang="0">
                      <a:pos x="920" y="79"/>
                    </a:cxn>
                    <a:cxn ang="0">
                      <a:pos x="474" y="433"/>
                    </a:cxn>
                    <a:cxn ang="0">
                      <a:pos x="0" y="373"/>
                    </a:cxn>
                    <a:cxn ang="0">
                      <a:pos x="28" y="262"/>
                    </a:cxn>
                  </a:cxnLst>
                  <a:rect l="0" t="0" r="r" b="b"/>
                  <a:pathLst>
                    <a:path w="920" h="433">
                      <a:moveTo>
                        <a:pt x="28" y="262"/>
                      </a:moveTo>
                      <a:lnTo>
                        <a:pt x="412" y="250"/>
                      </a:lnTo>
                      <a:lnTo>
                        <a:pt x="862" y="0"/>
                      </a:lnTo>
                      <a:lnTo>
                        <a:pt x="920" y="79"/>
                      </a:lnTo>
                      <a:lnTo>
                        <a:pt x="474" y="433"/>
                      </a:lnTo>
                      <a:lnTo>
                        <a:pt x="0" y="373"/>
                      </a:lnTo>
                      <a:lnTo>
                        <a:pt x="28" y="262"/>
                      </a:lnTo>
                      <a:close/>
                    </a:path>
                  </a:pathLst>
                </a:custGeom>
                <a:solidFill>
                  <a:srgbClr val="000000"/>
                </a:solidFill>
                <a:ln w="0">
                  <a:solidFill>
                    <a:srgbClr val="000000"/>
                  </a:solidFill>
                  <a:prstDash val="solid"/>
                  <a:round/>
                  <a:headEnd/>
                  <a:tailEnd/>
                </a:ln>
              </p:spPr>
              <p:txBody>
                <a:bodyPr/>
                <a:lstStyle/>
                <a:p>
                  <a:endParaRPr lang="en-US"/>
                </a:p>
              </p:txBody>
            </p:sp>
            <p:sp>
              <p:nvSpPr>
                <p:cNvPr id="31152" name="Freeform 432"/>
                <p:cNvSpPr>
                  <a:spLocks/>
                </p:cNvSpPr>
                <p:nvPr/>
              </p:nvSpPr>
              <p:spPr bwMode="auto">
                <a:xfrm>
                  <a:off x="377" y="2782"/>
                  <a:ext cx="15" cy="7"/>
                </a:xfrm>
                <a:custGeom>
                  <a:avLst/>
                  <a:gdLst/>
                  <a:ahLst/>
                  <a:cxnLst>
                    <a:cxn ang="0">
                      <a:pos x="0" y="123"/>
                    </a:cxn>
                    <a:cxn ang="0">
                      <a:pos x="395" y="123"/>
                    </a:cxn>
                    <a:cxn ang="0">
                      <a:pos x="771" y="0"/>
                    </a:cxn>
                    <a:cxn ang="0">
                      <a:pos x="842" y="55"/>
                    </a:cxn>
                    <a:cxn ang="0">
                      <a:pos x="458" y="313"/>
                    </a:cxn>
                    <a:cxn ang="0">
                      <a:pos x="9" y="186"/>
                    </a:cxn>
                    <a:cxn ang="0">
                      <a:pos x="0" y="123"/>
                    </a:cxn>
                  </a:cxnLst>
                  <a:rect l="0" t="0" r="r" b="b"/>
                  <a:pathLst>
                    <a:path w="842" h="313">
                      <a:moveTo>
                        <a:pt x="0" y="123"/>
                      </a:moveTo>
                      <a:lnTo>
                        <a:pt x="395" y="123"/>
                      </a:lnTo>
                      <a:lnTo>
                        <a:pt x="771" y="0"/>
                      </a:lnTo>
                      <a:lnTo>
                        <a:pt x="842" y="55"/>
                      </a:lnTo>
                      <a:lnTo>
                        <a:pt x="458" y="313"/>
                      </a:lnTo>
                      <a:lnTo>
                        <a:pt x="9" y="186"/>
                      </a:lnTo>
                      <a:lnTo>
                        <a:pt x="0" y="123"/>
                      </a:lnTo>
                      <a:close/>
                    </a:path>
                  </a:pathLst>
                </a:custGeom>
                <a:solidFill>
                  <a:srgbClr val="000000"/>
                </a:solidFill>
                <a:ln w="0">
                  <a:solidFill>
                    <a:srgbClr val="000000"/>
                  </a:solidFill>
                  <a:prstDash val="solid"/>
                  <a:round/>
                  <a:headEnd/>
                  <a:tailEnd/>
                </a:ln>
              </p:spPr>
              <p:txBody>
                <a:bodyPr/>
                <a:lstStyle/>
                <a:p>
                  <a:endParaRPr lang="en-US"/>
                </a:p>
              </p:txBody>
            </p:sp>
            <p:sp>
              <p:nvSpPr>
                <p:cNvPr id="31153" name="Freeform 433"/>
                <p:cNvSpPr>
                  <a:spLocks/>
                </p:cNvSpPr>
                <p:nvPr/>
              </p:nvSpPr>
              <p:spPr bwMode="auto">
                <a:xfrm>
                  <a:off x="397" y="2804"/>
                  <a:ext cx="27" cy="17"/>
                </a:xfrm>
                <a:custGeom>
                  <a:avLst/>
                  <a:gdLst/>
                  <a:ahLst/>
                  <a:cxnLst>
                    <a:cxn ang="0">
                      <a:pos x="387" y="176"/>
                    </a:cxn>
                    <a:cxn ang="0">
                      <a:pos x="285" y="136"/>
                    </a:cxn>
                    <a:cxn ang="0">
                      <a:pos x="131" y="318"/>
                    </a:cxn>
                    <a:cxn ang="0">
                      <a:pos x="0" y="768"/>
                    </a:cxn>
                    <a:cxn ang="0">
                      <a:pos x="64" y="768"/>
                    </a:cxn>
                    <a:cxn ang="0">
                      <a:pos x="131" y="577"/>
                    </a:cxn>
                    <a:cxn ang="0">
                      <a:pos x="131" y="768"/>
                    </a:cxn>
                    <a:cxn ang="0">
                      <a:pos x="257" y="768"/>
                    </a:cxn>
                    <a:cxn ang="0">
                      <a:pos x="1150" y="513"/>
                    </a:cxn>
                    <a:cxn ang="0">
                      <a:pos x="1213" y="449"/>
                    </a:cxn>
                    <a:cxn ang="0">
                      <a:pos x="1280" y="513"/>
                    </a:cxn>
                    <a:cxn ang="0">
                      <a:pos x="1470" y="513"/>
                    </a:cxn>
                    <a:cxn ang="0">
                      <a:pos x="1533" y="386"/>
                    </a:cxn>
                    <a:cxn ang="0">
                      <a:pos x="1344" y="191"/>
                    </a:cxn>
                    <a:cxn ang="0">
                      <a:pos x="1150" y="128"/>
                    </a:cxn>
                    <a:cxn ang="0">
                      <a:pos x="897" y="0"/>
                    </a:cxn>
                    <a:cxn ang="0">
                      <a:pos x="806" y="9"/>
                    </a:cxn>
                    <a:cxn ang="0">
                      <a:pos x="680" y="136"/>
                    </a:cxn>
                    <a:cxn ang="0">
                      <a:pos x="514" y="191"/>
                    </a:cxn>
                    <a:cxn ang="0">
                      <a:pos x="387" y="176"/>
                    </a:cxn>
                  </a:cxnLst>
                  <a:rect l="0" t="0" r="r" b="b"/>
                  <a:pathLst>
                    <a:path w="1533" h="768">
                      <a:moveTo>
                        <a:pt x="387" y="176"/>
                      </a:moveTo>
                      <a:lnTo>
                        <a:pt x="285" y="136"/>
                      </a:lnTo>
                      <a:lnTo>
                        <a:pt x="131" y="318"/>
                      </a:lnTo>
                      <a:lnTo>
                        <a:pt x="0" y="768"/>
                      </a:lnTo>
                      <a:lnTo>
                        <a:pt x="64" y="768"/>
                      </a:lnTo>
                      <a:lnTo>
                        <a:pt x="131" y="577"/>
                      </a:lnTo>
                      <a:lnTo>
                        <a:pt x="131" y="768"/>
                      </a:lnTo>
                      <a:lnTo>
                        <a:pt x="257" y="768"/>
                      </a:lnTo>
                      <a:lnTo>
                        <a:pt x="1150" y="513"/>
                      </a:lnTo>
                      <a:lnTo>
                        <a:pt x="1213" y="449"/>
                      </a:lnTo>
                      <a:lnTo>
                        <a:pt x="1280" y="513"/>
                      </a:lnTo>
                      <a:lnTo>
                        <a:pt x="1470" y="513"/>
                      </a:lnTo>
                      <a:lnTo>
                        <a:pt x="1533" y="386"/>
                      </a:lnTo>
                      <a:lnTo>
                        <a:pt x="1344" y="191"/>
                      </a:lnTo>
                      <a:lnTo>
                        <a:pt x="1150" y="128"/>
                      </a:lnTo>
                      <a:lnTo>
                        <a:pt x="897" y="0"/>
                      </a:lnTo>
                      <a:lnTo>
                        <a:pt x="806" y="9"/>
                      </a:lnTo>
                      <a:lnTo>
                        <a:pt x="680" y="136"/>
                      </a:lnTo>
                      <a:lnTo>
                        <a:pt x="514" y="191"/>
                      </a:lnTo>
                      <a:lnTo>
                        <a:pt x="387" y="176"/>
                      </a:lnTo>
                      <a:close/>
                    </a:path>
                  </a:pathLst>
                </a:custGeom>
                <a:solidFill>
                  <a:srgbClr val="BF7F00"/>
                </a:solidFill>
                <a:ln w="0">
                  <a:solidFill>
                    <a:srgbClr val="000000"/>
                  </a:solidFill>
                  <a:prstDash val="solid"/>
                  <a:round/>
                  <a:headEnd/>
                  <a:tailEnd/>
                </a:ln>
              </p:spPr>
              <p:txBody>
                <a:bodyPr/>
                <a:lstStyle/>
                <a:p>
                  <a:endParaRPr lang="en-US"/>
                </a:p>
              </p:txBody>
            </p:sp>
            <p:sp>
              <p:nvSpPr>
                <p:cNvPr id="31154" name="Freeform 434"/>
                <p:cNvSpPr>
                  <a:spLocks/>
                </p:cNvSpPr>
                <p:nvPr/>
              </p:nvSpPr>
              <p:spPr bwMode="auto">
                <a:xfrm>
                  <a:off x="405" y="2824"/>
                  <a:ext cx="16" cy="4"/>
                </a:xfrm>
                <a:custGeom>
                  <a:avLst/>
                  <a:gdLst/>
                  <a:ahLst/>
                  <a:cxnLst>
                    <a:cxn ang="0">
                      <a:pos x="900" y="40"/>
                    </a:cxn>
                    <a:cxn ang="0">
                      <a:pos x="628" y="0"/>
                    </a:cxn>
                    <a:cxn ang="0">
                      <a:pos x="0" y="188"/>
                    </a:cxn>
                  </a:cxnLst>
                  <a:rect l="0" t="0" r="r" b="b"/>
                  <a:pathLst>
                    <a:path w="900" h="188">
                      <a:moveTo>
                        <a:pt x="900" y="40"/>
                      </a:moveTo>
                      <a:lnTo>
                        <a:pt x="628" y="0"/>
                      </a:lnTo>
                      <a:lnTo>
                        <a:pt x="0" y="188"/>
                      </a:lnTo>
                    </a:path>
                  </a:pathLst>
                </a:custGeom>
                <a:noFill/>
                <a:ln w="0">
                  <a:solidFill>
                    <a:srgbClr val="000000"/>
                  </a:solidFill>
                  <a:prstDash val="solid"/>
                  <a:round/>
                  <a:headEnd/>
                  <a:tailEnd/>
                </a:ln>
              </p:spPr>
              <p:txBody>
                <a:bodyPr/>
                <a:lstStyle/>
                <a:p>
                  <a:endParaRPr lang="en-US"/>
                </a:p>
              </p:txBody>
            </p:sp>
            <p:sp>
              <p:nvSpPr>
                <p:cNvPr id="31155" name="Freeform 435"/>
                <p:cNvSpPr>
                  <a:spLocks/>
                </p:cNvSpPr>
                <p:nvPr/>
              </p:nvSpPr>
              <p:spPr bwMode="auto">
                <a:xfrm>
                  <a:off x="405" y="2832"/>
                  <a:ext cx="20" cy="11"/>
                </a:xfrm>
                <a:custGeom>
                  <a:avLst/>
                  <a:gdLst/>
                  <a:ahLst/>
                  <a:cxnLst>
                    <a:cxn ang="0">
                      <a:pos x="1154" y="481"/>
                    </a:cxn>
                    <a:cxn ang="0">
                      <a:pos x="885" y="148"/>
                    </a:cxn>
                    <a:cxn ang="0">
                      <a:pos x="632" y="0"/>
                    </a:cxn>
                    <a:cxn ang="0">
                      <a:pos x="0" y="120"/>
                    </a:cxn>
                  </a:cxnLst>
                  <a:rect l="0" t="0" r="r" b="b"/>
                  <a:pathLst>
                    <a:path w="1154" h="481">
                      <a:moveTo>
                        <a:pt x="1154" y="481"/>
                      </a:moveTo>
                      <a:lnTo>
                        <a:pt x="885" y="148"/>
                      </a:lnTo>
                      <a:lnTo>
                        <a:pt x="632" y="0"/>
                      </a:lnTo>
                      <a:lnTo>
                        <a:pt x="0" y="120"/>
                      </a:lnTo>
                    </a:path>
                  </a:pathLst>
                </a:custGeom>
                <a:noFill/>
                <a:ln w="0">
                  <a:solidFill>
                    <a:srgbClr val="000000"/>
                  </a:solidFill>
                  <a:prstDash val="solid"/>
                  <a:round/>
                  <a:headEnd/>
                  <a:tailEnd/>
                </a:ln>
              </p:spPr>
              <p:txBody>
                <a:bodyPr/>
                <a:lstStyle/>
                <a:p>
                  <a:endParaRPr lang="en-US"/>
                </a:p>
              </p:txBody>
            </p:sp>
            <p:sp>
              <p:nvSpPr>
                <p:cNvPr id="31156" name="Freeform 436"/>
                <p:cNvSpPr>
                  <a:spLocks/>
                </p:cNvSpPr>
                <p:nvPr/>
              </p:nvSpPr>
              <p:spPr bwMode="auto">
                <a:xfrm>
                  <a:off x="405" y="2839"/>
                  <a:ext cx="18" cy="17"/>
                </a:xfrm>
                <a:custGeom>
                  <a:avLst/>
                  <a:gdLst/>
                  <a:ahLst/>
                  <a:cxnLst>
                    <a:cxn ang="0">
                      <a:pos x="1026" y="774"/>
                    </a:cxn>
                    <a:cxn ang="0">
                      <a:pos x="964" y="441"/>
                    </a:cxn>
                    <a:cxn ang="0">
                      <a:pos x="794" y="127"/>
                    </a:cxn>
                    <a:cxn ang="0">
                      <a:pos x="691" y="44"/>
                    </a:cxn>
                    <a:cxn ang="0">
                      <a:pos x="564" y="0"/>
                    </a:cxn>
                    <a:cxn ang="0">
                      <a:pos x="272" y="63"/>
                    </a:cxn>
                    <a:cxn ang="0">
                      <a:pos x="0" y="146"/>
                    </a:cxn>
                  </a:cxnLst>
                  <a:rect l="0" t="0" r="r" b="b"/>
                  <a:pathLst>
                    <a:path w="1026" h="774">
                      <a:moveTo>
                        <a:pt x="1026" y="774"/>
                      </a:moveTo>
                      <a:lnTo>
                        <a:pt x="964" y="441"/>
                      </a:lnTo>
                      <a:lnTo>
                        <a:pt x="794" y="127"/>
                      </a:lnTo>
                      <a:lnTo>
                        <a:pt x="691" y="44"/>
                      </a:lnTo>
                      <a:lnTo>
                        <a:pt x="564" y="0"/>
                      </a:lnTo>
                      <a:lnTo>
                        <a:pt x="272" y="63"/>
                      </a:lnTo>
                      <a:lnTo>
                        <a:pt x="0" y="146"/>
                      </a:lnTo>
                    </a:path>
                  </a:pathLst>
                </a:custGeom>
                <a:noFill/>
                <a:ln w="0">
                  <a:solidFill>
                    <a:srgbClr val="000000"/>
                  </a:solidFill>
                  <a:prstDash val="solid"/>
                  <a:round/>
                  <a:headEnd/>
                  <a:tailEnd/>
                </a:ln>
              </p:spPr>
              <p:txBody>
                <a:bodyPr/>
                <a:lstStyle/>
                <a:p>
                  <a:endParaRPr lang="en-US"/>
                </a:p>
              </p:txBody>
            </p:sp>
            <p:sp>
              <p:nvSpPr>
                <p:cNvPr id="31157" name="Freeform 437"/>
                <p:cNvSpPr>
                  <a:spLocks/>
                </p:cNvSpPr>
                <p:nvPr/>
              </p:nvSpPr>
              <p:spPr bwMode="auto">
                <a:xfrm>
                  <a:off x="407" y="2850"/>
                  <a:ext cx="9" cy="15"/>
                </a:xfrm>
                <a:custGeom>
                  <a:avLst/>
                  <a:gdLst/>
                  <a:ahLst/>
                  <a:cxnLst>
                    <a:cxn ang="0">
                      <a:pos x="458" y="688"/>
                    </a:cxn>
                    <a:cxn ang="0">
                      <a:pos x="375" y="645"/>
                    </a:cxn>
                    <a:cxn ang="0">
                      <a:pos x="340" y="513"/>
                    </a:cxn>
                    <a:cxn ang="0">
                      <a:pos x="396" y="394"/>
                    </a:cxn>
                    <a:cxn ang="0">
                      <a:pos x="530" y="259"/>
                    </a:cxn>
                    <a:cxn ang="0">
                      <a:pos x="439" y="163"/>
                    </a:cxn>
                    <a:cxn ang="0">
                      <a:pos x="404" y="0"/>
                    </a:cxn>
                    <a:cxn ang="0">
                      <a:pos x="269" y="184"/>
                    </a:cxn>
                    <a:cxn ang="0">
                      <a:pos x="0" y="351"/>
                    </a:cxn>
                    <a:cxn ang="0">
                      <a:pos x="147" y="513"/>
                    </a:cxn>
                  </a:cxnLst>
                  <a:rect l="0" t="0" r="r" b="b"/>
                  <a:pathLst>
                    <a:path w="530" h="688">
                      <a:moveTo>
                        <a:pt x="458" y="688"/>
                      </a:moveTo>
                      <a:lnTo>
                        <a:pt x="375" y="645"/>
                      </a:lnTo>
                      <a:lnTo>
                        <a:pt x="340" y="513"/>
                      </a:lnTo>
                      <a:lnTo>
                        <a:pt x="396" y="394"/>
                      </a:lnTo>
                      <a:lnTo>
                        <a:pt x="530" y="259"/>
                      </a:lnTo>
                      <a:lnTo>
                        <a:pt x="439" y="163"/>
                      </a:lnTo>
                      <a:lnTo>
                        <a:pt x="404" y="0"/>
                      </a:lnTo>
                      <a:lnTo>
                        <a:pt x="269" y="184"/>
                      </a:lnTo>
                      <a:lnTo>
                        <a:pt x="0" y="351"/>
                      </a:lnTo>
                      <a:lnTo>
                        <a:pt x="147" y="513"/>
                      </a:lnTo>
                    </a:path>
                  </a:pathLst>
                </a:custGeom>
                <a:noFill/>
                <a:ln w="0">
                  <a:solidFill>
                    <a:srgbClr val="000000"/>
                  </a:solidFill>
                  <a:prstDash val="solid"/>
                  <a:round/>
                  <a:headEnd/>
                  <a:tailEnd/>
                </a:ln>
              </p:spPr>
              <p:txBody>
                <a:bodyPr/>
                <a:lstStyle/>
                <a:p>
                  <a:endParaRPr lang="en-US"/>
                </a:p>
              </p:txBody>
            </p:sp>
            <p:sp>
              <p:nvSpPr>
                <p:cNvPr id="31158" name="Freeform 438"/>
                <p:cNvSpPr>
                  <a:spLocks/>
                </p:cNvSpPr>
                <p:nvPr/>
              </p:nvSpPr>
              <p:spPr bwMode="auto">
                <a:xfrm>
                  <a:off x="394" y="2815"/>
                  <a:ext cx="42" cy="36"/>
                </a:xfrm>
                <a:custGeom>
                  <a:avLst/>
                  <a:gdLst/>
                  <a:ahLst/>
                  <a:cxnLst>
                    <a:cxn ang="0">
                      <a:pos x="1790" y="1634"/>
                    </a:cxn>
                    <a:cxn ang="0">
                      <a:pos x="1790" y="1237"/>
                    </a:cxn>
                    <a:cxn ang="0">
                      <a:pos x="1876" y="899"/>
                    </a:cxn>
                    <a:cxn ang="0">
                      <a:pos x="1521" y="437"/>
                    </a:cxn>
                    <a:cxn ang="0">
                      <a:pos x="1722" y="382"/>
                    </a:cxn>
                    <a:cxn ang="0">
                      <a:pos x="1916" y="418"/>
                    </a:cxn>
                    <a:cxn ang="0">
                      <a:pos x="2105" y="397"/>
                    </a:cxn>
                    <a:cxn ang="0">
                      <a:pos x="2232" y="334"/>
                    </a:cxn>
                    <a:cxn ang="0">
                      <a:pos x="2335" y="270"/>
                    </a:cxn>
                    <a:cxn ang="0">
                      <a:pos x="2378" y="124"/>
                    </a:cxn>
                    <a:cxn ang="0">
                      <a:pos x="2042" y="64"/>
                    </a:cxn>
                    <a:cxn ang="0">
                      <a:pos x="1331" y="0"/>
                    </a:cxn>
                    <a:cxn ang="0">
                      <a:pos x="514" y="251"/>
                    </a:cxn>
                    <a:cxn ang="0">
                      <a:pos x="0" y="641"/>
                    </a:cxn>
                  </a:cxnLst>
                  <a:rect l="0" t="0" r="r" b="b"/>
                  <a:pathLst>
                    <a:path w="2378" h="1634">
                      <a:moveTo>
                        <a:pt x="1790" y="1634"/>
                      </a:moveTo>
                      <a:lnTo>
                        <a:pt x="1790" y="1237"/>
                      </a:lnTo>
                      <a:lnTo>
                        <a:pt x="1876" y="899"/>
                      </a:lnTo>
                      <a:lnTo>
                        <a:pt x="1521" y="437"/>
                      </a:lnTo>
                      <a:lnTo>
                        <a:pt x="1722" y="382"/>
                      </a:lnTo>
                      <a:lnTo>
                        <a:pt x="1916" y="418"/>
                      </a:lnTo>
                      <a:lnTo>
                        <a:pt x="2105" y="397"/>
                      </a:lnTo>
                      <a:lnTo>
                        <a:pt x="2232" y="334"/>
                      </a:lnTo>
                      <a:lnTo>
                        <a:pt x="2335" y="270"/>
                      </a:lnTo>
                      <a:lnTo>
                        <a:pt x="2378" y="124"/>
                      </a:lnTo>
                      <a:lnTo>
                        <a:pt x="2042" y="64"/>
                      </a:lnTo>
                      <a:lnTo>
                        <a:pt x="1331" y="0"/>
                      </a:lnTo>
                      <a:lnTo>
                        <a:pt x="514" y="251"/>
                      </a:lnTo>
                      <a:lnTo>
                        <a:pt x="0" y="641"/>
                      </a:lnTo>
                    </a:path>
                  </a:pathLst>
                </a:custGeom>
                <a:noFill/>
                <a:ln w="0">
                  <a:solidFill>
                    <a:srgbClr val="000000"/>
                  </a:solidFill>
                  <a:prstDash val="solid"/>
                  <a:round/>
                  <a:headEnd/>
                  <a:tailEnd/>
                </a:ln>
              </p:spPr>
              <p:txBody>
                <a:bodyPr/>
                <a:lstStyle/>
                <a:p>
                  <a:endParaRPr lang="en-US"/>
                </a:p>
              </p:txBody>
            </p:sp>
            <p:sp>
              <p:nvSpPr>
                <p:cNvPr id="31159" name="Line 439"/>
                <p:cNvSpPr>
                  <a:spLocks noChangeShapeType="1"/>
                </p:cNvSpPr>
                <p:nvPr/>
              </p:nvSpPr>
              <p:spPr bwMode="auto">
                <a:xfrm flipV="1">
                  <a:off x="469" y="2916"/>
                  <a:ext cx="36" cy="7"/>
                </a:xfrm>
                <a:prstGeom prst="line">
                  <a:avLst/>
                </a:prstGeom>
                <a:noFill/>
                <a:ln w="0">
                  <a:solidFill>
                    <a:srgbClr val="000000"/>
                  </a:solidFill>
                  <a:round/>
                  <a:headEnd/>
                  <a:tailEnd/>
                </a:ln>
              </p:spPr>
              <p:txBody>
                <a:bodyPr/>
                <a:lstStyle/>
                <a:p>
                  <a:endParaRPr lang="en-US"/>
                </a:p>
              </p:txBody>
            </p:sp>
            <p:sp>
              <p:nvSpPr>
                <p:cNvPr id="31160" name="Freeform 440"/>
                <p:cNvSpPr>
                  <a:spLocks/>
                </p:cNvSpPr>
                <p:nvPr/>
              </p:nvSpPr>
              <p:spPr bwMode="auto">
                <a:xfrm>
                  <a:off x="473" y="2900"/>
                  <a:ext cx="27" cy="22"/>
                </a:xfrm>
                <a:custGeom>
                  <a:avLst/>
                  <a:gdLst/>
                  <a:ahLst/>
                  <a:cxnLst>
                    <a:cxn ang="0">
                      <a:pos x="0" y="1026"/>
                    </a:cxn>
                    <a:cxn ang="0">
                      <a:pos x="512" y="0"/>
                    </a:cxn>
                    <a:cxn ang="0">
                      <a:pos x="896" y="449"/>
                    </a:cxn>
                    <a:cxn ang="0">
                      <a:pos x="1086" y="127"/>
                    </a:cxn>
                    <a:cxn ang="0">
                      <a:pos x="1531" y="767"/>
                    </a:cxn>
                    <a:cxn ang="0">
                      <a:pos x="0" y="1026"/>
                    </a:cxn>
                  </a:cxnLst>
                  <a:rect l="0" t="0" r="r" b="b"/>
                  <a:pathLst>
                    <a:path w="1531" h="1026">
                      <a:moveTo>
                        <a:pt x="0" y="1026"/>
                      </a:moveTo>
                      <a:lnTo>
                        <a:pt x="512" y="0"/>
                      </a:lnTo>
                      <a:lnTo>
                        <a:pt x="896" y="449"/>
                      </a:lnTo>
                      <a:lnTo>
                        <a:pt x="1086" y="127"/>
                      </a:lnTo>
                      <a:lnTo>
                        <a:pt x="1531" y="767"/>
                      </a:lnTo>
                      <a:lnTo>
                        <a:pt x="0" y="1026"/>
                      </a:lnTo>
                      <a:close/>
                    </a:path>
                  </a:pathLst>
                </a:custGeom>
                <a:solidFill>
                  <a:srgbClr val="21B5FF"/>
                </a:solidFill>
                <a:ln w="0">
                  <a:solidFill>
                    <a:srgbClr val="000000"/>
                  </a:solidFill>
                  <a:prstDash val="solid"/>
                  <a:round/>
                  <a:headEnd/>
                  <a:tailEnd/>
                </a:ln>
              </p:spPr>
              <p:txBody>
                <a:bodyPr/>
                <a:lstStyle/>
                <a:p>
                  <a:endParaRPr lang="en-US"/>
                </a:p>
              </p:txBody>
            </p:sp>
            <p:sp>
              <p:nvSpPr>
                <p:cNvPr id="31161" name="Freeform 441"/>
                <p:cNvSpPr>
                  <a:spLocks/>
                </p:cNvSpPr>
                <p:nvPr/>
              </p:nvSpPr>
              <p:spPr bwMode="auto">
                <a:xfrm>
                  <a:off x="301" y="2932"/>
                  <a:ext cx="125" cy="105"/>
                </a:xfrm>
                <a:custGeom>
                  <a:avLst/>
                  <a:gdLst/>
                  <a:ahLst/>
                  <a:cxnLst>
                    <a:cxn ang="0">
                      <a:pos x="7152" y="4803"/>
                    </a:cxn>
                    <a:cxn ang="0">
                      <a:pos x="6319" y="508"/>
                    </a:cxn>
                    <a:cxn ang="0">
                      <a:pos x="0" y="0"/>
                    </a:cxn>
                    <a:cxn ang="0">
                      <a:pos x="1469" y="4162"/>
                    </a:cxn>
                    <a:cxn ang="0">
                      <a:pos x="7152" y="4803"/>
                    </a:cxn>
                  </a:cxnLst>
                  <a:rect l="0" t="0" r="r" b="b"/>
                  <a:pathLst>
                    <a:path w="7152" h="4803">
                      <a:moveTo>
                        <a:pt x="7152" y="4803"/>
                      </a:moveTo>
                      <a:lnTo>
                        <a:pt x="6319" y="508"/>
                      </a:lnTo>
                      <a:lnTo>
                        <a:pt x="0" y="0"/>
                      </a:lnTo>
                      <a:lnTo>
                        <a:pt x="1469" y="4162"/>
                      </a:lnTo>
                      <a:lnTo>
                        <a:pt x="7152" y="4803"/>
                      </a:lnTo>
                      <a:close/>
                    </a:path>
                  </a:pathLst>
                </a:custGeom>
                <a:solidFill>
                  <a:srgbClr val="FFFFFF"/>
                </a:solidFill>
                <a:ln w="0">
                  <a:solidFill>
                    <a:srgbClr val="000000"/>
                  </a:solidFill>
                  <a:prstDash val="solid"/>
                  <a:round/>
                  <a:headEnd/>
                  <a:tailEnd/>
                </a:ln>
              </p:spPr>
              <p:txBody>
                <a:bodyPr/>
                <a:lstStyle/>
                <a:p>
                  <a:endParaRPr lang="en-US"/>
                </a:p>
              </p:txBody>
            </p:sp>
            <p:sp>
              <p:nvSpPr>
                <p:cNvPr id="31162" name="Line 442"/>
                <p:cNvSpPr>
                  <a:spLocks noChangeShapeType="1"/>
                </p:cNvSpPr>
                <p:nvPr/>
              </p:nvSpPr>
              <p:spPr bwMode="auto">
                <a:xfrm flipH="1">
                  <a:off x="387" y="2917"/>
                  <a:ext cx="7" cy="22"/>
                </a:xfrm>
                <a:prstGeom prst="line">
                  <a:avLst/>
                </a:prstGeom>
                <a:noFill/>
                <a:ln w="0">
                  <a:solidFill>
                    <a:srgbClr val="000000"/>
                  </a:solidFill>
                  <a:round/>
                  <a:headEnd/>
                  <a:tailEnd/>
                </a:ln>
              </p:spPr>
              <p:txBody>
                <a:bodyPr/>
                <a:lstStyle/>
                <a:p>
                  <a:endParaRPr lang="en-US"/>
                </a:p>
              </p:txBody>
            </p:sp>
            <p:sp>
              <p:nvSpPr>
                <p:cNvPr id="31163" name="Freeform 443"/>
                <p:cNvSpPr>
                  <a:spLocks/>
                </p:cNvSpPr>
                <p:nvPr/>
              </p:nvSpPr>
              <p:spPr bwMode="auto">
                <a:xfrm>
                  <a:off x="477" y="2843"/>
                  <a:ext cx="42" cy="203"/>
                </a:xfrm>
                <a:custGeom>
                  <a:avLst/>
                  <a:gdLst/>
                  <a:ahLst/>
                  <a:cxnLst>
                    <a:cxn ang="0">
                      <a:pos x="1726" y="9350"/>
                    </a:cxn>
                    <a:cxn ang="0">
                      <a:pos x="1457" y="8834"/>
                    </a:cxn>
                    <a:cxn ang="0">
                      <a:pos x="1129" y="8345"/>
                    </a:cxn>
                    <a:cxn ang="0">
                      <a:pos x="754" y="7904"/>
                    </a:cxn>
                    <a:cxn ang="0">
                      <a:pos x="331" y="7498"/>
                    </a:cxn>
                    <a:cxn ang="0">
                      <a:pos x="4" y="7239"/>
                    </a:cxn>
                    <a:cxn ang="0">
                      <a:pos x="0" y="7239"/>
                    </a:cxn>
                    <a:cxn ang="0">
                      <a:pos x="955" y="7045"/>
                    </a:cxn>
                    <a:cxn ang="0">
                      <a:pos x="955" y="7045"/>
                    </a:cxn>
                    <a:cxn ang="0">
                      <a:pos x="1425" y="6874"/>
                    </a:cxn>
                    <a:cxn ang="0">
                      <a:pos x="1868" y="6643"/>
                    </a:cxn>
                    <a:cxn ang="0">
                      <a:pos x="2279" y="6357"/>
                    </a:cxn>
                    <a:cxn ang="0">
                      <a:pos x="2299" y="6337"/>
                    </a:cxn>
                    <a:cxn ang="0">
                      <a:pos x="2299" y="6337"/>
                    </a:cxn>
                    <a:cxn ang="0">
                      <a:pos x="2231" y="6214"/>
                    </a:cxn>
                    <a:cxn ang="0">
                      <a:pos x="2425" y="5828"/>
                    </a:cxn>
                    <a:cxn ang="0">
                      <a:pos x="2231" y="4417"/>
                    </a:cxn>
                    <a:cxn ang="0">
                      <a:pos x="2231" y="4417"/>
                    </a:cxn>
                    <a:cxn ang="0">
                      <a:pos x="2188" y="4107"/>
                    </a:cxn>
                    <a:cxn ang="0">
                      <a:pos x="2109" y="3283"/>
                    </a:cxn>
                    <a:cxn ang="0">
                      <a:pos x="2093" y="2457"/>
                    </a:cxn>
                    <a:cxn ang="0">
                      <a:pos x="2140" y="1629"/>
                    </a:cxn>
                    <a:cxn ang="0">
                      <a:pos x="2251" y="807"/>
                    </a:cxn>
                    <a:cxn ang="0">
                      <a:pos x="2425" y="0"/>
                    </a:cxn>
                  </a:cxnLst>
                  <a:rect l="0" t="0" r="r" b="b"/>
                  <a:pathLst>
                    <a:path w="2425" h="9350">
                      <a:moveTo>
                        <a:pt x="1726" y="9350"/>
                      </a:moveTo>
                      <a:lnTo>
                        <a:pt x="1457" y="8834"/>
                      </a:lnTo>
                      <a:lnTo>
                        <a:pt x="1129" y="8345"/>
                      </a:lnTo>
                      <a:lnTo>
                        <a:pt x="754" y="7904"/>
                      </a:lnTo>
                      <a:lnTo>
                        <a:pt x="331" y="7498"/>
                      </a:lnTo>
                      <a:lnTo>
                        <a:pt x="4" y="7239"/>
                      </a:lnTo>
                      <a:lnTo>
                        <a:pt x="0" y="7239"/>
                      </a:lnTo>
                      <a:lnTo>
                        <a:pt x="955" y="7045"/>
                      </a:lnTo>
                      <a:lnTo>
                        <a:pt x="955" y="7045"/>
                      </a:lnTo>
                      <a:lnTo>
                        <a:pt x="1425" y="6874"/>
                      </a:lnTo>
                      <a:lnTo>
                        <a:pt x="1868" y="6643"/>
                      </a:lnTo>
                      <a:lnTo>
                        <a:pt x="2279" y="6357"/>
                      </a:lnTo>
                      <a:lnTo>
                        <a:pt x="2299" y="6337"/>
                      </a:lnTo>
                      <a:lnTo>
                        <a:pt x="2299" y="6337"/>
                      </a:lnTo>
                      <a:lnTo>
                        <a:pt x="2231" y="6214"/>
                      </a:lnTo>
                      <a:lnTo>
                        <a:pt x="2425" y="5828"/>
                      </a:lnTo>
                      <a:lnTo>
                        <a:pt x="2231" y="4417"/>
                      </a:lnTo>
                      <a:lnTo>
                        <a:pt x="2231" y="4417"/>
                      </a:lnTo>
                      <a:lnTo>
                        <a:pt x="2188" y="4107"/>
                      </a:lnTo>
                      <a:lnTo>
                        <a:pt x="2109" y="3283"/>
                      </a:lnTo>
                      <a:lnTo>
                        <a:pt x="2093" y="2457"/>
                      </a:lnTo>
                      <a:lnTo>
                        <a:pt x="2140" y="1629"/>
                      </a:lnTo>
                      <a:lnTo>
                        <a:pt x="2251" y="807"/>
                      </a:lnTo>
                      <a:lnTo>
                        <a:pt x="2425" y="0"/>
                      </a:lnTo>
                    </a:path>
                  </a:pathLst>
                </a:custGeom>
                <a:noFill/>
                <a:ln w="0">
                  <a:solidFill>
                    <a:srgbClr val="000000"/>
                  </a:solidFill>
                  <a:prstDash val="solid"/>
                  <a:round/>
                  <a:headEnd/>
                  <a:tailEnd/>
                </a:ln>
              </p:spPr>
              <p:txBody>
                <a:bodyPr/>
                <a:lstStyle/>
                <a:p>
                  <a:endParaRPr lang="en-US"/>
                </a:p>
              </p:txBody>
            </p:sp>
            <p:sp>
              <p:nvSpPr>
                <p:cNvPr id="31164" name="Freeform 444"/>
                <p:cNvSpPr>
                  <a:spLocks/>
                </p:cNvSpPr>
                <p:nvPr/>
              </p:nvSpPr>
              <p:spPr bwMode="auto">
                <a:xfrm>
                  <a:off x="476" y="3004"/>
                  <a:ext cx="30" cy="43"/>
                </a:xfrm>
                <a:custGeom>
                  <a:avLst/>
                  <a:gdLst/>
                  <a:ahLst/>
                  <a:cxnLst>
                    <a:cxn ang="0">
                      <a:pos x="0" y="1968"/>
                    </a:cxn>
                    <a:cxn ang="0">
                      <a:pos x="1695" y="1832"/>
                    </a:cxn>
                    <a:cxn ang="0">
                      <a:pos x="1647" y="1698"/>
                    </a:cxn>
                    <a:cxn ang="0">
                      <a:pos x="1505" y="1447"/>
                    </a:cxn>
                    <a:cxn ang="0">
                      <a:pos x="1177" y="962"/>
                    </a:cxn>
                    <a:cxn ang="0">
                      <a:pos x="802" y="516"/>
                    </a:cxn>
                    <a:cxn ang="0">
                      <a:pos x="380" y="111"/>
                    </a:cxn>
                    <a:cxn ang="0">
                      <a:pos x="226" y="0"/>
                    </a:cxn>
                    <a:cxn ang="0">
                      <a:pos x="91" y="40"/>
                    </a:cxn>
                    <a:cxn ang="0">
                      <a:pos x="0" y="1968"/>
                    </a:cxn>
                  </a:cxnLst>
                  <a:rect l="0" t="0" r="r" b="b"/>
                  <a:pathLst>
                    <a:path w="1695" h="1968">
                      <a:moveTo>
                        <a:pt x="0" y="1968"/>
                      </a:moveTo>
                      <a:lnTo>
                        <a:pt x="1695" y="1832"/>
                      </a:lnTo>
                      <a:lnTo>
                        <a:pt x="1647" y="1698"/>
                      </a:lnTo>
                      <a:lnTo>
                        <a:pt x="1505" y="1447"/>
                      </a:lnTo>
                      <a:lnTo>
                        <a:pt x="1177" y="962"/>
                      </a:lnTo>
                      <a:lnTo>
                        <a:pt x="802" y="516"/>
                      </a:lnTo>
                      <a:lnTo>
                        <a:pt x="380" y="111"/>
                      </a:lnTo>
                      <a:lnTo>
                        <a:pt x="226" y="0"/>
                      </a:lnTo>
                      <a:lnTo>
                        <a:pt x="91" y="40"/>
                      </a:lnTo>
                      <a:lnTo>
                        <a:pt x="0" y="1968"/>
                      </a:lnTo>
                      <a:close/>
                    </a:path>
                  </a:pathLst>
                </a:custGeom>
                <a:solidFill>
                  <a:srgbClr val="FFFFFF"/>
                </a:solidFill>
                <a:ln w="0">
                  <a:solidFill>
                    <a:srgbClr val="000000"/>
                  </a:solidFill>
                  <a:prstDash val="solid"/>
                  <a:round/>
                  <a:headEnd/>
                  <a:tailEnd/>
                </a:ln>
              </p:spPr>
              <p:txBody>
                <a:bodyPr/>
                <a:lstStyle/>
                <a:p>
                  <a:endParaRPr lang="en-US"/>
                </a:p>
              </p:txBody>
            </p:sp>
            <p:sp>
              <p:nvSpPr>
                <p:cNvPr id="31165" name="Freeform 445"/>
                <p:cNvSpPr>
                  <a:spLocks/>
                </p:cNvSpPr>
                <p:nvPr/>
              </p:nvSpPr>
              <p:spPr bwMode="auto">
                <a:xfrm>
                  <a:off x="399" y="2995"/>
                  <a:ext cx="88" cy="56"/>
                </a:xfrm>
                <a:custGeom>
                  <a:avLst/>
                  <a:gdLst/>
                  <a:ahLst/>
                  <a:cxnLst>
                    <a:cxn ang="0">
                      <a:pos x="24" y="577"/>
                    </a:cxn>
                    <a:cxn ang="0">
                      <a:pos x="186" y="644"/>
                    </a:cxn>
                    <a:cxn ang="0">
                      <a:pos x="454" y="692"/>
                    </a:cxn>
                    <a:cxn ang="0">
                      <a:pos x="703" y="704"/>
                    </a:cxn>
                    <a:cxn ang="0">
                      <a:pos x="450" y="792"/>
                    </a:cxn>
                    <a:cxn ang="0">
                      <a:pos x="359" y="875"/>
                    </a:cxn>
                    <a:cxn ang="0">
                      <a:pos x="320" y="994"/>
                    </a:cxn>
                    <a:cxn ang="0">
                      <a:pos x="343" y="1126"/>
                    </a:cxn>
                    <a:cxn ang="0">
                      <a:pos x="423" y="1221"/>
                    </a:cxn>
                    <a:cxn ang="0">
                      <a:pos x="450" y="1232"/>
                    </a:cxn>
                    <a:cxn ang="0">
                      <a:pos x="896" y="1368"/>
                    </a:cxn>
                    <a:cxn ang="0">
                      <a:pos x="802" y="1459"/>
                    </a:cxn>
                    <a:cxn ang="0">
                      <a:pos x="759" y="1583"/>
                    </a:cxn>
                    <a:cxn ang="0">
                      <a:pos x="778" y="1714"/>
                    </a:cxn>
                    <a:cxn ang="0">
                      <a:pos x="857" y="1822"/>
                    </a:cxn>
                    <a:cxn ang="0">
                      <a:pos x="964" y="1877"/>
                    </a:cxn>
                    <a:cxn ang="0">
                      <a:pos x="1217" y="1941"/>
                    </a:cxn>
                    <a:cxn ang="0">
                      <a:pos x="1177" y="2079"/>
                    </a:cxn>
                    <a:cxn ang="0">
                      <a:pos x="1197" y="2223"/>
                    </a:cxn>
                    <a:cxn ang="0">
                      <a:pos x="1275" y="2342"/>
                    </a:cxn>
                    <a:cxn ang="0">
                      <a:pos x="1343" y="2390"/>
                    </a:cxn>
                    <a:cxn ang="0">
                      <a:pos x="1896" y="2529"/>
                    </a:cxn>
                    <a:cxn ang="0">
                      <a:pos x="2437" y="2581"/>
                    </a:cxn>
                    <a:cxn ang="0">
                      <a:pos x="2816" y="2557"/>
                    </a:cxn>
                    <a:cxn ang="0">
                      <a:pos x="3200" y="2481"/>
                    </a:cxn>
                    <a:cxn ang="0">
                      <a:pos x="3420" y="2406"/>
                    </a:cxn>
                    <a:cxn ang="0">
                      <a:pos x="3583" y="2327"/>
                    </a:cxn>
                    <a:cxn ang="0">
                      <a:pos x="4348" y="2377"/>
                    </a:cxn>
                    <a:cxn ang="0">
                      <a:pos x="4570" y="2302"/>
                    </a:cxn>
                    <a:cxn ang="0">
                      <a:pos x="4756" y="2100"/>
                    </a:cxn>
                    <a:cxn ang="0">
                      <a:pos x="4894" y="1861"/>
                    </a:cxn>
                    <a:cxn ang="0">
                      <a:pos x="4969" y="1591"/>
                    </a:cxn>
                    <a:cxn ang="0">
                      <a:pos x="4984" y="1320"/>
                    </a:cxn>
                    <a:cxn ang="0">
                      <a:pos x="4938" y="1050"/>
                    </a:cxn>
                    <a:cxn ang="0">
                      <a:pos x="4826" y="796"/>
                    </a:cxn>
                    <a:cxn ang="0">
                      <a:pos x="4665" y="573"/>
                    </a:cxn>
                    <a:cxn ang="0">
                      <a:pos x="4479" y="469"/>
                    </a:cxn>
                    <a:cxn ang="0">
                      <a:pos x="3772" y="406"/>
                    </a:cxn>
                    <a:cxn ang="0">
                      <a:pos x="3456" y="370"/>
                    </a:cxn>
                    <a:cxn ang="0">
                      <a:pos x="3322" y="318"/>
                    </a:cxn>
                    <a:cxn ang="0">
                      <a:pos x="3211" y="219"/>
                    </a:cxn>
                    <a:cxn ang="0">
                      <a:pos x="3061" y="175"/>
                    </a:cxn>
                    <a:cxn ang="0">
                      <a:pos x="2891" y="147"/>
                    </a:cxn>
                    <a:cxn ang="0">
                      <a:pos x="2346" y="48"/>
                    </a:cxn>
                    <a:cxn ang="0">
                      <a:pos x="1801" y="0"/>
                    </a:cxn>
                    <a:cxn ang="0">
                      <a:pos x="1347" y="20"/>
                    </a:cxn>
                    <a:cxn ang="0">
                      <a:pos x="1157" y="52"/>
                    </a:cxn>
                    <a:cxn ang="0">
                      <a:pos x="616" y="187"/>
                    </a:cxn>
                    <a:cxn ang="0">
                      <a:pos x="75" y="310"/>
                    </a:cxn>
                    <a:cxn ang="0">
                      <a:pos x="12" y="358"/>
                    </a:cxn>
                    <a:cxn ang="0">
                      <a:pos x="0" y="446"/>
                    </a:cxn>
                    <a:cxn ang="0">
                      <a:pos x="24" y="577"/>
                    </a:cxn>
                  </a:cxnLst>
                  <a:rect l="0" t="0" r="r" b="b"/>
                  <a:pathLst>
                    <a:path w="4984" h="2581">
                      <a:moveTo>
                        <a:pt x="24" y="577"/>
                      </a:moveTo>
                      <a:lnTo>
                        <a:pt x="186" y="644"/>
                      </a:lnTo>
                      <a:lnTo>
                        <a:pt x="454" y="692"/>
                      </a:lnTo>
                      <a:lnTo>
                        <a:pt x="703" y="704"/>
                      </a:lnTo>
                      <a:lnTo>
                        <a:pt x="450" y="792"/>
                      </a:lnTo>
                      <a:lnTo>
                        <a:pt x="359" y="875"/>
                      </a:lnTo>
                      <a:lnTo>
                        <a:pt x="320" y="994"/>
                      </a:lnTo>
                      <a:lnTo>
                        <a:pt x="343" y="1126"/>
                      </a:lnTo>
                      <a:lnTo>
                        <a:pt x="423" y="1221"/>
                      </a:lnTo>
                      <a:lnTo>
                        <a:pt x="450" y="1232"/>
                      </a:lnTo>
                      <a:lnTo>
                        <a:pt x="896" y="1368"/>
                      </a:lnTo>
                      <a:lnTo>
                        <a:pt x="802" y="1459"/>
                      </a:lnTo>
                      <a:lnTo>
                        <a:pt x="759" y="1583"/>
                      </a:lnTo>
                      <a:lnTo>
                        <a:pt x="778" y="1714"/>
                      </a:lnTo>
                      <a:lnTo>
                        <a:pt x="857" y="1822"/>
                      </a:lnTo>
                      <a:lnTo>
                        <a:pt x="964" y="1877"/>
                      </a:lnTo>
                      <a:lnTo>
                        <a:pt x="1217" y="1941"/>
                      </a:lnTo>
                      <a:lnTo>
                        <a:pt x="1177" y="2079"/>
                      </a:lnTo>
                      <a:lnTo>
                        <a:pt x="1197" y="2223"/>
                      </a:lnTo>
                      <a:lnTo>
                        <a:pt x="1275" y="2342"/>
                      </a:lnTo>
                      <a:lnTo>
                        <a:pt x="1343" y="2390"/>
                      </a:lnTo>
                      <a:lnTo>
                        <a:pt x="1896" y="2529"/>
                      </a:lnTo>
                      <a:lnTo>
                        <a:pt x="2437" y="2581"/>
                      </a:lnTo>
                      <a:lnTo>
                        <a:pt x="2816" y="2557"/>
                      </a:lnTo>
                      <a:lnTo>
                        <a:pt x="3200" y="2481"/>
                      </a:lnTo>
                      <a:lnTo>
                        <a:pt x="3420" y="2406"/>
                      </a:lnTo>
                      <a:lnTo>
                        <a:pt x="3583" y="2327"/>
                      </a:lnTo>
                      <a:lnTo>
                        <a:pt x="4348" y="2377"/>
                      </a:lnTo>
                      <a:lnTo>
                        <a:pt x="4570" y="2302"/>
                      </a:lnTo>
                      <a:lnTo>
                        <a:pt x="4756" y="2100"/>
                      </a:lnTo>
                      <a:lnTo>
                        <a:pt x="4894" y="1861"/>
                      </a:lnTo>
                      <a:lnTo>
                        <a:pt x="4969" y="1591"/>
                      </a:lnTo>
                      <a:lnTo>
                        <a:pt x="4984" y="1320"/>
                      </a:lnTo>
                      <a:lnTo>
                        <a:pt x="4938" y="1050"/>
                      </a:lnTo>
                      <a:lnTo>
                        <a:pt x="4826" y="796"/>
                      </a:lnTo>
                      <a:lnTo>
                        <a:pt x="4665" y="573"/>
                      </a:lnTo>
                      <a:lnTo>
                        <a:pt x="4479" y="469"/>
                      </a:lnTo>
                      <a:lnTo>
                        <a:pt x="3772" y="406"/>
                      </a:lnTo>
                      <a:lnTo>
                        <a:pt x="3456" y="370"/>
                      </a:lnTo>
                      <a:lnTo>
                        <a:pt x="3322" y="318"/>
                      </a:lnTo>
                      <a:lnTo>
                        <a:pt x="3211" y="219"/>
                      </a:lnTo>
                      <a:lnTo>
                        <a:pt x="3061" y="175"/>
                      </a:lnTo>
                      <a:lnTo>
                        <a:pt x="2891" y="147"/>
                      </a:lnTo>
                      <a:lnTo>
                        <a:pt x="2346" y="48"/>
                      </a:lnTo>
                      <a:lnTo>
                        <a:pt x="1801" y="0"/>
                      </a:lnTo>
                      <a:lnTo>
                        <a:pt x="1347" y="20"/>
                      </a:lnTo>
                      <a:lnTo>
                        <a:pt x="1157" y="52"/>
                      </a:lnTo>
                      <a:lnTo>
                        <a:pt x="616" y="187"/>
                      </a:lnTo>
                      <a:lnTo>
                        <a:pt x="75" y="310"/>
                      </a:lnTo>
                      <a:lnTo>
                        <a:pt x="12" y="358"/>
                      </a:lnTo>
                      <a:lnTo>
                        <a:pt x="0" y="446"/>
                      </a:lnTo>
                      <a:lnTo>
                        <a:pt x="24" y="577"/>
                      </a:lnTo>
                      <a:close/>
                    </a:path>
                  </a:pathLst>
                </a:custGeom>
                <a:solidFill>
                  <a:srgbClr val="FFBFBF"/>
                </a:solidFill>
                <a:ln w="0">
                  <a:solidFill>
                    <a:srgbClr val="000000"/>
                  </a:solidFill>
                  <a:prstDash val="solid"/>
                  <a:round/>
                  <a:headEnd/>
                  <a:tailEnd/>
                </a:ln>
              </p:spPr>
              <p:txBody>
                <a:bodyPr/>
                <a:lstStyle/>
                <a:p>
                  <a:endParaRPr lang="en-US"/>
                </a:p>
              </p:txBody>
            </p:sp>
            <p:sp>
              <p:nvSpPr>
                <p:cNvPr id="31166" name="Freeform 446"/>
                <p:cNvSpPr>
                  <a:spLocks/>
                </p:cNvSpPr>
                <p:nvPr/>
              </p:nvSpPr>
              <p:spPr bwMode="auto">
                <a:xfrm>
                  <a:off x="412" y="3009"/>
                  <a:ext cx="30" cy="2"/>
                </a:xfrm>
                <a:custGeom>
                  <a:avLst/>
                  <a:gdLst/>
                  <a:ahLst/>
                  <a:cxnLst>
                    <a:cxn ang="0">
                      <a:pos x="0" y="40"/>
                    </a:cxn>
                    <a:cxn ang="0">
                      <a:pos x="829" y="0"/>
                    </a:cxn>
                    <a:cxn ang="0">
                      <a:pos x="1722" y="64"/>
                    </a:cxn>
                  </a:cxnLst>
                  <a:rect l="0" t="0" r="r" b="b"/>
                  <a:pathLst>
                    <a:path w="1722" h="64">
                      <a:moveTo>
                        <a:pt x="0" y="40"/>
                      </a:moveTo>
                      <a:lnTo>
                        <a:pt x="829" y="0"/>
                      </a:lnTo>
                      <a:lnTo>
                        <a:pt x="1722" y="64"/>
                      </a:lnTo>
                    </a:path>
                  </a:pathLst>
                </a:custGeom>
                <a:noFill/>
                <a:ln w="0">
                  <a:solidFill>
                    <a:srgbClr val="000000"/>
                  </a:solidFill>
                  <a:prstDash val="solid"/>
                  <a:round/>
                  <a:headEnd/>
                  <a:tailEnd/>
                </a:ln>
              </p:spPr>
              <p:txBody>
                <a:bodyPr/>
                <a:lstStyle/>
                <a:p>
                  <a:endParaRPr lang="en-US"/>
                </a:p>
              </p:txBody>
            </p:sp>
            <p:sp>
              <p:nvSpPr>
                <p:cNvPr id="31167" name="Freeform 447"/>
                <p:cNvSpPr>
                  <a:spLocks/>
                </p:cNvSpPr>
                <p:nvPr/>
              </p:nvSpPr>
              <p:spPr bwMode="auto">
                <a:xfrm>
                  <a:off x="415" y="3025"/>
                  <a:ext cx="27" cy="1"/>
                </a:xfrm>
                <a:custGeom>
                  <a:avLst/>
                  <a:gdLst/>
                  <a:ahLst/>
                  <a:cxnLst>
                    <a:cxn ang="0">
                      <a:pos x="0" y="0"/>
                    </a:cxn>
                    <a:cxn ang="0">
                      <a:pos x="1012" y="0"/>
                    </a:cxn>
                    <a:cxn ang="0">
                      <a:pos x="1529" y="48"/>
                    </a:cxn>
                  </a:cxnLst>
                  <a:rect l="0" t="0" r="r" b="b"/>
                  <a:pathLst>
                    <a:path w="1529" h="48">
                      <a:moveTo>
                        <a:pt x="0" y="0"/>
                      </a:moveTo>
                      <a:lnTo>
                        <a:pt x="1012" y="0"/>
                      </a:lnTo>
                      <a:lnTo>
                        <a:pt x="1529" y="48"/>
                      </a:lnTo>
                    </a:path>
                  </a:pathLst>
                </a:custGeom>
                <a:noFill/>
                <a:ln w="0">
                  <a:solidFill>
                    <a:srgbClr val="000000"/>
                  </a:solidFill>
                  <a:prstDash val="solid"/>
                  <a:round/>
                  <a:headEnd/>
                  <a:tailEnd/>
                </a:ln>
              </p:spPr>
              <p:txBody>
                <a:bodyPr/>
                <a:lstStyle/>
                <a:p>
                  <a:endParaRPr lang="en-US"/>
                </a:p>
              </p:txBody>
            </p:sp>
            <p:sp>
              <p:nvSpPr>
                <p:cNvPr id="31168" name="Freeform 448"/>
                <p:cNvSpPr>
                  <a:spLocks/>
                </p:cNvSpPr>
                <p:nvPr/>
              </p:nvSpPr>
              <p:spPr bwMode="auto">
                <a:xfrm>
                  <a:off x="421" y="3037"/>
                  <a:ext cx="21" cy="3"/>
                </a:xfrm>
                <a:custGeom>
                  <a:avLst/>
                  <a:gdLst/>
                  <a:ahLst/>
                  <a:cxnLst>
                    <a:cxn ang="0">
                      <a:pos x="0" y="0"/>
                    </a:cxn>
                    <a:cxn ang="0">
                      <a:pos x="849" y="63"/>
                    </a:cxn>
                    <a:cxn ang="0">
                      <a:pos x="1232" y="139"/>
                    </a:cxn>
                  </a:cxnLst>
                  <a:rect l="0" t="0" r="r" b="b"/>
                  <a:pathLst>
                    <a:path w="1232" h="139">
                      <a:moveTo>
                        <a:pt x="0" y="0"/>
                      </a:moveTo>
                      <a:lnTo>
                        <a:pt x="849" y="63"/>
                      </a:lnTo>
                      <a:lnTo>
                        <a:pt x="1232" y="139"/>
                      </a:lnTo>
                    </a:path>
                  </a:pathLst>
                </a:custGeom>
                <a:noFill/>
                <a:ln w="0">
                  <a:solidFill>
                    <a:srgbClr val="000000"/>
                  </a:solidFill>
                  <a:prstDash val="solid"/>
                  <a:round/>
                  <a:headEnd/>
                  <a:tailEnd/>
                </a:ln>
              </p:spPr>
              <p:txBody>
                <a:bodyPr/>
                <a:lstStyle/>
                <a:p>
                  <a:endParaRPr lang="en-US"/>
                </a:p>
              </p:txBody>
            </p:sp>
            <p:sp>
              <p:nvSpPr>
                <p:cNvPr id="31169" name="Freeform 449"/>
                <p:cNvSpPr>
                  <a:spLocks/>
                </p:cNvSpPr>
                <p:nvPr/>
              </p:nvSpPr>
              <p:spPr bwMode="auto">
                <a:xfrm>
                  <a:off x="456" y="3004"/>
                  <a:ext cx="3" cy="9"/>
                </a:xfrm>
                <a:custGeom>
                  <a:avLst/>
                  <a:gdLst/>
                  <a:ahLst/>
                  <a:cxnLst>
                    <a:cxn ang="0">
                      <a:pos x="0" y="441"/>
                    </a:cxn>
                    <a:cxn ang="0">
                      <a:pos x="118" y="353"/>
                    </a:cxn>
                    <a:cxn ang="0">
                      <a:pos x="181" y="242"/>
                    </a:cxn>
                    <a:cxn ang="0">
                      <a:pos x="185" y="123"/>
                    </a:cxn>
                    <a:cxn ang="0">
                      <a:pos x="133" y="8"/>
                    </a:cxn>
                    <a:cxn ang="0">
                      <a:pos x="126" y="0"/>
                    </a:cxn>
                  </a:cxnLst>
                  <a:rect l="0" t="0" r="r" b="b"/>
                  <a:pathLst>
                    <a:path w="185" h="441">
                      <a:moveTo>
                        <a:pt x="0" y="441"/>
                      </a:moveTo>
                      <a:lnTo>
                        <a:pt x="118" y="353"/>
                      </a:lnTo>
                      <a:lnTo>
                        <a:pt x="181" y="242"/>
                      </a:lnTo>
                      <a:lnTo>
                        <a:pt x="185" y="123"/>
                      </a:lnTo>
                      <a:lnTo>
                        <a:pt x="133" y="8"/>
                      </a:lnTo>
                      <a:lnTo>
                        <a:pt x="126" y="0"/>
                      </a:lnTo>
                    </a:path>
                  </a:pathLst>
                </a:custGeom>
                <a:noFill/>
                <a:ln w="0">
                  <a:solidFill>
                    <a:srgbClr val="000000"/>
                  </a:solidFill>
                  <a:prstDash val="solid"/>
                  <a:round/>
                  <a:headEnd/>
                  <a:tailEnd/>
                </a:ln>
              </p:spPr>
              <p:txBody>
                <a:bodyPr/>
                <a:lstStyle/>
                <a:p>
                  <a:endParaRPr lang="en-US"/>
                </a:p>
              </p:txBody>
            </p:sp>
            <p:sp>
              <p:nvSpPr>
                <p:cNvPr id="31170" name="Freeform 450"/>
                <p:cNvSpPr>
                  <a:spLocks/>
                </p:cNvSpPr>
                <p:nvPr/>
              </p:nvSpPr>
              <p:spPr bwMode="auto">
                <a:xfrm>
                  <a:off x="456" y="3028"/>
                  <a:ext cx="3" cy="9"/>
                </a:xfrm>
                <a:custGeom>
                  <a:avLst/>
                  <a:gdLst/>
                  <a:ahLst/>
                  <a:cxnLst>
                    <a:cxn ang="0">
                      <a:pos x="0" y="445"/>
                    </a:cxn>
                    <a:cxn ang="0">
                      <a:pos x="118" y="358"/>
                    </a:cxn>
                    <a:cxn ang="0">
                      <a:pos x="181" y="247"/>
                    </a:cxn>
                    <a:cxn ang="0">
                      <a:pos x="185" y="127"/>
                    </a:cxn>
                    <a:cxn ang="0">
                      <a:pos x="133" y="12"/>
                    </a:cxn>
                    <a:cxn ang="0">
                      <a:pos x="126" y="0"/>
                    </a:cxn>
                  </a:cxnLst>
                  <a:rect l="0" t="0" r="r" b="b"/>
                  <a:pathLst>
                    <a:path w="185" h="445">
                      <a:moveTo>
                        <a:pt x="0" y="445"/>
                      </a:moveTo>
                      <a:lnTo>
                        <a:pt x="118" y="358"/>
                      </a:lnTo>
                      <a:lnTo>
                        <a:pt x="181" y="247"/>
                      </a:lnTo>
                      <a:lnTo>
                        <a:pt x="185" y="127"/>
                      </a:lnTo>
                      <a:lnTo>
                        <a:pt x="133" y="12"/>
                      </a:lnTo>
                      <a:lnTo>
                        <a:pt x="126" y="0"/>
                      </a:lnTo>
                    </a:path>
                  </a:pathLst>
                </a:custGeom>
                <a:noFill/>
                <a:ln w="0">
                  <a:solidFill>
                    <a:srgbClr val="000000"/>
                  </a:solidFill>
                  <a:prstDash val="solid"/>
                  <a:round/>
                  <a:headEnd/>
                  <a:tailEnd/>
                </a:ln>
              </p:spPr>
              <p:txBody>
                <a:bodyPr/>
                <a:lstStyle/>
                <a:p>
                  <a:endParaRPr lang="en-US"/>
                </a:p>
              </p:txBody>
            </p:sp>
            <p:sp>
              <p:nvSpPr>
                <p:cNvPr id="31171" name="Freeform 451"/>
                <p:cNvSpPr>
                  <a:spLocks/>
                </p:cNvSpPr>
                <p:nvPr/>
              </p:nvSpPr>
              <p:spPr bwMode="auto">
                <a:xfrm>
                  <a:off x="456" y="3039"/>
                  <a:ext cx="3" cy="9"/>
                </a:xfrm>
                <a:custGeom>
                  <a:avLst/>
                  <a:gdLst/>
                  <a:ahLst/>
                  <a:cxnLst>
                    <a:cxn ang="0">
                      <a:pos x="0" y="442"/>
                    </a:cxn>
                    <a:cxn ang="0">
                      <a:pos x="118" y="354"/>
                    </a:cxn>
                    <a:cxn ang="0">
                      <a:pos x="181" y="242"/>
                    </a:cxn>
                    <a:cxn ang="0">
                      <a:pos x="185" y="123"/>
                    </a:cxn>
                    <a:cxn ang="0">
                      <a:pos x="133" y="8"/>
                    </a:cxn>
                    <a:cxn ang="0">
                      <a:pos x="126" y="0"/>
                    </a:cxn>
                  </a:cxnLst>
                  <a:rect l="0" t="0" r="r" b="b"/>
                  <a:pathLst>
                    <a:path w="185" h="442">
                      <a:moveTo>
                        <a:pt x="0" y="442"/>
                      </a:moveTo>
                      <a:lnTo>
                        <a:pt x="118" y="354"/>
                      </a:lnTo>
                      <a:lnTo>
                        <a:pt x="181" y="242"/>
                      </a:lnTo>
                      <a:lnTo>
                        <a:pt x="185" y="123"/>
                      </a:lnTo>
                      <a:lnTo>
                        <a:pt x="133" y="8"/>
                      </a:lnTo>
                      <a:lnTo>
                        <a:pt x="126" y="0"/>
                      </a:lnTo>
                    </a:path>
                  </a:pathLst>
                </a:custGeom>
                <a:noFill/>
                <a:ln w="0">
                  <a:solidFill>
                    <a:srgbClr val="000000"/>
                  </a:solidFill>
                  <a:prstDash val="solid"/>
                  <a:round/>
                  <a:headEnd/>
                  <a:tailEnd/>
                </a:ln>
              </p:spPr>
              <p:txBody>
                <a:bodyPr/>
                <a:lstStyle/>
                <a:p>
                  <a:endParaRPr lang="en-US"/>
                </a:p>
              </p:txBody>
            </p:sp>
            <p:sp>
              <p:nvSpPr>
                <p:cNvPr id="31172" name="Freeform 452"/>
                <p:cNvSpPr>
                  <a:spLocks/>
                </p:cNvSpPr>
                <p:nvPr/>
              </p:nvSpPr>
              <p:spPr bwMode="auto">
                <a:xfrm>
                  <a:off x="456" y="3015"/>
                  <a:ext cx="3" cy="10"/>
                </a:xfrm>
                <a:custGeom>
                  <a:avLst/>
                  <a:gdLst/>
                  <a:ahLst/>
                  <a:cxnLst>
                    <a:cxn ang="0">
                      <a:pos x="0" y="442"/>
                    </a:cxn>
                    <a:cxn ang="0">
                      <a:pos x="118" y="350"/>
                    </a:cxn>
                    <a:cxn ang="0">
                      <a:pos x="181" y="244"/>
                    </a:cxn>
                    <a:cxn ang="0">
                      <a:pos x="185" y="123"/>
                    </a:cxn>
                    <a:cxn ang="0">
                      <a:pos x="134" y="8"/>
                    </a:cxn>
                    <a:cxn ang="0">
                      <a:pos x="126" y="0"/>
                    </a:cxn>
                  </a:cxnLst>
                  <a:rect l="0" t="0" r="r" b="b"/>
                  <a:pathLst>
                    <a:path w="185" h="442">
                      <a:moveTo>
                        <a:pt x="0" y="442"/>
                      </a:moveTo>
                      <a:lnTo>
                        <a:pt x="118" y="350"/>
                      </a:lnTo>
                      <a:lnTo>
                        <a:pt x="181" y="244"/>
                      </a:lnTo>
                      <a:lnTo>
                        <a:pt x="185" y="123"/>
                      </a:lnTo>
                      <a:lnTo>
                        <a:pt x="134" y="8"/>
                      </a:lnTo>
                      <a:lnTo>
                        <a:pt x="126" y="0"/>
                      </a:lnTo>
                    </a:path>
                  </a:pathLst>
                </a:custGeom>
                <a:noFill/>
                <a:ln w="0">
                  <a:solidFill>
                    <a:srgbClr val="000000"/>
                  </a:solidFill>
                  <a:prstDash val="solid"/>
                  <a:round/>
                  <a:headEnd/>
                  <a:tailEnd/>
                </a:ln>
              </p:spPr>
              <p:txBody>
                <a:bodyPr/>
                <a:lstStyle/>
                <a:p>
                  <a:endParaRPr lang="en-US"/>
                </a:p>
              </p:txBody>
            </p:sp>
            <p:sp>
              <p:nvSpPr>
                <p:cNvPr id="31173" name="Freeform 453"/>
                <p:cNvSpPr>
                  <a:spLocks/>
                </p:cNvSpPr>
                <p:nvPr/>
              </p:nvSpPr>
              <p:spPr bwMode="auto">
                <a:xfrm>
                  <a:off x="520" y="2981"/>
                  <a:ext cx="21" cy="7"/>
                </a:xfrm>
                <a:custGeom>
                  <a:avLst/>
                  <a:gdLst/>
                  <a:ahLst/>
                  <a:cxnLst>
                    <a:cxn ang="0">
                      <a:pos x="1150" y="326"/>
                    </a:cxn>
                    <a:cxn ang="0">
                      <a:pos x="754" y="155"/>
                    </a:cxn>
                    <a:cxn ang="0">
                      <a:pos x="340" y="48"/>
                    </a:cxn>
                    <a:cxn ang="0">
                      <a:pos x="0" y="0"/>
                    </a:cxn>
                  </a:cxnLst>
                  <a:rect l="0" t="0" r="r" b="b"/>
                  <a:pathLst>
                    <a:path w="1150" h="326">
                      <a:moveTo>
                        <a:pt x="1150" y="326"/>
                      </a:moveTo>
                      <a:lnTo>
                        <a:pt x="754" y="155"/>
                      </a:lnTo>
                      <a:lnTo>
                        <a:pt x="340" y="48"/>
                      </a:lnTo>
                      <a:lnTo>
                        <a:pt x="0" y="0"/>
                      </a:lnTo>
                    </a:path>
                  </a:pathLst>
                </a:custGeom>
                <a:noFill/>
                <a:ln w="0">
                  <a:solidFill>
                    <a:srgbClr val="000000"/>
                  </a:solidFill>
                  <a:prstDash val="solid"/>
                  <a:round/>
                  <a:headEnd/>
                  <a:tailEnd/>
                </a:ln>
              </p:spPr>
              <p:txBody>
                <a:bodyPr/>
                <a:lstStyle/>
                <a:p>
                  <a:endParaRPr lang="en-US"/>
                </a:p>
              </p:txBody>
            </p:sp>
            <p:sp>
              <p:nvSpPr>
                <p:cNvPr id="31174" name="Freeform 454"/>
                <p:cNvSpPr>
                  <a:spLocks/>
                </p:cNvSpPr>
                <p:nvPr/>
              </p:nvSpPr>
              <p:spPr bwMode="auto">
                <a:xfrm>
                  <a:off x="458" y="3002"/>
                  <a:ext cx="18" cy="44"/>
                </a:xfrm>
                <a:custGeom>
                  <a:avLst/>
                  <a:gdLst/>
                  <a:ahLst/>
                  <a:cxnLst>
                    <a:cxn ang="0">
                      <a:pos x="0" y="0"/>
                    </a:cxn>
                    <a:cxn ang="0">
                      <a:pos x="280" y="251"/>
                    </a:cxn>
                    <a:cxn ang="0">
                      <a:pos x="450" y="533"/>
                    </a:cxn>
                    <a:cxn ang="0">
                      <a:pos x="556" y="823"/>
                    </a:cxn>
                    <a:cxn ang="0">
                      <a:pos x="596" y="1125"/>
                    </a:cxn>
                    <a:cxn ang="0">
                      <a:pos x="568" y="1432"/>
                    </a:cxn>
                    <a:cxn ang="0">
                      <a:pos x="469" y="1722"/>
                    </a:cxn>
                    <a:cxn ang="0">
                      <a:pos x="315" y="2004"/>
                    </a:cxn>
                    <a:cxn ang="0">
                      <a:pos x="738" y="2024"/>
                    </a:cxn>
                    <a:cxn ang="0">
                      <a:pos x="892" y="1766"/>
                    </a:cxn>
                    <a:cxn ang="0">
                      <a:pos x="991" y="1476"/>
                    </a:cxn>
                    <a:cxn ang="0">
                      <a:pos x="1018" y="1169"/>
                    </a:cxn>
                    <a:cxn ang="0">
                      <a:pos x="979" y="867"/>
                    </a:cxn>
                    <a:cxn ang="0">
                      <a:pos x="873" y="577"/>
                    </a:cxn>
                    <a:cxn ang="0">
                      <a:pos x="703" y="318"/>
                    </a:cxn>
                    <a:cxn ang="0">
                      <a:pos x="481" y="95"/>
                    </a:cxn>
                    <a:cxn ang="0">
                      <a:pos x="454" y="60"/>
                    </a:cxn>
                    <a:cxn ang="0">
                      <a:pos x="0" y="0"/>
                    </a:cxn>
                  </a:cxnLst>
                  <a:rect l="0" t="0" r="r" b="b"/>
                  <a:pathLst>
                    <a:path w="1018" h="2024">
                      <a:moveTo>
                        <a:pt x="0" y="0"/>
                      </a:moveTo>
                      <a:lnTo>
                        <a:pt x="280" y="251"/>
                      </a:lnTo>
                      <a:lnTo>
                        <a:pt x="450" y="533"/>
                      </a:lnTo>
                      <a:lnTo>
                        <a:pt x="556" y="823"/>
                      </a:lnTo>
                      <a:lnTo>
                        <a:pt x="596" y="1125"/>
                      </a:lnTo>
                      <a:lnTo>
                        <a:pt x="568" y="1432"/>
                      </a:lnTo>
                      <a:lnTo>
                        <a:pt x="469" y="1722"/>
                      </a:lnTo>
                      <a:lnTo>
                        <a:pt x="315" y="2004"/>
                      </a:lnTo>
                      <a:lnTo>
                        <a:pt x="738" y="2024"/>
                      </a:lnTo>
                      <a:lnTo>
                        <a:pt x="892" y="1766"/>
                      </a:lnTo>
                      <a:lnTo>
                        <a:pt x="991" y="1476"/>
                      </a:lnTo>
                      <a:lnTo>
                        <a:pt x="1018" y="1169"/>
                      </a:lnTo>
                      <a:lnTo>
                        <a:pt x="979" y="867"/>
                      </a:lnTo>
                      <a:lnTo>
                        <a:pt x="873" y="577"/>
                      </a:lnTo>
                      <a:lnTo>
                        <a:pt x="703" y="318"/>
                      </a:lnTo>
                      <a:lnTo>
                        <a:pt x="481" y="95"/>
                      </a:lnTo>
                      <a:lnTo>
                        <a:pt x="454" y="6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1175" name="Freeform 455"/>
                <p:cNvSpPr>
                  <a:spLocks/>
                </p:cNvSpPr>
                <p:nvPr/>
              </p:nvSpPr>
              <p:spPr bwMode="auto">
                <a:xfrm>
                  <a:off x="466" y="3014"/>
                  <a:ext cx="14" cy="22"/>
                </a:xfrm>
                <a:custGeom>
                  <a:avLst/>
                  <a:gdLst/>
                  <a:ahLst/>
                  <a:cxnLst>
                    <a:cxn ang="0">
                      <a:pos x="746" y="389"/>
                    </a:cxn>
                    <a:cxn ang="0">
                      <a:pos x="651" y="222"/>
                    </a:cxn>
                    <a:cxn ang="0">
                      <a:pos x="529" y="84"/>
                    </a:cxn>
                    <a:cxn ang="0">
                      <a:pos x="398" y="7"/>
                    </a:cxn>
                    <a:cxn ang="0">
                      <a:pos x="249" y="0"/>
                    </a:cxn>
                    <a:cxn ang="0">
                      <a:pos x="126" y="51"/>
                    </a:cxn>
                    <a:cxn ang="0">
                      <a:pos x="43" y="171"/>
                    </a:cxn>
                    <a:cxn ang="0">
                      <a:pos x="0" y="342"/>
                    </a:cxn>
                    <a:cxn ang="0">
                      <a:pos x="19" y="529"/>
                    </a:cxn>
                    <a:cxn ang="0">
                      <a:pos x="83" y="716"/>
                    </a:cxn>
                    <a:cxn ang="0">
                      <a:pos x="189" y="871"/>
                    </a:cxn>
                    <a:cxn ang="0">
                      <a:pos x="328" y="974"/>
                    </a:cxn>
                    <a:cxn ang="0">
                      <a:pos x="466" y="1022"/>
                    </a:cxn>
                    <a:cxn ang="0">
                      <a:pos x="604" y="998"/>
                    </a:cxn>
                    <a:cxn ang="0">
                      <a:pos x="707" y="899"/>
                    </a:cxn>
                    <a:cxn ang="0">
                      <a:pos x="766" y="760"/>
                    </a:cxn>
                    <a:cxn ang="0">
                      <a:pos x="782" y="585"/>
                    </a:cxn>
                    <a:cxn ang="0">
                      <a:pos x="746" y="397"/>
                    </a:cxn>
                    <a:cxn ang="0">
                      <a:pos x="746" y="389"/>
                    </a:cxn>
                  </a:cxnLst>
                  <a:rect l="0" t="0" r="r" b="b"/>
                  <a:pathLst>
                    <a:path w="782" h="1022">
                      <a:moveTo>
                        <a:pt x="746" y="389"/>
                      </a:moveTo>
                      <a:lnTo>
                        <a:pt x="651" y="222"/>
                      </a:lnTo>
                      <a:lnTo>
                        <a:pt x="529" y="84"/>
                      </a:lnTo>
                      <a:lnTo>
                        <a:pt x="398" y="7"/>
                      </a:lnTo>
                      <a:lnTo>
                        <a:pt x="249" y="0"/>
                      </a:lnTo>
                      <a:lnTo>
                        <a:pt x="126" y="51"/>
                      </a:lnTo>
                      <a:lnTo>
                        <a:pt x="43" y="171"/>
                      </a:lnTo>
                      <a:lnTo>
                        <a:pt x="0" y="342"/>
                      </a:lnTo>
                      <a:lnTo>
                        <a:pt x="19" y="529"/>
                      </a:lnTo>
                      <a:lnTo>
                        <a:pt x="83" y="716"/>
                      </a:lnTo>
                      <a:lnTo>
                        <a:pt x="189" y="871"/>
                      </a:lnTo>
                      <a:lnTo>
                        <a:pt x="328" y="974"/>
                      </a:lnTo>
                      <a:lnTo>
                        <a:pt x="466" y="1022"/>
                      </a:lnTo>
                      <a:lnTo>
                        <a:pt x="604" y="998"/>
                      </a:lnTo>
                      <a:lnTo>
                        <a:pt x="707" y="899"/>
                      </a:lnTo>
                      <a:lnTo>
                        <a:pt x="766" y="760"/>
                      </a:lnTo>
                      <a:lnTo>
                        <a:pt x="782" y="585"/>
                      </a:lnTo>
                      <a:lnTo>
                        <a:pt x="746" y="397"/>
                      </a:lnTo>
                      <a:lnTo>
                        <a:pt x="746" y="389"/>
                      </a:lnTo>
                      <a:close/>
                    </a:path>
                  </a:pathLst>
                </a:custGeom>
                <a:solidFill>
                  <a:srgbClr val="000000"/>
                </a:solidFill>
                <a:ln w="0">
                  <a:solidFill>
                    <a:srgbClr val="000000"/>
                  </a:solidFill>
                  <a:prstDash val="solid"/>
                  <a:round/>
                  <a:headEnd/>
                  <a:tailEnd/>
                </a:ln>
              </p:spPr>
              <p:txBody>
                <a:bodyPr/>
                <a:lstStyle/>
                <a:p>
                  <a:endParaRPr lang="en-US"/>
                </a:p>
              </p:txBody>
            </p:sp>
            <p:sp>
              <p:nvSpPr>
                <p:cNvPr id="31176" name="Freeform 456"/>
                <p:cNvSpPr>
                  <a:spLocks/>
                </p:cNvSpPr>
                <p:nvPr/>
              </p:nvSpPr>
              <p:spPr bwMode="auto">
                <a:xfrm>
                  <a:off x="469" y="3015"/>
                  <a:ext cx="11" cy="18"/>
                </a:xfrm>
                <a:custGeom>
                  <a:avLst/>
                  <a:gdLst/>
                  <a:ahLst/>
                  <a:cxnLst>
                    <a:cxn ang="0">
                      <a:pos x="588" y="327"/>
                    </a:cxn>
                    <a:cxn ang="0">
                      <a:pos x="513" y="187"/>
                    </a:cxn>
                    <a:cxn ang="0">
                      <a:pos x="418" y="72"/>
                    </a:cxn>
                    <a:cxn ang="0">
                      <a:pos x="312" y="8"/>
                    </a:cxn>
                    <a:cxn ang="0">
                      <a:pos x="193" y="0"/>
                    </a:cxn>
                    <a:cxn ang="0">
                      <a:pos x="99" y="48"/>
                    </a:cxn>
                    <a:cxn ang="0">
                      <a:pos x="31" y="140"/>
                    </a:cxn>
                    <a:cxn ang="0">
                      <a:pos x="0" y="287"/>
                    </a:cxn>
                    <a:cxn ang="0">
                      <a:pos x="8" y="434"/>
                    </a:cxn>
                    <a:cxn ang="0">
                      <a:pos x="59" y="589"/>
                    </a:cxn>
                    <a:cxn ang="0">
                      <a:pos x="149" y="717"/>
                    </a:cxn>
                    <a:cxn ang="0">
                      <a:pos x="257" y="804"/>
                    </a:cxn>
                    <a:cxn ang="0">
                      <a:pos x="367" y="840"/>
                    </a:cxn>
                    <a:cxn ang="0">
                      <a:pos x="478" y="824"/>
                    </a:cxn>
                    <a:cxn ang="0">
                      <a:pos x="557" y="740"/>
                    </a:cxn>
                    <a:cxn ang="0">
                      <a:pos x="604" y="629"/>
                    </a:cxn>
                    <a:cxn ang="0">
                      <a:pos x="616" y="478"/>
                    </a:cxn>
                    <a:cxn ang="0">
                      <a:pos x="588" y="331"/>
                    </a:cxn>
                    <a:cxn ang="0">
                      <a:pos x="588" y="327"/>
                    </a:cxn>
                  </a:cxnLst>
                  <a:rect l="0" t="0" r="r" b="b"/>
                  <a:pathLst>
                    <a:path w="616" h="840">
                      <a:moveTo>
                        <a:pt x="588" y="327"/>
                      </a:moveTo>
                      <a:lnTo>
                        <a:pt x="513" y="187"/>
                      </a:lnTo>
                      <a:lnTo>
                        <a:pt x="418" y="72"/>
                      </a:lnTo>
                      <a:lnTo>
                        <a:pt x="312" y="8"/>
                      </a:lnTo>
                      <a:lnTo>
                        <a:pt x="193" y="0"/>
                      </a:lnTo>
                      <a:lnTo>
                        <a:pt x="99" y="48"/>
                      </a:lnTo>
                      <a:lnTo>
                        <a:pt x="31" y="140"/>
                      </a:lnTo>
                      <a:lnTo>
                        <a:pt x="0" y="287"/>
                      </a:lnTo>
                      <a:lnTo>
                        <a:pt x="8" y="434"/>
                      </a:lnTo>
                      <a:lnTo>
                        <a:pt x="59" y="589"/>
                      </a:lnTo>
                      <a:lnTo>
                        <a:pt x="149" y="717"/>
                      </a:lnTo>
                      <a:lnTo>
                        <a:pt x="257" y="804"/>
                      </a:lnTo>
                      <a:lnTo>
                        <a:pt x="367" y="840"/>
                      </a:lnTo>
                      <a:lnTo>
                        <a:pt x="478" y="824"/>
                      </a:lnTo>
                      <a:lnTo>
                        <a:pt x="557" y="740"/>
                      </a:lnTo>
                      <a:lnTo>
                        <a:pt x="604" y="629"/>
                      </a:lnTo>
                      <a:lnTo>
                        <a:pt x="616" y="478"/>
                      </a:lnTo>
                      <a:lnTo>
                        <a:pt x="588" y="331"/>
                      </a:lnTo>
                      <a:lnTo>
                        <a:pt x="588" y="327"/>
                      </a:lnTo>
                      <a:close/>
                    </a:path>
                  </a:pathLst>
                </a:custGeom>
                <a:solidFill>
                  <a:srgbClr val="FFFFFF"/>
                </a:solidFill>
                <a:ln w="0">
                  <a:solidFill>
                    <a:srgbClr val="000000"/>
                  </a:solidFill>
                  <a:prstDash val="solid"/>
                  <a:round/>
                  <a:headEnd/>
                  <a:tailEnd/>
                </a:ln>
              </p:spPr>
              <p:txBody>
                <a:bodyPr/>
                <a:lstStyle/>
                <a:p>
                  <a:endParaRPr lang="en-US"/>
                </a:p>
              </p:txBody>
            </p:sp>
            <p:sp>
              <p:nvSpPr>
                <p:cNvPr id="31177" name="Freeform 457"/>
                <p:cNvSpPr>
                  <a:spLocks/>
                </p:cNvSpPr>
                <p:nvPr/>
              </p:nvSpPr>
              <p:spPr bwMode="auto">
                <a:xfrm>
                  <a:off x="474" y="3023"/>
                  <a:ext cx="2" cy="8"/>
                </a:xfrm>
                <a:custGeom>
                  <a:avLst/>
                  <a:gdLst/>
                  <a:ahLst/>
                  <a:cxnLst>
                    <a:cxn ang="0">
                      <a:pos x="19" y="361"/>
                    </a:cxn>
                    <a:cxn ang="0">
                      <a:pos x="0" y="0"/>
                    </a:cxn>
                    <a:cxn ang="0">
                      <a:pos x="130" y="242"/>
                    </a:cxn>
                  </a:cxnLst>
                  <a:rect l="0" t="0" r="r" b="b"/>
                  <a:pathLst>
                    <a:path w="130" h="361">
                      <a:moveTo>
                        <a:pt x="19" y="361"/>
                      </a:moveTo>
                      <a:lnTo>
                        <a:pt x="0" y="0"/>
                      </a:lnTo>
                      <a:lnTo>
                        <a:pt x="130" y="242"/>
                      </a:lnTo>
                    </a:path>
                  </a:pathLst>
                </a:custGeom>
                <a:noFill/>
                <a:ln w="0">
                  <a:solidFill>
                    <a:srgbClr val="000000"/>
                  </a:solidFill>
                  <a:prstDash val="solid"/>
                  <a:round/>
                  <a:headEnd/>
                  <a:tailEnd/>
                </a:ln>
              </p:spPr>
              <p:txBody>
                <a:bodyPr/>
                <a:lstStyle/>
                <a:p>
                  <a:endParaRPr lang="en-US"/>
                </a:p>
              </p:txBody>
            </p:sp>
            <p:sp>
              <p:nvSpPr>
                <p:cNvPr id="31178" name="Freeform 458"/>
                <p:cNvSpPr>
                  <a:spLocks/>
                </p:cNvSpPr>
                <p:nvPr/>
              </p:nvSpPr>
              <p:spPr bwMode="auto">
                <a:xfrm>
                  <a:off x="444" y="2749"/>
                  <a:ext cx="3" cy="22"/>
                </a:xfrm>
                <a:custGeom>
                  <a:avLst/>
                  <a:gdLst/>
                  <a:ahLst/>
                  <a:cxnLst>
                    <a:cxn ang="0">
                      <a:pos x="185" y="0"/>
                    </a:cxn>
                    <a:cxn ang="0">
                      <a:pos x="127" y="67"/>
                    </a:cxn>
                    <a:cxn ang="0">
                      <a:pos x="63" y="198"/>
                    </a:cxn>
                    <a:cxn ang="0">
                      <a:pos x="15" y="353"/>
                    </a:cxn>
                    <a:cxn ang="0">
                      <a:pos x="0" y="501"/>
                    </a:cxn>
                    <a:cxn ang="0">
                      <a:pos x="0" y="763"/>
                    </a:cxn>
                    <a:cxn ang="0">
                      <a:pos x="47" y="795"/>
                    </a:cxn>
                    <a:cxn ang="0">
                      <a:pos x="110" y="882"/>
                    </a:cxn>
                    <a:cxn ang="0">
                      <a:pos x="127" y="1022"/>
                    </a:cxn>
                  </a:cxnLst>
                  <a:rect l="0" t="0" r="r" b="b"/>
                  <a:pathLst>
                    <a:path w="185" h="1022">
                      <a:moveTo>
                        <a:pt x="185" y="0"/>
                      </a:moveTo>
                      <a:lnTo>
                        <a:pt x="127" y="67"/>
                      </a:lnTo>
                      <a:lnTo>
                        <a:pt x="63" y="198"/>
                      </a:lnTo>
                      <a:lnTo>
                        <a:pt x="15" y="353"/>
                      </a:lnTo>
                      <a:lnTo>
                        <a:pt x="0" y="501"/>
                      </a:lnTo>
                      <a:lnTo>
                        <a:pt x="0" y="763"/>
                      </a:lnTo>
                      <a:lnTo>
                        <a:pt x="47" y="795"/>
                      </a:lnTo>
                      <a:lnTo>
                        <a:pt x="110" y="882"/>
                      </a:lnTo>
                      <a:lnTo>
                        <a:pt x="127" y="1022"/>
                      </a:lnTo>
                    </a:path>
                  </a:pathLst>
                </a:custGeom>
                <a:noFill/>
                <a:ln w="0">
                  <a:solidFill>
                    <a:srgbClr val="000000"/>
                  </a:solidFill>
                  <a:prstDash val="solid"/>
                  <a:round/>
                  <a:headEnd/>
                  <a:tailEnd/>
                </a:ln>
              </p:spPr>
              <p:txBody>
                <a:bodyPr/>
                <a:lstStyle/>
                <a:p>
                  <a:endParaRPr lang="en-US"/>
                </a:p>
              </p:txBody>
            </p:sp>
          </p:grpSp>
        </p:grpSp>
        <p:grpSp>
          <p:nvGrpSpPr>
            <p:cNvPr id="31185" name="Group 465"/>
            <p:cNvGrpSpPr>
              <a:grpSpLocks/>
            </p:cNvGrpSpPr>
            <p:nvPr/>
          </p:nvGrpSpPr>
          <p:grpSpPr bwMode="auto">
            <a:xfrm>
              <a:off x="4368" y="870"/>
              <a:ext cx="240" cy="234"/>
              <a:chOff x="3746" y="1540"/>
              <a:chExt cx="370" cy="406"/>
            </a:xfrm>
          </p:grpSpPr>
          <p:sp>
            <p:nvSpPr>
              <p:cNvPr id="31186" name="Freeform 466"/>
              <p:cNvSpPr>
                <a:spLocks/>
              </p:cNvSpPr>
              <p:nvPr/>
            </p:nvSpPr>
            <p:spPr bwMode="auto">
              <a:xfrm>
                <a:off x="3775" y="1906"/>
                <a:ext cx="66" cy="40"/>
              </a:xfrm>
              <a:custGeom>
                <a:avLst/>
                <a:gdLst/>
                <a:ahLst/>
                <a:cxnLst>
                  <a:cxn ang="0">
                    <a:pos x="254" y="0"/>
                  </a:cxn>
                  <a:cxn ang="0">
                    <a:pos x="52" y="20"/>
                  </a:cxn>
                  <a:cxn ang="0">
                    <a:pos x="32" y="36"/>
                  </a:cxn>
                  <a:cxn ang="0">
                    <a:pos x="20" y="54"/>
                  </a:cxn>
                  <a:cxn ang="0">
                    <a:pos x="8" y="74"/>
                  </a:cxn>
                  <a:cxn ang="0">
                    <a:pos x="0" y="108"/>
                  </a:cxn>
                  <a:cxn ang="0">
                    <a:pos x="2" y="145"/>
                  </a:cxn>
                  <a:cxn ang="0">
                    <a:pos x="8" y="165"/>
                  </a:cxn>
                  <a:cxn ang="0">
                    <a:pos x="20" y="187"/>
                  </a:cxn>
                  <a:cxn ang="0">
                    <a:pos x="41" y="207"/>
                  </a:cxn>
                  <a:cxn ang="0">
                    <a:pos x="66" y="222"/>
                  </a:cxn>
                  <a:cxn ang="0">
                    <a:pos x="91" y="231"/>
                  </a:cxn>
                  <a:cxn ang="0">
                    <a:pos x="113" y="236"/>
                  </a:cxn>
                  <a:cxn ang="0">
                    <a:pos x="142" y="238"/>
                  </a:cxn>
                  <a:cxn ang="0">
                    <a:pos x="140" y="236"/>
                  </a:cxn>
                  <a:cxn ang="0">
                    <a:pos x="297" y="220"/>
                  </a:cxn>
                  <a:cxn ang="0">
                    <a:pos x="396" y="0"/>
                  </a:cxn>
                  <a:cxn ang="0">
                    <a:pos x="254" y="0"/>
                  </a:cxn>
                </a:cxnLst>
                <a:rect l="0" t="0" r="r" b="b"/>
                <a:pathLst>
                  <a:path w="396" h="238">
                    <a:moveTo>
                      <a:pt x="254" y="0"/>
                    </a:moveTo>
                    <a:lnTo>
                      <a:pt x="52" y="20"/>
                    </a:lnTo>
                    <a:lnTo>
                      <a:pt x="32" y="36"/>
                    </a:lnTo>
                    <a:lnTo>
                      <a:pt x="20" y="54"/>
                    </a:lnTo>
                    <a:lnTo>
                      <a:pt x="8" y="74"/>
                    </a:lnTo>
                    <a:lnTo>
                      <a:pt x="0" y="108"/>
                    </a:lnTo>
                    <a:lnTo>
                      <a:pt x="2" y="145"/>
                    </a:lnTo>
                    <a:lnTo>
                      <a:pt x="8" y="165"/>
                    </a:lnTo>
                    <a:lnTo>
                      <a:pt x="20" y="187"/>
                    </a:lnTo>
                    <a:lnTo>
                      <a:pt x="41" y="207"/>
                    </a:lnTo>
                    <a:lnTo>
                      <a:pt x="66" y="222"/>
                    </a:lnTo>
                    <a:lnTo>
                      <a:pt x="91" y="231"/>
                    </a:lnTo>
                    <a:lnTo>
                      <a:pt x="113" y="236"/>
                    </a:lnTo>
                    <a:lnTo>
                      <a:pt x="142" y="238"/>
                    </a:lnTo>
                    <a:lnTo>
                      <a:pt x="140" y="236"/>
                    </a:lnTo>
                    <a:lnTo>
                      <a:pt x="297" y="220"/>
                    </a:lnTo>
                    <a:lnTo>
                      <a:pt x="396" y="0"/>
                    </a:lnTo>
                    <a:lnTo>
                      <a:pt x="254" y="0"/>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7" name="Freeform 467"/>
              <p:cNvSpPr>
                <a:spLocks/>
              </p:cNvSpPr>
              <p:nvPr/>
            </p:nvSpPr>
            <p:spPr bwMode="auto">
              <a:xfrm>
                <a:off x="3746" y="1540"/>
                <a:ext cx="370" cy="406"/>
              </a:xfrm>
              <a:custGeom>
                <a:avLst/>
                <a:gdLst/>
                <a:ahLst/>
                <a:cxnLst>
                  <a:cxn ang="0">
                    <a:pos x="124" y="9"/>
                  </a:cxn>
                  <a:cxn ang="0">
                    <a:pos x="79" y="42"/>
                  </a:cxn>
                  <a:cxn ang="0">
                    <a:pos x="23" y="109"/>
                  </a:cxn>
                  <a:cxn ang="0">
                    <a:pos x="4" y="179"/>
                  </a:cxn>
                  <a:cxn ang="0">
                    <a:pos x="0" y="263"/>
                  </a:cxn>
                  <a:cxn ang="0">
                    <a:pos x="10" y="334"/>
                  </a:cxn>
                  <a:cxn ang="0">
                    <a:pos x="39" y="448"/>
                  </a:cxn>
                  <a:cxn ang="0">
                    <a:pos x="117" y="642"/>
                  </a:cxn>
                  <a:cxn ang="0">
                    <a:pos x="212" y="858"/>
                  </a:cxn>
                  <a:cxn ang="0">
                    <a:pos x="299" y="1081"/>
                  </a:cxn>
                  <a:cxn ang="0">
                    <a:pos x="366" y="1370"/>
                  </a:cxn>
                  <a:cxn ang="0">
                    <a:pos x="407" y="1721"/>
                  </a:cxn>
                  <a:cxn ang="0">
                    <a:pos x="427" y="1971"/>
                  </a:cxn>
                  <a:cxn ang="0">
                    <a:pos x="427" y="2160"/>
                  </a:cxn>
                  <a:cxn ang="0">
                    <a:pos x="400" y="2301"/>
                  </a:cxn>
                  <a:cxn ang="0">
                    <a:pos x="366" y="2382"/>
                  </a:cxn>
                  <a:cxn ang="0">
                    <a:pos x="334" y="2421"/>
                  </a:cxn>
                  <a:cxn ang="0">
                    <a:pos x="517" y="2414"/>
                  </a:cxn>
                  <a:cxn ang="0">
                    <a:pos x="1216" y="2321"/>
                  </a:cxn>
                  <a:cxn ang="0">
                    <a:pos x="1849" y="2267"/>
                  </a:cxn>
                  <a:cxn ang="0">
                    <a:pos x="2112" y="2274"/>
                  </a:cxn>
                  <a:cxn ang="0">
                    <a:pos x="2166" y="2234"/>
                  </a:cxn>
                  <a:cxn ang="0">
                    <a:pos x="2203" y="2142"/>
                  </a:cxn>
                  <a:cxn ang="0">
                    <a:pos x="2220" y="2011"/>
                  </a:cxn>
                  <a:cxn ang="0">
                    <a:pos x="2216" y="1845"/>
                  </a:cxn>
                  <a:cxn ang="0">
                    <a:pos x="2193" y="1599"/>
                  </a:cxn>
                  <a:cxn ang="0">
                    <a:pos x="2119" y="1283"/>
                  </a:cxn>
                  <a:cxn ang="0">
                    <a:pos x="2031" y="1000"/>
                  </a:cxn>
                  <a:cxn ang="0">
                    <a:pos x="1930" y="737"/>
                  </a:cxn>
                  <a:cxn ang="0">
                    <a:pos x="1816" y="446"/>
                  </a:cxn>
                  <a:cxn ang="0">
                    <a:pos x="1778" y="318"/>
                  </a:cxn>
                  <a:cxn ang="0">
                    <a:pos x="1772" y="219"/>
                  </a:cxn>
                  <a:cxn ang="0">
                    <a:pos x="1816" y="22"/>
                  </a:cxn>
                  <a:cxn ang="0">
                    <a:pos x="140" y="5"/>
                  </a:cxn>
                </a:cxnLst>
                <a:rect l="0" t="0" r="r" b="b"/>
                <a:pathLst>
                  <a:path w="2220" h="2436">
                    <a:moveTo>
                      <a:pt x="140" y="5"/>
                    </a:moveTo>
                    <a:lnTo>
                      <a:pt x="124" y="9"/>
                    </a:lnTo>
                    <a:lnTo>
                      <a:pt x="104" y="20"/>
                    </a:lnTo>
                    <a:lnTo>
                      <a:pt x="79" y="42"/>
                    </a:lnTo>
                    <a:lnTo>
                      <a:pt x="47" y="75"/>
                    </a:lnTo>
                    <a:lnTo>
                      <a:pt x="23" y="109"/>
                    </a:lnTo>
                    <a:lnTo>
                      <a:pt x="10" y="146"/>
                    </a:lnTo>
                    <a:lnTo>
                      <a:pt x="4" y="179"/>
                    </a:lnTo>
                    <a:lnTo>
                      <a:pt x="0" y="222"/>
                    </a:lnTo>
                    <a:lnTo>
                      <a:pt x="0" y="263"/>
                    </a:lnTo>
                    <a:lnTo>
                      <a:pt x="5" y="298"/>
                    </a:lnTo>
                    <a:lnTo>
                      <a:pt x="10" y="334"/>
                    </a:lnTo>
                    <a:lnTo>
                      <a:pt x="16" y="365"/>
                    </a:lnTo>
                    <a:lnTo>
                      <a:pt x="39" y="448"/>
                    </a:lnTo>
                    <a:lnTo>
                      <a:pt x="70" y="541"/>
                    </a:lnTo>
                    <a:lnTo>
                      <a:pt x="117" y="642"/>
                    </a:lnTo>
                    <a:lnTo>
                      <a:pt x="164" y="757"/>
                    </a:lnTo>
                    <a:lnTo>
                      <a:pt x="212" y="858"/>
                    </a:lnTo>
                    <a:lnTo>
                      <a:pt x="252" y="959"/>
                    </a:lnTo>
                    <a:lnTo>
                      <a:pt x="299" y="1081"/>
                    </a:lnTo>
                    <a:lnTo>
                      <a:pt x="339" y="1236"/>
                    </a:lnTo>
                    <a:lnTo>
                      <a:pt x="366" y="1370"/>
                    </a:lnTo>
                    <a:lnTo>
                      <a:pt x="393" y="1539"/>
                    </a:lnTo>
                    <a:lnTo>
                      <a:pt x="407" y="1721"/>
                    </a:lnTo>
                    <a:lnTo>
                      <a:pt x="427" y="1882"/>
                    </a:lnTo>
                    <a:lnTo>
                      <a:pt x="427" y="1971"/>
                    </a:lnTo>
                    <a:lnTo>
                      <a:pt x="427" y="2085"/>
                    </a:lnTo>
                    <a:lnTo>
                      <a:pt x="427" y="2160"/>
                    </a:lnTo>
                    <a:lnTo>
                      <a:pt x="421" y="2229"/>
                    </a:lnTo>
                    <a:lnTo>
                      <a:pt x="400" y="2301"/>
                    </a:lnTo>
                    <a:lnTo>
                      <a:pt x="385" y="2344"/>
                    </a:lnTo>
                    <a:lnTo>
                      <a:pt x="366" y="2382"/>
                    </a:lnTo>
                    <a:lnTo>
                      <a:pt x="347" y="2407"/>
                    </a:lnTo>
                    <a:lnTo>
                      <a:pt x="334" y="2421"/>
                    </a:lnTo>
                    <a:lnTo>
                      <a:pt x="319" y="2436"/>
                    </a:lnTo>
                    <a:lnTo>
                      <a:pt x="517" y="2414"/>
                    </a:lnTo>
                    <a:lnTo>
                      <a:pt x="899" y="2362"/>
                    </a:lnTo>
                    <a:lnTo>
                      <a:pt x="1216" y="2321"/>
                    </a:lnTo>
                    <a:lnTo>
                      <a:pt x="1579" y="2281"/>
                    </a:lnTo>
                    <a:lnTo>
                      <a:pt x="1849" y="2267"/>
                    </a:lnTo>
                    <a:lnTo>
                      <a:pt x="2058" y="2274"/>
                    </a:lnTo>
                    <a:lnTo>
                      <a:pt x="2112" y="2274"/>
                    </a:lnTo>
                    <a:lnTo>
                      <a:pt x="2146" y="2267"/>
                    </a:lnTo>
                    <a:lnTo>
                      <a:pt x="2166" y="2234"/>
                    </a:lnTo>
                    <a:lnTo>
                      <a:pt x="2186" y="2197"/>
                    </a:lnTo>
                    <a:lnTo>
                      <a:pt x="2203" y="2142"/>
                    </a:lnTo>
                    <a:lnTo>
                      <a:pt x="2213" y="2075"/>
                    </a:lnTo>
                    <a:lnTo>
                      <a:pt x="2220" y="2011"/>
                    </a:lnTo>
                    <a:lnTo>
                      <a:pt x="2220" y="1918"/>
                    </a:lnTo>
                    <a:lnTo>
                      <a:pt x="2216" y="1845"/>
                    </a:lnTo>
                    <a:lnTo>
                      <a:pt x="2213" y="1727"/>
                    </a:lnTo>
                    <a:lnTo>
                      <a:pt x="2193" y="1599"/>
                    </a:lnTo>
                    <a:lnTo>
                      <a:pt x="2159" y="1434"/>
                    </a:lnTo>
                    <a:lnTo>
                      <a:pt x="2119" y="1283"/>
                    </a:lnTo>
                    <a:lnTo>
                      <a:pt x="2085" y="1148"/>
                    </a:lnTo>
                    <a:lnTo>
                      <a:pt x="2031" y="1000"/>
                    </a:lnTo>
                    <a:lnTo>
                      <a:pt x="1977" y="865"/>
                    </a:lnTo>
                    <a:lnTo>
                      <a:pt x="1930" y="737"/>
                    </a:lnTo>
                    <a:lnTo>
                      <a:pt x="1856" y="554"/>
                    </a:lnTo>
                    <a:lnTo>
                      <a:pt x="1816" y="446"/>
                    </a:lnTo>
                    <a:lnTo>
                      <a:pt x="1791" y="374"/>
                    </a:lnTo>
                    <a:lnTo>
                      <a:pt x="1778" y="318"/>
                    </a:lnTo>
                    <a:lnTo>
                      <a:pt x="1772" y="265"/>
                    </a:lnTo>
                    <a:lnTo>
                      <a:pt x="1772" y="219"/>
                    </a:lnTo>
                    <a:lnTo>
                      <a:pt x="1802" y="55"/>
                    </a:lnTo>
                    <a:lnTo>
                      <a:pt x="1816" y="22"/>
                    </a:lnTo>
                    <a:lnTo>
                      <a:pt x="161" y="0"/>
                    </a:lnTo>
                    <a:lnTo>
                      <a:pt x="140" y="5"/>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8" name="Freeform 468"/>
              <p:cNvSpPr>
                <a:spLocks/>
              </p:cNvSpPr>
              <p:nvPr/>
            </p:nvSpPr>
            <p:spPr bwMode="auto">
              <a:xfrm>
                <a:off x="3766" y="1558"/>
                <a:ext cx="30" cy="27"/>
              </a:xfrm>
              <a:custGeom>
                <a:avLst/>
                <a:gdLst/>
                <a:ahLst/>
                <a:cxnLst>
                  <a:cxn ang="0">
                    <a:pos x="183" y="11"/>
                  </a:cxn>
                  <a:cxn ang="0">
                    <a:pos x="136" y="146"/>
                  </a:cxn>
                  <a:cxn ang="0">
                    <a:pos x="89" y="159"/>
                  </a:cxn>
                  <a:cxn ang="0">
                    <a:pos x="65" y="157"/>
                  </a:cxn>
                  <a:cxn ang="0">
                    <a:pos x="42" y="148"/>
                  </a:cxn>
                  <a:cxn ang="0">
                    <a:pos x="24" y="132"/>
                  </a:cxn>
                  <a:cxn ang="0">
                    <a:pos x="11" y="116"/>
                  </a:cxn>
                  <a:cxn ang="0">
                    <a:pos x="4" y="96"/>
                  </a:cxn>
                  <a:cxn ang="0">
                    <a:pos x="0" y="78"/>
                  </a:cxn>
                  <a:cxn ang="0">
                    <a:pos x="1" y="55"/>
                  </a:cxn>
                  <a:cxn ang="0">
                    <a:pos x="8" y="38"/>
                  </a:cxn>
                  <a:cxn ang="0">
                    <a:pos x="22" y="24"/>
                  </a:cxn>
                  <a:cxn ang="0">
                    <a:pos x="38" y="13"/>
                  </a:cxn>
                  <a:cxn ang="0">
                    <a:pos x="59" y="7"/>
                  </a:cxn>
                  <a:cxn ang="0">
                    <a:pos x="75" y="4"/>
                  </a:cxn>
                  <a:cxn ang="0">
                    <a:pos x="94" y="1"/>
                  </a:cxn>
                  <a:cxn ang="0">
                    <a:pos x="109" y="1"/>
                  </a:cxn>
                  <a:cxn ang="0">
                    <a:pos x="128" y="0"/>
                  </a:cxn>
                  <a:cxn ang="0">
                    <a:pos x="183" y="11"/>
                  </a:cxn>
                </a:cxnLst>
                <a:rect l="0" t="0" r="r" b="b"/>
                <a:pathLst>
                  <a:path w="183" h="159">
                    <a:moveTo>
                      <a:pt x="183" y="11"/>
                    </a:moveTo>
                    <a:lnTo>
                      <a:pt x="136" y="146"/>
                    </a:lnTo>
                    <a:lnTo>
                      <a:pt x="89" y="159"/>
                    </a:lnTo>
                    <a:lnTo>
                      <a:pt x="65" y="157"/>
                    </a:lnTo>
                    <a:lnTo>
                      <a:pt x="42" y="148"/>
                    </a:lnTo>
                    <a:lnTo>
                      <a:pt x="24" y="132"/>
                    </a:lnTo>
                    <a:lnTo>
                      <a:pt x="11" y="116"/>
                    </a:lnTo>
                    <a:lnTo>
                      <a:pt x="4" y="96"/>
                    </a:lnTo>
                    <a:lnTo>
                      <a:pt x="0" y="78"/>
                    </a:lnTo>
                    <a:lnTo>
                      <a:pt x="1" y="55"/>
                    </a:lnTo>
                    <a:lnTo>
                      <a:pt x="8" y="38"/>
                    </a:lnTo>
                    <a:lnTo>
                      <a:pt x="22" y="24"/>
                    </a:lnTo>
                    <a:lnTo>
                      <a:pt x="38" y="13"/>
                    </a:lnTo>
                    <a:lnTo>
                      <a:pt x="59" y="7"/>
                    </a:lnTo>
                    <a:lnTo>
                      <a:pt x="75" y="4"/>
                    </a:lnTo>
                    <a:lnTo>
                      <a:pt x="94" y="1"/>
                    </a:lnTo>
                    <a:lnTo>
                      <a:pt x="109" y="1"/>
                    </a:lnTo>
                    <a:lnTo>
                      <a:pt x="128" y="0"/>
                    </a:lnTo>
                    <a:lnTo>
                      <a:pt x="183" y="11"/>
                    </a:lnTo>
                    <a:close/>
                  </a:path>
                </a:pathLst>
              </a:custGeom>
              <a:solidFill>
                <a:srgbClr val="80808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89" name="Freeform 469"/>
              <p:cNvSpPr>
                <a:spLocks/>
              </p:cNvSpPr>
              <p:nvPr/>
            </p:nvSpPr>
            <p:spPr bwMode="auto">
              <a:xfrm>
                <a:off x="3778" y="1557"/>
                <a:ext cx="21" cy="21"/>
              </a:xfrm>
              <a:custGeom>
                <a:avLst/>
                <a:gdLst/>
                <a:ahLst/>
                <a:cxnLst>
                  <a:cxn ang="0">
                    <a:pos x="0" y="15"/>
                  </a:cxn>
                  <a:cxn ang="0">
                    <a:pos x="23" y="32"/>
                  </a:cxn>
                  <a:cxn ang="0">
                    <a:pos x="35" y="49"/>
                  </a:cxn>
                  <a:cxn ang="0">
                    <a:pos x="40" y="66"/>
                  </a:cxn>
                  <a:cxn ang="0">
                    <a:pos x="41" y="91"/>
                  </a:cxn>
                  <a:cxn ang="0">
                    <a:pos x="37" y="111"/>
                  </a:cxn>
                  <a:cxn ang="0">
                    <a:pos x="23" y="130"/>
                  </a:cxn>
                  <a:cxn ang="0">
                    <a:pos x="128" y="107"/>
                  </a:cxn>
                  <a:cxn ang="0">
                    <a:pos x="119" y="0"/>
                  </a:cxn>
                  <a:cxn ang="0">
                    <a:pos x="0" y="15"/>
                  </a:cxn>
                </a:cxnLst>
                <a:rect l="0" t="0" r="r" b="b"/>
                <a:pathLst>
                  <a:path w="128" h="130">
                    <a:moveTo>
                      <a:pt x="0" y="15"/>
                    </a:moveTo>
                    <a:lnTo>
                      <a:pt x="23" y="32"/>
                    </a:lnTo>
                    <a:lnTo>
                      <a:pt x="35" y="49"/>
                    </a:lnTo>
                    <a:lnTo>
                      <a:pt x="40" y="66"/>
                    </a:lnTo>
                    <a:lnTo>
                      <a:pt x="41" y="91"/>
                    </a:lnTo>
                    <a:lnTo>
                      <a:pt x="37" y="111"/>
                    </a:lnTo>
                    <a:lnTo>
                      <a:pt x="23" y="130"/>
                    </a:lnTo>
                    <a:lnTo>
                      <a:pt x="128" y="107"/>
                    </a:lnTo>
                    <a:lnTo>
                      <a:pt x="119" y="0"/>
                    </a:lnTo>
                    <a:lnTo>
                      <a:pt x="0" y="15"/>
                    </a:lnTo>
                    <a:close/>
                  </a:path>
                </a:pathLst>
              </a:custGeom>
              <a:solidFill>
                <a:srgbClr val="000000"/>
              </a:solidFill>
              <a:ln w="4763">
                <a:solidFill>
                  <a:srgbClr val="000000"/>
                </a:solidFill>
                <a:prstDash val="solid"/>
                <a:round/>
                <a:headEnd/>
                <a:tailEnd/>
              </a:ln>
              <a:effectLst>
                <a:prstShdw prst="shdw13" dist="53882" dir="13500000">
                  <a:srgbClr val="808080"/>
                </a:prstShdw>
              </a:effectLst>
            </p:spPr>
            <p:txBody>
              <a:bodyPr/>
              <a:lstStyle/>
              <a:p>
                <a:endParaRPr lang="en-US"/>
              </a:p>
            </p:txBody>
          </p:sp>
          <p:sp>
            <p:nvSpPr>
              <p:cNvPr id="31190" name="Freeform 470"/>
              <p:cNvSpPr>
                <a:spLocks/>
              </p:cNvSpPr>
              <p:nvPr/>
            </p:nvSpPr>
            <p:spPr bwMode="auto">
              <a:xfrm>
                <a:off x="3772" y="1540"/>
                <a:ext cx="309" cy="45"/>
              </a:xfrm>
              <a:custGeom>
                <a:avLst/>
                <a:gdLst/>
                <a:ahLst/>
                <a:cxnLst>
                  <a:cxn ang="0">
                    <a:pos x="1759" y="20"/>
                  </a:cxn>
                  <a:cxn ang="0">
                    <a:pos x="0" y="0"/>
                  </a:cxn>
                  <a:cxn ang="0">
                    <a:pos x="49" y="7"/>
                  </a:cxn>
                  <a:cxn ang="0">
                    <a:pos x="67" y="13"/>
                  </a:cxn>
                  <a:cxn ang="0">
                    <a:pos x="86" y="21"/>
                  </a:cxn>
                  <a:cxn ang="0">
                    <a:pos x="99" y="33"/>
                  </a:cxn>
                  <a:cxn ang="0">
                    <a:pos x="113" y="51"/>
                  </a:cxn>
                  <a:cxn ang="0">
                    <a:pos x="120" y="73"/>
                  </a:cxn>
                  <a:cxn ang="0">
                    <a:pos x="125" y="95"/>
                  </a:cxn>
                  <a:cxn ang="0">
                    <a:pos x="127" y="117"/>
                  </a:cxn>
                  <a:cxn ang="0">
                    <a:pos x="128" y="137"/>
                  </a:cxn>
                  <a:cxn ang="0">
                    <a:pos x="125" y="165"/>
                  </a:cxn>
                  <a:cxn ang="0">
                    <a:pos x="120" y="192"/>
                  </a:cxn>
                  <a:cxn ang="0">
                    <a:pos x="108" y="215"/>
                  </a:cxn>
                  <a:cxn ang="0">
                    <a:pos x="89" y="239"/>
                  </a:cxn>
                  <a:cxn ang="0">
                    <a:pos x="65" y="254"/>
                  </a:cxn>
                  <a:cxn ang="0">
                    <a:pos x="46" y="269"/>
                  </a:cxn>
                  <a:cxn ang="0">
                    <a:pos x="162" y="256"/>
                  </a:cxn>
                  <a:cxn ang="0">
                    <a:pos x="289" y="235"/>
                  </a:cxn>
                  <a:cxn ang="0">
                    <a:pos x="493" y="222"/>
                  </a:cxn>
                  <a:cxn ang="0">
                    <a:pos x="661" y="208"/>
                  </a:cxn>
                  <a:cxn ang="0">
                    <a:pos x="863" y="208"/>
                  </a:cxn>
                  <a:cxn ang="0">
                    <a:pos x="1085" y="215"/>
                  </a:cxn>
                  <a:cxn ang="0">
                    <a:pos x="1361" y="222"/>
                  </a:cxn>
                  <a:cxn ang="0">
                    <a:pos x="1624" y="242"/>
                  </a:cxn>
                  <a:cxn ang="0">
                    <a:pos x="1732" y="262"/>
                  </a:cxn>
                  <a:cxn ang="0">
                    <a:pos x="1762" y="267"/>
                  </a:cxn>
                  <a:cxn ang="0">
                    <a:pos x="1796" y="268"/>
                  </a:cxn>
                  <a:cxn ang="0">
                    <a:pos x="1820" y="262"/>
                  </a:cxn>
                  <a:cxn ang="0">
                    <a:pos x="1840" y="242"/>
                  </a:cxn>
                  <a:cxn ang="0">
                    <a:pos x="1851" y="217"/>
                  </a:cxn>
                  <a:cxn ang="0">
                    <a:pos x="1857" y="196"/>
                  </a:cxn>
                  <a:cxn ang="0">
                    <a:pos x="1859" y="172"/>
                  </a:cxn>
                  <a:cxn ang="0">
                    <a:pos x="1854" y="130"/>
                  </a:cxn>
                  <a:cxn ang="0">
                    <a:pos x="1845" y="103"/>
                  </a:cxn>
                  <a:cxn ang="0">
                    <a:pos x="1832" y="75"/>
                  </a:cxn>
                  <a:cxn ang="0">
                    <a:pos x="1820" y="57"/>
                  </a:cxn>
                  <a:cxn ang="0">
                    <a:pos x="1805" y="42"/>
                  </a:cxn>
                  <a:cxn ang="0">
                    <a:pos x="1784" y="28"/>
                  </a:cxn>
                  <a:cxn ang="0">
                    <a:pos x="1759" y="20"/>
                  </a:cxn>
                </a:cxnLst>
                <a:rect l="0" t="0" r="r" b="b"/>
                <a:pathLst>
                  <a:path w="1859" h="269">
                    <a:moveTo>
                      <a:pt x="1759" y="20"/>
                    </a:moveTo>
                    <a:lnTo>
                      <a:pt x="0" y="0"/>
                    </a:lnTo>
                    <a:lnTo>
                      <a:pt x="49" y="7"/>
                    </a:lnTo>
                    <a:lnTo>
                      <a:pt x="67" y="13"/>
                    </a:lnTo>
                    <a:lnTo>
                      <a:pt x="86" y="21"/>
                    </a:lnTo>
                    <a:lnTo>
                      <a:pt x="99" y="33"/>
                    </a:lnTo>
                    <a:lnTo>
                      <a:pt x="113" y="51"/>
                    </a:lnTo>
                    <a:lnTo>
                      <a:pt x="120" y="73"/>
                    </a:lnTo>
                    <a:lnTo>
                      <a:pt x="125" y="95"/>
                    </a:lnTo>
                    <a:lnTo>
                      <a:pt x="127" y="117"/>
                    </a:lnTo>
                    <a:lnTo>
                      <a:pt x="128" y="137"/>
                    </a:lnTo>
                    <a:lnTo>
                      <a:pt x="125" y="165"/>
                    </a:lnTo>
                    <a:lnTo>
                      <a:pt x="120" y="192"/>
                    </a:lnTo>
                    <a:lnTo>
                      <a:pt x="108" y="215"/>
                    </a:lnTo>
                    <a:lnTo>
                      <a:pt x="89" y="239"/>
                    </a:lnTo>
                    <a:lnTo>
                      <a:pt x="65" y="254"/>
                    </a:lnTo>
                    <a:lnTo>
                      <a:pt x="46" y="269"/>
                    </a:lnTo>
                    <a:lnTo>
                      <a:pt x="162" y="256"/>
                    </a:lnTo>
                    <a:lnTo>
                      <a:pt x="289" y="235"/>
                    </a:lnTo>
                    <a:lnTo>
                      <a:pt x="493" y="222"/>
                    </a:lnTo>
                    <a:lnTo>
                      <a:pt x="661" y="208"/>
                    </a:lnTo>
                    <a:lnTo>
                      <a:pt x="863" y="208"/>
                    </a:lnTo>
                    <a:lnTo>
                      <a:pt x="1085" y="215"/>
                    </a:lnTo>
                    <a:lnTo>
                      <a:pt x="1361" y="222"/>
                    </a:lnTo>
                    <a:lnTo>
                      <a:pt x="1624" y="242"/>
                    </a:lnTo>
                    <a:lnTo>
                      <a:pt x="1732" y="262"/>
                    </a:lnTo>
                    <a:lnTo>
                      <a:pt x="1762" y="267"/>
                    </a:lnTo>
                    <a:lnTo>
                      <a:pt x="1796" y="268"/>
                    </a:lnTo>
                    <a:lnTo>
                      <a:pt x="1820" y="262"/>
                    </a:lnTo>
                    <a:lnTo>
                      <a:pt x="1840" y="242"/>
                    </a:lnTo>
                    <a:lnTo>
                      <a:pt x="1851" y="217"/>
                    </a:lnTo>
                    <a:lnTo>
                      <a:pt x="1857" y="196"/>
                    </a:lnTo>
                    <a:lnTo>
                      <a:pt x="1859" y="172"/>
                    </a:lnTo>
                    <a:lnTo>
                      <a:pt x="1854" y="130"/>
                    </a:lnTo>
                    <a:lnTo>
                      <a:pt x="1845" y="103"/>
                    </a:lnTo>
                    <a:lnTo>
                      <a:pt x="1832" y="75"/>
                    </a:lnTo>
                    <a:lnTo>
                      <a:pt x="1820" y="57"/>
                    </a:lnTo>
                    <a:lnTo>
                      <a:pt x="1805" y="42"/>
                    </a:lnTo>
                    <a:lnTo>
                      <a:pt x="1784" y="28"/>
                    </a:lnTo>
                    <a:lnTo>
                      <a:pt x="1759" y="20"/>
                    </a:lnTo>
                    <a:close/>
                  </a:path>
                </a:pathLst>
              </a:custGeom>
              <a:solidFill>
                <a:srgbClr val="FFFFFF"/>
              </a:solidFill>
              <a:ln w="4763">
                <a:solidFill>
                  <a:srgbClr val="000000"/>
                </a:solidFill>
                <a:prstDash val="solid"/>
                <a:round/>
                <a:headEnd/>
                <a:tailEnd/>
              </a:ln>
              <a:effectLst>
                <a:prstShdw prst="shdw13" dist="53882" dir="13500000">
                  <a:srgbClr val="808080"/>
                </a:prstShdw>
              </a:effectLst>
            </p:spPr>
            <p:txBody>
              <a:bodyPr/>
              <a:lstStyle/>
              <a:p>
                <a:endParaRPr lang="en-US"/>
              </a:p>
            </p:txBody>
          </p:sp>
        </p:grpSp>
        <p:sp>
          <p:nvSpPr>
            <p:cNvPr id="31191" name="Rectangle 471"/>
            <p:cNvSpPr>
              <a:spLocks noChangeArrowheads="1"/>
            </p:cNvSpPr>
            <p:nvPr/>
          </p:nvSpPr>
          <p:spPr bwMode="auto">
            <a:xfrm>
              <a:off x="288" y="480"/>
              <a:ext cx="1344" cy="192"/>
            </a:xfrm>
            <a:prstGeom prst="rect">
              <a:avLst/>
            </a:prstGeom>
            <a:solidFill>
              <a:srgbClr val="66CCFF"/>
            </a:solidFill>
            <a:ln w="9525">
              <a:noFill/>
              <a:miter lim="800000"/>
              <a:headEnd/>
              <a:tailEnd/>
            </a:ln>
            <a:effectLst>
              <a:outerShdw dist="107763" dir="2700000" algn="ctr" rotWithShape="0">
                <a:schemeClr val="bg2"/>
              </a:outerShdw>
            </a:effectLst>
          </p:spPr>
          <p:txBody>
            <a:bodyPr wrap="none" anchor="ctr"/>
            <a:lstStyle/>
            <a:p>
              <a:pPr algn="ctr" eaLnBrk="0" hangingPunct="0">
                <a:lnSpc>
                  <a:spcPct val="80000"/>
                </a:lnSpc>
              </a:pPr>
              <a:r>
                <a:rPr lang="en-US" sz="2000" b="1">
                  <a:latin typeface="Angsana New" pitchFamily="18" charset="-34"/>
                </a:rPr>
                <a:t>Retailer</a:t>
              </a:r>
            </a:p>
          </p:txBody>
        </p:sp>
        <p:sp>
          <p:nvSpPr>
            <p:cNvPr id="31192" name="Rectangle 472"/>
            <p:cNvSpPr>
              <a:spLocks noChangeArrowheads="1"/>
            </p:cNvSpPr>
            <p:nvPr/>
          </p:nvSpPr>
          <p:spPr bwMode="auto">
            <a:xfrm>
              <a:off x="2256" y="480"/>
              <a:ext cx="1344" cy="192"/>
            </a:xfrm>
            <a:prstGeom prst="rect">
              <a:avLst/>
            </a:prstGeom>
            <a:solidFill>
              <a:srgbClr val="66CCFF"/>
            </a:solidFill>
            <a:ln w="9525">
              <a:noFill/>
              <a:miter lim="800000"/>
              <a:headEnd/>
              <a:tailEnd/>
            </a:ln>
            <a:effectLst>
              <a:outerShdw dist="107763" dir="2700000" algn="ctr" rotWithShape="0">
                <a:schemeClr val="bg2"/>
              </a:outerShdw>
            </a:effectLst>
          </p:spPr>
          <p:txBody>
            <a:bodyPr wrap="none" anchor="ctr"/>
            <a:lstStyle/>
            <a:p>
              <a:pPr algn="ctr" eaLnBrk="0" hangingPunct="0">
                <a:lnSpc>
                  <a:spcPct val="80000"/>
                </a:lnSpc>
              </a:pPr>
              <a:r>
                <a:rPr lang="en-US" sz="2000" b="1">
                  <a:latin typeface="Angsana New" pitchFamily="18" charset="-34"/>
                </a:rPr>
                <a:t>MIS</a:t>
              </a:r>
            </a:p>
          </p:txBody>
        </p:sp>
        <p:sp>
          <p:nvSpPr>
            <p:cNvPr id="31193" name="Rectangle 473"/>
            <p:cNvSpPr>
              <a:spLocks noChangeArrowheads="1"/>
            </p:cNvSpPr>
            <p:nvPr/>
          </p:nvSpPr>
          <p:spPr bwMode="auto">
            <a:xfrm>
              <a:off x="4176" y="480"/>
              <a:ext cx="1344" cy="192"/>
            </a:xfrm>
            <a:prstGeom prst="rect">
              <a:avLst/>
            </a:prstGeom>
            <a:solidFill>
              <a:srgbClr val="66CCFF"/>
            </a:solidFill>
            <a:ln w="9525">
              <a:noFill/>
              <a:miter lim="800000"/>
              <a:headEnd/>
              <a:tailEnd/>
            </a:ln>
            <a:effectLst>
              <a:outerShdw dist="107763" dir="2700000" algn="ctr" rotWithShape="0">
                <a:schemeClr val="bg2"/>
              </a:outerShdw>
            </a:effectLst>
          </p:spPr>
          <p:txBody>
            <a:bodyPr wrap="none" anchor="ctr"/>
            <a:lstStyle/>
            <a:p>
              <a:pPr algn="ctr" eaLnBrk="0" hangingPunct="0">
                <a:lnSpc>
                  <a:spcPct val="80000"/>
                </a:lnSpc>
              </a:pPr>
              <a:r>
                <a:rPr lang="en-US" sz="2000" b="1">
                  <a:latin typeface="Angsana New" pitchFamily="18" charset="-34"/>
                </a:rPr>
                <a:t>MDSG</a:t>
              </a:r>
            </a:p>
          </p:txBody>
        </p:sp>
        <p:sp>
          <p:nvSpPr>
            <p:cNvPr id="31194" name="Line 474"/>
            <p:cNvSpPr>
              <a:spLocks noChangeShapeType="1"/>
            </p:cNvSpPr>
            <p:nvPr/>
          </p:nvSpPr>
          <p:spPr bwMode="auto">
            <a:xfrm>
              <a:off x="1776" y="1056"/>
              <a:ext cx="384" cy="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195" name="Line 475"/>
            <p:cNvSpPr>
              <a:spLocks noChangeShapeType="1"/>
            </p:cNvSpPr>
            <p:nvPr/>
          </p:nvSpPr>
          <p:spPr bwMode="auto">
            <a:xfrm>
              <a:off x="3696" y="912"/>
              <a:ext cx="384" cy="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196" name="Line 476"/>
            <p:cNvSpPr>
              <a:spLocks noChangeShapeType="1"/>
            </p:cNvSpPr>
            <p:nvPr/>
          </p:nvSpPr>
          <p:spPr bwMode="auto">
            <a:xfrm flipH="1">
              <a:off x="3216" y="3264"/>
              <a:ext cx="384" cy="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197" name="Text Box 477"/>
            <p:cNvSpPr txBox="1">
              <a:spLocks noChangeArrowheads="1"/>
            </p:cNvSpPr>
            <p:nvPr/>
          </p:nvSpPr>
          <p:spPr bwMode="auto">
            <a:xfrm>
              <a:off x="192" y="1728"/>
              <a:ext cx="1632" cy="818"/>
            </a:xfrm>
            <a:prstGeom prst="rect">
              <a:avLst/>
            </a:prstGeom>
            <a:noFill/>
            <a:ln w="9525">
              <a:noFill/>
              <a:miter lim="800000"/>
              <a:headEnd/>
              <a:tailEnd/>
            </a:ln>
            <a:effectLst/>
          </p:spPr>
          <p:txBody>
            <a:bodyPr>
              <a:spAutoFit/>
            </a:bodyPr>
            <a:lstStyle/>
            <a:p>
              <a:pPr marL="190500" indent="-190500" eaLnBrk="0" hangingPunct="0">
                <a:lnSpc>
                  <a:spcPct val="90000"/>
                </a:lnSpc>
                <a:spcBef>
                  <a:spcPct val="50000"/>
                </a:spcBef>
              </a:pPr>
              <a:r>
                <a:rPr lang="th-TH" sz="2200" b="1">
                  <a:latin typeface="Angsana New" pitchFamily="18" charset="-34"/>
                </a:rPr>
                <a:t>1. ลูกค้าซื้อสินค้า โดยใช้เครื่อง </a:t>
              </a:r>
              <a:r>
                <a:rPr lang="en-US" sz="2200" b="1">
                  <a:latin typeface="Angsana New" pitchFamily="18" charset="-34"/>
                </a:rPr>
                <a:t>P.O.S. </a:t>
              </a:r>
              <a:r>
                <a:rPr lang="th-TH" sz="2200" b="1">
                  <a:latin typeface="Angsana New" pitchFamily="18" charset="-34"/>
                </a:rPr>
                <a:t>แล้วส่งข้อมูลกลับฐานข้อมูลกลางทุกสิ้นวันเมื่อปิดการขาย</a:t>
              </a:r>
            </a:p>
          </p:txBody>
        </p:sp>
        <p:sp>
          <p:nvSpPr>
            <p:cNvPr id="31198" name="Text Box 478"/>
            <p:cNvSpPr txBox="1">
              <a:spLocks noChangeArrowheads="1"/>
            </p:cNvSpPr>
            <p:nvPr/>
          </p:nvSpPr>
          <p:spPr bwMode="auto">
            <a:xfrm>
              <a:off x="1584" y="1130"/>
              <a:ext cx="768" cy="358"/>
            </a:xfrm>
            <a:prstGeom prst="rect">
              <a:avLst/>
            </a:prstGeom>
            <a:noFill/>
            <a:ln w="9525">
              <a:noFill/>
              <a:miter lim="800000"/>
              <a:headEnd/>
              <a:tailEnd/>
            </a:ln>
            <a:effectLst/>
          </p:spPr>
          <p:txBody>
            <a:bodyPr>
              <a:spAutoFit/>
            </a:bodyPr>
            <a:lstStyle/>
            <a:p>
              <a:pPr algn="ctr" eaLnBrk="0" hangingPunct="0">
                <a:lnSpc>
                  <a:spcPct val="60000"/>
                </a:lnSpc>
                <a:spcBef>
                  <a:spcPct val="50000"/>
                </a:spcBef>
              </a:pPr>
              <a:r>
                <a:rPr lang="en-US" sz="2600" b="1">
                  <a:latin typeface="Angsana New" pitchFamily="18" charset="-34"/>
                </a:rPr>
                <a:t>Daily </a:t>
              </a:r>
              <a:br>
                <a:rPr lang="en-US" sz="2600" b="1">
                  <a:latin typeface="Angsana New" pitchFamily="18" charset="-34"/>
                </a:rPr>
              </a:br>
              <a:r>
                <a:rPr lang="en-US" sz="2600" b="1">
                  <a:latin typeface="Angsana New" pitchFamily="18" charset="-34"/>
                </a:rPr>
                <a:t>Sale</a:t>
              </a:r>
            </a:p>
          </p:txBody>
        </p:sp>
        <p:sp>
          <p:nvSpPr>
            <p:cNvPr id="31199" name="Text Box 479"/>
            <p:cNvSpPr txBox="1">
              <a:spLocks noChangeArrowheads="1"/>
            </p:cNvSpPr>
            <p:nvPr/>
          </p:nvSpPr>
          <p:spPr bwMode="auto">
            <a:xfrm>
              <a:off x="2160" y="1728"/>
              <a:ext cx="1632" cy="818"/>
            </a:xfrm>
            <a:prstGeom prst="rect">
              <a:avLst/>
            </a:prstGeom>
            <a:noFill/>
            <a:ln w="9525">
              <a:noFill/>
              <a:miter lim="800000"/>
              <a:headEnd/>
              <a:tailEnd/>
            </a:ln>
            <a:effectLst/>
          </p:spPr>
          <p:txBody>
            <a:bodyPr>
              <a:spAutoFit/>
            </a:bodyPr>
            <a:lstStyle/>
            <a:p>
              <a:pPr marL="190500" indent="-190500" eaLnBrk="0" hangingPunct="0">
                <a:lnSpc>
                  <a:spcPct val="90000"/>
                </a:lnSpc>
                <a:spcBef>
                  <a:spcPct val="50000"/>
                </a:spcBef>
              </a:pPr>
              <a:r>
                <a:rPr lang="th-TH" sz="2200" b="1">
                  <a:latin typeface="Angsana New" pitchFamily="18" charset="-34"/>
                </a:rPr>
                <a:t>2. ข้อมูลถูกรับจาก 3 หน่วยงาน เข้ามาที่ฐานข้อมูลส่วนกลาง เพื่อ </a:t>
              </a:r>
              <a:r>
                <a:rPr lang="en-US" sz="2200" b="1">
                  <a:latin typeface="Angsana New" pitchFamily="18" charset="-34"/>
                </a:rPr>
                <a:t>Update </a:t>
              </a:r>
              <a:r>
                <a:rPr lang="th-TH" sz="2200" b="1">
                  <a:latin typeface="Angsana New" pitchFamily="18" charset="-34"/>
                </a:rPr>
                <a:t>แล้วทำการวิเคราะห์</a:t>
              </a:r>
            </a:p>
          </p:txBody>
        </p:sp>
        <p:sp>
          <p:nvSpPr>
            <p:cNvPr id="31200" name="Text Box 480"/>
            <p:cNvSpPr txBox="1">
              <a:spLocks noChangeArrowheads="1"/>
            </p:cNvSpPr>
            <p:nvPr/>
          </p:nvSpPr>
          <p:spPr bwMode="auto">
            <a:xfrm>
              <a:off x="4080" y="1776"/>
              <a:ext cx="1632" cy="628"/>
            </a:xfrm>
            <a:prstGeom prst="rect">
              <a:avLst/>
            </a:prstGeom>
            <a:noFill/>
            <a:ln w="9525">
              <a:noFill/>
              <a:miter lim="800000"/>
              <a:headEnd/>
              <a:tailEnd/>
            </a:ln>
            <a:effectLst/>
          </p:spPr>
          <p:txBody>
            <a:bodyPr>
              <a:spAutoFit/>
            </a:bodyPr>
            <a:lstStyle/>
            <a:p>
              <a:pPr marL="190500" indent="-190500" eaLnBrk="0" hangingPunct="0">
                <a:lnSpc>
                  <a:spcPct val="90000"/>
                </a:lnSpc>
                <a:spcBef>
                  <a:spcPct val="50000"/>
                </a:spcBef>
              </a:pPr>
              <a:r>
                <a:rPr lang="th-TH" sz="2200" b="1">
                  <a:latin typeface="Angsana New" pitchFamily="18" charset="-34"/>
                </a:rPr>
                <a:t>3. รับข้อมูลจากหน่วยงาน </a:t>
              </a:r>
              <a:r>
                <a:rPr lang="en-US" sz="2200" b="1">
                  <a:latin typeface="Angsana New" pitchFamily="18" charset="-34"/>
                </a:rPr>
                <a:t>MIS </a:t>
              </a:r>
              <a:r>
                <a:rPr lang="th-TH" sz="2200" b="1">
                  <a:latin typeface="Angsana New" pitchFamily="18" charset="-34"/>
                </a:rPr>
                <a:t>ไปทำการเปิด </a:t>
              </a:r>
              <a:r>
                <a:rPr lang="en-US" sz="2200" b="1">
                  <a:latin typeface="Angsana New" pitchFamily="18" charset="-34"/>
                </a:rPr>
                <a:t>P/O </a:t>
              </a:r>
              <a:r>
                <a:rPr lang="th-TH" sz="2200" b="1">
                  <a:latin typeface="Angsana New" pitchFamily="18" charset="-34"/>
                </a:rPr>
                <a:t>สั่งซื้อสินค้าเข้า </a:t>
              </a:r>
              <a:r>
                <a:rPr lang="en-US" sz="2200" b="1">
                  <a:latin typeface="Angsana New" pitchFamily="18" charset="-34"/>
                </a:rPr>
                <a:t>DC</a:t>
              </a:r>
              <a:endParaRPr lang="th-TH" sz="2200" b="1">
                <a:latin typeface="Angsana New" pitchFamily="18" charset="-34"/>
              </a:endParaRPr>
            </a:p>
          </p:txBody>
        </p:sp>
        <p:sp>
          <p:nvSpPr>
            <p:cNvPr id="31201" name="Line 481"/>
            <p:cNvSpPr>
              <a:spLocks noChangeShapeType="1"/>
            </p:cNvSpPr>
            <p:nvPr/>
          </p:nvSpPr>
          <p:spPr bwMode="auto">
            <a:xfrm flipH="1">
              <a:off x="3696" y="1056"/>
              <a:ext cx="384" cy="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202" name="Text Box 482"/>
            <p:cNvSpPr txBox="1">
              <a:spLocks noChangeArrowheads="1"/>
            </p:cNvSpPr>
            <p:nvPr/>
          </p:nvSpPr>
          <p:spPr bwMode="auto">
            <a:xfrm>
              <a:off x="3552" y="1152"/>
              <a:ext cx="768" cy="358"/>
            </a:xfrm>
            <a:prstGeom prst="rect">
              <a:avLst/>
            </a:prstGeom>
            <a:noFill/>
            <a:ln w="9525">
              <a:noFill/>
              <a:miter lim="800000"/>
              <a:headEnd/>
              <a:tailEnd/>
            </a:ln>
            <a:effectLst/>
          </p:spPr>
          <p:txBody>
            <a:bodyPr>
              <a:spAutoFit/>
            </a:bodyPr>
            <a:lstStyle/>
            <a:p>
              <a:pPr algn="ctr" eaLnBrk="0" hangingPunct="0">
                <a:lnSpc>
                  <a:spcPct val="60000"/>
                </a:lnSpc>
                <a:spcBef>
                  <a:spcPct val="50000"/>
                </a:spcBef>
              </a:pPr>
              <a:r>
                <a:rPr lang="en-US" sz="2600" b="1">
                  <a:latin typeface="Angsana New" pitchFamily="18" charset="-34"/>
                </a:rPr>
                <a:t>Prod</a:t>
              </a:r>
              <a:br>
                <a:rPr lang="en-US" sz="2600" b="1">
                  <a:latin typeface="Angsana New" pitchFamily="18" charset="-34"/>
                </a:rPr>
              </a:br>
              <a:r>
                <a:rPr lang="en-US" sz="2600" b="1">
                  <a:latin typeface="Angsana New" pitchFamily="18" charset="-34"/>
                </a:rPr>
                <a:t>MSTF</a:t>
              </a:r>
            </a:p>
          </p:txBody>
        </p:sp>
        <p:sp>
          <p:nvSpPr>
            <p:cNvPr id="31203" name="Text Box 483"/>
            <p:cNvSpPr txBox="1">
              <a:spLocks noChangeArrowheads="1"/>
            </p:cNvSpPr>
            <p:nvPr/>
          </p:nvSpPr>
          <p:spPr bwMode="auto">
            <a:xfrm>
              <a:off x="4368" y="800"/>
              <a:ext cx="768" cy="208"/>
            </a:xfrm>
            <a:prstGeom prst="rect">
              <a:avLst/>
            </a:prstGeom>
            <a:noFill/>
            <a:ln w="9525">
              <a:noFill/>
              <a:miter lim="800000"/>
              <a:headEnd/>
              <a:tailEnd/>
            </a:ln>
            <a:effectLst/>
          </p:spPr>
          <p:txBody>
            <a:bodyPr>
              <a:spAutoFit/>
            </a:bodyPr>
            <a:lstStyle/>
            <a:p>
              <a:pPr algn="ctr" eaLnBrk="0" hangingPunct="0">
                <a:lnSpc>
                  <a:spcPct val="60000"/>
                </a:lnSpc>
                <a:spcBef>
                  <a:spcPct val="50000"/>
                </a:spcBef>
              </a:pPr>
              <a:r>
                <a:rPr lang="en-US" sz="2600" b="1">
                  <a:latin typeface="Cordia New" pitchFamily="34" charset="-34"/>
                  <a:cs typeface="Cordia New" pitchFamily="34" charset="-34"/>
                </a:rPr>
                <a:t>P/O</a:t>
              </a:r>
            </a:p>
          </p:txBody>
        </p:sp>
        <p:sp>
          <p:nvSpPr>
            <p:cNvPr id="31204" name="Text Box 484"/>
            <p:cNvSpPr txBox="1">
              <a:spLocks noChangeArrowheads="1"/>
            </p:cNvSpPr>
            <p:nvPr/>
          </p:nvSpPr>
          <p:spPr bwMode="auto">
            <a:xfrm>
              <a:off x="3696" y="3738"/>
              <a:ext cx="2064" cy="438"/>
            </a:xfrm>
            <a:prstGeom prst="rect">
              <a:avLst/>
            </a:prstGeom>
            <a:noFill/>
            <a:ln w="9525">
              <a:noFill/>
              <a:miter lim="800000"/>
              <a:headEnd/>
              <a:tailEnd/>
            </a:ln>
            <a:effectLst/>
          </p:spPr>
          <p:txBody>
            <a:bodyPr>
              <a:spAutoFit/>
            </a:bodyPr>
            <a:lstStyle/>
            <a:p>
              <a:pPr marL="190500" indent="-190500" eaLnBrk="0" hangingPunct="0">
                <a:lnSpc>
                  <a:spcPct val="90000"/>
                </a:lnSpc>
                <a:spcBef>
                  <a:spcPct val="50000"/>
                </a:spcBef>
              </a:pPr>
              <a:r>
                <a:rPr lang="th-TH" sz="2200" b="1">
                  <a:latin typeface="Angsana New" pitchFamily="18" charset="-34"/>
                </a:rPr>
                <a:t>4. รับ </a:t>
              </a:r>
              <a:r>
                <a:rPr lang="en-US" sz="2200" b="1">
                  <a:latin typeface="Angsana New" pitchFamily="18" charset="-34"/>
                </a:rPr>
                <a:t>P/O </a:t>
              </a:r>
              <a:r>
                <a:rPr lang="th-TH" sz="2200" b="1">
                  <a:latin typeface="Angsana New" pitchFamily="18" charset="-34"/>
                </a:rPr>
                <a:t>เพื่อผลิตหรือเตรียมสินค้า แล้วนำส่งไป </a:t>
              </a:r>
              <a:r>
                <a:rPr lang="en-US" sz="2200" b="1">
                  <a:latin typeface="Angsana New" pitchFamily="18" charset="-34"/>
                </a:rPr>
                <a:t>DC </a:t>
              </a:r>
              <a:r>
                <a:rPr lang="th-TH" sz="2200" b="1">
                  <a:latin typeface="Angsana New" pitchFamily="18" charset="-34"/>
                </a:rPr>
                <a:t>ตาม </a:t>
              </a:r>
              <a:r>
                <a:rPr lang="en-US" sz="2200" b="1">
                  <a:latin typeface="Angsana New" pitchFamily="18" charset="-34"/>
                </a:rPr>
                <a:t>Plan Order</a:t>
              </a:r>
              <a:endParaRPr lang="th-TH" sz="2200" b="1">
                <a:latin typeface="Angsana New" pitchFamily="18" charset="-34"/>
              </a:endParaRPr>
            </a:p>
          </p:txBody>
        </p:sp>
        <p:sp>
          <p:nvSpPr>
            <p:cNvPr id="31205" name="Line 485"/>
            <p:cNvSpPr>
              <a:spLocks noChangeShapeType="1"/>
            </p:cNvSpPr>
            <p:nvPr/>
          </p:nvSpPr>
          <p:spPr bwMode="auto">
            <a:xfrm>
              <a:off x="4848" y="2352"/>
              <a:ext cx="0" cy="288"/>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206" name="Text Box 486"/>
            <p:cNvSpPr txBox="1">
              <a:spLocks noChangeArrowheads="1"/>
            </p:cNvSpPr>
            <p:nvPr/>
          </p:nvSpPr>
          <p:spPr bwMode="auto">
            <a:xfrm>
              <a:off x="528" y="3696"/>
              <a:ext cx="2832" cy="628"/>
            </a:xfrm>
            <a:prstGeom prst="rect">
              <a:avLst/>
            </a:prstGeom>
            <a:noFill/>
            <a:ln w="9525">
              <a:noFill/>
              <a:miter lim="800000"/>
              <a:headEnd/>
              <a:tailEnd/>
            </a:ln>
            <a:effectLst/>
          </p:spPr>
          <p:txBody>
            <a:bodyPr>
              <a:spAutoFit/>
            </a:bodyPr>
            <a:lstStyle/>
            <a:p>
              <a:pPr marL="190500" indent="-190500" eaLnBrk="0" hangingPunct="0">
                <a:lnSpc>
                  <a:spcPct val="90000"/>
                </a:lnSpc>
                <a:spcBef>
                  <a:spcPct val="50000"/>
                </a:spcBef>
              </a:pPr>
              <a:r>
                <a:rPr lang="th-TH" sz="2200" b="1">
                  <a:latin typeface="Angsana New" pitchFamily="18" charset="-34"/>
                </a:rPr>
                <a:t>5. รับสินค้าจาก </a:t>
              </a:r>
              <a:r>
                <a:rPr lang="en-US" sz="2200" b="1">
                  <a:latin typeface="Angsana New" pitchFamily="18" charset="-34"/>
                </a:rPr>
                <a:t>Supplier </a:t>
              </a:r>
              <a:r>
                <a:rPr lang="th-TH" sz="2200" b="1">
                  <a:latin typeface="Angsana New" pitchFamily="18" charset="-34"/>
                </a:rPr>
                <a:t>ตาม </a:t>
              </a:r>
              <a:r>
                <a:rPr lang="en-US" sz="2200" b="1">
                  <a:latin typeface="Angsana New" pitchFamily="18" charset="-34"/>
                </a:rPr>
                <a:t>Plan Receipt </a:t>
              </a:r>
              <a:r>
                <a:rPr lang="th-TH" sz="2200" b="1">
                  <a:latin typeface="Angsana New" pitchFamily="18" charset="-34"/>
                </a:rPr>
                <a:t>เข้าจัดเก็บ แล้วเตรียมกระจายให้สาขาตามระบบ </a:t>
              </a:r>
              <a:r>
                <a:rPr lang="en-US" sz="2200" b="1">
                  <a:latin typeface="Angsana New" pitchFamily="18" charset="-34"/>
                </a:rPr>
                <a:t>JIT </a:t>
              </a:r>
              <a:r>
                <a:rPr lang="th-TH" sz="2200" b="1">
                  <a:latin typeface="Angsana New" pitchFamily="18" charset="-34"/>
                </a:rPr>
                <a:t>และ </a:t>
              </a:r>
              <a:r>
                <a:rPr lang="en-US" sz="2200" b="1">
                  <a:latin typeface="Angsana New" pitchFamily="18" charset="-34"/>
                </a:rPr>
                <a:t>Cross Docking</a:t>
              </a:r>
              <a:endParaRPr lang="th-TH" sz="2200" b="1">
                <a:latin typeface="Angsana New" pitchFamily="18" charset="-34"/>
              </a:endParaRPr>
            </a:p>
          </p:txBody>
        </p:sp>
        <p:sp>
          <p:nvSpPr>
            <p:cNvPr id="31208" name="Line 488"/>
            <p:cNvSpPr>
              <a:spLocks noChangeShapeType="1"/>
            </p:cNvSpPr>
            <p:nvPr/>
          </p:nvSpPr>
          <p:spPr bwMode="auto">
            <a:xfrm flipV="1">
              <a:off x="816" y="2496"/>
              <a:ext cx="0" cy="240"/>
            </a:xfrm>
            <a:prstGeom prst="line">
              <a:avLst/>
            </a:prstGeom>
            <a:noFill/>
            <a:ln w="57150">
              <a:solidFill>
                <a:srgbClr val="FF0000"/>
              </a:solidFill>
              <a:round/>
              <a:headEnd/>
              <a:tailEnd type="triangle" w="med" len="med"/>
            </a:ln>
            <a:effectLst/>
          </p:spPr>
          <p:txBody>
            <a:bodyPr wrap="none" anchor="ctr"/>
            <a:lstStyle/>
            <a:p>
              <a:endParaRPr lang="en-US"/>
            </a:p>
          </p:txBody>
        </p:sp>
        <p:sp>
          <p:nvSpPr>
            <p:cNvPr id="31209" name="Text Box 489"/>
            <p:cNvSpPr txBox="1">
              <a:spLocks noChangeArrowheads="1"/>
            </p:cNvSpPr>
            <p:nvPr/>
          </p:nvSpPr>
          <p:spPr bwMode="auto">
            <a:xfrm>
              <a:off x="2976" y="2624"/>
              <a:ext cx="960" cy="185"/>
            </a:xfrm>
            <a:prstGeom prst="rect">
              <a:avLst/>
            </a:prstGeom>
            <a:noFill/>
            <a:ln w="9525">
              <a:noFill/>
              <a:miter lim="800000"/>
              <a:headEnd/>
              <a:tailEnd/>
            </a:ln>
            <a:effectLst/>
          </p:spPr>
          <p:txBody>
            <a:bodyPr>
              <a:spAutoFit/>
            </a:bodyPr>
            <a:lstStyle/>
            <a:p>
              <a:pPr algn="ctr" eaLnBrk="0" hangingPunct="0">
                <a:lnSpc>
                  <a:spcPct val="60000"/>
                </a:lnSpc>
                <a:spcBef>
                  <a:spcPct val="50000"/>
                </a:spcBef>
              </a:pPr>
              <a:r>
                <a:rPr lang="en-US" sz="2200" b="1">
                  <a:latin typeface="Angsana New" pitchFamily="18" charset="-34"/>
                </a:rPr>
                <a:t>Daily Receipt</a:t>
              </a:r>
            </a:p>
          </p:txBody>
        </p:sp>
        <p:sp>
          <p:nvSpPr>
            <p:cNvPr id="31210" name="Rectangle 490"/>
            <p:cNvSpPr>
              <a:spLocks noChangeArrowheads="1"/>
            </p:cNvSpPr>
            <p:nvPr/>
          </p:nvSpPr>
          <p:spPr bwMode="auto">
            <a:xfrm>
              <a:off x="96" y="96"/>
              <a:ext cx="5520" cy="288"/>
            </a:xfrm>
            <a:prstGeom prst="rect">
              <a:avLst/>
            </a:prstGeom>
            <a:gradFill rotWithShape="0">
              <a:gsLst>
                <a:gs pos="0">
                  <a:srgbClr val="FF6699"/>
                </a:gs>
                <a:gs pos="50000">
                  <a:srgbClr val="FFFFFF"/>
                </a:gs>
                <a:gs pos="100000">
                  <a:srgbClr val="FF6699"/>
                </a:gs>
              </a:gsLst>
              <a:lin ang="5400000" scaled="1"/>
            </a:gradFill>
            <a:ln w="9525">
              <a:noFill/>
              <a:miter lim="800000"/>
              <a:headEnd/>
              <a:tailEnd/>
            </a:ln>
            <a:effectLst/>
          </p:spPr>
          <p:txBody>
            <a:bodyPr wrap="none" anchor="ctr"/>
            <a:lstStyle/>
            <a:p>
              <a:pPr algn="ctr" eaLnBrk="0" hangingPunct="0"/>
              <a:r>
                <a:rPr lang="th-TH" sz="4000" b="1">
                  <a:latin typeface="Angsana New" pitchFamily="18" charset="-34"/>
                </a:rPr>
                <a:t>ผังการทำงานในระบบ </a:t>
              </a:r>
              <a:r>
                <a:rPr lang="en-US" sz="4000" b="1">
                  <a:latin typeface="Angsana New" pitchFamily="18" charset="-34"/>
                </a:rPr>
                <a:t>Supply Chain Management</a:t>
              </a:r>
              <a:endParaRPr lang="th-TH" sz="4000" b="1">
                <a:latin typeface="Angsana New" pitchFamily="18" charset="-34"/>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600200"/>
            <a:ext cx="8229600" cy="4924425"/>
          </a:xfrm>
        </p:spPr>
        <p:txBody>
          <a:bodyPr/>
          <a:lstStyle/>
          <a:p>
            <a:pPr>
              <a:buFontTx/>
              <a:buNone/>
            </a:pPr>
            <a:r>
              <a:rPr lang="en-US">
                <a:latin typeface="Angsana New" pitchFamily="18" charset="-34"/>
              </a:rPr>
              <a:t>  </a:t>
            </a:r>
            <a:r>
              <a:rPr lang="en-US" sz="2800" b="1">
                <a:latin typeface="Angsana New" pitchFamily="18" charset="-34"/>
              </a:rPr>
              <a:t>“</a:t>
            </a:r>
            <a:r>
              <a:rPr lang="th-TH" sz="2800" b="1">
                <a:latin typeface="Angsana New" pitchFamily="18" charset="-34"/>
              </a:rPr>
              <a:t> การเคลื่อนย้าย หรือการไหล (</a:t>
            </a:r>
            <a:r>
              <a:rPr lang="en-US" sz="2800" b="1" i="1">
                <a:latin typeface="Angsana New" pitchFamily="18" charset="-34"/>
              </a:rPr>
              <a:t>Flow</a:t>
            </a:r>
            <a:r>
              <a:rPr lang="en-US" sz="2800" b="1">
                <a:latin typeface="Angsana New" pitchFamily="18" charset="-34"/>
              </a:rPr>
              <a:t>) </a:t>
            </a:r>
            <a:r>
              <a:rPr lang="th-TH" sz="2800" b="1">
                <a:latin typeface="Angsana New" pitchFamily="18" charset="-34"/>
              </a:rPr>
              <a:t>ของวัตถุดิบ ข้อมูลตั้งแต่เป็น</a:t>
            </a:r>
          </a:p>
          <a:p>
            <a:pPr>
              <a:buFontTx/>
              <a:buNone/>
            </a:pPr>
            <a:r>
              <a:rPr lang="th-TH" sz="2800" b="1">
                <a:latin typeface="Angsana New" pitchFamily="18" charset="-34"/>
              </a:rPr>
              <a:t>    วัตถุดิบจนเป็นสินค้าสำเร็จรูปจากต้นทางจนถึงปลายทางผู้บริโภค </a:t>
            </a:r>
          </a:p>
          <a:p>
            <a:pPr>
              <a:buFontTx/>
              <a:buNone/>
            </a:pPr>
            <a:r>
              <a:rPr lang="th-TH" sz="2800" b="1">
                <a:latin typeface="Angsana New" pitchFamily="18" charset="-34"/>
              </a:rPr>
              <a:t>    โดยมีการประสานแต่ละขั้นตอนการดำเนินงาน</a:t>
            </a:r>
            <a:r>
              <a:rPr lang="en-US" sz="2800" b="1">
                <a:latin typeface="Angsana New" pitchFamily="18" charset="-34"/>
              </a:rPr>
              <a:t>”</a:t>
            </a:r>
          </a:p>
          <a:p>
            <a:pPr>
              <a:buFontTx/>
              <a:buNone/>
            </a:pPr>
            <a:endParaRPr lang="en-US" sz="2800" b="1">
              <a:latin typeface="Angsana New" pitchFamily="18" charset="-34"/>
            </a:endParaRPr>
          </a:p>
          <a:p>
            <a:pPr>
              <a:buFont typeface="Wingdings" pitchFamily="2" charset="2"/>
              <a:buChar char="q"/>
            </a:pPr>
            <a:r>
              <a:rPr lang="en-US" sz="2800" b="1">
                <a:latin typeface="Angsana New" pitchFamily="18" charset="-34"/>
              </a:rPr>
              <a:t> </a:t>
            </a:r>
            <a:r>
              <a:rPr lang="th-TH" sz="2800" b="1">
                <a:latin typeface="Angsana New" pitchFamily="18" charset="-34"/>
              </a:rPr>
              <a:t>ดังนั้นโลจิสติกส์จะเป็นส่วนหนึ่งของห่วงโซ่อุปทาน</a:t>
            </a:r>
          </a:p>
          <a:p>
            <a:pPr>
              <a:buFont typeface="Wingdings" pitchFamily="2" charset="2"/>
              <a:buChar char="q"/>
            </a:pPr>
            <a:endParaRPr lang="th-TH" sz="2800" b="1">
              <a:latin typeface="Angsana New" pitchFamily="18" charset="-34"/>
            </a:endParaRPr>
          </a:p>
          <a:p>
            <a:pPr>
              <a:buFont typeface="Wingdings" pitchFamily="2" charset="2"/>
              <a:buChar char="q"/>
            </a:pPr>
            <a:r>
              <a:rPr lang="th-TH" sz="2800" b="1">
                <a:latin typeface="Angsana New" pitchFamily="18" charset="-34"/>
              </a:rPr>
              <a:t> บทบาทของนักโลจิสติกส์ คือ</a:t>
            </a:r>
            <a:r>
              <a:rPr lang="en-US" sz="2800" b="1">
                <a:latin typeface="Angsana New" pitchFamily="18" charset="-34"/>
              </a:rPr>
              <a:t> “</a:t>
            </a:r>
            <a:r>
              <a:rPr lang="th-TH" sz="2800" b="1" i="1">
                <a:solidFill>
                  <a:srgbClr val="FF3300"/>
                </a:solidFill>
                <a:latin typeface="Angsana New" pitchFamily="18" charset="-34"/>
              </a:rPr>
              <a:t>การวางแผน การปฏิบัติและการควบคุมวัตถุดิบสินค้าหรือข้อมูลต่างๆให้ไหลได้อย่างมีประสิทธิภาพและประสิทธิผล</a:t>
            </a:r>
            <a:r>
              <a:rPr lang="en-US" sz="2800" b="1" i="1">
                <a:latin typeface="Angsana New" pitchFamily="18" charset="-34"/>
              </a:rPr>
              <a:t>”</a:t>
            </a:r>
            <a:endParaRPr lang="th-TH" sz="2800" b="1">
              <a:latin typeface="Angsana New" pitchFamily="18" charset="-34"/>
            </a:endParaRPr>
          </a:p>
        </p:txBody>
      </p:sp>
      <p:sp>
        <p:nvSpPr>
          <p:cNvPr id="11266" name="Rectangle 2"/>
          <p:cNvSpPr>
            <a:spLocks noGrp="1" noChangeArrowheads="1"/>
          </p:cNvSpPr>
          <p:nvPr>
            <p:ph type="title"/>
          </p:nvPr>
        </p:nvSpPr>
        <p:spPr/>
        <p:txBody>
          <a:bodyPr/>
          <a:lstStyle/>
          <a:p>
            <a:r>
              <a:rPr lang="th-TH" sz="4000" b="1">
                <a:solidFill>
                  <a:schemeClr val="tx1"/>
                </a:solidFill>
                <a:latin typeface="Angsana New" pitchFamily="18" charset="-34"/>
              </a:rPr>
              <a:t>ความหมายของโลจิสติกส์</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Grp="1" noChangeAspect="1" noChangeArrowheads="1"/>
          </p:cNvPicPr>
          <p:nvPr>
            <p:ph idx="1"/>
          </p:nvPr>
        </p:nvPicPr>
        <p:blipFill>
          <a:blip r:embed="rId3"/>
          <a:srcRect/>
          <a:stretch>
            <a:fillRect/>
          </a:stretch>
        </p:blipFill>
        <p:spPr>
          <a:xfrm>
            <a:off x="304800" y="1524000"/>
            <a:ext cx="4724400" cy="2501900"/>
          </a:xfrm>
        </p:spPr>
      </p:pic>
      <p:sp>
        <p:nvSpPr>
          <p:cNvPr id="31746" name="Rectangle 2"/>
          <p:cNvSpPr>
            <a:spLocks noGrp="1" noChangeArrowheads="1"/>
          </p:cNvSpPr>
          <p:nvPr>
            <p:ph type="title"/>
          </p:nvPr>
        </p:nvSpPr>
        <p:spPr>
          <a:xfrm>
            <a:off x="609600" y="274638"/>
            <a:ext cx="7772400" cy="1143000"/>
          </a:xfrm>
        </p:spPr>
        <p:txBody>
          <a:bodyPr/>
          <a:lstStyle/>
          <a:p>
            <a:r>
              <a:rPr lang="th-TH" sz="4000" b="1">
                <a:latin typeface="Angsana New" pitchFamily="18" charset="-34"/>
              </a:rPr>
              <a:t>รูปแบบของการเคลื่อนย้ายหรือการไหล</a:t>
            </a:r>
          </a:p>
        </p:txBody>
      </p:sp>
      <p:pic>
        <p:nvPicPr>
          <p:cNvPr id="31748" name="Picture 4"/>
          <p:cNvPicPr>
            <a:picLocks noChangeAspect="1" noChangeArrowheads="1"/>
          </p:cNvPicPr>
          <p:nvPr/>
        </p:nvPicPr>
        <p:blipFill>
          <a:blip r:embed="rId4"/>
          <a:srcRect/>
          <a:stretch>
            <a:fillRect/>
          </a:stretch>
        </p:blipFill>
        <p:spPr bwMode="auto">
          <a:xfrm>
            <a:off x="5181600" y="1524000"/>
            <a:ext cx="3733800" cy="2500313"/>
          </a:xfrm>
          <a:prstGeom prst="rect">
            <a:avLst/>
          </a:prstGeom>
          <a:noFill/>
          <a:ln w="9525">
            <a:noFill/>
            <a:miter lim="800000"/>
            <a:headEnd/>
            <a:tailEnd/>
          </a:ln>
          <a:effectLst/>
        </p:spPr>
      </p:pic>
      <p:pic>
        <p:nvPicPr>
          <p:cNvPr id="31749" name="Picture 5"/>
          <p:cNvPicPr>
            <a:picLocks noChangeAspect="1" noChangeArrowheads="1"/>
          </p:cNvPicPr>
          <p:nvPr/>
        </p:nvPicPr>
        <p:blipFill>
          <a:blip r:embed="rId5"/>
          <a:srcRect/>
          <a:stretch>
            <a:fillRect/>
          </a:stretch>
        </p:blipFill>
        <p:spPr bwMode="auto">
          <a:xfrm>
            <a:off x="304800" y="4114800"/>
            <a:ext cx="3886200" cy="2590800"/>
          </a:xfrm>
          <a:prstGeom prst="rect">
            <a:avLst/>
          </a:prstGeom>
          <a:noFill/>
          <a:ln w="9525">
            <a:noFill/>
            <a:miter lim="800000"/>
            <a:headEnd/>
            <a:tailEnd/>
          </a:ln>
          <a:effectLst/>
        </p:spPr>
      </p:pic>
      <p:pic>
        <p:nvPicPr>
          <p:cNvPr id="31750" name="Picture 6"/>
          <p:cNvPicPr>
            <a:picLocks noChangeAspect="1" noChangeArrowheads="1"/>
          </p:cNvPicPr>
          <p:nvPr/>
        </p:nvPicPr>
        <p:blipFill>
          <a:blip r:embed="rId6"/>
          <a:srcRect/>
          <a:stretch>
            <a:fillRect/>
          </a:stretch>
        </p:blipFill>
        <p:spPr bwMode="auto">
          <a:xfrm>
            <a:off x="6019800" y="3505200"/>
            <a:ext cx="3124200" cy="1866900"/>
          </a:xfrm>
          <a:prstGeom prst="rect">
            <a:avLst/>
          </a:prstGeom>
          <a:noFill/>
          <a:ln w="9525">
            <a:noFill/>
            <a:miter lim="800000"/>
            <a:headEnd/>
            <a:tailEnd/>
          </a:ln>
          <a:effectLst/>
        </p:spPr>
      </p:pic>
      <p:pic>
        <p:nvPicPr>
          <p:cNvPr id="31751" name="Picture 7"/>
          <p:cNvPicPr>
            <a:picLocks noChangeAspect="1" noChangeArrowheads="1"/>
          </p:cNvPicPr>
          <p:nvPr/>
        </p:nvPicPr>
        <p:blipFill>
          <a:blip r:embed="rId7"/>
          <a:srcRect/>
          <a:stretch>
            <a:fillRect/>
          </a:stretch>
        </p:blipFill>
        <p:spPr bwMode="auto">
          <a:xfrm>
            <a:off x="3962400" y="1524000"/>
            <a:ext cx="1989138" cy="2438400"/>
          </a:xfrm>
          <a:prstGeom prst="rect">
            <a:avLst/>
          </a:prstGeom>
          <a:noFill/>
          <a:ln w="9525">
            <a:noFill/>
            <a:miter lim="800000"/>
            <a:headEnd/>
            <a:tailEnd/>
          </a:ln>
          <a:effectLst/>
        </p:spPr>
      </p:pic>
      <p:pic>
        <p:nvPicPr>
          <p:cNvPr id="31752" name="Picture 8"/>
          <p:cNvPicPr>
            <a:picLocks noChangeAspect="1" noChangeArrowheads="1"/>
          </p:cNvPicPr>
          <p:nvPr/>
        </p:nvPicPr>
        <p:blipFill>
          <a:blip r:embed="rId8"/>
          <a:srcRect/>
          <a:stretch>
            <a:fillRect/>
          </a:stretch>
        </p:blipFill>
        <p:spPr bwMode="auto">
          <a:xfrm>
            <a:off x="3048000" y="4724400"/>
            <a:ext cx="3200400" cy="2133600"/>
          </a:xfrm>
          <a:prstGeom prst="rect">
            <a:avLst/>
          </a:prstGeom>
          <a:noFill/>
          <a:ln w="9525">
            <a:noFill/>
            <a:miter lim="800000"/>
            <a:headEnd/>
            <a:tailEnd/>
          </a:ln>
          <a:effectLst/>
        </p:spPr>
      </p:pic>
      <p:pic>
        <p:nvPicPr>
          <p:cNvPr id="31753" name="Picture 9"/>
          <p:cNvPicPr>
            <a:picLocks noChangeAspect="1" noChangeArrowheads="1"/>
          </p:cNvPicPr>
          <p:nvPr/>
        </p:nvPicPr>
        <p:blipFill>
          <a:blip r:embed="rId9"/>
          <a:srcRect/>
          <a:stretch>
            <a:fillRect/>
          </a:stretch>
        </p:blipFill>
        <p:spPr bwMode="auto">
          <a:xfrm>
            <a:off x="6629400" y="4984750"/>
            <a:ext cx="2514600" cy="18732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Text Box 2" descr="40%"/>
          <p:cNvSpPr txBox="1">
            <a:spLocks noGrp="1" noChangeArrowheads="1"/>
          </p:cNvSpPr>
          <p:nvPr>
            <p:ph type="title"/>
          </p:nvPr>
        </p:nvSpPr>
        <p:spPr>
          <a:xfrm>
            <a:off x="762000" y="0"/>
            <a:ext cx="7772400" cy="1143000"/>
          </a:xfrm>
          <a:noFill/>
          <a:ln/>
        </p:spPr>
        <p:txBody>
          <a:bodyPr/>
          <a:lstStyle/>
          <a:p>
            <a:pPr>
              <a:spcBef>
                <a:spcPct val="50000"/>
              </a:spcBef>
            </a:pPr>
            <a:r>
              <a:rPr lang="en-US" sz="4000" b="1">
                <a:solidFill>
                  <a:schemeClr val="tx1"/>
                </a:solidFill>
                <a:latin typeface="Angsana New" pitchFamily="18" charset="-34"/>
              </a:rPr>
              <a:t>Relationships between logistics and supply chain</a:t>
            </a:r>
          </a:p>
        </p:txBody>
      </p:sp>
      <p:grpSp>
        <p:nvGrpSpPr>
          <p:cNvPr id="98307" name="Group 3"/>
          <p:cNvGrpSpPr>
            <a:grpSpLocks/>
          </p:cNvGrpSpPr>
          <p:nvPr/>
        </p:nvGrpSpPr>
        <p:grpSpPr bwMode="auto">
          <a:xfrm>
            <a:off x="228600" y="1676400"/>
            <a:ext cx="2476500" cy="4654550"/>
            <a:chOff x="144" y="1057"/>
            <a:chExt cx="1560" cy="2932"/>
          </a:xfrm>
        </p:grpSpPr>
        <p:sp>
          <p:nvSpPr>
            <p:cNvPr id="98308" name="Oval 4" descr="40%"/>
            <p:cNvSpPr>
              <a:spLocks noChangeArrowheads="1"/>
            </p:cNvSpPr>
            <p:nvPr/>
          </p:nvSpPr>
          <p:spPr bwMode="auto">
            <a:xfrm>
              <a:off x="324" y="1057"/>
              <a:ext cx="1380" cy="2508"/>
            </a:xfrm>
            <a:prstGeom prst="ellipse">
              <a:avLst/>
            </a:prstGeom>
            <a:noFill/>
            <a:ln w="28575">
              <a:solidFill>
                <a:schemeClr val="tx1"/>
              </a:solidFill>
              <a:round/>
              <a:headEnd/>
              <a:tailEnd/>
            </a:ln>
            <a:effectLst/>
          </p:spPr>
          <p:txBody>
            <a:bodyPr wrap="none" anchor="ctr"/>
            <a:lstStyle/>
            <a:p>
              <a:endParaRPr lang="en-US"/>
            </a:p>
          </p:txBody>
        </p:sp>
        <p:sp>
          <p:nvSpPr>
            <p:cNvPr id="98309" name="Text Box 5" descr="40%"/>
            <p:cNvSpPr txBox="1">
              <a:spLocks noChangeArrowheads="1"/>
            </p:cNvSpPr>
            <p:nvPr/>
          </p:nvSpPr>
          <p:spPr bwMode="auto">
            <a:xfrm>
              <a:off x="648" y="1237"/>
              <a:ext cx="768" cy="250"/>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Company 1</a:t>
              </a:r>
              <a:r>
                <a:rPr lang="en-US" sz="2000" b="1">
                  <a:latin typeface="Times New Roman" pitchFamily="18" charset="0"/>
                </a:rPr>
                <a:t> </a:t>
              </a:r>
            </a:p>
          </p:txBody>
        </p:sp>
        <p:sp>
          <p:nvSpPr>
            <p:cNvPr id="98310" name="Rectangle 6"/>
            <p:cNvSpPr>
              <a:spLocks noChangeArrowheads="1"/>
            </p:cNvSpPr>
            <p:nvPr/>
          </p:nvSpPr>
          <p:spPr bwMode="auto">
            <a:xfrm>
              <a:off x="528" y="1488"/>
              <a:ext cx="948" cy="480"/>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Strategic Level</a:t>
              </a:r>
            </a:p>
            <a:p>
              <a:pPr algn="ctr"/>
              <a:r>
                <a:rPr lang="en-US" sz="1400">
                  <a:latin typeface="Times New Roman" pitchFamily="18" charset="0"/>
                </a:rPr>
                <a:t>(Management)</a:t>
              </a:r>
            </a:p>
          </p:txBody>
        </p:sp>
        <p:sp>
          <p:nvSpPr>
            <p:cNvPr id="98311" name="Rectangle 7" descr="40%"/>
            <p:cNvSpPr>
              <a:spLocks noChangeArrowheads="1"/>
            </p:cNvSpPr>
            <p:nvPr/>
          </p:nvSpPr>
          <p:spPr bwMode="auto">
            <a:xfrm>
              <a:off x="528" y="2160"/>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Tactical</a:t>
              </a:r>
            </a:p>
            <a:p>
              <a:pPr algn="ctr"/>
              <a:r>
                <a:rPr lang="en-US" sz="1400">
                  <a:latin typeface="Times New Roman" pitchFamily="18" charset="0"/>
                </a:rPr>
                <a:t>(Planning)</a:t>
              </a:r>
            </a:p>
          </p:txBody>
        </p:sp>
        <p:sp>
          <p:nvSpPr>
            <p:cNvPr id="98312" name="Rectangle 8" descr="40%"/>
            <p:cNvSpPr>
              <a:spLocks noChangeArrowheads="1"/>
            </p:cNvSpPr>
            <p:nvPr/>
          </p:nvSpPr>
          <p:spPr bwMode="auto">
            <a:xfrm>
              <a:off x="528" y="2784"/>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Operational</a:t>
              </a:r>
            </a:p>
            <a:p>
              <a:pPr algn="ctr"/>
              <a:r>
                <a:rPr lang="en-US" sz="1400">
                  <a:latin typeface="Times New Roman" pitchFamily="18" charset="0"/>
                </a:rPr>
                <a:t>(Manufacturing)</a:t>
              </a:r>
            </a:p>
          </p:txBody>
        </p:sp>
        <p:sp>
          <p:nvSpPr>
            <p:cNvPr id="98313" name="Line 9"/>
            <p:cNvSpPr>
              <a:spLocks noChangeShapeType="1"/>
            </p:cNvSpPr>
            <p:nvPr/>
          </p:nvSpPr>
          <p:spPr bwMode="auto">
            <a:xfrm flipH="1">
              <a:off x="528" y="3312"/>
              <a:ext cx="96" cy="240"/>
            </a:xfrm>
            <a:prstGeom prst="line">
              <a:avLst/>
            </a:prstGeom>
            <a:noFill/>
            <a:ln w="28575">
              <a:solidFill>
                <a:schemeClr val="tx1"/>
              </a:solidFill>
              <a:round/>
              <a:headEnd type="triangle" w="med" len="med"/>
              <a:tailEnd/>
            </a:ln>
            <a:effectLst/>
          </p:spPr>
          <p:txBody>
            <a:bodyPr/>
            <a:lstStyle/>
            <a:p>
              <a:endParaRPr lang="en-US"/>
            </a:p>
          </p:txBody>
        </p:sp>
        <p:sp>
          <p:nvSpPr>
            <p:cNvPr id="98314" name="Text Box 10"/>
            <p:cNvSpPr txBox="1">
              <a:spLocks noChangeArrowheads="1"/>
            </p:cNvSpPr>
            <p:nvPr/>
          </p:nvSpPr>
          <p:spPr bwMode="auto">
            <a:xfrm>
              <a:off x="144" y="3585"/>
              <a:ext cx="636" cy="404"/>
            </a:xfrm>
            <a:prstGeom prst="rect">
              <a:avLst/>
            </a:prstGeom>
            <a:noFill/>
            <a:ln w="9525">
              <a:noFill/>
              <a:miter lim="800000"/>
              <a:headEnd/>
              <a:tailEnd/>
            </a:ln>
            <a:effectLst/>
          </p:spPr>
          <p:txBody>
            <a:bodyPr wrap="none">
              <a:spAutoFit/>
            </a:bodyPr>
            <a:lstStyle/>
            <a:p>
              <a:r>
                <a:rPr lang="en-US" sz="1800" b="1">
                  <a:latin typeface="Times New Roman" pitchFamily="18" charset="0"/>
                </a:rPr>
                <a:t>Raw</a:t>
              </a:r>
            </a:p>
            <a:p>
              <a:r>
                <a:rPr lang="en-US" sz="1800" b="1">
                  <a:latin typeface="Times New Roman" pitchFamily="18" charset="0"/>
                </a:rPr>
                <a:t>material</a:t>
              </a:r>
            </a:p>
          </p:txBody>
        </p:sp>
        <p:sp>
          <p:nvSpPr>
            <p:cNvPr id="98315" name="Line 11"/>
            <p:cNvSpPr>
              <a:spLocks noChangeShapeType="1"/>
            </p:cNvSpPr>
            <p:nvPr/>
          </p:nvSpPr>
          <p:spPr bwMode="auto">
            <a:xfrm>
              <a:off x="1008" y="1968"/>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16" name="Line 12"/>
            <p:cNvSpPr>
              <a:spLocks noChangeShapeType="1"/>
            </p:cNvSpPr>
            <p:nvPr/>
          </p:nvSpPr>
          <p:spPr bwMode="auto">
            <a:xfrm>
              <a:off x="1008" y="2592"/>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17" name="AutoShape 13"/>
            <p:cNvSpPr>
              <a:spLocks noChangeArrowheads="1"/>
            </p:cNvSpPr>
            <p:nvPr/>
          </p:nvSpPr>
          <p:spPr bwMode="auto">
            <a:xfrm>
              <a:off x="720" y="3264"/>
              <a:ext cx="624" cy="144"/>
            </a:xfrm>
            <a:prstGeom prst="rightArrow">
              <a:avLst>
                <a:gd name="adj1" fmla="val 50000"/>
                <a:gd name="adj2" fmla="val 108333"/>
              </a:avLst>
            </a:prstGeom>
            <a:solidFill>
              <a:srgbClr val="FF00FF"/>
            </a:solidFill>
            <a:ln w="9525">
              <a:solidFill>
                <a:schemeClr val="tx1"/>
              </a:solidFill>
              <a:miter lim="800000"/>
              <a:headEnd/>
              <a:tailEnd/>
            </a:ln>
            <a:effectLst/>
          </p:spPr>
          <p:txBody>
            <a:bodyPr wrap="none" anchor="ctr"/>
            <a:lstStyle/>
            <a:p>
              <a:endParaRPr lang="en-US"/>
            </a:p>
          </p:txBody>
        </p:sp>
      </p:grpSp>
      <p:grpSp>
        <p:nvGrpSpPr>
          <p:cNvPr id="98318" name="Group 14"/>
          <p:cNvGrpSpPr>
            <a:grpSpLocks/>
          </p:cNvGrpSpPr>
          <p:nvPr/>
        </p:nvGrpSpPr>
        <p:grpSpPr bwMode="auto">
          <a:xfrm>
            <a:off x="2952750" y="1677988"/>
            <a:ext cx="2190750" cy="3981450"/>
            <a:chOff x="1860" y="1057"/>
            <a:chExt cx="1380" cy="2508"/>
          </a:xfrm>
        </p:grpSpPr>
        <p:sp>
          <p:nvSpPr>
            <p:cNvPr id="98319" name="Oval 15" descr="40%"/>
            <p:cNvSpPr>
              <a:spLocks noChangeArrowheads="1"/>
            </p:cNvSpPr>
            <p:nvPr/>
          </p:nvSpPr>
          <p:spPr bwMode="auto">
            <a:xfrm>
              <a:off x="1860" y="1057"/>
              <a:ext cx="1380" cy="2508"/>
            </a:xfrm>
            <a:prstGeom prst="ellipse">
              <a:avLst/>
            </a:prstGeom>
            <a:noFill/>
            <a:ln w="28575">
              <a:solidFill>
                <a:schemeClr val="tx1"/>
              </a:solidFill>
              <a:round/>
              <a:headEnd/>
              <a:tailEnd/>
            </a:ln>
            <a:effectLst/>
          </p:spPr>
          <p:txBody>
            <a:bodyPr wrap="none" anchor="ctr"/>
            <a:lstStyle/>
            <a:p>
              <a:endParaRPr lang="en-US"/>
            </a:p>
          </p:txBody>
        </p:sp>
        <p:sp>
          <p:nvSpPr>
            <p:cNvPr id="98320" name="Text Box 16" descr="40%"/>
            <p:cNvSpPr txBox="1">
              <a:spLocks noChangeArrowheads="1"/>
            </p:cNvSpPr>
            <p:nvPr/>
          </p:nvSpPr>
          <p:spPr bwMode="auto">
            <a:xfrm>
              <a:off x="2184" y="1237"/>
              <a:ext cx="888" cy="250"/>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Company</a:t>
              </a:r>
              <a:r>
                <a:rPr lang="en-US" sz="2000" b="1">
                  <a:latin typeface="Times New Roman" pitchFamily="18" charset="0"/>
                </a:rPr>
                <a:t> 2</a:t>
              </a:r>
            </a:p>
          </p:txBody>
        </p:sp>
        <p:sp>
          <p:nvSpPr>
            <p:cNvPr id="98321" name="Rectangle 17"/>
            <p:cNvSpPr>
              <a:spLocks noChangeArrowheads="1"/>
            </p:cNvSpPr>
            <p:nvPr/>
          </p:nvSpPr>
          <p:spPr bwMode="auto">
            <a:xfrm>
              <a:off x="2064" y="1536"/>
              <a:ext cx="948" cy="480"/>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Strategic Level</a:t>
              </a:r>
            </a:p>
            <a:p>
              <a:pPr algn="ctr"/>
              <a:r>
                <a:rPr lang="en-US" sz="1400">
                  <a:latin typeface="Times New Roman" pitchFamily="18" charset="0"/>
                </a:rPr>
                <a:t>(Management)</a:t>
              </a:r>
            </a:p>
          </p:txBody>
        </p:sp>
        <p:sp>
          <p:nvSpPr>
            <p:cNvPr id="98322" name="Rectangle 18" descr="40%"/>
            <p:cNvSpPr>
              <a:spLocks noChangeArrowheads="1"/>
            </p:cNvSpPr>
            <p:nvPr/>
          </p:nvSpPr>
          <p:spPr bwMode="auto">
            <a:xfrm>
              <a:off x="2064" y="2208"/>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Tactical</a:t>
              </a:r>
            </a:p>
            <a:p>
              <a:pPr algn="ctr"/>
              <a:r>
                <a:rPr lang="en-US" sz="1400">
                  <a:latin typeface="Times New Roman" pitchFamily="18" charset="0"/>
                </a:rPr>
                <a:t>(Planning)</a:t>
              </a:r>
            </a:p>
          </p:txBody>
        </p:sp>
        <p:sp>
          <p:nvSpPr>
            <p:cNvPr id="98323" name="Rectangle 19" descr="40%"/>
            <p:cNvSpPr>
              <a:spLocks noChangeArrowheads="1"/>
            </p:cNvSpPr>
            <p:nvPr/>
          </p:nvSpPr>
          <p:spPr bwMode="auto">
            <a:xfrm>
              <a:off x="2064" y="2832"/>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Operational</a:t>
              </a:r>
            </a:p>
            <a:p>
              <a:pPr algn="ctr"/>
              <a:r>
                <a:rPr lang="en-US" sz="1400">
                  <a:latin typeface="Times New Roman" pitchFamily="18" charset="0"/>
                </a:rPr>
                <a:t>(Manufacturing)</a:t>
              </a:r>
            </a:p>
          </p:txBody>
        </p:sp>
        <p:sp>
          <p:nvSpPr>
            <p:cNvPr id="98324" name="Line 20"/>
            <p:cNvSpPr>
              <a:spLocks noChangeShapeType="1"/>
            </p:cNvSpPr>
            <p:nvPr/>
          </p:nvSpPr>
          <p:spPr bwMode="auto">
            <a:xfrm>
              <a:off x="2544" y="2016"/>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25" name="Line 21"/>
            <p:cNvSpPr>
              <a:spLocks noChangeShapeType="1"/>
            </p:cNvSpPr>
            <p:nvPr/>
          </p:nvSpPr>
          <p:spPr bwMode="auto">
            <a:xfrm>
              <a:off x="2544" y="2640"/>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26" name="AutoShape 22"/>
            <p:cNvSpPr>
              <a:spLocks noChangeArrowheads="1"/>
            </p:cNvSpPr>
            <p:nvPr/>
          </p:nvSpPr>
          <p:spPr bwMode="auto">
            <a:xfrm>
              <a:off x="2256" y="3312"/>
              <a:ext cx="624" cy="144"/>
            </a:xfrm>
            <a:prstGeom prst="rightArrow">
              <a:avLst>
                <a:gd name="adj1" fmla="val 50000"/>
                <a:gd name="adj2" fmla="val 108333"/>
              </a:avLst>
            </a:prstGeom>
            <a:solidFill>
              <a:srgbClr val="FF00FF"/>
            </a:solidFill>
            <a:ln w="9525">
              <a:solidFill>
                <a:schemeClr val="tx1"/>
              </a:solidFill>
              <a:miter lim="800000"/>
              <a:headEnd/>
              <a:tailEnd/>
            </a:ln>
            <a:effectLst/>
          </p:spPr>
          <p:txBody>
            <a:bodyPr wrap="none" anchor="ctr"/>
            <a:lstStyle/>
            <a:p>
              <a:endParaRPr lang="en-US"/>
            </a:p>
          </p:txBody>
        </p:sp>
      </p:grpSp>
      <p:grpSp>
        <p:nvGrpSpPr>
          <p:cNvPr id="98327" name="Group 23"/>
          <p:cNvGrpSpPr>
            <a:grpSpLocks/>
          </p:cNvGrpSpPr>
          <p:nvPr/>
        </p:nvGrpSpPr>
        <p:grpSpPr bwMode="auto">
          <a:xfrm>
            <a:off x="2057400" y="4953000"/>
            <a:ext cx="1676400" cy="1204913"/>
            <a:chOff x="1296" y="3120"/>
            <a:chExt cx="1056" cy="759"/>
          </a:xfrm>
        </p:grpSpPr>
        <p:sp>
          <p:nvSpPr>
            <p:cNvPr id="98328" name="Text Box 24" descr="40%"/>
            <p:cNvSpPr txBox="1">
              <a:spLocks noChangeArrowheads="1"/>
            </p:cNvSpPr>
            <p:nvPr/>
          </p:nvSpPr>
          <p:spPr bwMode="auto">
            <a:xfrm>
              <a:off x="1296" y="3648"/>
              <a:ext cx="1056" cy="231"/>
            </a:xfrm>
            <a:prstGeom prst="rect">
              <a:avLst/>
            </a:prstGeom>
            <a:noFill/>
            <a:ln w="28575">
              <a:noFill/>
              <a:miter lim="800000"/>
              <a:headEnd/>
              <a:tailEnd/>
            </a:ln>
            <a:effectLst/>
          </p:spPr>
          <p:txBody>
            <a:bodyPr>
              <a:spAutoFit/>
            </a:bodyPr>
            <a:lstStyle/>
            <a:p>
              <a:pPr>
                <a:spcBef>
                  <a:spcPct val="50000"/>
                </a:spcBef>
              </a:pPr>
              <a:r>
                <a:rPr lang="en-US" sz="1800" b="1">
                  <a:latin typeface="Times New Roman" pitchFamily="18" charset="0"/>
                </a:rPr>
                <a:t>Material flow</a:t>
              </a:r>
            </a:p>
          </p:txBody>
        </p:sp>
        <p:sp>
          <p:nvSpPr>
            <p:cNvPr id="98329" name="AutoShape 25"/>
            <p:cNvSpPr>
              <a:spLocks noChangeArrowheads="1"/>
            </p:cNvSpPr>
            <p:nvPr/>
          </p:nvSpPr>
          <p:spPr bwMode="auto">
            <a:xfrm>
              <a:off x="1344" y="3408"/>
              <a:ext cx="960" cy="240"/>
            </a:xfrm>
            <a:prstGeom prst="curvedUpArrow">
              <a:avLst>
                <a:gd name="adj1" fmla="val 80000"/>
                <a:gd name="adj2" fmla="val 16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8330" name="Text Box 26"/>
            <p:cNvSpPr txBox="1">
              <a:spLocks noChangeArrowheads="1"/>
            </p:cNvSpPr>
            <p:nvPr/>
          </p:nvSpPr>
          <p:spPr bwMode="auto">
            <a:xfrm>
              <a:off x="1488" y="3120"/>
              <a:ext cx="816" cy="404"/>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External logistics</a:t>
              </a:r>
            </a:p>
          </p:txBody>
        </p:sp>
      </p:grpSp>
      <p:grpSp>
        <p:nvGrpSpPr>
          <p:cNvPr id="98331" name="Group 27"/>
          <p:cNvGrpSpPr>
            <a:grpSpLocks/>
          </p:cNvGrpSpPr>
          <p:nvPr/>
        </p:nvGrpSpPr>
        <p:grpSpPr bwMode="auto">
          <a:xfrm>
            <a:off x="4495800" y="4953000"/>
            <a:ext cx="1752600" cy="1181100"/>
            <a:chOff x="2832" y="3120"/>
            <a:chExt cx="1104" cy="744"/>
          </a:xfrm>
        </p:grpSpPr>
        <p:sp>
          <p:nvSpPr>
            <p:cNvPr id="98332" name="Rectangle 28" descr="40%"/>
            <p:cNvSpPr>
              <a:spLocks noChangeArrowheads="1"/>
            </p:cNvSpPr>
            <p:nvPr/>
          </p:nvSpPr>
          <p:spPr bwMode="auto">
            <a:xfrm>
              <a:off x="2832" y="3633"/>
              <a:ext cx="952" cy="231"/>
            </a:xfrm>
            <a:prstGeom prst="rect">
              <a:avLst/>
            </a:prstGeom>
            <a:noFill/>
            <a:ln w="28575">
              <a:noFill/>
              <a:miter lim="800000"/>
              <a:headEnd/>
              <a:tailEnd/>
            </a:ln>
            <a:effectLst/>
          </p:spPr>
          <p:txBody>
            <a:bodyPr wrap="none">
              <a:spAutoFit/>
            </a:bodyPr>
            <a:lstStyle/>
            <a:p>
              <a:pPr>
                <a:spcBef>
                  <a:spcPct val="50000"/>
                </a:spcBef>
              </a:pPr>
              <a:r>
                <a:rPr lang="en-US" sz="1800" b="1">
                  <a:latin typeface="Times New Roman" pitchFamily="18" charset="0"/>
                </a:rPr>
                <a:t>Material flow</a:t>
              </a:r>
            </a:p>
          </p:txBody>
        </p:sp>
        <p:sp>
          <p:nvSpPr>
            <p:cNvPr id="98333" name="AutoShape 29"/>
            <p:cNvSpPr>
              <a:spLocks noChangeArrowheads="1"/>
            </p:cNvSpPr>
            <p:nvPr/>
          </p:nvSpPr>
          <p:spPr bwMode="auto">
            <a:xfrm>
              <a:off x="2880" y="3408"/>
              <a:ext cx="960" cy="240"/>
            </a:xfrm>
            <a:prstGeom prst="curvedUpArrow">
              <a:avLst>
                <a:gd name="adj1" fmla="val 80000"/>
                <a:gd name="adj2" fmla="val 16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8334" name="Text Box 30"/>
            <p:cNvSpPr txBox="1">
              <a:spLocks noChangeArrowheads="1"/>
            </p:cNvSpPr>
            <p:nvPr/>
          </p:nvSpPr>
          <p:spPr bwMode="auto">
            <a:xfrm>
              <a:off x="3024" y="3120"/>
              <a:ext cx="912" cy="404"/>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External logistics</a:t>
              </a:r>
            </a:p>
          </p:txBody>
        </p:sp>
      </p:grpSp>
      <p:grpSp>
        <p:nvGrpSpPr>
          <p:cNvPr id="98335" name="Group 31"/>
          <p:cNvGrpSpPr>
            <a:grpSpLocks/>
          </p:cNvGrpSpPr>
          <p:nvPr/>
        </p:nvGrpSpPr>
        <p:grpSpPr bwMode="auto">
          <a:xfrm>
            <a:off x="5391150" y="1677988"/>
            <a:ext cx="3752850" cy="4678362"/>
            <a:chOff x="3396" y="1057"/>
            <a:chExt cx="2364" cy="2947"/>
          </a:xfrm>
        </p:grpSpPr>
        <p:sp>
          <p:nvSpPr>
            <p:cNvPr id="98336" name="Oval 32" descr="40%"/>
            <p:cNvSpPr>
              <a:spLocks noChangeArrowheads="1"/>
            </p:cNvSpPr>
            <p:nvPr/>
          </p:nvSpPr>
          <p:spPr bwMode="auto">
            <a:xfrm>
              <a:off x="3396" y="1057"/>
              <a:ext cx="1380" cy="2508"/>
            </a:xfrm>
            <a:prstGeom prst="ellipse">
              <a:avLst/>
            </a:prstGeom>
            <a:noFill/>
            <a:ln w="28575">
              <a:solidFill>
                <a:schemeClr val="tx1"/>
              </a:solidFill>
              <a:round/>
              <a:headEnd/>
              <a:tailEnd/>
            </a:ln>
            <a:effectLst/>
          </p:spPr>
          <p:txBody>
            <a:bodyPr wrap="none" anchor="ctr"/>
            <a:lstStyle/>
            <a:p>
              <a:endParaRPr lang="en-US"/>
            </a:p>
          </p:txBody>
        </p:sp>
        <p:sp>
          <p:nvSpPr>
            <p:cNvPr id="98337" name="Text Box 33" descr="40%"/>
            <p:cNvSpPr txBox="1">
              <a:spLocks noChangeArrowheads="1"/>
            </p:cNvSpPr>
            <p:nvPr/>
          </p:nvSpPr>
          <p:spPr bwMode="auto">
            <a:xfrm>
              <a:off x="3678" y="1243"/>
              <a:ext cx="864" cy="481"/>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Company</a:t>
              </a:r>
              <a:r>
                <a:rPr lang="en-US" sz="2000" b="1">
                  <a:latin typeface="Times New Roman" pitchFamily="18" charset="0"/>
                </a:rPr>
                <a:t> 3 </a:t>
              </a:r>
            </a:p>
            <a:p>
              <a:pPr>
                <a:spcBef>
                  <a:spcPct val="50000"/>
                </a:spcBef>
              </a:pPr>
              <a:endParaRPr lang="en-US" sz="1600" b="1">
                <a:latin typeface="Times New Roman" pitchFamily="18" charset="0"/>
              </a:endParaRPr>
            </a:p>
          </p:txBody>
        </p:sp>
        <p:sp>
          <p:nvSpPr>
            <p:cNvPr id="98338" name="Text Box 34" descr="40%"/>
            <p:cNvSpPr txBox="1">
              <a:spLocks noChangeArrowheads="1"/>
            </p:cNvSpPr>
            <p:nvPr/>
          </p:nvSpPr>
          <p:spPr bwMode="auto">
            <a:xfrm>
              <a:off x="4992" y="1218"/>
              <a:ext cx="720" cy="288"/>
            </a:xfrm>
            <a:prstGeom prst="rect">
              <a:avLst/>
            </a:prstGeom>
            <a:noFill/>
            <a:ln w="28575">
              <a:noFill/>
              <a:miter lim="800000"/>
              <a:headEnd/>
              <a:tailEnd/>
            </a:ln>
            <a:effectLst/>
          </p:spPr>
          <p:txBody>
            <a:bodyPr>
              <a:spAutoFit/>
            </a:bodyPr>
            <a:lstStyle/>
            <a:p>
              <a:pPr>
                <a:spcBef>
                  <a:spcPct val="50000"/>
                </a:spcBef>
              </a:pPr>
              <a:endParaRPr lang="en-US" sz="2400" b="1">
                <a:latin typeface="Times New Roman" pitchFamily="18" charset="0"/>
              </a:endParaRPr>
            </a:p>
          </p:txBody>
        </p:sp>
        <p:sp>
          <p:nvSpPr>
            <p:cNvPr id="98339" name="Oval 35" descr="40%"/>
            <p:cNvSpPr>
              <a:spLocks noChangeArrowheads="1"/>
            </p:cNvSpPr>
            <p:nvPr/>
          </p:nvSpPr>
          <p:spPr bwMode="auto">
            <a:xfrm>
              <a:off x="4986" y="1560"/>
              <a:ext cx="774" cy="246"/>
            </a:xfrm>
            <a:prstGeom prst="ellipse">
              <a:avLst/>
            </a:prstGeom>
            <a:noFill/>
            <a:ln w="28575">
              <a:solidFill>
                <a:schemeClr val="tx1"/>
              </a:solidFill>
              <a:round/>
              <a:headEnd/>
              <a:tailEnd/>
            </a:ln>
            <a:effectLst/>
          </p:spPr>
          <p:txBody>
            <a:bodyPr wrap="none" anchor="ctr"/>
            <a:lstStyle/>
            <a:p>
              <a:endParaRPr lang="en-US"/>
            </a:p>
          </p:txBody>
        </p:sp>
        <p:sp>
          <p:nvSpPr>
            <p:cNvPr id="98340" name="Text Box 36" descr="40%"/>
            <p:cNvSpPr txBox="1">
              <a:spLocks noChangeArrowheads="1"/>
            </p:cNvSpPr>
            <p:nvPr/>
          </p:nvSpPr>
          <p:spPr bwMode="auto">
            <a:xfrm>
              <a:off x="5052" y="1566"/>
              <a:ext cx="672" cy="212"/>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Customer</a:t>
              </a:r>
            </a:p>
          </p:txBody>
        </p:sp>
        <p:sp>
          <p:nvSpPr>
            <p:cNvPr id="98341" name="Oval 37" descr="40%"/>
            <p:cNvSpPr>
              <a:spLocks noChangeArrowheads="1"/>
            </p:cNvSpPr>
            <p:nvPr/>
          </p:nvSpPr>
          <p:spPr bwMode="auto">
            <a:xfrm>
              <a:off x="4974" y="1962"/>
              <a:ext cx="774" cy="246"/>
            </a:xfrm>
            <a:prstGeom prst="ellipse">
              <a:avLst/>
            </a:prstGeom>
            <a:noFill/>
            <a:ln w="28575">
              <a:solidFill>
                <a:schemeClr val="tx1"/>
              </a:solidFill>
              <a:round/>
              <a:headEnd/>
              <a:tailEnd/>
            </a:ln>
            <a:effectLst/>
          </p:spPr>
          <p:txBody>
            <a:bodyPr wrap="none" anchor="ctr"/>
            <a:lstStyle/>
            <a:p>
              <a:endParaRPr lang="en-US"/>
            </a:p>
          </p:txBody>
        </p:sp>
        <p:sp>
          <p:nvSpPr>
            <p:cNvPr id="98342" name="Text Box 38" descr="40%"/>
            <p:cNvSpPr txBox="1">
              <a:spLocks noChangeArrowheads="1"/>
            </p:cNvSpPr>
            <p:nvPr/>
          </p:nvSpPr>
          <p:spPr bwMode="auto">
            <a:xfrm>
              <a:off x="5040" y="1968"/>
              <a:ext cx="672" cy="212"/>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Customer</a:t>
              </a:r>
            </a:p>
          </p:txBody>
        </p:sp>
        <p:sp>
          <p:nvSpPr>
            <p:cNvPr id="98343" name="Oval 39" descr="40%"/>
            <p:cNvSpPr>
              <a:spLocks noChangeArrowheads="1"/>
            </p:cNvSpPr>
            <p:nvPr/>
          </p:nvSpPr>
          <p:spPr bwMode="auto">
            <a:xfrm>
              <a:off x="4956" y="2364"/>
              <a:ext cx="774" cy="246"/>
            </a:xfrm>
            <a:prstGeom prst="ellipse">
              <a:avLst/>
            </a:prstGeom>
            <a:noFill/>
            <a:ln w="28575">
              <a:solidFill>
                <a:schemeClr val="tx1"/>
              </a:solidFill>
              <a:round/>
              <a:headEnd/>
              <a:tailEnd/>
            </a:ln>
            <a:effectLst/>
          </p:spPr>
          <p:txBody>
            <a:bodyPr wrap="none" anchor="ctr"/>
            <a:lstStyle/>
            <a:p>
              <a:endParaRPr lang="en-US"/>
            </a:p>
          </p:txBody>
        </p:sp>
        <p:sp>
          <p:nvSpPr>
            <p:cNvPr id="98344" name="Text Box 40" descr="40%"/>
            <p:cNvSpPr txBox="1">
              <a:spLocks noChangeArrowheads="1"/>
            </p:cNvSpPr>
            <p:nvPr/>
          </p:nvSpPr>
          <p:spPr bwMode="auto">
            <a:xfrm>
              <a:off x="5022" y="2370"/>
              <a:ext cx="672" cy="212"/>
            </a:xfrm>
            <a:prstGeom prst="rect">
              <a:avLst/>
            </a:prstGeom>
            <a:noFill/>
            <a:ln w="28575">
              <a:noFill/>
              <a:miter lim="800000"/>
              <a:headEnd/>
              <a:tailEnd/>
            </a:ln>
            <a:effectLst/>
          </p:spPr>
          <p:txBody>
            <a:bodyPr>
              <a:spAutoFit/>
            </a:bodyPr>
            <a:lstStyle/>
            <a:p>
              <a:pPr>
                <a:spcBef>
                  <a:spcPct val="50000"/>
                </a:spcBef>
              </a:pPr>
              <a:r>
                <a:rPr lang="en-US" sz="1600" b="1">
                  <a:latin typeface="Times New Roman" pitchFamily="18" charset="0"/>
                </a:rPr>
                <a:t>Customer</a:t>
              </a:r>
            </a:p>
          </p:txBody>
        </p:sp>
        <p:sp>
          <p:nvSpPr>
            <p:cNvPr id="98345" name="Line 41"/>
            <p:cNvSpPr>
              <a:spLocks noChangeShapeType="1"/>
            </p:cNvSpPr>
            <p:nvPr/>
          </p:nvSpPr>
          <p:spPr bwMode="auto">
            <a:xfrm flipV="1">
              <a:off x="4560" y="1698"/>
              <a:ext cx="432" cy="1158"/>
            </a:xfrm>
            <a:prstGeom prst="line">
              <a:avLst/>
            </a:prstGeom>
            <a:noFill/>
            <a:ln w="28575">
              <a:solidFill>
                <a:schemeClr val="tx1"/>
              </a:solidFill>
              <a:round/>
              <a:headEnd/>
              <a:tailEnd type="triangle" w="med" len="med"/>
            </a:ln>
            <a:effectLst/>
          </p:spPr>
          <p:txBody>
            <a:bodyPr/>
            <a:lstStyle/>
            <a:p>
              <a:endParaRPr lang="en-US"/>
            </a:p>
          </p:txBody>
        </p:sp>
        <p:sp>
          <p:nvSpPr>
            <p:cNvPr id="98346" name="Line 42"/>
            <p:cNvSpPr>
              <a:spLocks noChangeShapeType="1"/>
            </p:cNvSpPr>
            <p:nvPr/>
          </p:nvSpPr>
          <p:spPr bwMode="auto">
            <a:xfrm flipV="1">
              <a:off x="4560" y="2118"/>
              <a:ext cx="426" cy="786"/>
            </a:xfrm>
            <a:prstGeom prst="line">
              <a:avLst/>
            </a:prstGeom>
            <a:noFill/>
            <a:ln w="28575">
              <a:solidFill>
                <a:schemeClr val="tx1"/>
              </a:solidFill>
              <a:round/>
              <a:headEnd/>
              <a:tailEnd type="triangle" w="med" len="med"/>
            </a:ln>
            <a:effectLst/>
          </p:spPr>
          <p:txBody>
            <a:bodyPr/>
            <a:lstStyle/>
            <a:p>
              <a:endParaRPr lang="en-US"/>
            </a:p>
          </p:txBody>
        </p:sp>
        <p:sp>
          <p:nvSpPr>
            <p:cNvPr id="98347" name="Line 43"/>
            <p:cNvSpPr>
              <a:spLocks noChangeShapeType="1"/>
            </p:cNvSpPr>
            <p:nvPr/>
          </p:nvSpPr>
          <p:spPr bwMode="auto">
            <a:xfrm flipV="1">
              <a:off x="4572" y="2472"/>
              <a:ext cx="384" cy="480"/>
            </a:xfrm>
            <a:prstGeom prst="line">
              <a:avLst/>
            </a:prstGeom>
            <a:noFill/>
            <a:ln w="28575">
              <a:solidFill>
                <a:schemeClr val="tx1"/>
              </a:solidFill>
              <a:round/>
              <a:headEnd/>
              <a:tailEnd type="triangle" w="med" len="med"/>
            </a:ln>
            <a:effectLst/>
          </p:spPr>
          <p:txBody>
            <a:bodyPr/>
            <a:lstStyle/>
            <a:p>
              <a:endParaRPr lang="en-US"/>
            </a:p>
          </p:txBody>
        </p:sp>
        <p:sp>
          <p:nvSpPr>
            <p:cNvPr id="98348" name="Text Box 44" descr="40%"/>
            <p:cNvSpPr txBox="1">
              <a:spLocks noChangeArrowheads="1"/>
            </p:cNvSpPr>
            <p:nvPr/>
          </p:nvSpPr>
          <p:spPr bwMode="auto">
            <a:xfrm>
              <a:off x="4656" y="3480"/>
              <a:ext cx="960" cy="404"/>
            </a:xfrm>
            <a:prstGeom prst="rect">
              <a:avLst/>
            </a:prstGeom>
            <a:noFill/>
            <a:ln w="28575">
              <a:noFill/>
              <a:miter lim="800000"/>
              <a:headEnd/>
              <a:tailEnd/>
            </a:ln>
            <a:effectLst/>
          </p:spPr>
          <p:txBody>
            <a:bodyPr>
              <a:spAutoFit/>
            </a:bodyPr>
            <a:lstStyle/>
            <a:p>
              <a:pPr>
                <a:spcBef>
                  <a:spcPct val="50000"/>
                </a:spcBef>
              </a:pPr>
              <a:r>
                <a:rPr lang="en-US" sz="1800" b="1">
                  <a:latin typeface="Times New Roman" pitchFamily="18" charset="0"/>
                </a:rPr>
                <a:t>Finished product</a:t>
              </a:r>
            </a:p>
          </p:txBody>
        </p:sp>
        <p:sp>
          <p:nvSpPr>
            <p:cNvPr id="98349" name="Line 45"/>
            <p:cNvSpPr>
              <a:spLocks noChangeShapeType="1"/>
            </p:cNvSpPr>
            <p:nvPr/>
          </p:nvSpPr>
          <p:spPr bwMode="auto">
            <a:xfrm>
              <a:off x="4890" y="2640"/>
              <a:ext cx="0" cy="864"/>
            </a:xfrm>
            <a:prstGeom prst="line">
              <a:avLst/>
            </a:prstGeom>
            <a:noFill/>
            <a:ln w="28575">
              <a:solidFill>
                <a:schemeClr val="tx1"/>
              </a:solidFill>
              <a:round/>
              <a:headEnd/>
              <a:tailEnd type="triangle" w="med" len="med"/>
            </a:ln>
            <a:effectLst/>
          </p:spPr>
          <p:txBody>
            <a:bodyPr/>
            <a:lstStyle/>
            <a:p>
              <a:endParaRPr lang="en-US"/>
            </a:p>
          </p:txBody>
        </p:sp>
        <p:sp>
          <p:nvSpPr>
            <p:cNvPr id="98350" name="Rectangle 46"/>
            <p:cNvSpPr>
              <a:spLocks noChangeArrowheads="1"/>
            </p:cNvSpPr>
            <p:nvPr/>
          </p:nvSpPr>
          <p:spPr bwMode="auto">
            <a:xfrm>
              <a:off x="3600" y="1488"/>
              <a:ext cx="948" cy="480"/>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Strategic Level</a:t>
              </a:r>
            </a:p>
            <a:p>
              <a:pPr algn="ctr"/>
              <a:r>
                <a:rPr lang="en-US" sz="1400">
                  <a:latin typeface="Times New Roman" pitchFamily="18" charset="0"/>
                </a:rPr>
                <a:t>(Management)</a:t>
              </a:r>
            </a:p>
          </p:txBody>
        </p:sp>
        <p:sp>
          <p:nvSpPr>
            <p:cNvPr id="98351" name="Rectangle 47" descr="40%"/>
            <p:cNvSpPr>
              <a:spLocks noChangeArrowheads="1"/>
            </p:cNvSpPr>
            <p:nvPr/>
          </p:nvSpPr>
          <p:spPr bwMode="auto">
            <a:xfrm>
              <a:off x="3600" y="2160"/>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Tactical</a:t>
              </a:r>
            </a:p>
            <a:p>
              <a:pPr algn="ctr"/>
              <a:r>
                <a:rPr lang="en-US" sz="1400">
                  <a:latin typeface="Times New Roman" pitchFamily="18" charset="0"/>
                </a:rPr>
                <a:t>(Planning)</a:t>
              </a:r>
            </a:p>
          </p:txBody>
        </p:sp>
        <p:sp>
          <p:nvSpPr>
            <p:cNvPr id="98352" name="Rectangle 48" descr="40%"/>
            <p:cNvSpPr>
              <a:spLocks noChangeArrowheads="1"/>
            </p:cNvSpPr>
            <p:nvPr/>
          </p:nvSpPr>
          <p:spPr bwMode="auto">
            <a:xfrm>
              <a:off x="3600" y="2784"/>
              <a:ext cx="948" cy="432"/>
            </a:xfrm>
            <a:prstGeom prst="rect">
              <a:avLst/>
            </a:prstGeom>
            <a:noFill/>
            <a:ln w="28575">
              <a:solidFill>
                <a:schemeClr val="tx1"/>
              </a:solidFill>
              <a:miter lim="800000"/>
              <a:headEnd/>
              <a:tailEnd/>
            </a:ln>
            <a:effectLst/>
          </p:spPr>
          <p:txBody>
            <a:bodyPr wrap="none" anchor="ctr"/>
            <a:lstStyle/>
            <a:p>
              <a:pPr algn="ctr"/>
              <a:r>
                <a:rPr lang="en-US" sz="1400">
                  <a:latin typeface="Times New Roman" pitchFamily="18" charset="0"/>
                </a:rPr>
                <a:t>Operational</a:t>
              </a:r>
            </a:p>
            <a:p>
              <a:pPr algn="ctr"/>
              <a:r>
                <a:rPr lang="en-US" sz="1400">
                  <a:latin typeface="Times New Roman" pitchFamily="18" charset="0"/>
                </a:rPr>
                <a:t>(Manufacturing)</a:t>
              </a:r>
            </a:p>
          </p:txBody>
        </p:sp>
        <p:sp>
          <p:nvSpPr>
            <p:cNvPr id="98353" name="Line 49"/>
            <p:cNvSpPr>
              <a:spLocks noChangeShapeType="1"/>
            </p:cNvSpPr>
            <p:nvPr/>
          </p:nvSpPr>
          <p:spPr bwMode="auto">
            <a:xfrm>
              <a:off x="4080" y="1968"/>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54" name="Line 50"/>
            <p:cNvSpPr>
              <a:spLocks noChangeShapeType="1"/>
            </p:cNvSpPr>
            <p:nvPr/>
          </p:nvSpPr>
          <p:spPr bwMode="auto">
            <a:xfrm>
              <a:off x="4080" y="2592"/>
              <a:ext cx="0" cy="192"/>
            </a:xfrm>
            <a:prstGeom prst="line">
              <a:avLst/>
            </a:prstGeom>
            <a:noFill/>
            <a:ln w="12700">
              <a:solidFill>
                <a:schemeClr val="tx1"/>
              </a:solidFill>
              <a:round/>
              <a:headEnd type="triangle" w="med" len="med"/>
              <a:tailEnd type="triangle" w="med" len="med"/>
            </a:ln>
            <a:effectLst/>
          </p:spPr>
          <p:txBody>
            <a:bodyPr wrap="none"/>
            <a:lstStyle/>
            <a:p>
              <a:endParaRPr lang="en-US"/>
            </a:p>
          </p:txBody>
        </p:sp>
        <p:sp>
          <p:nvSpPr>
            <p:cNvPr id="98355" name="AutoShape 51"/>
            <p:cNvSpPr>
              <a:spLocks noChangeArrowheads="1"/>
            </p:cNvSpPr>
            <p:nvPr/>
          </p:nvSpPr>
          <p:spPr bwMode="auto">
            <a:xfrm>
              <a:off x="3792" y="3264"/>
              <a:ext cx="624" cy="144"/>
            </a:xfrm>
            <a:prstGeom prst="rightArrow">
              <a:avLst>
                <a:gd name="adj1" fmla="val 50000"/>
                <a:gd name="adj2" fmla="val 108333"/>
              </a:avLst>
            </a:prstGeom>
            <a:solidFill>
              <a:srgbClr val="FF00FF"/>
            </a:solidFill>
            <a:ln w="9525">
              <a:solidFill>
                <a:schemeClr val="tx1"/>
              </a:solidFill>
              <a:miter lim="800000"/>
              <a:headEnd/>
              <a:tailEnd/>
            </a:ln>
            <a:effectLst/>
          </p:spPr>
          <p:txBody>
            <a:bodyPr wrap="none" anchor="ctr"/>
            <a:lstStyle/>
            <a:p>
              <a:endParaRPr lang="en-US"/>
            </a:p>
          </p:txBody>
        </p:sp>
        <p:sp>
          <p:nvSpPr>
            <p:cNvPr id="98356" name="Text Box 52"/>
            <p:cNvSpPr txBox="1">
              <a:spLocks noChangeArrowheads="1"/>
            </p:cNvSpPr>
            <p:nvPr/>
          </p:nvSpPr>
          <p:spPr bwMode="auto">
            <a:xfrm>
              <a:off x="4080" y="3600"/>
              <a:ext cx="1056" cy="404"/>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Internal logistics</a:t>
              </a:r>
            </a:p>
          </p:txBody>
        </p:sp>
        <p:sp>
          <p:nvSpPr>
            <p:cNvPr id="98357" name="Line 53"/>
            <p:cNvSpPr>
              <a:spLocks noChangeShapeType="1"/>
            </p:cNvSpPr>
            <p:nvPr/>
          </p:nvSpPr>
          <p:spPr bwMode="auto">
            <a:xfrm flipH="1" flipV="1">
              <a:off x="4128" y="3408"/>
              <a:ext cx="240" cy="240"/>
            </a:xfrm>
            <a:prstGeom prst="line">
              <a:avLst/>
            </a:prstGeom>
            <a:noFill/>
            <a:ln w="28575">
              <a:solidFill>
                <a:schemeClr val="tx1"/>
              </a:solidFill>
              <a:round/>
              <a:headEnd/>
              <a:tailEnd type="triangle" w="med" len="med"/>
            </a:ln>
            <a:effectLst/>
          </p:spPr>
          <p:txBody>
            <a:bodyPr wrap="none"/>
            <a:lstStyle/>
            <a:p>
              <a:endParaRPr lang="en-US"/>
            </a:p>
          </p:txBody>
        </p:sp>
      </p:grpSp>
      <p:grpSp>
        <p:nvGrpSpPr>
          <p:cNvPr id="98358" name="Group 54"/>
          <p:cNvGrpSpPr>
            <a:grpSpLocks/>
          </p:cNvGrpSpPr>
          <p:nvPr/>
        </p:nvGrpSpPr>
        <p:grpSpPr bwMode="auto">
          <a:xfrm>
            <a:off x="1866900" y="836613"/>
            <a:ext cx="4511675" cy="1385887"/>
            <a:chOff x="1176" y="528"/>
            <a:chExt cx="2610" cy="873"/>
          </a:xfrm>
        </p:grpSpPr>
        <p:sp>
          <p:nvSpPr>
            <p:cNvPr id="98359" name="Freeform 55" descr="40%"/>
            <p:cNvSpPr>
              <a:spLocks/>
            </p:cNvSpPr>
            <p:nvPr/>
          </p:nvSpPr>
          <p:spPr bwMode="auto">
            <a:xfrm>
              <a:off x="1350" y="1071"/>
              <a:ext cx="852" cy="130"/>
            </a:xfrm>
            <a:custGeom>
              <a:avLst/>
              <a:gdLst/>
              <a:ahLst/>
              <a:cxnLst>
                <a:cxn ang="0">
                  <a:pos x="0" y="220"/>
                </a:cxn>
                <a:cxn ang="0">
                  <a:pos x="294" y="52"/>
                </a:cxn>
                <a:cxn ang="0">
                  <a:pos x="816" y="28"/>
                </a:cxn>
                <a:cxn ang="0">
                  <a:pos x="1200" y="220"/>
                </a:cxn>
              </a:cxnLst>
              <a:rect l="0" t="0" r="r" b="b"/>
              <a:pathLst>
                <a:path w="1200" h="220">
                  <a:moveTo>
                    <a:pt x="0" y="220"/>
                  </a:moveTo>
                  <a:cubicBezTo>
                    <a:pt x="49" y="192"/>
                    <a:pt x="158" y="84"/>
                    <a:pt x="294" y="52"/>
                  </a:cubicBezTo>
                  <a:cubicBezTo>
                    <a:pt x="430" y="20"/>
                    <a:pt x="665" y="0"/>
                    <a:pt x="816" y="28"/>
                  </a:cubicBezTo>
                  <a:cubicBezTo>
                    <a:pt x="967" y="56"/>
                    <a:pt x="1084" y="136"/>
                    <a:pt x="1200" y="220"/>
                  </a:cubicBezTo>
                </a:path>
              </a:pathLst>
            </a:custGeom>
            <a:noFill/>
            <a:ln w="28575" cap="flat" cmpd="sng">
              <a:solidFill>
                <a:schemeClr val="tx1"/>
              </a:solidFill>
              <a:prstDash val="solid"/>
              <a:round/>
              <a:headEnd type="triangle" w="med" len="med"/>
              <a:tailEnd type="triangle" w="med" len="med"/>
            </a:ln>
            <a:effectLst/>
          </p:spPr>
          <p:txBody>
            <a:bodyPr/>
            <a:lstStyle/>
            <a:p>
              <a:endParaRPr lang="en-US"/>
            </a:p>
          </p:txBody>
        </p:sp>
        <p:sp>
          <p:nvSpPr>
            <p:cNvPr id="98360" name="Freeform 56" descr="40%"/>
            <p:cNvSpPr>
              <a:spLocks/>
            </p:cNvSpPr>
            <p:nvPr/>
          </p:nvSpPr>
          <p:spPr bwMode="auto">
            <a:xfrm>
              <a:off x="2886" y="1059"/>
              <a:ext cx="852" cy="130"/>
            </a:xfrm>
            <a:custGeom>
              <a:avLst/>
              <a:gdLst/>
              <a:ahLst/>
              <a:cxnLst>
                <a:cxn ang="0">
                  <a:pos x="0" y="220"/>
                </a:cxn>
                <a:cxn ang="0">
                  <a:pos x="294" y="52"/>
                </a:cxn>
                <a:cxn ang="0">
                  <a:pos x="816" y="28"/>
                </a:cxn>
                <a:cxn ang="0">
                  <a:pos x="1200" y="220"/>
                </a:cxn>
              </a:cxnLst>
              <a:rect l="0" t="0" r="r" b="b"/>
              <a:pathLst>
                <a:path w="1200" h="220">
                  <a:moveTo>
                    <a:pt x="0" y="220"/>
                  </a:moveTo>
                  <a:cubicBezTo>
                    <a:pt x="49" y="192"/>
                    <a:pt x="158" y="84"/>
                    <a:pt x="294" y="52"/>
                  </a:cubicBezTo>
                  <a:cubicBezTo>
                    <a:pt x="430" y="20"/>
                    <a:pt x="665" y="0"/>
                    <a:pt x="816" y="28"/>
                  </a:cubicBezTo>
                  <a:cubicBezTo>
                    <a:pt x="967" y="56"/>
                    <a:pt x="1084" y="136"/>
                    <a:pt x="1200" y="220"/>
                  </a:cubicBezTo>
                </a:path>
              </a:pathLst>
            </a:custGeom>
            <a:noFill/>
            <a:ln w="28575" cap="flat" cmpd="sng">
              <a:solidFill>
                <a:schemeClr val="tx1"/>
              </a:solidFill>
              <a:prstDash val="solid"/>
              <a:round/>
              <a:headEnd type="triangle" w="med" len="med"/>
              <a:tailEnd type="triangle" w="med" len="med"/>
            </a:ln>
            <a:effectLst/>
          </p:spPr>
          <p:txBody>
            <a:bodyPr/>
            <a:lstStyle/>
            <a:p>
              <a:endParaRPr lang="en-US"/>
            </a:p>
          </p:txBody>
        </p:sp>
        <p:sp>
          <p:nvSpPr>
            <p:cNvPr id="98361" name="Text Box 57" descr="40%"/>
            <p:cNvSpPr txBox="1">
              <a:spLocks noChangeArrowheads="1"/>
            </p:cNvSpPr>
            <p:nvPr/>
          </p:nvSpPr>
          <p:spPr bwMode="auto">
            <a:xfrm>
              <a:off x="1176" y="828"/>
              <a:ext cx="1344" cy="231"/>
            </a:xfrm>
            <a:prstGeom prst="rect">
              <a:avLst/>
            </a:prstGeom>
            <a:noFill/>
            <a:ln w="28575">
              <a:noFill/>
              <a:miter lim="800000"/>
              <a:headEnd/>
              <a:tailEnd/>
            </a:ln>
            <a:effectLst/>
          </p:spPr>
          <p:txBody>
            <a:bodyPr>
              <a:spAutoFit/>
            </a:bodyPr>
            <a:lstStyle/>
            <a:p>
              <a:pPr>
                <a:spcBef>
                  <a:spcPct val="50000"/>
                </a:spcBef>
              </a:pPr>
              <a:r>
                <a:rPr lang="en-US" sz="1800" b="1">
                  <a:latin typeface="Times New Roman" pitchFamily="18" charset="0"/>
                </a:rPr>
                <a:t>Policy agreement</a:t>
              </a:r>
            </a:p>
          </p:txBody>
        </p:sp>
        <p:sp>
          <p:nvSpPr>
            <p:cNvPr id="98362" name="Rectangle 58" descr="40%"/>
            <p:cNvSpPr>
              <a:spLocks noChangeArrowheads="1"/>
            </p:cNvSpPr>
            <p:nvPr/>
          </p:nvSpPr>
          <p:spPr bwMode="auto">
            <a:xfrm>
              <a:off x="2706" y="825"/>
              <a:ext cx="1080" cy="576"/>
            </a:xfrm>
            <a:prstGeom prst="rect">
              <a:avLst/>
            </a:prstGeom>
            <a:noFill/>
            <a:ln w="28575">
              <a:noFill/>
              <a:miter lim="800000"/>
              <a:headEnd/>
              <a:tailEnd/>
            </a:ln>
            <a:effectLst/>
          </p:spPr>
          <p:txBody>
            <a:bodyPr wrap="none">
              <a:spAutoFit/>
            </a:bodyPr>
            <a:lstStyle/>
            <a:p>
              <a:pPr>
                <a:spcBef>
                  <a:spcPct val="50000"/>
                </a:spcBef>
              </a:pPr>
              <a:r>
                <a:rPr lang="en-US" sz="1800" b="1">
                  <a:latin typeface="Times New Roman" pitchFamily="18" charset="0"/>
                </a:rPr>
                <a:t>Policy agreement</a:t>
              </a:r>
            </a:p>
            <a:p>
              <a:pPr>
                <a:spcBef>
                  <a:spcPct val="50000"/>
                </a:spcBef>
              </a:pPr>
              <a:endParaRPr lang="en-US" sz="2400" b="1">
                <a:latin typeface="Times New Roman" pitchFamily="18" charset="0"/>
              </a:endParaRPr>
            </a:p>
          </p:txBody>
        </p:sp>
        <p:sp>
          <p:nvSpPr>
            <p:cNvPr id="98363" name="Text Box 59"/>
            <p:cNvSpPr txBox="1">
              <a:spLocks noChangeArrowheads="1"/>
            </p:cNvSpPr>
            <p:nvPr/>
          </p:nvSpPr>
          <p:spPr bwMode="auto">
            <a:xfrm>
              <a:off x="1872" y="528"/>
              <a:ext cx="1824" cy="327"/>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Supply chain management</a:t>
              </a:r>
              <a:r>
                <a:rPr lang="en-US" b="1">
                  <a:latin typeface="Times New Roman" pitchFamily="18" charset="0"/>
                </a:rPr>
                <a:t> </a:t>
              </a:r>
            </a:p>
          </p:txBody>
        </p:sp>
        <p:sp>
          <p:nvSpPr>
            <p:cNvPr id="98364" name="Line 60"/>
            <p:cNvSpPr>
              <a:spLocks noChangeShapeType="1"/>
            </p:cNvSpPr>
            <p:nvPr/>
          </p:nvSpPr>
          <p:spPr bwMode="auto">
            <a:xfrm flipH="1">
              <a:off x="2064" y="768"/>
              <a:ext cx="576" cy="96"/>
            </a:xfrm>
            <a:prstGeom prst="line">
              <a:avLst/>
            </a:prstGeom>
            <a:noFill/>
            <a:ln w="28575">
              <a:solidFill>
                <a:schemeClr val="tx1"/>
              </a:solidFill>
              <a:round/>
              <a:headEnd/>
              <a:tailEnd type="triangle" w="med" len="med"/>
            </a:ln>
            <a:effectLst/>
          </p:spPr>
          <p:txBody>
            <a:bodyPr wrap="none"/>
            <a:lstStyle/>
            <a:p>
              <a:endParaRPr lang="en-US"/>
            </a:p>
          </p:txBody>
        </p:sp>
        <p:sp>
          <p:nvSpPr>
            <p:cNvPr id="98365" name="Line 61"/>
            <p:cNvSpPr>
              <a:spLocks noChangeShapeType="1"/>
            </p:cNvSpPr>
            <p:nvPr/>
          </p:nvSpPr>
          <p:spPr bwMode="auto">
            <a:xfrm>
              <a:off x="2736" y="768"/>
              <a:ext cx="480" cy="96"/>
            </a:xfrm>
            <a:prstGeom prst="line">
              <a:avLst/>
            </a:prstGeom>
            <a:noFill/>
            <a:ln w="28575">
              <a:solidFill>
                <a:schemeClr val="tx1"/>
              </a:solidFill>
              <a:round/>
              <a:headEnd/>
              <a:tailEnd type="triangle" w="med" len="med"/>
            </a:ln>
            <a:effec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0-#ppt_w/2"/>
                                          </p:val>
                                        </p:tav>
                                        <p:tav tm="100000">
                                          <p:val>
                                            <p:strVal val="#ppt_x"/>
                                          </p:val>
                                        </p:tav>
                                      </p:tavLst>
                                    </p:anim>
                                    <p:anim calcmode="lin" valueType="num">
                                      <p:cBhvr additive="base">
                                        <p:cTn id="8" dur="500" fill="hold"/>
                                        <p:tgtEl>
                                          <p:spTgt spid="983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8307"/>
                                        </p:tgtEl>
                                        <p:attrNameLst>
                                          <p:attrName>style.visibility</p:attrName>
                                        </p:attrNameLst>
                                      </p:cBhvr>
                                      <p:to>
                                        <p:strVal val="visible"/>
                                      </p:to>
                                    </p:set>
                                    <p:anim calcmode="lin" valueType="num">
                                      <p:cBhvr additive="base">
                                        <p:cTn id="13" dur="500" fill="hold"/>
                                        <p:tgtEl>
                                          <p:spTgt spid="98307"/>
                                        </p:tgtEl>
                                        <p:attrNameLst>
                                          <p:attrName>ppt_x</p:attrName>
                                        </p:attrNameLst>
                                      </p:cBhvr>
                                      <p:tavLst>
                                        <p:tav tm="0">
                                          <p:val>
                                            <p:strVal val="0-#ppt_w/2"/>
                                          </p:val>
                                        </p:tav>
                                        <p:tav tm="100000">
                                          <p:val>
                                            <p:strVal val="#ppt_x"/>
                                          </p:val>
                                        </p:tav>
                                      </p:tavLst>
                                    </p:anim>
                                    <p:anim calcmode="lin" valueType="num">
                                      <p:cBhvr additive="base">
                                        <p:cTn id="14"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8318"/>
                                        </p:tgtEl>
                                        <p:attrNameLst>
                                          <p:attrName>style.visibility</p:attrName>
                                        </p:attrNameLst>
                                      </p:cBhvr>
                                      <p:to>
                                        <p:strVal val="visible"/>
                                      </p:to>
                                    </p:set>
                                    <p:anim calcmode="lin" valueType="num">
                                      <p:cBhvr additive="base">
                                        <p:cTn id="19" dur="500" fill="hold"/>
                                        <p:tgtEl>
                                          <p:spTgt spid="98318"/>
                                        </p:tgtEl>
                                        <p:attrNameLst>
                                          <p:attrName>ppt_x</p:attrName>
                                        </p:attrNameLst>
                                      </p:cBhvr>
                                      <p:tavLst>
                                        <p:tav tm="0">
                                          <p:val>
                                            <p:strVal val="0-#ppt_w/2"/>
                                          </p:val>
                                        </p:tav>
                                        <p:tav tm="100000">
                                          <p:val>
                                            <p:strVal val="#ppt_x"/>
                                          </p:val>
                                        </p:tav>
                                      </p:tavLst>
                                    </p:anim>
                                    <p:anim calcmode="lin" valueType="num">
                                      <p:cBhvr additive="base">
                                        <p:cTn id="20" dur="500" fill="hold"/>
                                        <p:tgtEl>
                                          <p:spTgt spid="983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8335"/>
                                        </p:tgtEl>
                                        <p:attrNameLst>
                                          <p:attrName>style.visibility</p:attrName>
                                        </p:attrNameLst>
                                      </p:cBhvr>
                                      <p:to>
                                        <p:strVal val="visible"/>
                                      </p:to>
                                    </p:set>
                                    <p:anim calcmode="lin" valueType="num">
                                      <p:cBhvr additive="base">
                                        <p:cTn id="25" dur="500" fill="hold"/>
                                        <p:tgtEl>
                                          <p:spTgt spid="98335"/>
                                        </p:tgtEl>
                                        <p:attrNameLst>
                                          <p:attrName>ppt_x</p:attrName>
                                        </p:attrNameLst>
                                      </p:cBhvr>
                                      <p:tavLst>
                                        <p:tav tm="0">
                                          <p:val>
                                            <p:strVal val="0-#ppt_w/2"/>
                                          </p:val>
                                        </p:tav>
                                        <p:tav tm="100000">
                                          <p:val>
                                            <p:strVal val="#ppt_x"/>
                                          </p:val>
                                        </p:tav>
                                      </p:tavLst>
                                    </p:anim>
                                    <p:anim calcmode="lin" valueType="num">
                                      <p:cBhvr additive="base">
                                        <p:cTn id="26" dur="500" fill="hold"/>
                                        <p:tgtEl>
                                          <p:spTgt spid="983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8327"/>
                                        </p:tgtEl>
                                        <p:attrNameLst>
                                          <p:attrName>style.visibility</p:attrName>
                                        </p:attrNameLst>
                                      </p:cBhvr>
                                      <p:to>
                                        <p:strVal val="visible"/>
                                      </p:to>
                                    </p:set>
                                    <p:anim calcmode="lin" valueType="num">
                                      <p:cBhvr additive="base">
                                        <p:cTn id="31" dur="500" fill="hold"/>
                                        <p:tgtEl>
                                          <p:spTgt spid="98327"/>
                                        </p:tgtEl>
                                        <p:attrNameLst>
                                          <p:attrName>ppt_x</p:attrName>
                                        </p:attrNameLst>
                                      </p:cBhvr>
                                      <p:tavLst>
                                        <p:tav tm="0">
                                          <p:val>
                                            <p:strVal val="0-#ppt_w/2"/>
                                          </p:val>
                                        </p:tav>
                                        <p:tav tm="100000">
                                          <p:val>
                                            <p:strVal val="#ppt_x"/>
                                          </p:val>
                                        </p:tav>
                                      </p:tavLst>
                                    </p:anim>
                                    <p:anim calcmode="lin" valueType="num">
                                      <p:cBhvr additive="base">
                                        <p:cTn id="32" dur="500" fill="hold"/>
                                        <p:tgtEl>
                                          <p:spTgt spid="983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8331"/>
                                        </p:tgtEl>
                                        <p:attrNameLst>
                                          <p:attrName>style.visibility</p:attrName>
                                        </p:attrNameLst>
                                      </p:cBhvr>
                                      <p:to>
                                        <p:strVal val="visible"/>
                                      </p:to>
                                    </p:set>
                                    <p:anim calcmode="lin" valueType="num">
                                      <p:cBhvr additive="base">
                                        <p:cTn id="37" dur="500" fill="hold"/>
                                        <p:tgtEl>
                                          <p:spTgt spid="98331"/>
                                        </p:tgtEl>
                                        <p:attrNameLst>
                                          <p:attrName>ppt_x</p:attrName>
                                        </p:attrNameLst>
                                      </p:cBhvr>
                                      <p:tavLst>
                                        <p:tav tm="0">
                                          <p:val>
                                            <p:strVal val="0-#ppt_w/2"/>
                                          </p:val>
                                        </p:tav>
                                        <p:tav tm="100000">
                                          <p:val>
                                            <p:strVal val="#ppt_x"/>
                                          </p:val>
                                        </p:tav>
                                      </p:tavLst>
                                    </p:anim>
                                    <p:anim calcmode="lin" valueType="num">
                                      <p:cBhvr additive="base">
                                        <p:cTn id="38" dur="500" fill="hold"/>
                                        <p:tgtEl>
                                          <p:spTgt spid="983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8358"/>
                                        </p:tgtEl>
                                        <p:attrNameLst>
                                          <p:attrName>style.visibility</p:attrName>
                                        </p:attrNameLst>
                                      </p:cBhvr>
                                      <p:to>
                                        <p:strVal val="visible"/>
                                      </p:to>
                                    </p:set>
                                    <p:anim calcmode="lin" valueType="num">
                                      <p:cBhvr additive="base">
                                        <p:cTn id="43" dur="500" fill="hold"/>
                                        <p:tgtEl>
                                          <p:spTgt spid="98358"/>
                                        </p:tgtEl>
                                        <p:attrNameLst>
                                          <p:attrName>ppt_x</p:attrName>
                                        </p:attrNameLst>
                                      </p:cBhvr>
                                      <p:tavLst>
                                        <p:tav tm="0">
                                          <p:val>
                                            <p:strVal val="0-#ppt_w/2"/>
                                          </p:val>
                                        </p:tav>
                                        <p:tav tm="100000">
                                          <p:val>
                                            <p:strVal val="#ppt_x"/>
                                          </p:val>
                                        </p:tav>
                                      </p:tavLst>
                                    </p:anim>
                                    <p:anim calcmode="lin" valueType="num">
                                      <p:cBhvr additive="base">
                                        <p:cTn id="44" dur="500" fill="hold"/>
                                        <p:tgtEl>
                                          <p:spTgt spid="983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Grp="1" noChangeAspect="1" noChangeArrowheads="1"/>
          </p:cNvPicPr>
          <p:nvPr>
            <p:ph idx="1"/>
          </p:nvPr>
        </p:nvPicPr>
        <p:blipFill>
          <a:blip r:embed="rId3"/>
          <a:srcRect/>
          <a:stretch>
            <a:fillRect/>
          </a:stretch>
        </p:blipFill>
        <p:spPr>
          <a:xfrm>
            <a:off x="2312988" y="2690813"/>
            <a:ext cx="4191000" cy="2303462"/>
          </a:xfrm>
        </p:spPr>
      </p:pic>
      <p:sp>
        <p:nvSpPr>
          <p:cNvPr id="109570" name="Rectangle 2"/>
          <p:cNvSpPr>
            <a:spLocks noGrp="1" noChangeArrowheads="1"/>
          </p:cNvSpPr>
          <p:nvPr>
            <p:ph type="title"/>
          </p:nvPr>
        </p:nvSpPr>
        <p:spPr>
          <a:xfrm>
            <a:off x="609600" y="274638"/>
            <a:ext cx="7772400" cy="1143000"/>
          </a:xfrm>
        </p:spPr>
        <p:txBody>
          <a:bodyPr/>
          <a:lstStyle/>
          <a:p>
            <a:r>
              <a:rPr lang="th-TH" sz="4000" b="1"/>
              <a:t>ตัวอย่างความสำเร็จของการนำเอาการจัดการโลจิสติกส์มาประยุกต์ใช้</a:t>
            </a:r>
          </a:p>
        </p:txBody>
      </p:sp>
      <p:sp>
        <p:nvSpPr>
          <p:cNvPr id="109572" name="Rectangle 4"/>
          <p:cNvSpPr>
            <a:spLocks noChangeArrowheads="1"/>
          </p:cNvSpPr>
          <p:nvPr/>
        </p:nvSpPr>
        <p:spPr bwMode="auto">
          <a:xfrm>
            <a:off x="838200" y="1676400"/>
            <a:ext cx="1371600" cy="7620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solidFill>
                  <a:srgbClr val="FF3300"/>
                </a:solidFill>
                <a:latin typeface="Verdana" pitchFamily="34" charset="0"/>
              </a:rPr>
              <a:t>ออสเตรีย</a:t>
            </a:r>
          </a:p>
          <a:p>
            <a:pPr algn="ctr"/>
            <a:r>
              <a:rPr lang="th-TH" sz="1800">
                <a:latin typeface="Verdana" pitchFamily="34" charset="0"/>
              </a:rPr>
              <a:t>ผลิตยางรถยนต์ </a:t>
            </a:r>
          </a:p>
          <a:p>
            <a:pPr algn="ctr"/>
            <a:r>
              <a:rPr lang="th-TH" sz="1800">
                <a:latin typeface="Verdana" pitchFamily="34" charset="0"/>
              </a:rPr>
              <a:t>หม้อน้ำ</a:t>
            </a:r>
          </a:p>
        </p:txBody>
      </p:sp>
      <p:sp>
        <p:nvSpPr>
          <p:cNvPr id="109573" name="Rectangle 5"/>
          <p:cNvSpPr>
            <a:spLocks noChangeArrowheads="1"/>
          </p:cNvSpPr>
          <p:nvPr/>
        </p:nvSpPr>
        <p:spPr bwMode="auto">
          <a:xfrm>
            <a:off x="2667000" y="5791200"/>
            <a:ext cx="1371600" cy="609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สวิสเซอร์แลนด์</a:t>
            </a:r>
          </a:p>
          <a:p>
            <a:pPr algn="ctr"/>
            <a:r>
              <a:rPr lang="th-TH" sz="1800">
                <a:latin typeface="Verdana" pitchFamily="34" charset="0"/>
              </a:rPr>
              <a:t>ระบบเกียร์ สีโค้ต</a:t>
            </a:r>
          </a:p>
        </p:txBody>
      </p:sp>
      <p:sp>
        <p:nvSpPr>
          <p:cNvPr id="109574" name="Rectangle 6"/>
          <p:cNvSpPr>
            <a:spLocks noChangeArrowheads="1"/>
          </p:cNvSpPr>
          <p:nvPr/>
        </p:nvSpPr>
        <p:spPr bwMode="auto">
          <a:xfrm>
            <a:off x="2667000" y="1447800"/>
            <a:ext cx="1676400" cy="990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อังกฤษ</a:t>
            </a:r>
          </a:p>
          <a:p>
            <a:pPr algn="ctr"/>
            <a:r>
              <a:rPr lang="th-TH" sz="1800">
                <a:latin typeface="Verdana" pitchFamily="34" charset="0"/>
              </a:rPr>
              <a:t>ผลิตชิ้นส่วนเครื่องยนต์</a:t>
            </a:r>
          </a:p>
          <a:p>
            <a:pPr algn="ctr"/>
            <a:r>
              <a:rPr lang="th-TH" sz="1800">
                <a:latin typeface="Verdana" pitchFamily="34" charset="0"/>
              </a:rPr>
              <a:t>แบ็ตตารี ระบบขับเคลื่อน </a:t>
            </a:r>
          </a:p>
        </p:txBody>
      </p:sp>
      <p:sp>
        <p:nvSpPr>
          <p:cNvPr id="109575" name="Rectangle 7"/>
          <p:cNvSpPr>
            <a:spLocks noChangeArrowheads="1"/>
          </p:cNvSpPr>
          <p:nvPr/>
        </p:nvSpPr>
        <p:spPr bwMode="auto">
          <a:xfrm>
            <a:off x="4495800" y="1752600"/>
            <a:ext cx="1371600" cy="609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เบลเยียม</a:t>
            </a:r>
          </a:p>
          <a:p>
            <a:pPr algn="ctr"/>
            <a:r>
              <a:rPr lang="th-TH" sz="1800">
                <a:latin typeface="Verdana" pitchFamily="34" charset="0"/>
              </a:rPr>
              <a:t>ล้อรถยนต์ท่อทางเบรค</a:t>
            </a:r>
          </a:p>
        </p:txBody>
      </p:sp>
      <p:sp>
        <p:nvSpPr>
          <p:cNvPr id="109576" name="Rectangle 8"/>
          <p:cNvSpPr>
            <a:spLocks noChangeArrowheads="1"/>
          </p:cNvSpPr>
          <p:nvPr/>
        </p:nvSpPr>
        <p:spPr bwMode="auto">
          <a:xfrm>
            <a:off x="6858000" y="1752600"/>
            <a:ext cx="1371600" cy="609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เดนมาร์ก</a:t>
            </a:r>
          </a:p>
          <a:p>
            <a:pPr algn="ctr"/>
            <a:r>
              <a:rPr lang="th-TH" sz="1800">
                <a:latin typeface="Verdana" pitchFamily="34" charset="0"/>
              </a:rPr>
              <a:t>สายพานพัดลม</a:t>
            </a:r>
          </a:p>
        </p:txBody>
      </p:sp>
      <p:sp>
        <p:nvSpPr>
          <p:cNvPr id="109577" name="Rectangle 9"/>
          <p:cNvSpPr>
            <a:spLocks noChangeArrowheads="1"/>
          </p:cNvSpPr>
          <p:nvPr/>
        </p:nvSpPr>
        <p:spPr bwMode="auto">
          <a:xfrm>
            <a:off x="533400" y="5562600"/>
            <a:ext cx="1524000" cy="8382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สวีเดน</a:t>
            </a:r>
          </a:p>
          <a:p>
            <a:pPr algn="ctr"/>
            <a:r>
              <a:rPr lang="th-TH" sz="1800">
                <a:latin typeface="Verdana" pitchFamily="34" charset="0"/>
              </a:rPr>
              <a:t>นัทโบลท์ฝาสูบ แค็มป์</a:t>
            </a:r>
          </a:p>
        </p:txBody>
      </p:sp>
      <p:sp>
        <p:nvSpPr>
          <p:cNvPr id="109578" name="Rectangle 10"/>
          <p:cNvSpPr>
            <a:spLocks noChangeArrowheads="1"/>
          </p:cNvSpPr>
          <p:nvPr/>
        </p:nvSpPr>
        <p:spPr bwMode="auto">
          <a:xfrm>
            <a:off x="228600" y="3962400"/>
            <a:ext cx="1371600" cy="990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ญี่ปุ่น</a:t>
            </a:r>
          </a:p>
          <a:p>
            <a:pPr algn="ctr"/>
            <a:r>
              <a:rPr lang="th-TH" sz="1800">
                <a:latin typeface="Verdana" pitchFamily="34" charset="0"/>
              </a:rPr>
              <a:t>ระบบสตาร์ท แบริ่ง</a:t>
            </a:r>
          </a:p>
          <a:p>
            <a:pPr algn="ctr"/>
            <a:r>
              <a:rPr lang="th-TH" sz="1800">
                <a:latin typeface="Verdana" pitchFamily="34" charset="0"/>
              </a:rPr>
              <a:t>ปั้มน้ำ</a:t>
            </a:r>
          </a:p>
        </p:txBody>
      </p:sp>
      <p:sp>
        <p:nvSpPr>
          <p:cNvPr id="109579" name="Rectangle 11"/>
          <p:cNvSpPr>
            <a:spLocks noChangeArrowheads="1"/>
          </p:cNvSpPr>
          <p:nvPr/>
        </p:nvSpPr>
        <p:spPr bwMode="auto">
          <a:xfrm>
            <a:off x="457200" y="2743200"/>
            <a:ext cx="1447800" cy="8382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อิตาลี</a:t>
            </a:r>
          </a:p>
          <a:p>
            <a:pPr algn="ctr"/>
            <a:r>
              <a:rPr lang="th-TH" sz="1800">
                <a:latin typeface="Verdana" pitchFamily="34" charset="0"/>
              </a:rPr>
              <a:t>กระบอกสูบ คาบูฯ</a:t>
            </a:r>
          </a:p>
          <a:p>
            <a:pPr algn="ctr"/>
            <a:r>
              <a:rPr lang="th-TH" sz="1800">
                <a:latin typeface="Verdana" pitchFamily="34" charset="0"/>
              </a:rPr>
              <a:t>กระจก หลอดไฟ</a:t>
            </a:r>
          </a:p>
        </p:txBody>
      </p:sp>
      <p:sp>
        <p:nvSpPr>
          <p:cNvPr id="109580" name="Rectangle 12"/>
          <p:cNvSpPr>
            <a:spLocks noChangeArrowheads="1"/>
          </p:cNvSpPr>
          <p:nvPr/>
        </p:nvSpPr>
        <p:spPr bwMode="auto">
          <a:xfrm>
            <a:off x="6934200" y="2667000"/>
            <a:ext cx="1676400" cy="7620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นอร์เวย์</a:t>
            </a:r>
          </a:p>
          <a:p>
            <a:pPr algn="ctr"/>
            <a:r>
              <a:rPr lang="th-TH" sz="1800">
                <a:latin typeface="Verdana" pitchFamily="34" charset="0"/>
              </a:rPr>
              <a:t>ลิ้นไอดีไอเสีย</a:t>
            </a:r>
          </a:p>
          <a:p>
            <a:pPr algn="ctr"/>
            <a:r>
              <a:rPr lang="th-TH" sz="1800">
                <a:latin typeface="Verdana" pitchFamily="34" charset="0"/>
              </a:rPr>
              <a:t>หน้าแปลนต่างๆ</a:t>
            </a:r>
          </a:p>
        </p:txBody>
      </p:sp>
      <p:sp>
        <p:nvSpPr>
          <p:cNvPr id="109581" name="AutoShape 13"/>
          <p:cNvSpPr>
            <a:spLocks noChangeArrowheads="1"/>
          </p:cNvSpPr>
          <p:nvPr/>
        </p:nvSpPr>
        <p:spPr bwMode="auto">
          <a:xfrm>
            <a:off x="6934200" y="3733800"/>
            <a:ext cx="1828800" cy="12954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th-TH" sz="1800">
                <a:latin typeface="Verdana" pitchFamily="34" charset="0"/>
              </a:rPr>
              <a:t>เยอรมันนี</a:t>
            </a:r>
          </a:p>
          <a:p>
            <a:pPr algn="ctr"/>
            <a:r>
              <a:rPr lang="th-TH" sz="1800">
                <a:latin typeface="Verdana" pitchFamily="34" charset="0"/>
              </a:rPr>
              <a:t>ระบบล็อก/ส่งกำลัง ระบบ</a:t>
            </a:r>
          </a:p>
          <a:p>
            <a:pPr algn="ctr"/>
            <a:r>
              <a:rPr lang="th-TH" sz="1800">
                <a:latin typeface="Verdana" pitchFamily="34" charset="0"/>
              </a:rPr>
              <a:t>จุดระเบิดประกอบเข้าด้วยกัน</a:t>
            </a:r>
          </a:p>
        </p:txBody>
      </p:sp>
      <p:sp>
        <p:nvSpPr>
          <p:cNvPr id="109582" name="AutoShape 14"/>
          <p:cNvSpPr>
            <a:spLocks noChangeArrowheads="1"/>
          </p:cNvSpPr>
          <p:nvPr/>
        </p:nvSpPr>
        <p:spPr bwMode="auto">
          <a:xfrm>
            <a:off x="6629400" y="5257800"/>
            <a:ext cx="1828800" cy="12954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th-TH" sz="1800">
                <a:latin typeface="Verdana" pitchFamily="34" charset="0"/>
              </a:rPr>
              <a:t>ฝรั่งเศส</a:t>
            </a:r>
          </a:p>
          <a:p>
            <a:pPr algn="ctr"/>
            <a:r>
              <a:rPr lang="th-TH" sz="1800">
                <a:latin typeface="Verdana" pitchFamily="34" charset="0"/>
              </a:rPr>
              <a:t>ฝาสูบ เบรก สีเคลือบ </a:t>
            </a:r>
          </a:p>
          <a:p>
            <a:pPr algn="ctr"/>
            <a:r>
              <a:rPr lang="th-TH" sz="1800">
                <a:latin typeface="Verdana" pitchFamily="34" charset="0"/>
              </a:rPr>
              <a:t>ถังน้ำมัน คลัทซ์ กระจก</a:t>
            </a:r>
          </a:p>
          <a:p>
            <a:pPr algn="ctr"/>
            <a:r>
              <a:rPr lang="th-TH" sz="1800">
                <a:latin typeface="Verdana" pitchFamily="34" charset="0"/>
              </a:rPr>
              <a:t>แบ็ตตารี ฯลฯ</a:t>
            </a:r>
          </a:p>
        </p:txBody>
      </p:sp>
      <p:sp>
        <p:nvSpPr>
          <p:cNvPr id="109583" name="Rectangle 15"/>
          <p:cNvSpPr>
            <a:spLocks noChangeArrowheads="1"/>
          </p:cNvSpPr>
          <p:nvPr/>
        </p:nvSpPr>
        <p:spPr bwMode="auto">
          <a:xfrm>
            <a:off x="2286000" y="5181600"/>
            <a:ext cx="4191000" cy="381000"/>
          </a:xfrm>
          <a:prstGeom prst="rect">
            <a:avLst/>
          </a:prstGeom>
          <a:noFill/>
          <a:ln w="9525">
            <a:noFill/>
            <a:miter lim="800000"/>
            <a:headEnd/>
            <a:tailEnd/>
          </a:ln>
          <a:effectLst/>
        </p:spPr>
        <p:txBody>
          <a:bodyPr wrap="none" anchor="ctr"/>
          <a:lstStyle/>
          <a:p>
            <a:pPr algn="ctr"/>
            <a:r>
              <a:rPr lang="th-TH" sz="1800">
                <a:latin typeface="Verdana" pitchFamily="34" charset="0"/>
              </a:rPr>
              <a:t>ประกอบในประเทศอังกฤษ หรือเยอรมันนี</a:t>
            </a:r>
          </a:p>
        </p:txBody>
      </p:sp>
      <p:sp>
        <p:nvSpPr>
          <p:cNvPr id="109584" name="Rectangle 16"/>
          <p:cNvSpPr>
            <a:spLocks noChangeArrowheads="1"/>
          </p:cNvSpPr>
          <p:nvPr/>
        </p:nvSpPr>
        <p:spPr bwMode="auto">
          <a:xfrm>
            <a:off x="4648200" y="5867400"/>
            <a:ext cx="1295400" cy="609600"/>
          </a:xfrm>
          <a:prstGeom prst="rect">
            <a:avLst/>
          </a:prstGeom>
          <a:solidFill>
            <a:schemeClr val="accent1"/>
          </a:solidFill>
          <a:ln w="9525">
            <a:solidFill>
              <a:schemeClr val="tx1"/>
            </a:solidFill>
            <a:miter lim="800000"/>
            <a:headEnd/>
            <a:tailEnd/>
          </a:ln>
          <a:effectLst/>
        </p:spPr>
        <p:txBody>
          <a:bodyPr wrap="none" anchor="ctr"/>
          <a:lstStyle/>
          <a:p>
            <a:pPr algn="ctr"/>
            <a:r>
              <a:rPr lang="th-TH" sz="1800">
                <a:latin typeface="Verdana" pitchFamily="34" charset="0"/>
              </a:rPr>
              <a:t>สหรัฐอเมริกา</a:t>
            </a:r>
          </a:p>
          <a:p>
            <a:pPr algn="ctr"/>
            <a:r>
              <a:rPr lang="th-TH" sz="1800">
                <a:latin typeface="Verdana" pitchFamily="34" charset="0"/>
              </a:rPr>
              <a:t>วาล์ว ไฮโดรลิกส์</a:t>
            </a:r>
          </a:p>
        </p:txBody>
      </p:sp>
      <p:sp>
        <p:nvSpPr>
          <p:cNvPr id="109585" name="Line 17"/>
          <p:cNvSpPr>
            <a:spLocks noChangeShapeType="1"/>
          </p:cNvSpPr>
          <p:nvPr/>
        </p:nvSpPr>
        <p:spPr bwMode="auto">
          <a:xfrm>
            <a:off x="2133600" y="2438400"/>
            <a:ext cx="381000" cy="457200"/>
          </a:xfrm>
          <a:prstGeom prst="line">
            <a:avLst/>
          </a:prstGeom>
          <a:noFill/>
          <a:ln w="9525">
            <a:solidFill>
              <a:schemeClr val="tx1"/>
            </a:solidFill>
            <a:round/>
            <a:headEnd/>
            <a:tailEnd/>
          </a:ln>
          <a:effectLst/>
        </p:spPr>
        <p:txBody>
          <a:bodyPr/>
          <a:lstStyle/>
          <a:p>
            <a:endParaRPr lang="en-US"/>
          </a:p>
        </p:txBody>
      </p:sp>
      <p:sp>
        <p:nvSpPr>
          <p:cNvPr id="109586" name="Line 18"/>
          <p:cNvSpPr>
            <a:spLocks noChangeShapeType="1"/>
          </p:cNvSpPr>
          <p:nvPr/>
        </p:nvSpPr>
        <p:spPr bwMode="auto">
          <a:xfrm>
            <a:off x="1905000" y="3429000"/>
            <a:ext cx="381000" cy="76200"/>
          </a:xfrm>
          <a:prstGeom prst="line">
            <a:avLst/>
          </a:prstGeom>
          <a:noFill/>
          <a:ln w="9525">
            <a:solidFill>
              <a:schemeClr val="tx1"/>
            </a:solidFill>
            <a:round/>
            <a:headEnd/>
            <a:tailEnd/>
          </a:ln>
          <a:effectLst/>
        </p:spPr>
        <p:txBody>
          <a:bodyPr/>
          <a:lstStyle/>
          <a:p>
            <a:endParaRPr lang="en-US"/>
          </a:p>
        </p:txBody>
      </p:sp>
      <p:sp>
        <p:nvSpPr>
          <p:cNvPr id="109587" name="Line 19"/>
          <p:cNvSpPr>
            <a:spLocks noChangeShapeType="1"/>
          </p:cNvSpPr>
          <p:nvPr/>
        </p:nvSpPr>
        <p:spPr bwMode="auto">
          <a:xfrm flipV="1">
            <a:off x="1600200" y="4343400"/>
            <a:ext cx="685800" cy="76200"/>
          </a:xfrm>
          <a:prstGeom prst="line">
            <a:avLst/>
          </a:prstGeom>
          <a:noFill/>
          <a:ln w="9525">
            <a:solidFill>
              <a:schemeClr val="tx1"/>
            </a:solidFill>
            <a:round/>
            <a:headEnd/>
            <a:tailEnd/>
          </a:ln>
          <a:effectLst/>
        </p:spPr>
        <p:txBody>
          <a:bodyPr/>
          <a:lstStyle/>
          <a:p>
            <a:endParaRPr lang="en-US"/>
          </a:p>
        </p:txBody>
      </p:sp>
      <p:cxnSp>
        <p:nvCxnSpPr>
          <p:cNvPr id="109588" name="AutoShape 20"/>
          <p:cNvCxnSpPr>
            <a:cxnSpLocks noChangeShapeType="1"/>
            <a:stCxn id="109582" idx="1"/>
            <a:endCxn id="0" idx="3"/>
          </p:cNvCxnSpPr>
          <p:nvPr/>
        </p:nvCxnSpPr>
        <p:spPr bwMode="auto">
          <a:xfrm rot="10800000">
            <a:off x="6396038" y="4019550"/>
            <a:ext cx="233362" cy="1885950"/>
          </a:xfrm>
          <a:prstGeom prst="bentConnector3">
            <a:avLst>
              <a:gd name="adj1" fmla="val 49662"/>
            </a:avLst>
          </a:prstGeom>
          <a:noFill/>
          <a:ln w="9525">
            <a:solidFill>
              <a:schemeClr val="tx1"/>
            </a:solidFill>
            <a:miter lim="800000"/>
            <a:headEnd type="triangle" w="med" len="med"/>
            <a:tailEnd type="triangle" w="med" len="med"/>
          </a:ln>
          <a:effectLst/>
        </p:spPr>
      </p:cxnSp>
      <p:sp>
        <p:nvSpPr>
          <p:cNvPr id="109589" name="Line 21"/>
          <p:cNvSpPr>
            <a:spLocks noChangeShapeType="1"/>
          </p:cNvSpPr>
          <p:nvPr/>
        </p:nvSpPr>
        <p:spPr bwMode="auto">
          <a:xfrm flipH="1" flipV="1">
            <a:off x="6477000" y="3810000"/>
            <a:ext cx="457200" cy="152400"/>
          </a:xfrm>
          <a:prstGeom prst="line">
            <a:avLst/>
          </a:prstGeom>
          <a:noFill/>
          <a:ln w="9525">
            <a:solidFill>
              <a:schemeClr val="tx1"/>
            </a:solidFill>
            <a:round/>
            <a:headEnd/>
            <a:tailEnd/>
          </a:ln>
          <a:effectLst/>
        </p:spPr>
        <p:txBody>
          <a:bodyPr/>
          <a:lstStyle/>
          <a:p>
            <a:endParaRPr lang="en-US"/>
          </a:p>
        </p:txBody>
      </p:sp>
      <p:sp>
        <p:nvSpPr>
          <p:cNvPr id="109590" name="Line 22"/>
          <p:cNvSpPr>
            <a:spLocks noChangeShapeType="1"/>
          </p:cNvSpPr>
          <p:nvPr/>
        </p:nvSpPr>
        <p:spPr bwMode="auto">
          <a:xfrm flipV="1">
            <a:off x="1676400" y="4953000"/>
            <a:ext cx="609600" cy="609600"/>
          </a:xfrm>
          <a:prstGeom prst="line">
            <a:avLst/>
          </a:prstGeom>
          <a:noFill/>
          <a:ln w="9525">
            <a:solidFill>
              <a:schemeClr val="tx1"/>
            </a:solidFill>
            <a:round/>
            <a:headEnd/>
            <a:tailEnd/>
          </a:ln>
          <a:effectLst/>
        </p:spPr>
        <p:txBody>
          <a:bodyPr/>
          <a:lstStyle/>
          <a:p>
            <a:endParaRPr lang="en-US"/>
          </a:p>
        </p:txBody>
      </p:sp>
      <p:sp>
        <p:nvSpPr>
          <p:cNvPr id="109591" name="Line 23"/>
          <p:cNvSpPr>
            <a:spLocks noChangeShapeType="1"/>
          </p:cNvSpPr>
          <p:nvPr/>
        </p:nvSpPr>
        <p:spPr bwMode="auto">
          <a:xfrm flipV="1">
            <a:off x="2667000" y="5181600"/>
            <a:ext cx="304800" cy="609600"/>
          </a:xfrm>
          <a:prstGeom prst="line">
            <a:avLst/>
          </a:prstGeom>
          <a:noFill/>
          <a:ln w="9525">
            <a:solidFill>
              <a:schemeClr val="tx1"/>
            </a:solidFill>
            <a:round/>
            <a:headEnd/>
            <a:tailEnd/>
          </a:ln>
          <a:effectLst/>
        </p:spPr>
        <p:txBody>
          <a:bodyPr/>
          <a:lstStyle/>
          <a:p>
            <a:endParaRPr lang="en-US"/>
          </a:p>
        </p:txBody>
      </p:sp>
      <p:sp>
        <p:nvSpPr>
          <p:cNvPr id="109592" name="Line 24"/>
          <p:cNvSpPr>
            <a:spLocks noChangeShapeType="1"/>
          </p:cNvSpPr>
          <p:nvPr/>
        </p:nvSpPr>
        <p:spPr bwMode="auto">
          <a:xfrm flipV="1">
            <a:off x="5638800" y="5257800"/>
            <a:ext cx="152400" cy="609600"/>
          </a:xfrm>
          <a:prstGeom prst="line">
            <a:avLst/>
          </a:prstGeom>
          <a:noFill/>
          <a:ln w="9525">
            <a:solidFill>
              <a:schemeClr val="tx1"/>
            </a:solidFill>
            <a:round/>
            <a:headEnd/>
            <a:tailEnd/>
          </a:ln>
          <a:effectLst/>
        </p:spPr>
        <p:txBody>
          <a:bodyPr/>
          <a:lstStyle/>
          <a:p>
            <a:endParaRPr lang="en-US"/>
          </a:p>
        </p:txBody>
      </p:sp>
      <p:sp>
        <p:nvSpPr>
          <p:cNvPr id="109593" name="Line 25"/>
          <p:cNvSpPr>
            <a:spLocks noChangeShapeType="1"/>
          </p:cNvSpPr>
          <p:nvPr/>
        </p:nvSpPr>
        <p:spPr bwMode="auto">
          <a:xfrm flipH="1">
            <a:off x="6477000" y="3124200"/>
            <a:ext cx="457200" cy="152400"/>
          </a:xfrm>
          <a:prstGeom prst="line">
            <a:avLst/>
          </a:prstGeom>
          <a:noFill/>
          <a:ln w="9525">
            <a:solidFill>
              <a:schemeClr val="tx1"/>
            </a:solidFill>
            <a:round/>
            <a:headEnd/>
            <a:tailEnd/>
          </a:ln>
          <a:effectLst/>
        </p:spPr>
        <p:txBody>
          <a:bodyPr/>
          <a:lstStyle/>
          <a:p>
            <a:endParaRPr lang="en-US"/>
          </a:p>
        </p:txBody>
      </p:sp>
      <p:sp>
        <p:nvSpPr>
          <p:cNvPr id="109594" name="Line 26"/>
          <p:cNvSpPr>
            <a:spLocks noChangeShapeType="1"/>
          </p:cNvSpPr>
          <p:nvPr/>
        </p:nvSpPr>
        <p:spPr bwMode="auto">
          <a:xfrm flipH="1">
            <a:off x="6324600" y="2286000"/>
            <a:ext cx="533400" cy="609600"/>
          </a:xfrm>
          <a:prstGeom prst="line">
            <a:avLst/>
          </a:prstGeom>
          <a:noFill/>
          <a:ln w="9525">
            <a:solidFill>
              <a:schemeClr val="tx1"/>
            </a:solidFill>
            <a:round/>
            <a:headEnd/>
            <a:tailEnd/>
          </a:ln>
          <a:effectLst/>
        </p:spPr>
        <p:txBody>
          <a:bodyPr/>
          <a:lstStyle/>
          <a:p>
            <a:endParaRPr lang="en-US"/>
          </a:p>
        </p:txBody>
      </p:sp>
      <p:sp>
        <p:nvSpPr>
          <p:cNvPr id="109595" name="Line 27"/>
          <p:cNvSpPr>
            <a:spLocks noChangeShapeType="1"/>
          </p:cNvSpPr>
          <p:nvPr/>
        </p:nvSpPr>
        <p:spPr bwMode="auto">
          <a:xfrm>
            <a:off x="4953000" y="2362200"/>
            <a:ext cx="0" cy="533400"/>
          </a:xfrm>
          <a:prstGeom prst="line">
            <a:avLst/>
          </a:prstGeom>
          <a:noFill/>
          <a:ln w="9525">
            <a:solidFill>
              <a:schemeClr val="tx1"/>
            </a:solidFill>
            <a:round/>
            <a:headEnd/>
            <a:tailEnd/>
          </a:ln>
          <a:effectLst/>
        </p:spPr>
        <p:txBody>
          <a:bodyPr/>
          <a:lstStyle/>
          <a:p>
            <a:endParaRPr lang="en-US"/>
          </a:p>
        </p:txBody>
      </p:sp>
      <p:sp>
        <p:nvSpPr>
          <p:cNvPr id="109596" name="Line 28"/>
          <p:cNvSpPr>
            <a:spLocks noChangeShapeType="1"/>
          </p:cNvSpPr>
          <p:nvPr/>
        </p:nvSpPr>
        <p:spPr bwMode="auto">
          <a:xfrm>
            <a:off x="3352800" y="2438400"/>
            <a:ext cx="0" cy="457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927225"/>
            <a:ext cx="8229600" cy="4525963"/>
          </a:xfrm>
        </p:spPr>
        <p:txBody>
          <a:bodyPr/>
          <a:lstStyle/>
          <a:p>
            <a:r>
              <a:rPr lang="th-TH" sz="2800" b="1">
                <a:latin typeface="Angsana New" pitchFamily="18" charset="-34"/>
              </a:rPr>
              <a:t>การใช้ระบบโลจิสติกส์เพื่อลดต้นทุน</a:t>
            </a:r>
          </a:p>
          <a:p>
            <a:r>
              <a:rPr lang="th-TH" sz="2800" b="1">
                <a:latin typeface="Angsana New" pitchFamily="18" charset="-34"/>
              </a:rPr>
              <a:t>การใช้ระบบโลจิสติกส์เพื่อยกระดับคุณภาพการให้บริการแก่ลูกค้า</a:t>
            </a:r>
          </a:p>
          <a:p>
            <a:r>
              <a:rPr lang="th-TH" sz="2800" b="1">
                <a:latin typeface="Angsana New" pitchFamily="18" charset="-34"/>
              </a:rPr>
              <a:t>การใช้ระบบโลจิสติกส์เพื่อสร้างความได้เปรียบเหนือคู่แข่ง</a:t>
            </a:r>
          </a:p>
        </p:txBody>
      </p:sp>
      <p:sp>
        <p:nvSpPr>
          <p:cNvPr id="5122" name="Rectangle 2"/>
          <p:cNvSpPr>
            <a:spLocks noGrp="1" noChangeArrowheads="1"/>
          </p:cNvSpPr>
          <p:nvPr>
            <p:ph type="title"/>
          </p:nvPr>
        </p:nvSpPr>
        <p:spPr>
          <a:xfrm>
            <a:off x="457200" y="485775"/>
            <a:ext cx="8229600" cy="1143000"/>
          </a:xfrm>
        </p:spPr>
        <p:txBody>
          <a:bodyPr/>
          <a:lstStyle/>
          <a:p>
            <a:r>
              <a:rPr lang="th-TH" sz="4000" b="1">
                <a:latin typeface="Angsana New" pitchFamily="18" charset="-34"/>
              </a:rPr>
              <a:t>บทบาทและความสำคัญของระบบโลจิสติกส์และ</a:t>
            </a:r>
            <a:br>
              <a:rPr lang="th-TH" sz="4000" b="1">
                <a:latin typeface="Angsana New" pitchFamily="18" charset="-34"/>
              </a:rPr>
            </a:br>
            <a:r>
              <a:rPr lang="th-TH" sz="4000" b="1">
                <a:latin typeface="Angsana New" pitchFamily="18" charset="-34"/>
              </a:rPr>
              <a:t>ห่วงโซ่อุปทานที่มีต่อการพัฒนาและการเจริญเติบโต</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68313" y="1412875"/>
            <a:ext cx="8218487" cy="5040313"/>
          </a:xfrm>
        </p:spPr>
        <p:txBody>
          <a:bodyPr/>
          <a:lstStyle/>
          <a:p>
            <a:pPr marL="990600" lvl="1" indent="-533400">
              <a:buFont typeface="Wingdings" pitchFamily="2" charset="2"/>
              <a:buChar char="q"/>
            </a:pPr>
            <a:r>
              <a:rPr lang="th-TH" b="1">
                <a:latin typeface="Angsana New" pitchFamily="18" charset="-34"/>
              </a:rPr>
              <a:t>บทนำ</a:t>
            </a:r>
          </a:p>
          <a:p>
            <a:pPr marL="990600" lvl="1" indent="-533400">
              <a:buFont typeface="Wingdings" pitchFamily="2" charset="2"/>
              <a:buChar char="q"/>
            </a:pPr>
            <a:r>
              <a:rPr lang="th-TH" b="1">
                <a:latin typeface="Angsana New" pitchFamily="18" charset="-34"/>
              </a:rPr>
              <a:t>บทบาทและความสำคัญของระบบโลจิสติกส์ที่มีต่อการพัฒนาระบบเศรษฐกิจของประเทศ</a:t>
            </a:r>
          </a:p>
          <a:p>
            <a:pPr marL="990600" lvl="1" indent="-533400">
              <a:buFont typeface="Wingdings" pitchFamily="2" charset="2"/>
              <a:buChar char="q"/>
            </a:pPr>
            <a:r>
              <a:rPr lang="th-TH" b="1">
                <a:latin typeface="Angsana New" pitchFamily="18" charset="-34"/>
              </a:rPr>
              <a:t>บทบาทและความสำคัญของระบบโลจิสติกส์ที่มีต่อการพัฒนาภาคการเกษตรของประเทศ</a:t>
            </a:r>
          </a:p>
          <a:p>
            <a:pPr marL="990600" lvl="1" indent="-533400">
              <a:buFont typeface="Wingdings" pitchFamily="2" charset="2"/>
              <a:buChar char="q"/>
            </a:pPr>
            <a:r>
              <a:rPr lang="th-TH" b="1">
                <a:latin typeface="Angsana New" pitchFamily="18" charset="-34"/>
              </a:rPr>
              <a:t>ความหมายของโลจิสติกส์และห่วงโซ่อุปทาน</a:t>
            </a:r>
          </a:p>
          <a:p>
            <a:pPr marL="990600" lvl="1" indent="-533400">
              <a:buFont typeface="Wingdings" pitchFamily="2" charset="2"/>
              <a:buChar char="q"/>
            </a:pPr>
            <a:r>
              <a:rPr lang="th-TH" b="1">
                <a:latin typeface="Angsana New" pitchFamily="18" charset="-34"/>
              </a:rPr>
              <a:t>ปัจจัยที่มีอิทธิพลต่อการพัฒนาและการนำเอาหลักการจัดการโลจิสติกส์มาประยุกต์ใช้เพื่อเพิ่มขีดความสามารถในการแข่งขันของประเทศ </a:t>
            </a:r>
          </a:p>
          <a:p>
            <a:pPr marL="990600" lvl="1" indent="-533400">
              <a:buFont typeface="Wingdings" pitchFamily="2" charset="2"/>
              <a:buChar char="q"/>
            </a:pPr>
            <a:r>
              <a:rPr lang="th-TH" b="1">
                <a:latin typeface="Angsana New" pitchFamily="18" charset="-34"/>
              </a:rPr>
              <a:t>เป้าหมายของการประยุกต์ใช้หลักการจัดการโลจิสติกส์และห่วงโซ่อุปทาน</a:t>
            </a:r>
          </a:p>
          <a:p>
            <a:pPr marL="990600" lvl="1" indent="-533400">
              <a:buFont typeface="Wingdings" pitchFamily="2" charset="2"/>
              <a:buChar char="q"/>
            </a:pPr>
            <a:r>
              <a:rPr lang="th-TH" b="1">
                <a:latin typeface="Angsana New" pitchFamily="18" charset="-34"/>
              </a:rPr>
              <a:t>บทสรุป</a:t>
            </a:r>
            <a:r>
              <a:rPr lang="th-TH">
                <a:latin typeface="Angsana New" pitchFamily="18" charset="-34"/>
              </a:rPr>
              <a:t> </a:t>
            </a:r>
          </a:p>
        </p:txBody>
      </p:sp>
      <p:sp>
        <p:nvSpPr>
          <p:cNvPr id="69634" name="Rectangle 2"/>
          <p:cNvSpPr>
            <a:spLocks noGrp="1" noChangeArrowheads="1"/>
          </p:cNvSpPr>
          <p:nvPr>
            <p:ph type="title"/>
          </p:nvPr>
        </p:nvSpPr>
        <p:spPr>
          <a:xfrm>
            <a:off x="323850" y="414338"/>
            <a:ext cx="8640763" cy="1143000"/>
          </a:xfrm>
        </p:spPr>
        <p:txBody>
          <a:bodyPr/>
          <a:lstStyle/>
          <a:p>
            <a:pPr algn="l"/>
            <a:r>
              <a:rPr lang="th-TH" sz="4000" b="1">
                <a:solidFill>
                  <a:schemeClr val="tx1"/>
                </a:solidFill>
                <a:latin typeface="Angsana New" pitchFamily="18" charset="-34"/>
              </a:rPr>
              <a:t>ขอบเขตของการนำเสนอ</a:t>
            </a:r>
            <a:r>
              <a:rPr lang="en-US" b="1">
                <a:solidFill>
                  <a:schemeClr val="tx1"/>
                </a:solidFill>
                <a:latin typeface="Angsana New" pitchFamily="18" charset="-34"/>
              </a:rPr>
              <a:t> </a:t>
            </a:r>
            <a:endParaRPr lang="th-TH" b="1">
              <a:solidFill>
                <a:schemeClr val="tx1"/>
              </a:solidFill>
              <a:latin typeface="Angsana New" pitchFamily="18" charset="-3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565400"/>
            <a:ext cx="8229600" cy="1143000"/>
          </a:xfrm>
        </p:spPr>
        <p:txBody>
          <a:bodyPr/>
          <a:lstStyle/>
          <a:p>
            <a:r>
              <a:rPr lang="th-TH" sz="4000" b="1"/>
              <a:t>ปัจจัยที่มีอิทธิพลต่อการพัฒนาและการนำเอาการบริหารจัดการโลจิสติกส์และห่วงโซ่อุปทานมาใช้</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57213"/>
            <a:ext cx="8229600" cy="1143000"/>
          </a:xfrm>
        </p:spPr>
        <p:txBody>
          <a:bodyPr/>
          <a:lstStyle/>
          <a:p>
            <a:r>
              <a:rPr lang="th-TH" sz="4000" b="1"/>
              <a:t>สถานการณ์ขององค์กรในปัจจุบัน</a:t>
            </a:r>
          </a:p>
        </p:txBody>
      </p:sp>
      <p:grpSp>
        <p:nvGrpSpPr>
          <p:cNvPr id="8203" name="Group 11"/>
          <p:cNvGrpSpPr>
            <a:grpSpLocks/>
          </p:cNvGrpSpPr>
          <p:nvPr/>
        </p:nvGrpSpPr>
        <p:grpSpPr bwMode="auto">
          <a:xfrm>
            <a:off x="1116013" y="2276475"/>
            <a:ext cx="6985000" cy="2808288"/>
            <a:chOff x="793" y="1752"/>
            <a:chExt cx="4400" cy="1769"/>
          </a:xfrm>
        </p:grpSpPr>
        <p:sp>
          <p:nvSpPr>
            <p:cNvPr id="8196" name="Oval 4"/>
            <p:cNvSpPr>
              <a:spLocks noChangeArrowheads="1"/>
            </p:cNvSpPr>
            <p:nvPr/>
          </p:nvSpPr>
          <p:spPr bwMode="auto">
            <a:xfrm>
              <a:off x="839" y="2387"/>
              <a:ext cx="725" cy="454"/>
            </a:xfrm>
            <a:prstGeom prst="ellipse">
              <a:avLst/>
            </a:prstGeom>
            <a:solidFill>
              <a:schemeClr val="accent1"/>
            </a:solidFill>
            <a:ln w="9525">
              <a:solidFill>
                <a:schemeClr val="tx1"/>
              </a:solidFill>
              <a:round/>
              <a:headEnd/>
              <a:tailEnd/>
            </a:ln>
            <a:effectLst/>
          </p:spPr>
          <p:txBody>
            <a:bodyPr wrap="none" anchor="ctr"/>
            <a:lstStyle/>
            <a:p>
              <a:pPr algn="ctr"/>
              <a:r>
                <a:rPr lang="th-TH" sz="2400" b="1">
                  <a:latin typeface="Angsana New" pitchFamily="18" charset="-34"/>
                </a:rPr>
                <a:t>จัดหา</a:t>
              </a:r>
            </a:p>
          </p:txBody>
        </p:sp>
        <p:sp>
          <p:nvSpPr>
            <p:cNvPr id="8197" name="Oval 5"/>
            <p:cNvSpPr>
              <a:spLocks noChangeArrowheads="1"/>
            </p:cNvSpPr>
            <p:nvPr/>
          </p:nvSpPr>
          <p:spPr bwMode="auto">
            <a:xfrm>
              <a:off x="4468" y="2387"/>
              <a:ext cx="725" cy="454"/>
            </a:xfrm>
            <a:prstGeom prst="ellipse">
              <a:avLst/>
            </a:prstGeom>
            <a:solidFill>
              <a:schemeClr val="accent1"/>
            </a:solidFill>
            <a:ln w="9525">
              <a:solidFill>
                <a:schemeClr val="tx1"/>
              </a:solidFill>
              <a:round/>
              <a:headEnd/>
              <a:tailEnd/>
            </a:ln>
            <a:effectLst/>
          </p:spPr>
          <p:txBody>
            <a:bodyPr wrap="none" anchor="ctr"/>
            <a:lstStyle/>
            <a:p>
              <a:pPr algn="ctr"/>
              <a:r>
                <a:rPr lang="th-TH" sz="2400" b="1"/>
                <a:t>การตลาด</a:t>
              </a:r>
            </a:p>
          </p:txBody>
        </p:sp>
        <p:sp>
          <p:nvSpPr>
            <p:cNvPr id="8198" name="Oval 6"/>
            <p:cNvSpPr>
              <a:spLocks noChangeArrowheads="1"/>
            </p:cNvSpPr>
            <p:nvPr/>
          </p:nvSpPr>
          <p:spPr bwMode="auto">
            <a:xfrm>
              <a:off x="1746" y="2387"/>
              <a:ext cx="725" cy="454"/>
            </a:xfrm>
            <a:prstGeom prst="ellipse">
              <a:avLst/>
            </a:prstGeom>
            <a:solidFill>
              <a:schemeClr val="accent1"/>
            </a:solidFill>
            <a:ln w="9525">
              <a:solidFill>
                <a:schemeClr val="tx1"/>
              </a:solidFill>
              <a:round/>
              <a:headEnd/>
              <a:tailEnd/>
            </a:ln>
            <a:effectLst/>
          </p:spPr>
          <p:txBody>
            <a:bodyPr wrap="none" anchor="ctr"/>
            <a:lstStyle/>
            <a:p>
              <a:pPr algn="ctr"/>
              <a:r>
                <a:rPr lang="th-TH" sz="2400" b="1"/>
                <a:t>จัดซื้อ</a:t>
              </a:r>
            </a:p>
          </p:txBody>
        </p:sp>
        <p:sp>
          <p:nvSpPr>
            <p:cNvPr id="8199" name="Oval 7"/>
            <p:cNvSpPr>
              <a:spLocks noChangeArrowheads="1"/>
            </p:cNvSpPr>
            <p:nvPr/>
          </p:nvSpPr>
          <p:spPr bwMode="auto">
            <a:xfrm>
              <a:off x="3560" y="2387"/>
              <a:ext cx="725" cy="454"/>
            </a:xfrm>
            <a:prstGeom prst="ellipse">
              <a:avLst/>
            </a:prstGeom>
            <a:solidFill>
              <a:schemeClr val="accent1"/>
            </a:solidFill>
            <a:ln w="9525">
              <a:solidFill>
                <a:schemeClr val="tx1"/>
              </a:solidFill>
              <a:round/>
              <a:headEnd/>
              <a:tailEnd/>
            </a:ln>
            <a:effectLst/>
          </p:spPr>
          <p:txBody>
            <a:bodyPr wrap="none" anchor="ctr"/>
            <a:lstStyle/>
            <a:p>
              <a:pPr algn="ctr"/>
              <a:r>
                <a:rPr lang="th-TH" sz="2400" b="1"/>
                <a:t>โลจิสติกส์</a:t>
              </a:r>
            </a:p>
          </p:txBody>
        </p:sp>
        <p:sp>
          <p:nvSpPr>
            <p:cNvPr id="8200" name="Oval 8"/>
            <p:cNvSpPr>
              <a:spLocks noChangeArrowheads="1"/>
            </p:cNvSpPr>
            <p:nvPr/>
          </p:nvSpPr>
          <p:spPr bwMode="auto">
            <a:xfrm>
              <a:off x="2653" y="2387"/>
              <a:ext cx="725" cy="454"/>
            </a:xfrm>
            <a:prstGeom prst="ellipse">
              <a:avLst/>
            </a:prstGeom>
            <a:solidFill>
              <a:schemeClr val="accent1"/>
            </a:solidFill>
            <a:ln w="9525">
              <a:solidFill>
                <a:schemeClr val="tx1"/>
              </a:solidFill>
              <a:round/>
              <a:headEnd/>
              <a:tailEnd/>
            </a:ln>
            <a:effectLst/>
          </p:spPr>
          <p:txBody>
            <a:bodyPr wrap="none" anchor="ctr"/>
            <a:lstStyle/>
            <a:p>
              <a:pPr algn="ctr"/>
              <a:r>
                <a:rPr lang="th-TH" sz="2400" b="1"/>
                <a:t>ผลิต</a:t>
              </a:r>
            </a:p>
          </p:txBody>
        </p:sp>
        <p:sp>
          <p:nvSpPr>
            <p:cNvPr id="8201" name="Rectangle 9"/>
            <p:cNvSpPr>
              <a:spLocks noChangeArrowheads="1"/>
            </p:cNvSpPr>
            <p:nvPr/>
          </p:nvSpPr>
          <p:spPr bwMode="auto">
            <a:xfrm>
              <a:off x="793" y="3203"/>
              <a:ext cx="4355" cy="318"/>
            </a:xfrm>
            <a:prstGeom prst="rect">
              <a:avLst/>
            </a:prstGeom>
            <a:solidFill>
              <a:schemeClr val="accent1"/>
            </a:solidFill>
            <a:ln w="9525">
              <a:solidFill>
                <a:schemeClr val="tx1"/>
              </a:solidFill>
              <a:miter lim="800000"/>
              <a:headEnd/>
              <a:tailEnd/>
            </a:ln>
            <a:effectLst/>
          </p:spPr>
          <p:txBody>
            <a:bodyPr wrap="none" anchor="ctr"/>
            <a:lstStyle/>
            <a:p>
              <a:pPr algn="ctr"/>
              <a:r>
                <a:rPr lang="th-TH" sz="2400" b="1">
                  <a:latin typeface="Angsana New" pitchFamily="18" charset="-34"/>
                </a:rPr>
                <a:t>ลูกค้า</a:t>
              </a:r>
            </a:p>
          </p:txBody>
        </p:sp>
        <p:sp>
          <p:nvSpPr>
            <p:cNvPr id="8202" name="Rectangle 10"/>
            <p:cNvSpPr>
              <a:spLocks noChangeArrowheads="1"/>
            </p:cNvSpPr>
            <p:nvPr/>
          </p:nvSpPr>
          <p:spPr bwMode="auto">
            <a:xfrm>
              <a:off x="793" y="1752"/>
              <a:ext cx="4355" cy="318"/>
            </a:xfrm>
            <a:prstGeom prst="rect">
              <a:avLst/>
            </a:prstGeom>
            <a:solidFill>
              <a:schemeClr val="accent1"/>
            </a:solidFill>
            <a:ln w="9525">
              <a:solidFill>
                <a:schemeClr val="tx1"/>
              </a:solidFill>
              <a:miter lim="800000"/>
              <a:headEnd/>
              <a:tailEnd/>
            </a:ln>
            <a:effectLst/>
          </p:spPr>
          <p:txBody>
            <a:bodyPr wrap="none" anchor="ctr"/>
            <a:lstStyle/>
            <a:p>
              <a:pPr algn="ctr"/>
              <a:r>
                <a:rPr lang="th-TH" sz="2400" b="1"/>
                <a:t>ซับพลายเออร์หรือผู้จัดส่งสินค้า</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33350" y="846138"/>
            <a:ext cx="8902700" cy="1143000"/>
          </a:xfrm>
        </p:spPr>
        <p:txBody>
          <a:bodyPr/>
          <a:lstStyle/>
          <a:p>
            <a:r>
              <a:rPr lang="th-TH" sz="4000" b="1">
                <a:latin typeface="Angsana New" pitchFamily="18" charset="-34"/>
              </a:rPr>
              <a:t>ห่วงโซ่อุปทานในอุดมคติ (</a:t>
            </a:r>
            <a:r>
              <a:rPr lang="en-US" sz="4000" b="1">
                <a:latin typeface="Angsana New" pitchFamily="18" charset="-34"/>
              </a:rPr>
              <a:t>Integrated/ Virtual Supply Chain</a:t>
            </a:r>
            <a:r>
              <a:rPr lang="th-TH" sz="4000" b="1">
                <a:latin typeface="Angsana New" pitchFamily="18" charset="-34"/>
              </a:rPr>
              <a:t>)</a:t>
            </a:r>
          </a:p>
        </p:txBody>
      </p:sp>
      <p:grpSp>
        <p:nvGrpSpPr>
          <p:cNvPr id="9227" name="Group 11"/>
          <p:cNvGrpSpPr>
            <a:grpSpLocks/>
          </p:cNvGrpSpPr>
          <p:nvPr/>
        </p:nvGrpSpPr>
        <p:grpSpPr bwMode="auto">
          <a:xfrm>
            <a:off x="1042988" y="3068638"/>
            <a:ext cx="6913562" cy="1439862"/>
            <a:chOff x="657" y="2115"/>
            <a:chExt cx="4355" cy="907"/>
          </a:xfrm>
        </p:grpSpPr>
        <p:sp>
          <p:nvSpPr>
            <p:cNvPr id="9218" name="Rectangle 2"/>
            <p:cNvSpPr>
              <a:spLocks noChangeArrowheads="1"/>
            </p:cNvSpPr>
            <p:nvPr/>
          </p:nvSpPr>
          <p:spPr bwMode="auto">
            <a:xfrm>
              <a:off x="657" y="2115"/>
              <a:ext cx="4355" cy="318"/>
            </a:xfrm>
            <a:prstGeom prst="rect">
              <a:avLst/>
            </a:prstGeom>
            <a:solidFill>
              <a:srgbClr val="FFFF00"/>
            </a:solidFill>
            <a:ln w="9525">
              <a:solidFill>
                <a:schemeClr val="tx1"/>
              </a:solidFill>
              <a:miter lim="800000"/>
              <a:headEnd/>
              <a:tailEnd/>
            </a:ln>
            <a:effectLst/>
          </p:spPr>
          <p:txBody>
            <a:bodyPr wrap="none" anchor="ctr"/>
            <a:lstStyle/>
            <a:p>
              <a:pPr algn="ctr"/>
              <a:r>
                <a:rPr lang="th-TH" sz="2400" b="1"/>
                <a:t>ซับพลายเออร์หรือผู้จัดส่งสินค้า</a:t>
              </a:r>
            </a:p>
          </p:txBody>
        </p:sp>
        <p:sp>
          <p:nvSpPr>
            <p:cNvPr id="9219" name="Rectangle 3"/>
            <p:cNvSpPr>
              <a:spLocks noChangeArrowheads="1"/>
            </p:cNvSpPr>
            <p:nvPr/>
          </p:nvSpPr>
          <p:spPr bwMode="auto">
            <a:xfrm>
              <a:off x="657" y="2704"/>
              <a:ext cx="4355" cy="318"/>
            </a:xfrm>
            <a:prstGeom prst="rect">
              <a:avLst/>
            </a:prstGeom>
            <a:solidFill>
              <a:schemeClr val="accent1"/>
            </a:solidFill>
            <a:ln w="9525">
              <a:solidFill>
                <a:schemeClr val="tx1"/>
              </a:solidFill>
              <a:miter lim="800000"/>
              <a:headEnd/>
              <a:tailEnd/>
            </a:ln>
            <a:effectLst/>
          </p:spPr>
          <p:txBody>
            <a:bodyPr wrap="none" anchor="ctr"/>
            <a:lstStyle/>
            <a:p>
              <a:pPr algn="ctr"/>
              <a:r>
                <a:rPr lang="th-TH" sz="2400" b="1">
                  <a:latin typeface="Angsana New" pitchFamily="18" charset="-34"/>
                </a:rPr>
                <a:t>ลูกค้า</a:t>
              </a:r>
            </a:p>
          </p:txBody>
        </p:sp>
        <p:sp>
          <p:nvSpPr>
            <p:cNvPr id="9222" name="Oval 6"/>
            <p:cNvSpPr>
              <a:spLocks noChangeArrowheads="1"/>
            </p:cNvSpPr>
            <p:nvPr/>
          </p:nvSpPr>
          <p:spPr bwMode="auto">
            <a:xfrm>
              <a:off x="1111" y="2341"/>
              <a:ext cx="725" cy="454"/>
            </a:xfrm>
            <a:prstGeom prst="ellipse">
              <a:avLst/>
            </a:prstGeom>
            <a:solidFill>
              <a:srgbClr val="FF0000">
                <a:alpha val="64999"/>
              </a:srgbClr>
            </a:solidFill>
            <a:ln w="9525">
              <a:solidFill>
                <a:schemeClr val="tx1"/>
              </a:solidFill>
              <a:round/>
              <a:headEnd/>
              <a:tailEnd/>
            </a:ln>
            <a:effectLst/>
          </p:spPr>
          <p:txBody>
            <a:bodyPr wrap="none" anchor="ctr"/>
            <a:lstStyle/>
            <a:p>
              <a:pPr algn="ctr"/>
              <a:r>
                <a:rPr lang="th-TH" sz="2400" b="1">
                  <a:latin typeface="Angsana New" pitchFamily="18" charset="-34"/>
                </a:rPr>
                <a:t>จัดหา</a:t>
              </a:r>
            </a:p>
          </p:txBody>
        </p:sp>
        <p:sp>
          <p:nvSpPr>
            <p:cNvPr id="9223" name="Oval 7"/>
            <p:cNvSpPr>
              <a:spLocks noChangeArrowheads="1"/>
            </p:cNvSpPr>
            <p:nvPr/>
          </p:nvSpPr>
          <p:spPr bwMode="auto">
            <a:xfrm>
              <a:off x="3561" y="2341"/>
              <a:ext cx="725" cy="454"/>
            </a:xfrm>
            <a:prstGeom prst="ellipse">
              <a:avLst/>
            </a:prstGeom>
            <a:solidFill>
              <a:srgbClr val="FF00FF">
                <a:alpha val="64999"/>
              </a:srgbClr>
            </a:solidFill>
            <a:ln w="9525">
              <a:solidFill>
                <a:schemeClr val="tx1"/>
              </a:solidFill>
              <a:round/>
              <a:headEnd/>
              <a:tailEnd/>
            </a:ln>
            <a:effectLst/>
          </p:spPr>
          <p:txBody>
            <a:bodyPr wrap="none" anchor="ctr"/>
            <a:lstStyle/>
            <a:p>
              <a:pPr algn="ctr"/>
              <a:r>
                <a:rPr lang="th-TH" sz="2400" b="1"/>
                <a:t>การตลาด</a:t>
              </a:r>
            </a:p>
          </p:txBody>
        </p:sp>
        <p:sp>
          <p:nvSpPr>
            <p:cNvPr id="9224" name="Oval 8"/>
            <p:cNvSpPr>
              <a:spLocks noChangeArrowheads="1"/>
            </p:cNvSpPr>
            <p:nvPr/>
          </p:nvSpPr>
          <p:spPr bwMode="auto">
            <a:xfrm>
              <a:off x="1701" y="2341"/>
              <a:ext cx="725" cy="454"/>
            </a:xfrm>
            <a:prstGeom prst="ellipse">
              <a:avLst/>
            </a:prstGeom>
            <a:solidFill>
              <a:schemeClr val="bg1">
                <a:alpha val="64999"/>
              </a:schemeClr>
            </a:solidFill>
            <a:ln w="9525">
              <a:solidFill>
                <a:schemeClr val="tx1"/>
              </a:solidFill>
              <a:round/>
              <a:headEnd/>
              <a:tailEnd/>
            </a:ln>
            <a:effectLst/>
          </p:spPr>
          <p:txBody>
            <a:bodyPr wrap="none" anchor="ctr"/>
            <a:lstStyle/>
            <a:p>
              <a:pPr algn="ctr"/>
              <a:r>
                <a:rPr lang="th-TH" sz="2400" b="1">
                  <a:latin typeface="Angsana New" pitchFamily="18" charset="-34"/>
                </a:rPr>
                <a:t>จัดซื้อ</a:t>
              </a:r>
            </a:p>
          </p:txBody>
        </p:sp>
        <p:sp>
          <p:nvSpPr>
            <p:cNvPr id="9225" name="Oval 9"/>
            <p:cNvSpPr>
              <a:spLocks noChangeArrowheads="1"/>
            </p:cNvSpPr>
            <p:nvPr/>
          </p:nvSpPr>
          <p:spPr bwMode="auto">
            <a:xfrm>
              <a:off x="2925" y="2341"/>
              <a:ext cx="725" cy="454"/>
            </a:xfrm>
            <a:prstGeom prst="ellipse">
              <a:avLst/>
            </a:prstGeom>
            <a:solidFill>
              <a:schemeClr val="hlink">
                <a:alpha val="64999"/>
              </a:schemeClr>
            </a:solidFill>
            <a:ln w="9525">
              <a:solidFill>
                <a:schemeClr val="tx1"/>
              </a:solidFill>
              <a:round/>
              <a:headEnd/>
              <a:tailEnd/>
            </a:ln>
            <a:effectLst/>
          </p:spPr>
          <p:txBody>
            <a:bodyPr wrap="none" anchor="ctr"/>
            <a:lstStyle/>
            <a:p>
              <a:pPr algn="ctr"/>
              <a:r>
                <a:rPr lang="th-TH" sz="2400" b="1">
                  <a:latin typeface="Angsana New" pitchFamily="18" charset="-34"/>
                </a:rPr>
                <a:t>โลจิสติกส์</a:t>
              </a:r>
            </a:p>
          </p:txBody>
        </p:sp>
        <p:sp>
          <p:nvSpPr>
            <p:cNvPr id="9226" name="Oval 10"/>
            <p:cNvSpPr>
              <a:spLocks noChangeArrowheads="1"/>
            </p:cNvSpPr>
            <p:nvPr/>
          </p:nvSpPr>
          <p:spPr bwMode="auto">
            <a:xfrm>
              <a:off x="2290" y="2341"/>
              <a:ext cx="725" cy="454"/>
            </a:xfrm>
            <a:prstGeom prst="ellipse">
              <a:avLst/>
            </a:prstGeom>
            <a:solidFill>
              <a:schemeClr val="bg2">
                <a:alpha val="64999"/>
              </a:schemeClr>
            </a:solidFill>
            <a:ln w="9525">
              <a:solidFill>
                <a:schemeClr val="tx1"/>
              </a:solidFill>
              <a:round/>
              <a:headEnd/>
              <a:tailEnd/>
            </a:ln>
            <a:effectLst/>
          </p:spPr>
          <p:txBody>
            <a:bodyPr wrap="none" anchor="ctr"/>
            <a:lstStyle/>
            <a:p>
              <a:pPr algn="ctr"/>
              <a:r>
                <a:rPr lang="th-TH" sz="2400" b="1"/>
                <a:t>ผลิต</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9113" y="846138"/>
            <a:ext cx="8229600" cy="1143000"/>
          </a:xfrm>
        </p:spPr>
        <p:txBody>
          <a:bodyPr/>
          <a:lstStyle/>
          <a:p>
            <a:r>
              <a:rPr lang="th-TH" sz="4000" b="1"/>
              <a:t>ห่วงโซ่อุปทานในรูปแบบของท่อน้ำ</a:t>
            </a:r>
          </a:p>
        </p:txBody>
      </p:sp>
      <p:grpSp>
        <p:nvGrpSpPr>
          <p:cNvPr id="10253" name="Group 13"/>
          <p:cNvGrpSpPr>
            <a:grpSpLocks/>
          </p:cNvGrpSpPr>
          <p:nvPr/>
        </p:nvGrpSpPr>
        <p:grpSpPr bwMode="auto">
          <a:xfrm>
            <a:off x="611188" y="2997200"/>
            <a:ext cx="7993062" cy="1225550"/>
            <a:chOff x="385" y="1888"/>
            <a:chExt cx="5035" cy="772"/>
          </a:xfrm>
        </p:grpSpPr>
        <p:sp>
          <p:nvSpPr>
            <p:cNvPr id="10245" name="Rectangle 5"/>
            <p:cNvSpPr>
              <a:spLocks noChangeArrowheads="1"/>
            </p:cNvSpPr>
            <p:nvPr/>
          </p:nvSpPr>
          <p:spPr bwMode="auto">
            <a:xfrm>
              <a:off x="385" y="1888"/>
              <a:ext cx="5035" cy="772"/>
            </a:xfrm>
            <a:prstGeom prst="rect">
              <a:avLst/>
            </a:prstGeom>
            <a:noFill/>
            <a:ln w="9525">
              <a:solidFill>
                <a:schemeClr val="tx1"/>
              </a:solidFill>
              <a:miter lim="800000"/>
              <a:headEnd/>
              <a:tailEnd/>
            </a:ln>
            <a:effectLst/>
          </p:spPr>
          <p:txBody>
            <a:bodyPr wrap="none" anchor="ctr"/>
            <a:lstStyle/>
            <a:p>
              <a:endParaRPr lang="en-US"/>
            </a:p>
          </p:txBody>
        </p:sp>
        <p:sp>
          <p:nvSpPr>
            <p:cNvPr id="10246" name="AutoShape 6"/>
            <p:cNvSpPr>
              <a:spLocks noChangeArrowheads="1"/>
            </p:cNvSpPr>
            <p:nvPr/>
          </p:nvSpPr>
          <p:spPr bwMode="auto">
            <a:xfrm>
              <a:off x="476" y="1953"/>
              <a:ext cx="862" cy="642"/>
            </a:xfrm>
            <a:prstGeom prst="roundRect">
              <a:avLst>
                <a:gd name="adj" fmla="val 16667"/>
              </a:avLst>
            </a:prstGeom>
            <a:solidFill>
              <a:schemeClr val="accent1"/>
            </a:solidFill>
            <a:ln w="9525">
              <a:solidFill>
                <a:schemeClr val="tx1"/>
              </a:solidFill>
              <a:round/>
              <a:headEnd/>
              <a:tailEnd/>
            </a:ln>
            <a:effectLst/>
          </p:spPr>
          <p:txBody>
            <a:bodyPr wrap="none" anchor="ctr"/>
            <a:lstStyle/>
            <a:p>
              <a:pPr algn="r"/>
              <a:r>
                <a:rPr lang="th-TH" sz="2400" b="1">
                  <a:latin typeface="Angsana New" pitchFamily="18" charset="-34"/>
                </a:rPr>
                <a:t>ซับพลายเออร์</a:t>
              </a:r>
            </a:p>
          </p:txBody>
        </p:sp>
        <p:sp>
          <p:nvSpPr>
            <p:cNvPr id="10247" name="Oval 7"/>
            <p:cNvSpPr>
              <a:spLocks noChangeArrowheads="1"/>
            </p:cNvSpPr>
            <p:nvPr/>
          </p:nvSpPr>
          <p:spPr bwMode="auto">
            <a:xfrm>
              <a:off x="1264" y="1953"/>
              <a:ext cx="791" cy="643"/>
            </a:xfrm>
            <a:prstGeom prst="ellipse">
              <a:avLst/>
            </a:prstGeom>
            <a:solidFill>
              <a:srgbClr val="FF0000"/>
            </a:solidFill>
            <a:ln w="9525">
              <a:solidFill>
                <a:schemeClr val="tx1"/>
              </a:solidFill>
              <a:round/>
              <a:headEnd/>
              <a:tailEnd/>
            </a:ln>
            <a:effectLst/>
          </p:spPr>
          <p:txBody>
            <a:bodyPr wrap="none" anchor="ctr"/>
            <a:lstStyle/>
            <a:p>
              <a:pPr algn="ctr"/>
              <a:r>
                <a:rPr lang="th-TH" sz="2400" b="1">
                  <a:latin typeface="Angsana New" pitchFamily="18" charset="-34"/>
                </a:rPr>
                <a:t>จัดหา</a:t>
              </a:r>
            </a:p>
          </p:txBody>
        </p:sp>
        <p:sp>
          <p:nvSpPr>
            <p:cNvPr id="10248" name="Oval 8"/>
            <p:cNvSpPr>
              <a:spLocks noChangeArrowheads="1"/>
            </p:cNvSpPr>
            <p:nvPr/>
          </p:nvSpPr>
          <p:spPr bwMode="auto">
            <a:xfrm>
              <a:off x="1857" y="1953"/>
              <a:ext cx="791" cy="643"/>
            </a:xfrm>
            <a:prstGeom prst="ellipse">
              <a:avLst/>
            </a:prstGeom>
            <a:solidFill>
              <a:schemeClr val="bg1"/>
            </a:solidFill>
            <a:ln w="9525">
              <a:solidFill>
                <a:schemeClr val="tx1"/>
              </a:solidFill>
              <a:round/>
              <a:headEnd/>
              <a:tailEnd/>
            </a:ln>
            <a:effectLst/>
          </p:spPr>
          <p:txBody>
            <a:bodyPr wrap="none" anchor="ctr"/>
            <a:lstStyle/>
            <a:p>
              <a:pPr algn="ctr"/>
              <a:r>
                <a:rPr lang="th-TH" sz="2400" b="1"/>
                <a:t>จัดซื้อ</a:t>
              </a:r>
            </a:p>
          </p:txBody>
        </p:sp>
        <p:sp>
          <p:nvSpPr>
            <p:cNvPr id="10249" name="Oval 9"/>
            <p:cNvSpPr>
              <a:spLocks noChangeArrowheads="1"/>
            </p:cNvSpPr>
            <p:nvPr/>
          </p:nvSpPr>
          <p:spPr bwMode="auto">
            <a:xfrm>
              <a:off x="2501" y="1953"/>
              <a:ext cx="791" cy="643"/>
            </a:xfrm>
            <a:prstGeom prst="ellipse">
              <a:avLst/>
            </a:prstGeom>
            <a:solidFill>
              <a:schemeClr val="bg2"/>
            </a:solidFill>
            <a:ln w="9525">
              <a:solidFill>
                <a:schemeClr val="tx1"/>
              </a:solidFill>
              <a:round/>
              <a:headEnd/>
              <a:tailEnd/>
            </a:ln>
            <a:effectLst/>
          </p:spPr>
          <p:txBody>
            <a:bodyPr wrap="none" anchor="ctr"/>
            <a:lstStyle/>
            <a:p>
              <a:pPr algn="ctr"/>
              <a:r>
                <a:rPr lang="th-TH" sz="2400" b="1"/>
                <a:t>ผลิต</a:t>
              </a:r>
            </a:p>
          </p:txBody>
        </p:sp>
        <p:sp>
          <p:nvSpPr>
            <p:cNvPr id="10250" name="Oval 10"/>
            <p:cNvSpPr>
              <a:spLocks noChangeArrowheads="1"/>
            </p:cNvSpPr>
            <p:nvPr/>
          </p:nvSpPr>
          <p:spPr bwMode="auto">
            <a:xfrm>
              <a:off x="3143" y="1953"/>
              <a:ext cx="791" cy="643"/>
            </a:xfrm>
            <a:prstGeom prst="ellipse">
              <a:avLst/>
            </a:prstGeom>
            <a:solidFill>
              <a:schemeClr val="hlink"/>
            </a:solidFill>
            <a:ln w="9525">
              <a:solidFill>
                <a:schemeClr val="tx1"/>
              </a:solidFill>
              <a:round/>
              <a:headEnd/>
              <a:tailEnd/>
            </a:ln>
            <a:effectLst/>
          </p:spPr>
          <p:txBody>
            <a:bodyPr wrap="none" anchor="ctr"/>
            <a:lstStyle/>
            <a:p>
              <a:pPr algn="ctr"/>
              <a:r>
                <a:rPr lang="th-TH" sz="2400" b="1"/>
                <a:t>โลจิสติกส์</a:t>
              </a:r>
            </a:p>
          </p:txBody>
        </p:sp>
        <p:sp>
          <p:nvSpPr>
            <p:cNvPr id="10251" name="Oval 11"/>
            <p:cNvSpPr>
              <a:spLocks noChangeArrowheads="1"/>
            </p:cNvSpPr>
            <p:nvPr/>
          </p:nvSpPr>
          <p:spPr bwMode="auto">
            <a:xfrm>
              <a:off x="3813" y="1953"/>
              <a:ext cx="791" cy="643"/>
            </a:xfrm>
            <a:prstGeom prst="ellipse">
              <a:avLst/>
            </a:prstGeom>
            <a:solidFill>
              <a:srgbClr val="FF00FF"/>
            </a:solidFill>
            <a:ln w="9525">
              <a:solidFill>
                <a:schemeClr val="tx1"/>
              </a:solidFill>
              <a:round/>
              <a:headEnd/>
              <a:tailEnd/>
            </a:ln>
            <a:effectLst/>
          </p:spPr>
          <p:txBody>
            <a:bodyPr wrap="none" anchor="ctr"/>
            <a:lstStyle/>
            <a:p>
              <a:pPr algn="ctr"/>
              <a:r>
                <a:rPr lang="th-TH" sz="2000" b="1"/>
                <a:t>การตลาด</a:t>
              </a:r>
            </a:p>
          </p:txBody>
        </p:sp>
        <p:sp>
          <p:nvSpPr>
            <p:cNvPr id="10252" name="Rectangle 12"/>
            <p:cNvSpPr>
              <a:spLocks noChangeArrowheads="1"/>
            </p:cNvSpPr>
            <p:nvPr/>
          </p:nvSpPr>
          <p:spPr bwMode="auto">
            <a:xfrm>
              <a:off x="4513" y="1979"/>
              <a:ext cx="816" cy="578"/>
            </a:xfrm>
            <a:prstGeom prst="rect">
              <a:avLst/>
            </a:prstGeom>
            <a:solidFill>
              <a:schemeClr val="accent1"/>
            </a:solidFill>
            <a:ln w="9525">
              <a:solidFill>
                <a:schemeClr val="tx1"/>
              </a:solidFill>
              <a:miter lim="800000"/>
              <a:headEnd/>
              <a:tailEnd/>
            </a:ln>
            <a:effectLst/>
          </p:spPr>
          <p:txBody>
            <a:bodyPr wrap="none" anchor="ctr"/>
            <a:lstStyle/>
            <a:p>
              <a:pPr algn="ctr"/>
              <a:r>
                <a:rPr lang="th-TH" sz="2000" b="1"/>
                <a:t>ลูกค้า</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19113" y="2432050"/>
            <a:ext cx="8229600" cy="3157538"/>
          </a:xfrm>
        </p:spPr>
        <p:txBody>
          <a:bodyPr/>
          <a:lstStyle/>
          <a:p>
            <a:r>
              <a:rPr lang="th-TH" sz="2800" b="1">
                <a:latin typeface="Angsana New" pitchFamily="18" charset="-34"/>
              </a:rPr>
              <a:t>การแข่งขันที่รุนแรง (</a:t>
            </a:r>
            <a:r>
              <a:rPr lang="en-US" sz="2800" b="1">
                <a:latin typeface="Angsana New" pitchFamily="18" charset="-34"/>
              </a:rPr>
              <a:t>Intense Competition)</a:t>
            </a:r>
          </a:p>
          <a:p>
            <a:r>
              <a:rPr lang="en-US" sz="2800" b="1">
                <a:latin typeface="Angsana New" pitchFamily="18" charset="-34"/>
              </a:rPr>
              <a:t> </a:t>
            </a:r>
            <a:r>
              <a:rPr lang="th-TH" sz="2800" b="1">
                <a:latin typeface="Angsana New" pitchFamily="18" charset="-34"/>
              </a:rPr>
              <a:t>การกลายเป็นโลกาภิวัตน์ (</a:t>
            </a:r>
            <a:r>
              <a:rPr lang="en-US" sz="2800" b="1">
                <a:latin typeface="Angsana New" pitchFamily="18" charset="-34"/>
              </a:rPr>
              <a:t>Globalisation)</a:t>
            </a:r>
            <a:endParaRPr lang="th-TH" sz="2800" b="1">
              <a:latin typeface="Angsana New" pitchFamily="18" charset="-34"/>
            </a:endParaRPr>
          </a:p>
          <a:p>
            <a:r>
              <a:rPr lang="th-TH" sz="2800" b="1">
                <a:latin typeface="Angsana New" pitchFamily="18" charset="-34"/>
              </a:rPr>
              <a:t> </a:t>
            </a:r>
            <a:r>
              <a:rPr lang="th-TH" sz="2800" b="1">
                <a:solidFill>
                  <a:srgbClr val="FF3300"/>
                </a:solidFill>
                <a:latin typeface="Angsana New" pitchFamily="18" charset="-34"/>
              </a:rPr>
              <a:t>ความไม่แน่นอน (</a:t>
            </a:r>
            <a:r>
              <a:rPr lang="en-US" sz="2800" b="1">
                <a:solidFill>
                  <a:srgbClr val="FF3300"/>
                </a:solidFill>
                <a:latin typeface="Angsana New" pitchFamily="18" charset="-34"/>
              </a:rPr>
              <a:t>Uncertainty)</a:t>
            </a:r>
            <a:endParaRPr lang="th-TH" sz="2800" b="1">
              <a:solidFill>
                <a:srgbClr val="FF3300"/>
              </a:solidFill>
              <a:latin typeface="Angsana New" pitchFamily="18" charset="-34"/>
            </a:endParaRPr>
          </a:p>
          <a:p>
            <a:r>
              <a:rPr lang="th-TH" sz="2800" b="1">
                <a:solidFill>
                  <a:srgbClr val="FF3300"/>
                </a:solidFill>
                <a:latin typeface="Angsana New" pitchFamily="18" charset="-34"/>
              </a:rPr>
              <a:t> การขาดความไว้ใจซึ่งกันและกัน (</a:t>
            </a:r>
            <a:r>
              <a:rPr lang="en-US" sz="2800" b="1">
                <a:solidFill>
                  <a:srgbClr val="FF3300"/>
                </a:solidFill>
                <a:latin typeface="Angsana New" pitchFamily="18" charset="-34"/>
              </a:rPr>
              <a:t>Trust)</a:t>
            </a:r>
            <a:endParaRPr lang="th-TH" sz="2800" b="1">
              <a:solidFill>
                <a:srgbClr val="FF3300"/>
              </a:solidFill>
              <a:latin typeface="Angsana New" pitchFamily="18" charset="-34"/>
            </a:endParaRPr>
          </a:p>
          <a:p>
            <a:r>
              <a:rPr lang="th-TH" sz="2800" b="1">
                <a:latin typeface="Angsana New" pitchFamily="18" charset="-34"/>
              </a:rPr>
              <a:t> การขาดการประสานและความร่วมมือกัน (</a:t>
            </a:r>
            <a:r>
              <a:rPr lang="en-US" sz="2800" b="1">
                <a:latin typeface="Angsana New" pitchFamily="18" charset="-34"/>
              </a:rPr>
              <a:t>Coordination &amp; Cooperation) </a:t>
            </a:r>
            <a:endParaRPr lang="th-TH" sz="2800" b="1">
              <a:latin typeface="Angsana New" pitchFamily="18" charset="-34"/>
            </a:endParaRPr>
          </a:p>
          <a:p>
            <a:r>
              <a:rPr lang="th-TH" sz="2800" b="1">
                <a:latin typeface="Angsana New" pitchFamily="18" charset="-34"/>
              </a:rPr>
              <a:t> ไม่มีการแชร์หรือแบ่งปันข้อมูลซึ่งกันและกัน </a:t>
            </a:r>
            <a:r>
              <a:rPr lang="en-US" sz="2800" b="1">
                <a:latin typeface="Angsana New" pitchFamily="18" charset="-34"/>
              </a:rPr>
              <a:t>(Share common information)  </a:t>
            </a:r>
            <a:endParaRPr lang="th-TH" sz="2800" b="1"/>
          </a:p>
        </p:txBody>
      </p:sp>
      <p:sp>
        <p:nvSpPr>
          <p:cNvPr id="12290" name="Rectangle 2"/>
          <p:cNvSpPr>
            <a:spLocks noGrp="1" noChangeArrowheads="1"/>
          </p:cNvSpPr>
          <p:nvPr>
            <p:ph type="title"/>
          </p:nvPr>
        </p:nvSpPr>
        <p:spPr>
          <a:xfrm>
            <a:off x="323850" y="701675"/>
            <a:ext cx="8507413" cy="1143000"/>
          </a:xfrm>
        </p:spPr>
        <p:txBody>
          <a:bodyPr/>
          <a:lstStyle/>
          <a:p>
            <a:r>
              <a:rPr lang="th-TH" sz="4000" b="1"/>
              <a:t>ปัจจัยที่มีอิทธิพลต่อการพัฒนาและ</a:t>
            </a:r>
            <a:br>
              <a:rPr lang="th-TH" sz="4000" b="1"/>
            </a:br>
            <a:r>
              <a:rPr lang="th-TH" sz="4000" b="1"/>
              <a:t>การนำเอาการบริหารจัดการโลจิสติกส์และห่วงโซ่อุปทานมาใช้</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68313" y="1916113"/>
            <a:ext cx="8435975" cy="1828800"/>
          </a:xfrm>
        </p:spPr>
        <p:txBody>
          <a:bodyPr/>
          <a:lstStyle/>
          <a:p>
            <a:pPr marL="609600" indent="-609600">
              <a:buFontTx/>
              <a:buAutoNum type="arabicPeriod"/>
            </a:pPr>
            <a:r>
              <a:rPr lang="th-TH" sz="2800" b="1">
                <a:latin typeface="Angsana New" pitchFamily="18" charset="-34"/>
              </a:rPr>
              <a:t>ลดต้นทุนต่างๆ </a:t>
            </a:r>
          </a:p>
          <a:p>
            <a:pPr marL="609600" indent="-609600">
              <a:buFontTx/>
              <a:buAutoNum type="arabicPeriod"/>
            </a:pPr>
            <a:r>
              <a:rPr lang="th-TH" sz="2800" b="1">
                <a:latin typeface="Angsana New" pitchFamily="18" charset="-34"/>
              </a:rPr>
              <a:t> ปรับปรุงคุณภาพการให้บริการ </a:t>
            </a:r>
          </a:p>
          <a:p>
            <a:pPr marL="609600" indent="-609600">
              <a:buFontTx/>
              <a:buAutoNum type="arabicPeriod"/>
            </a:pPr>
            <a:r>
              <a:rPr lang="th-TH" sz="2800" b="1">
                <a:latin typeface="Angsana New" pitchFamily="18" charset="-34"/>
              </a:rPr>
              <a:t> สร้างและเพิ่มระดับความพึงพอใจของลูกค้า (ทั้งภายในและภายนอก)</a:t>
            </a:r>
          </a:p>
          <a:p>
            <a:pPr marL="609600" indent="-609600"/>
            <a:endParaRPr lang="th-TH" b="1">
              <a:latin typeface="Angsana New" pitchFamily="18" charset="-34"/>
            </a:endParaRPr>
          </a:p>
        </p:txBody>
      </p:sp>
      <p:sp>
        <p:nvSpPr>
          <p:cNvPr id="7170" name="Rectangle 2"/>
          <p:cNvSpPr>
            <a:spLocks noGrp="1" noChangeArrowheads="1"/>
          </p:cNvSpPr>
          <p:nvPr>
            <p:ph type="title"/>
          </p:nvPr>
        </p:nvSpPr>
        <p:spPr>
          <a:xfrm>
            <a:off x="457200" y="701675"/>
            <a:ext cx="8229600" cy="1143000"/>
          </a:xfrm>
        </p:spPr>
        <p:txBody>
          <a:bodyPr/>
          <a:lstStyle/>
          <a:p>
            <a:r>
              <a:rPr lang="th-TH" sz="4000" b="1"/>
              <a:t>เป้าหมายและประโยชน์จากการมีการจัดการโลจิสติกส์</a:t>
            </a:r>
            <a:br>
              <a:rPr lang="th-TH" sz="4000" b="1"/>
            </a:br>
            <a:r>
              <a:rPr lang="th-TH" sz="4000" b="1"/>
              <a:t>และห่วงโซ่อุปทาน</a:t>
            </a:r>
          </a:p>
        </p:txBody>
      </p:sp>
      <p:sp>
        <p:nvSpPr>
          <p:cNvPr id="7172" name="Oval 4"/>
          <p:cNvSpPr>
            <a:spLocks noChangeArrowheads="1"/>
          </p:cNvSpPr>
          <p:nvPr/>
        </p:nvSpPr>
        <p:spPr bwMode="auto">
          <a:xfrm>
            <a:off x="1835150" y="3716338"/>
            <a:ext cx="1295400" cy="1223962"/>
          </a:xfrm>
          <a:prstGeom prst="ellipse">
            <a:avLst/>
          </a:prstGeom>
          <a:solidFill>
            <a:srgbClr val="FF99CC"/>
          </a:solidFill>
          <a:ln w="9525">
            <a:noFill/>
            <a:round/>
            <a:headEnd/>
            <a:tailEnd/>
          </a:ln>
          <a:effectLst>
            <a:outerShdw dist="107763" dir="18900000" algn="ctr" rotWithShape="0">
              <a:srgbClr val="808080">
                <a:alpha val="50000"/>
              </a:srgbClr>
            </a:outerShdw>
          </a:effectLst>
        </p:spPr>
        <p:txBody>
          <a:bodyPr wrap="none" anchor="ctr"/>
          <a:lstStyle/>
          <a:p>
            <a:pPr algn="ctr"/>
            <a:r>
              <a:rPr lang="en-US" sz="5400">
                <a:latin typeface="Angsana New" pitchFamily="18" charset="-34"/>
              </a:rPr>
              <a:t>1</a:t>
            </a:r>
          </a:p>
        </p:txBody>
      </p:sp>
      <p:sp>
        <p:nvSpPr>
          <p:cNvPr id="7173" name="Oval 5"/>
          <p:cNvSpPr>
            <a:spLocks noChangeArrowheads="1"/>
          </p:cNvSpPr>
          <p:nvPr/>
        </p:nvSpPr>
        <p:spPr bwMode="auto">
          <a:xfrm>
            <a:off x="1763713" y="5300663"/>
            <a:ext cx="1295400" cy="1223962"/>
          </a:xfrm>
          <a:prstGeom prst="ellipse">
            <a:avLst/>
          </a:prstGeom>
          <a:solidFill>
            <a:srgbClr val="CC99FF"/>
          </a:solidFill>
          <a:ln w="9525">
            <a:solidFill>
              <a:schemeClr val="tx1"/>
            </a:solidFill>
            <a:round/>
            <a:headEnd/>
            <a:tailEnd/>
          </a:ln>
          <a:effectLst/>
        </p:spPr>
        <p:txBody>
          <a:bodyPr wrap="none" anchor="ctr"/>
          <a:lstStyle/>
          <a:p>
            <a:endParaRPr lang="en-US"/>
          </a:p>
        </p:txBody>
      </p:sp>
      <p:sp>
        <p:nvSpPr>
          <p:cNvPr id="7174" name="Oval 6"/>
          <p:cNvSpPr>
            <a:spLocks noChangeArrowheads="1"/>
          </p:cNvSpPr>
          <p:nvPr/>
        </p:nvSpPr>
        <p:spPr bwMode="auto">
          <a:xfrm>
            <a:off x="4787900" y="4149725"/>
            <a:ext cx="2016125" cy="1871663"/>
          </a:xfrm>
          <a:prstGeom prst="ellipse">
            <a:avLst/>
          </a:prstGeom>
          <a:solidFill>
            <a:srgbClr val="00CCFF"/>
          </a:solidFill>
          <a:ln w="9525">
            <a:noFill/>
            <a:round/>
            <a:headEnd/>
            <a:tailEnd/>
          </a:ln>
          <a:effectLst>
            <a:outerShdw dist="107763" dir="18900000" algn="ctr" rotWithShape="0">
              <a:srgbClr val="808080">
                <a:alpha val="50000"/>
              </a:srgbClr>
            </a:outerShdw>
          </a:effectLst>
        </p:spPr>
        <p:txBody>
          <a:bodyPr wrap="none" anchor="ctr"/>
          <a:lstStyle/>
          <a:p>
            <a:pPr algn="ctr"/>
            <a:r>
              <a:rPr lang="en-US" sz="5400"/>
              <a:t>3</a:t>
            </a:r>
          </a:p>
        </p:txBody>
      </p:sp>
      <p:sp>
        <p:nvSpPr>
          <p:cNvPr id="7175" name="Line 7"/>
          <p:cNvSpPr>
            <a:spLocks noChangeShapeType="1"/>
          </p:cNvSpPr>
          <p:nvPr/>
        </p:nvSpPr>
        <p:spPr bwMode="auto">
          <a:xfrm>
            <a:off x="3132138" y="4365625"/>
            <a:ext cx="1727200" cy="287338"/>
          </a:xfrm>
          <a:prstGeom prst="line">
            <a:avLst/>
          </a:prstGeom>
          <a:noFill/>
          <a:ln w="9525">
            <a:solidFill>
              <a:schemeClr val="tx1"/>
            </a:solidFill>
            <a:round/>
            <a:headEnd/>
            <a:tailEnd/>
          </a:ln>
          <a:effectLst/>
        </p:spPr>
        <p:txBody>
          <a:bodyPr/>
          <a:lstStyle/>
          <a:p>
            <a:endParaRPr lang="en-US"/>
          </a:p>
        </p:txBody>
      </p:sp>
      <p:sp>
        <p:nvSpPr>
          <p:cNvPr id="7176" name="Line 8"/>
          <p:cNvSpPr>
            <a:spLocks noChangeShapeType="1"/>
          </p:cNvSpPr>
          <p:nvPr/>
        </p:nvSpPr>
        <p:spPr bwMode="auto">
          <a:xfrm flipV="1">
            <a:off x="3059113" y="5373688"/>
            <a:ext cx="1800225" cy="503237"/>
          </a:xfrm>
          <a:prstGeom prst="line">
            <a:avLst/>
          </a:prstGeom>
          <a:noFill/>
          <a:ln w="9525">
            <a:solidFill>
              <a:schemeClr val="tx1"/>
            </a:solidFill>
            <a:round/>
            <a:headEnd/>
            <a:tailEnd/>
          </a:ln>
          <a:effectLst/>
        </p:spPr>
        <p:txBody>
          <a:bodyPr/>
          <a:lstStyle/>
          <a:p>
            <a:endParaRPr lang="en-US"/>
          </a:p>
        </p:txBody>
      </p:sp>
      <p:sp>
        <p:nvSpPr>
          <p:cNvPr id="7179" name="Oval 11"/>
          <p:cNvSpPr>
            <a:spLocks noChangeArrowheads="1"/>
          </p:cNvSpPr>
          <p:nvPr/>
        </p:nvSpPr>
        <p:spPr bwMode="auto">
          <a:xfrm>
            <a:off x="1763713" y="5300663"/>
            <a:ext cx="1295400" cy="1223962"/>
          </a:xfrm>
          <a:prstGeom prst="ellipse">
            <a:avLst/>
          </a:prstGeom>
          <a:solidFill>
            <a:srgbClr val="FFFF99"/>
          </a:solidFill>
          <a:ln w="9525">
            <a:noFill/>
            <a:round/>
            <a:headEnd/>
            <a:tailEnd/>
          </a:ln>
          <a:effectLst>
            <a:outerShdw dist="107763" dir="18900000" algn="ctr" rotWithShape="0">
              <a:srgbClr val="808080">
                <a:alpha val="50000"/>
              </a:srgbClr>
            </a:outerShdw>
          </a:effectLst>
        </p:spPr>
        <p:txBody>
          <a:bodyPr wrap="none" anchor="ctr"/>
          <a:lstStyle/>
          <a:p>
            <a:pPr algn="ctr"/>
            <a:r>
              <a:rPr lang="en-US" sz="5400">
                <a:latin typeface="Angsana New" pitchFamily="18" charset="-34"/>
              </a:rPr>
              <a:t>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981075"/>
          </a:xfrm>
          <a:prstGeom prst="rect">
            <a:avLst/>
          </a:prstGeom>
          <a:noFill/>
          <a:ln w="9525">
            <a:noFill/>
            <a:miter lim="800000"/>
            <a:headEnd/>
            <a:tailEnd/>
          </a:ln>
          <a:effectLst/>
        </p:spPr>
        <p:txBody>
          <a:bodyPr lIns="92075" tIns="46038" rIns="92075" bIns="46038" anchor="b"/>
          <a:lstStyle/>
          <a:p>
            <a:pPr eaLnBrk="0" hangingPunct="0"/>
            <a:r>
              <a:rPr lang="th-TH" sz="4400" b="1">
                <a:latin typeface="Angsana New" pitchFamily="18" charset="-34"/>
              </a:rPr>
              <a:t> </a:t>
            </a:r>
            <a:r>
              <a:rPr lang="th-TH" sz="4000" b="1">
                <a:latin typeface="Angsana New" pitchFamily="18" charset="-34"/>
              </a:rPr>
              <a:t>เครื่องมือที่สำคัญ </a:t>
            </a:r>
            <a:r>
              <a:rPr lang="en-US" sz="4000" b="1">
                <a:latin typeface="Angsana New" pitchFamily="18" charset="-34"/>
              </a:rPr>
              <a:t>3 </a:t>
            </a:r>
            <a:r>
              <a:rPr lang="th-TH" sz="4000" b="1">
                <a:latin typeface="Angsana New" pitchFamily="18" charset="-34"/>
              </a:rPr>
              <a:t>ประการสำหรับการจัดการโลจิสติกส์</a:t>
            </a:r>
            <a:endParaRPr lang="en-AU" sz="4000" b="1">
              <a:latin typeface="Angsana New" pitchFamily="18" charset="-34"/>
            </a:endParaRPr>
          </a:p>
        </p:txBody>
      </p:sp>
      <p:sp>
        <p:nvSpPr>
          <p:cNvPr id="99331" name="Rectangle 3"/>
          <p:cNvSpPr>
            <a:spLocks noChangeArrowheads="1"/>
          </p:cNvSpPr>
          <p:nvPr/>
        </p:nvSpPr>
        <p:spPr bwMode="auto">
          <a:xfrm>
            <a:off x="468313" y="1412875"/>
            <a:ext cx="8064500" cy="4608513"/>
          </a:xfrm>
          <a:prstGeom prst="rect">
            <a:avLst/>
          </a:prstGeom>
          <a:solidFill>
            <a:srgbClr val="FFFFFF"/>
          </a:solidFill>
          <a:ln w="9525">
            <a:noFill/>
            <a:miter lim="800000"/>
            <a:headEnd/>
            <a:tailEnd/>
          </a:ln>
          <a:effectLst/>
        </p:spPr>
        <p:txBody>
          <a:bodyPr lIns="92075" tIns="46038" rIns="92075" bIns="46038"/>
          <a:lstStyle/>
          <a:p>
            <a:pPr marL="361950" indent="-361950" eaLnBrk="0" hangingPunct="0">
              <a:buSzPct val="50000"/>
              <a:buFontTx/>
              <a:buBlip>
                <a:blip r:embed="rId3"/>
              </a:buBlip>
            </a:pPr>
            <a:r>
              <a:rPr lang="en-US" sz="3200" b="1">
                <a:solidFill>
                  <a:srgbClr val="663300"/>
                </a:solidFill>
                <a:latin typeface="Angsana New" pitchFamily="18" charset="-34"/>
              </a:rPr>
              <a:t>Transportation </a:t>
            </a:r>
          </a:p>
          <a:p>
            <a:pPr marL="361950" indent="-361950" eaLnBrk="0" hangingPunct="0">
              <a:buSzPct val="50000"/>
              <a:buFontTx/>
              <a:buBlip>
                <a:blip r:embed="rId3"/>
              </a:buBlip>
            </a:pPr>
            <a:r>
              <a:rPr lang="en-US" sz="3200" b="1">
                <a:solidFill>
                  <a:srgbClr val="663300"/>
                </a:solidFill>
                <a:latin typeface="Angsana New" pitchFamily="18" charset="-34"/>
              </a:rPr>
              <a:t>Inventory </a:t>
            </a:r>
            <a:endParaRPr lang="en-AU" sz="3200" b="1">
              <a:solidFill>
                <a:srgbClr val="663300"/>
              </a:solidFill>
              <a:latin typeface="Angsana New" pitchFamily="18" charset="-34"/>
            </a:endParaRPr>
          </a:p>
          <a:p>
            <a:pPr marL="361950" indent="-361950" eaLnBrk="0" hangingPunct="0">
              <a:buSzPct val="50000"/>
              <a:buFontTx/>
              <a:buBlip>
                <a:blip r:embed="rId3"/>
              </a:buBlip>
            </a:pPr>
            <a:r>
              <a:rPr lang="en-AU" sz="3200" b="1">
                <a:solidFill>
                  <a:srgbClr val="663300"/>
                </a:solidFill>
                <a:latin typeface="Angsana New" pitchFamily="18" charset="-34"/>
              </a:rPr>
              <a:t>Information</a:t>
            </a:r>
          </a:p>
        </p:txBody>
      </p:sp>
      <p:grpSp>
        <p:nvGrpSpPr>
          <p:cNvPr id="99339" name="Group 11"/>
          <p:cNvGrpSpPr>
            <a:grpSpLocks/>
          </p:cNvGrpSpPr>
          <p:nvPr/>
        </p:nvGrpSpPr>
        <p:grpSpPr bwMode="auto">
          <a:xfrm>
            <a:off x="3492500" y="3429000"/>
            <a:ext cx="3530600" cy="2376488"/>
            <a:chOff x="2426" y="2341"/>
            <a:chExt cx="2224" cy="1497"/>
          </a:xfrm>
        </p:grpSpPr>
        <p:sp>
          <p:nvSpPr>
            <p:cNvPr id="99332" name="Oval 4"/>
            <p:cNvSpPr>
              <a:spLocks noChangeArrowheads="1"/>
            </p:cNvSpPr>
            <p:nvPr/>
          </p:nvSpPr>
          <p:spPr bwMode="auto">
            <a:xfrm>
              <a:off x="2426" y="2341"/>
              <a:ext cx="1180" cy="907"/>
            </a:xfrm>
            <a:prstGeom prst="ellipse">
              <a:avLst/>
            </a:prstGeom>
            <a:solidFill>
              <a:schemeClr val="accent1"/>
            </a:solidFill>
            <a:ln w="9525">
              <a:solidFill>
                <a:srgbClr val="FF0000"/>
              </a:solidFill>
              <a:round/>
              <a:headEnd/>
              <a:tailEnd/>
            </a:ln>
            <a:effectLst/>
          </p:spPr>
          <p:txBody>
            <a:bodyPr wrap="none" anchor="ctr"/>
            <a:lstStyle/>
            <a:p>
              <a:pPr algn="ctr"/>
              <a:r>
                <a:rPr lang="en-US" b="1">
                  <a:latin typeface="Angsana New" pitchFamily="18" charset="-34"/>
                </a:rPr>
                <a:t>Transport</a:t>
              </a:r>
            </a:p>
          </p:txBody>
        </p:sp>
        <p:sp>
          <p:nvSpPr>
            <p:cNvPr id="99333" name="Oval 5"/>
            <p:cNvSpPr>
              <a:spLocks noChangeArrowheads="1"/>
            </p:cNvSpPr>
            <p:nvPr/>
          </p:nvSpPr>
          <p:spPr bwMode="auto">
            <a:xfrm>
              <a:off x="3470" y="2342"/>
              <a:ext cx="1180" cy="907"/>
            </a:xfrm>
            <a:prstGeom prst="ellipse">
              <a:avLst/>
            </a:prstGeom>
            <a:solidFill>
              <a:schemeClr val="accent1"/>
            </a:solidFill>
            <a:ln w="9525">
              <a:solidFill>
                <a:srgbClr val="FF0000"/>
              </a:solidFill>
              <a:round/>
              <a:headEnd/>
              <a:tailEnd/>
            </a:ln>
            <a:effectLst/>
          </p:spPr>
          <p:txBody>
            <a:bodyPr wrap="none" anchor="ctr"/>
            <a:lstStyle/>
            <a:p>
              <a:pPr algn="ctr"/>
              <a:r>
                <a:rPr lang="en-US" b="1">
                  <a:latin typeface="Angsana New" pitchFamily="18" charset="-34"/>
                </a:rPr>
                <a:t>Inventory</a:t>
              </a:r>
            </a:p>
          </p:txBody>
        </p:sp>
        <p:sp>
          <p:nvSpPr>
            <p:cNvPr id="99334" name="Oval 6"/>
            <p:cNvSpPr>
              <a:spLocks noChangeArrowheads="1"/>
            </p:cNvSpPr>
            <p:nvPr/>
          </p:nvSpPr>
          <p:spPr bwMode="auto">
            <a:xfrm>
              <a:off x="2971" y="2931"/>
              <a:ext cx="1180" cy="907"/>
            </a:xfrm>
            <a:prstGeom prst="ellipse">
              <a:avLst/>
            </a:prstGeom>
            <a:solidFill>
              <a:schemeClr val="accent1"/>
            </a:solidFill>
            <a:ln w="9525">
              <a:solidFill>
                <a:srgbClr val="FF0000"/>
              </a:solidFill>
              <a:round/>
              <a:headEnd/>
              <a:tailEnd/>
            </a:ln>
            <a:effectLst/>
          </p:spPr>
          <p:txBody>
            <a:bodyPr wrap="none" anchor="ctr"/>
            <a:lstStyle/>
            <a:p>
              <a:pPr algn="ctr"/>
              <a:r>
                <a:rPr lang="en-US" b="1">
                  <a:latin typeface="Angsana New" pitchFamily="18" charset="-34"/>
                </a:rPr>
                <a:t>Information</a:t>
              </a:r>
            </a:p>
          </p:txBody>
        </p:sp>
      </p:grpSp>
      <p:pic>
        <p:nvPicPr>
          <p:cNvPr id="99335" name="Picture 7" descr="barcod"/>
          <p:cNvPicPr>
            <a:picLocks noChangeAspect="1" noChangeArrowheads="1"/>
          </p:cNvPicPr>
          <p:nvPr/>
        </p:nvPicPr>
        <p:blipFill>
          <a:blip r:embed="rId4"/>
          <a:srcRect/>
          <a:stretch>
            <a:fillRect/>
          </a:stretch>
        </p:blipFill>
        <p:spPr bwMode="auto">
          <a:xfrm>
            <a:off x="6588125" y="5084763"/>
            <a:ext cx="2017713" cy="1431925"/>
          </a:xfrm>
          <a:prstGeom prst="rect">
            <a:avLst/>
          </a:prstGeom>
          <a:noFill/>
        </p:spPr>
      </p:pic>
      <p:pic>
        <p:nvPicPr>
          <p:cNvPr id="99336" name="Picture 8" descr="global Logistics"/>
          <p:cNvPicPr>
            <a:picLocks noChangeAspect="1" noChangeArrowheads="1"/>
          </p:cNvPicPr>
          <p:nvPr/>
        </p:nvPicPr>
        <p:blipFill>
          <a:blip r:embed="rId5"/>
          <a:srcRect/>
          <a:stretch>
            <a:fillRect/>
          </a:stretch>
        </p:blipFill>
        <p:spPr bwMode="auto">
          <a:xfrm>
            <a:off x="323850" y="3716338"/>
            <a:ext cx="2808288" cy="1565275"/>
          </a:xfrm>
          <a:prstGeom prst="rect">
            <a:avLst/>
          </a:prstGeom>
          <a:noFill/>
        </p:spPr>
      </p:pic>
      <p:pic>
        <p:nvPicPr>
          <p:cNvPr id="99337" name="Picture 9" descr="images[73]"/>
          <p:cNvPicPr>
            <a:picLocks noChangeAspect="1" noChangeArrowheads="1"/>
          </p:cNvPicPr>
          <p:nvPr/>
        </p:nvPicPr>
        <p:blipFill>
          <a:blip r:embed="rId6"/>
          <a:srcRect/>
          <a:stretch>
            <a:fillRect/>
          </a:stretch>
        </p:blipFill>
        <p:spPr bwMode="auto">
          <a:xfrm>
            <a:off x="7019925" y="1916113"/>
            <a:ext cx="1873250" cy="1824037"/>
          </a:xfrm>
          <a:prstGeom prst="rect">
            <a:avLst/>
          </a:prstGeom>
          <a:noFill/>
        </p:spPr>
      </p:pic>
      <p:pic>
        <p:nvPicPr>
          <p:cNvPr id="99338" name="Picture 10" descr="Logistics"/>
          <p:cNvPicPr>
            <a:picLocks noChangeAspect="1" noChangeArrowheads="1"/>
          </p:cNvPicPr>
          <p:nvPr/>
        </p:nvPicPr>
        <p:blipFill>
          <a:blip r:embed="rId7"/>
          <a:srcRect/>
          <a:stretch>
            <a:fillRect/>
          </a:stretch>
        </p:blipFill>
        <p:spPr bwMode="auto">
          <a:xfrm>
            <a:off x="4067175" y="1125538"/>
            <a:ext cx="2087563" cy="2087562"/>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distribution02"/>
          <p:cNvPicPr>
            <a:picLocks noChangeAspect="1" noChangeArrowheads="1"/>
          </p:cNvPicPr>
          <p:nvPr/>
        </p:nvPicPr>
        <p:blipFill>
          <a:blip r:embed="rId3"/>
          <a:srcRect/>
          <a:stretch>
            <a:fillRect/>
          </a:stretch>
        </p:blipFill>
        <p:spPr bwMode="auto">
          <a:xfrm>
            <a:off x="250825" y="549275"/>
            <a:ext cx="4267200" cy="2703513"/>
          </a:xfrm>
          <a:prstGeom prst="rect">
            <a:avLst/>
          </a:prstGeom>
          <a:noFill/>
        </p:spPr>
      </p:pic>
      <p:pic>
        <p:nvPicPr>
          <p:cNvPr id="113667" name="Picture 3" descr="inventory04"/>
          <p:cNvPicPr>
            <a:picLocks noChangeAspect="1" noChangeArrowheads="1"/>
          </p:cNvPicPr>
          <p:nvPr/>
        </p:nvPicPr>
        <p:blipFill>
          <a:blip r:embed="rId4"/>
          <a:srcRect/>
          <a:stretch>
            <a:fillRect/>
          </a:stretch>
        </p:blipFill>
        <p:spPr bwMode="auto">
          <a:xfrm>
            <a:off x="4859338" y="549275"/>
            <a:ext cx="3962400" cy="2686050"/>
          </a:xfrm>
          <a:prstGeom prst="rect">
            <a:avLst/>
          </a:prstGeom>
          <a:noFill/>
        </p:spPr>
      </p:pic>
      <p:pic>
        <p:nvPicPr>
          <p:cNvPr id="113668" name="Picture 4" descr="distribution05"/>
          <p:cNvPicPr>
            <a:picLocks noChangeAspect="1" noChangeArrowheads="1"/>
          </p:cNvPicPr>
          <p:nvPr/>
        </p:nvPicPr>
        <p:blipFill>
          <a:blip r:embed="rId5"/>
          <a:srcRect/>
          <a:stretch>
            <a:fillRect/>
          </a:stretch>
        </p:blipFill>
        <p:spPr bwMode="auto">
          <a:xfrm>
            <a:off x="179388" y="3573463"/>
            <a:ext cx="4343400" cy="2514600"/>
          </a:xfrm>
          <a:prstGeom prst="rect">
            <a:avLst/>
          </a:prstGeom>
          <a:noFill/>
        </p:spPr>
      </p:pic>
      <p:pic>
        <p:nvPicPr>
          <p:cNvPr id="113669" name="Picture 5" descr="logistic03"/>
          <p:cNvPicPr>
            <a:picLocks noChangeAspect="1" noChangeArrowheads="1"/>
          </p:cNvPicPr>
          <p:nvPr/>
        </p:nvPicPr>
        <p:blipFill>
          <a:blip r:embed="rId6"/>
          <a:srcRect/>
          <a:stretch>
            <a:fillRect/>
          </a:stretch>
        </p:blipFill>
        <p:spPr bwMode="auto">
          <a:xfrm>
            <a:off x="4716463" y="3500438"/>
            <a:ext cx="4191000" cy="273526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2132013"/>
            <a:ext cx="8229600" cy="3994150"/>
          </a:xfrm>
          <a:noFill/>
        </p:spPr>
        <p:txBody>
          <a:bodyPr/>
          <a:lstStyle/>
          <a:p>
            <a:r>
              <a:rPr lang="en-AU" b="1">
                <a:latin typeface="Angsana New" pitchFamily="18" charset="-34"/>
              </a:rPr>
              <a:t>7Rs</a:t>
            </a:r>
            <a:endParaRPr lang="en-US" b="1">
              <a:latin typeface="Angsana New" pitchFamily="18" charset="-34"/>
            </a:endParaRPr>
          </a:p>
          <a:p>
            <a:pPr lvl="1"/>
            <a:r>
              <a:rPr lang="en-AU" sz="3200" b="1">
                <a:latin typeface="Angsana New" pitchFamily="18" charset="-34"/>
              </a:rPr>
              <a:t>supplying</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Materials</a:t>
            </a:r>
            <a:r>
              <a:rPr lang="en-AU" sz="3200" b="1">
                <a:solidFill>
                  <a:schemeClr val="folHlink"/>
                </a:solidFill>
                <a:latin typeface="Angsana New" pitchFamily="18" charset="-34"/>
              </a:rPr>
              <a:t> </a:t>
            </a:r>
            <a:r>
              <a:rPr lang="en-AU" sz="3200" b="1">
                <a:latin typeface="Angsana New" pitchFamily="18" charset="-34"/>
              </a:rPr>
              <a:t>in</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Quantity</a:t>
            </a:r>
            <a:r>
              <a:rPr lang="en-AU" sz="3200" b="1">
                <a:latin typeface="Angsana New" pitchFamily="18" charset="-34"/>
              </a:rPr>
              <a:t>, for delivery at the</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Time</a:t>
            </a:r>
            <a:r>
              <a:rPr lang="en-AU" sz="3200" b="1">
                <a:solidFill>
                  <a:schemeClr val="folHlink"/>
                </a:solidFill>
                <a:latin typeface="Angsana New" pitchFamily="18" charset="-34"/>
              </a:rPr>
              <a:t> </a:t>
            </a:r>
            <a:r>
              <a:rPr lang="en-AU" sz="3200" b="1">
                <a:latin typeface="Angsana New" pitchFamily="18" charset="-34"/>
              </a:rPr>
              <a:t>and</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Place</a:t>
            </a:r>
            <a:r>
              <a:rPr lang="en-AU" sz="3200" b="1">
                <a:latin typeface="Angsana New" pitchFamily="18" charset="-34"/>
              </a:rPr>
              <a:t>, from the</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Source</a:t>
            </a:r>
            <a:r>
              <a:rPr lang="en-AU" sz="3200" b="1">
                <a:latin typeface="Angsana New" pitchFamily="18" charset="-34"/>
              </a:rPr>
              <a:t>, with the</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Service</a:t>
            </a:r>
            <a:r>
              <a:rPr lang="en-AU" sz="3200" b="1">
                <a:latin typeface="Angsana New" pitchFamily="18" charset="-34"/>
              </a:rPr>
              <a:t>, and at the</a:t>
            </a:r>
            <a:r>
              <a:rPr lang="en-AU" sz="3200" b="1">
                <a:solidFill>
                  <a:schemeClr val="folHlink"/>
                </a:solidFill>
                <a:latin typeface="Angsana New" pitchFamily="18" charset="-34"/>
              </a:rPr>
              <a:t> </a:t>
            </a:r>
            <a:r>
              <a:rPr lang="en-AU" sz="3200" b="1" u="sng">
                <a:solidFill>
                  <a:srgbClr val="FF0000"/>
                </a:solidFill>
                <a:latin typeface="Angsana New" pitchFamily="18" charset="-34"/>
              </a:rPr>
              <a:t>Right Price</a:t>
            </a:r>
            <a:r>
              <a:rPr lang="en-AU" sz="3200" b="1">
                <a:solidFill>
                  <a:schemeClr val="folHlink"/>
                </a:solidFill>
                <a:latin typeface="Angsana New" pitchFamily="18" charset="-34"/>
              </a:rPr>
              <a:t> </a:t>
            </a:r>
            <a:r>
              <a:rPr lang="en-AU" sz="3200" b="1">
                <a:latin typeface="Angsana New" pitchFamily="18" charset="-34"/>
              </a:rPr>
              <a:t>to customers</a:t>
            </a:r>
          </a:p>
        </p:txBody>
      </p:sp>
      <p:sp>
        <p:nvSpPr>
          <p:cNvPr id="107522" name="Rectangle 2"/>
          <p:cNvSpPr>
            <a:spLocks noGrp="1" noChangeArrowheads="1"/>
          </p:cNvSpPr>
          <p:nvPr>
            <p:ph type="title"/>
          </p:nvPr>
        </p:nvSpPr>
        <p:spPr>
          <a:xfrm>
            <a:off x="0" y="0"/>
            <a:ext cx="9144000" cy="1295400"/>
          </a:xfrm>
          <a:noFill/>
        </p:spPr>
        <p:txBody>
          <a:bodyPr/>
          <a:lstStyle/>
          <a:p>
            <a:r>
              <a:rPr lang="en-US" sz="4000" b="1">
                <a:latin typeface="Angsana New" pitchFamily="18" charset="-34"/>
              </a:rPr>
              <a:t>7R in Logistics Management</a:t>
            </a:r>
            <a:endParaRPr lang="en-AU" sz="4000" b="1">
              <a:latin typeface="Angsana New" pitchFamily="18" charset="-3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468313" y="2349500"/>
            <a:ext cx="8208962" cy="1150938"/>
          </a:xfrm>
        </p:spPr>
        <p:txBody>
          <a:bodyPr/>
          <a:lstStyle/>
          <a:p>
            <a:r>
              <a:rPr lang="en-US" sz="5400" b="1">
                <a:latin typeface="Angsana New" pitchFamily="18" charset="-34"/>
              </a:rPr>
              <a:t>Logistics Concepts </a:t>
            </a:r>
            <a:endParaRPr lang="en-US" sz="5400">
              <a:latin typeface="Angsana New" pitchFamily="18"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412875"/>
            <a:ext cx="8218488" cy="5040313"/>
          </a:xfrm>
        </p:spPr>
        <p:txBody>
          <a:bodyPr/>
          <a:lstStyle/>
          <a:p>
            <a:pPr marL="609600" indent="-609600">
              <a:lnSpc>
                <a:spcPct val="90000"/>
              </a:lnSpc>
            </a:pPr>
            <a:r>
              <a:rPr lang="th-TH" b="1">
                <a:latin typeface="Angsana New" pitchFamily="18" charset="-34"/>
              </a:rPr>
              <a:t>การใช้การจัดการโลจิสติกส์เป็นเครื่องมือสร้างความได้เปรียบ</a:t>
            </a:r>
            <a:r>
              <a:rPr lang="th-TH" sz="2800">
                <a:latin typeface="Angsana New" pitchFamily="18" charset="-34"/>
              </a:rPr>
              <a:t> </a:t>
            </a:r>
          </a:p>
          <a:p>
            <a:pPr marL="990600" lvl="1" indent="-533400">
              <a:lnSpc>
                <a:spcPct val="90000"/>
              </a:lnSpc>
            </a:pPr>
            <a:r>
              <a:rPr lang="th-TH" b="1">
                <a:latin typeface="Angsana New" pitchFamily="18" charset="-34"/>
              </a:rPr>
              <a:t>ในอดีต ปัจจัยที่สร้างความได้เปรียบขององค์กรได้แก่ แรงงานค่าแรงต่ำ ทรัพยากรธรรมชาติ ฯลฯ</a:t>
            </a:r>
          </a:p>
          <a:p>
            <a:pPr marL="990600" lvl="1" indent="-533400">
              <a:lnSpc>
                <a:spcPct val="90000"/>
              </a:lnSpc>
            </a:pPr>
            <a:r>
              <a:rPr lang="th-TH" b="1">
                <a:latin typeface="Angsana New" pitchFamily="18" charset="-34"/>
              </a:rPr>
              <a:t>การกลายเป็นโลกาภิวัตน์ทำให้บริษัทต่างๆสามารถครอบครองความได้เปรียบเหล่านี้ได้</a:t>
            </a:r>
          </a:p>
          <a:p>
            <a:pPr marL="990600" lvl="1" indent="-533400">
              <a:lnSpc>
                <a:spcPct val="90000"/>
              </a:lnSpc>
            </a:pPr>
            <a:r>
              <a:rPr lang="th-TH" b="1">
                <a:latin typeface="Angsana New" pitchFamily="18" charset="-34"/>
              </a:rPr>
              <a:t>ระหว่างปี </a:t>
            </a:r>
            <a:r>
              <a:rPr lang="en-US" b="1">
                <a:latin typeface="Angsana New" pitchFamily="18" charset="-34"/>
              </a:rPr>
              <a:t>1970- </a:t>
            </a:r>
            <a:r>
              <a:rPr lang="th-TH" b="1">
                <a:latin typeface="Angsana New" pitchFamily="18" charset="-34"/>
              </a:rPr>
              <a:t>ช่วงต้นของปี</a:t>
            </a:r>
            <a:r>
              <a:rPr lang="en-US" b="1">
                <a:latin typeface="Angsana New" pitchFamily="18" charset="-34"/>
              </a:rPr>
              <a:t>1980 </a:t>
            </a:r>
            <a:r>
              <a:rPr lang="th-TH" b="1">
                <a:latin typeface="Angsana New" pitchFamily="18" charset="-34"/>
              </a:rPr>
              <a:t>ความได้เปรียบในการแข่งขันจะเกิดขึ้นเนื่องจากการปรับปรุงผลิตภาพและการลดต้นทุน</a:t>
            </a:r>
            <a:r>
              <a:rPr lang="en-US" b="1">
                <a:latin typeface="Angsana New" pitchFamily="18" charset="-34"/>
              </a:rPr>
              <a:t> </a:t>
            </a:r>
          </a:p>
          <a:p>
            <a:pPr marL="990600" lvl="1" indent="-533400">
              <a:lnSpc>
                <a:spcPct val="90000"/>
              </a:lnSpc>
            </a:pPr>
            <a:r>
              <a:rPr lang="th-TH" b="1">
                <a:latin typeface="Angsana New" pitchFamily="18" charset="-34"/>
              </a:rPr>
              <a:t>ปี </a:t>
            </a:r>
            <a:r>
              <a:rPr lang="en-US" b="1">
                <a:latin typeface="Angsana New" pitchFamily="18" charset="-34"/>
              </a:rPr>
              <a:t>1980 </a:t>
            </a:r>
            <a:r>
              <a:rPr lang="th-TH" b="1">
                <a:latin typeface="Angsana New" pitchFamily="18" charset="-34"/>
              </a:rPr>
              <a:t>ความได้เปรียบในการแข่งขันจะให้ความสำคัญในเรื่องการจัดส่งสินค้าให้ลูกค้าอย่างรวดเร็ว</a:t>
            </a:r>
          </a:p>
          <a:p>
            <a:pPr marL="990600" lvl="1" indent="-533400">
              <a:lnSpc>
                <a:spcPct val="90000"/>
              </a:lnSpc>
            </a:pPr>
            <a:r>
              <a:rPr lang="th-TH" b="1">
                <a:latin typeface="Angsana New" pitchFamily="18" charset="-34"/>
              </a:rPr>
              <a:t>ปี </a:t>
            </a:r>
            <a:r>
              <a:rPr lang="en-US" b="1">
                <a:latin typeface="Angsana New" pitchFamily="18" charset="-34"/>
              </a:rPr>
              <a:t>1990 </a:t>
            </a:r>
            <a:r>
              <a:rPr lang="th-TH" b="1">
                <a:latin typeface="Angsana New" pitchFamily="18" charset="-34"/>
              </a:rPr>
              <a:t>ความได้เปรียบในการแข่งขันจะขึ้นอยู่กับคุณภาพในการให้บริการกับลูกค้า</a:t>
            </a:r>
          </a:p>
        </p:txBody>
      </p:sp>
      <p:sp>
        <p:nvSpPr>
          <p:cNvPr id="93186" name="Rectangle 2"/>
          <p:cNvSpPr>
            <a:spLocks noGrp="1" noChangeArrowheads="1"/>
          </p:cNvSpPr>
          <p:nvPr>
            <p:ph type="title"/>
          </p:nvPr>
        </p:nvSpPr>
        <p:spPr>
          <a:xfrm>
            <a:off x="323850" y="414338"/>
            <a:ext cx="8640763" cy="1143000"/>
          </a:xfrm>
        </p:spPr>
        <p:txBody>
          <a:bodyPr/>
          <a:lstStyle/>
          <a:p>
            <a:pPr algn="l"/>
            <a:r>
              <a:rPr lang="th-TH" sz="4000" b="1">
                <a:solidFill>
                  <a:schemeClr val="tx1"/>
                </a:solidFill>
                <a:latin typeface="Angsana New" pitchFamily="18" charset="-34"/>
              </a:rPr>
              <a:t>บทนำ</a:t>
            </a:r>
            <a:r>
              <a:rPr lang="th-TH" b="1">
                <a:solidFill>
                  <a:schemeClr val="tx1"/>
                </a:solidFill>
                <a:latin typeface="Angsana New" pitchFamily="18" charset="-34"/>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23850" y="188913"/>
            <a:ext cx="7772400" cy="1143000"/>
          </a:xfrm>
        </p:spPr>
        <p:txBody>
          <a:bodyPr/>
          <a:lstStyle/>
          <a:p>
            <a:r>
              <a:rPr lang="en-US">
                <a:latin typeface="Angsana New" pitchFamily="18" charset="-34"/>
              </a:rPr>
              <a:t>Logistics Systematic Concept</a:t>
            </a:r>
          </a:p>
        </p:txBody>
      </p:sp>
      <p:grpSp>
        <p:nvGrpSpPr>
          <p:cNvPr id="36867" name="Group 3"/>
          <p:cNvGrpSpPr>
            <a:grpSpLocks/>
          </p:cNvGrpSpPr>
          <p:nvPr/>
        </p:nvGrpSpPr>
        <p:grpSpPr bwMode="auto">
          <a:xfrm>
            <a:off x="323850" y="549275"/>
            <a:ext cx="8610600" cy="6096000"/>
            <a:chOff x="192" y="336"/>
            <a:chExt cx="5424" cy="3840"/>
          </a:xfrm>
        </p:grpSpPr>
        <p:sp>
          <p:nvSpPr>
            <p:cNvPr id="36868" name="Rectangle 4"/>
            <p:cNvSpPr>
              <a:spLocks noChangeArrowheads="1"/>
            </p:cNvSpPr>
            <p:nvPr/>
          </p:nvSpPr>
          <p:spPr bwMode="auto">
            <a:xfrm>
              <a:off x="4800" y="2976"/>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69" name="Rectangle 5"/>
            <p:cNvSpPr>
              <a:spLocks noChangeArrowheads="1"/>
            </p:cNvSpPr>
            <p:nvPr/>
          </p:nvSpPr>
          <p:spPr bwMode="auto">
            <a:xfrm>
              <a:off x="4800" y="960"/>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70" name="Rectangle 6"/>
            <p:cNvSpPr>
              <a:spLocks noChangeArrowheads="1"/>
            </p:cNvSpPr>
            <p:nvPr/>
          </p:nvSpPr>
          <p:spPr bwMode="auto">
            <a:xfrm>
              <a:off x="4800" y="336"/>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71" name="Rectangle 7"/>
            <p:cNvSpPr>
              <a:spLocks noChangeArrowheads="1"/>
            </p:cNvSpPr>
            <p:nvPr/>
          </p:nvSpPr>
          <p:spPr bwMode="auto">
            <a:xfrm>
              <a:off x="4800" y="1584"/>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72" name="Rectangle 8"/>
            <p:cNvSpPr>
              <a:spLocks noChangeArrowheads="1"/>
            </p:cNvSpPr>
            <p:nvPr/>
          </p:nvSpPr>
          <p:spPr bwMode="auto">
            <a:xfrm>
              <a:off x="4800" y="2304"/>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73" name="Rectangle 9"/>
            <p:cNvSpPr>
              <a:spLocks noChangeArrowheads="1"/>
            </p:cNvSpPr>
            <p:nvPr/>
          </p:nvSpPr>
          <p:spPr bwMode="auto">
            <a:xfrm>
              <a:off x="4800" y="3648"/>
              <a:ext cx="816"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Customer</a:t>
              </a:r>
            </a:p>
          </p:txBody>
        </p:sp>
        <p:sp>
          <p:nvSpPr>
            <p:cNvPr id="36874" name="Rectangle 10"/>
            <p:cNvSpPr>
              <a:spLocks noChangeArrowheads="1"/>
            </p:cNvSpPr>
            <p:nvPr/>
          </p:nvSpPr>
          <p:spPr bwMode="auto">
            <a:xfrm>
              <a:off x="192" y="1296"/>
              <a:ext cx="720" cy="576"/>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Supplier</a:t>
              </a:r>
            </a:p>
          </p:txBody>
        </p:sp>
        <p:sp>
          <p:nvSpPr>
            <p:cNvPr id="36875" name="Rectangle 11"/>
            <p:cNvSpPr>
              <a:spLocks noChangeArrowheads="1"/>
            </p:cNvSpPr>
            <p:nvPr/>
          </p:nvSpPr>
          <p:spPr bwMode="auto">
            <a:xfrm>
              <a:off x="192" y="2352"/>
              <a:ext cx="720" cy="576"/>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Supplier</a:t>
              </a:r>
            </a:p>
          </p:txBody>
        </p:sp>
        <p:sp>
          <p:nvSpPr>
            <p:cNvPr id="36876" name="Rectangle 12"/>
            <p:cNvSpPr>
              <a:spLocks noChangeArrowheads="1"/>
            </p:cNvSpPr>
            <p:nvPr/>
          </p:nvSpPr>
          <p:spPr bwMode="auto">
            <a:xfrm>
              <a:off x="192" y="3360"/>
              <a:ext cx="720" cy="576"/>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Supplier</a:t>
              </a:r>
            </a:p>
          </p:txBody>
        </p:sp>
        <p:sp>
          <p:nvSpPr>
            <p:cNvPr id="36877" name="Rectangle 13"/>
            <p:cNvSpPr>
              <a:spLocks noChangeArrowheads="1"/>
            </p:cNvSpPr>
            <p:nvPr/>
          </p:nvSpPr>
          <p:spPr bwMode="auto">
            <a:xfrm>
              <a:off x="2976" y="864"/>
              <a:ext cx="864" cy="624"/>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Distribution </a:t>
              </a:r>
            </a:p>
            <a:p>
              <a:pPr algn="ctr" eaLnBrk="0" hangingPunct="0"/>
              <a:r>
                <a:rPr lang="en-US" sz="2000">
                  <a:solidFill>
                    <a:schemeClr val="bg1"/>
                  </a:solidFill>
                  <a:latin typeface="Times New Roman" pitchFamily="18" charset="0"/>
                </a:rPr>
                <a:t>center</a:t>
              </a:r>
            </a:p>
          </p:txBody>
        </p:sp>
        <p:sp>
          <p:nvSpPr>
            <p:cNvPr id="36878" name="Rectangle 14"/>
            <p:cNvSpPr>
              <a:spLocks noChangeArrowheads="1"/>
            </p:cNvSpPr>
            <p:nvPr/>
          </p:nvSpPr>
          <p:spPr bwMode="auto">
            <a:xfrm>
              <a:off x="2976" y="3216"/>
              <a:ext cx="912" cy="624"/>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Distribution </a:t>
              </a:r>
            </a:p>
            <a:p>
              <a:pPr algn="ctr" eaLnBrk="0" hangingPunct="0"/>
              <a:r>
                <a:rPr lang="en-US" sz="2000">
                  <a:solidFill>
                    <a:schemeClr val="bg1"/>
                  </a:solidFill>
                  <a:latin typeface="Times New Roman" pitchFamily="18" charset="0"/>
                </a:rPr>
                <a:t>center</a:t>
              </a:r>
            </a:p>
          </p:txBody>
        </p:sp>
        <p:sp>
          <p:nvSpPr>
            <p:cNvPr id="36879" name="Rectangle 15"/>
            <p:cNvSpPr>
              <a:spLocks noChangeArrowheads="1"/>
            </p:cNvSpPr>
            <p:nvPr/>
          </p:nvSpPr>
          <p:spPr bwMode="auto">
            <a:xfrm>
              <a:off x="1536" y="2352"/>
              <a:ext cx="1104" cy="52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000">
                  <a:solidFill>
                    <a:schemeClr val="bg1"/>
                  </a:solidFill>
                  <a:latin typeface="Times New Roman" pitchFamily="18" charset="0"/>
                </a:rPr>
                <a:t>Manufacturing</a:t>
              </a:r>
            </a:p>
            <a:p>
              <a:pPr algn="ctr" eaLnBrk="0" hangingPunct="0"/>
              <a:r>
                <a:rPr lang="en-US" sz="2000">
                  <a:solidFill>
                    <a:schemeClr val="bg1"/>
                  </a:solidFill>
                  <a:latin typeface="Times New Roman" pitchFamily="18" charset="0"/>
                </a:rPr>
                <a:t>site</a:t>
              </a:r>
            </a:p>
          </p:txBody>
        </p:sp>
        <p:sp>
          <p:nvSpPr>
            <p:cNvPr id="36880" name="Oval 16"/>
            <p:cNvSpPr>
              <a:spLocks noChangeArrowheads="1"/>
            </p:cNvSpPr>
            <p:nvPr/>
          </p:nvSpPr>
          <p:spPr bwMode="auto">
            <a:xfrm>
              <a:off x="1200" y="1728"/>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1" name="Oval 17"/>
            <p:cNvSpPr>
              <a:spLocks noChangeArrowheads="1"/>
            </p:cNvSpPr>
            <p:nvPr/>
          </p:nvSpPr>
          <p:spPr bwMode="auto">
            <a:xfrm>
              <a:off x="1152" y="2448"/>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2" name="Oval 18"/>
            <p:cNvSpPr>
              <a:spLocks noChangeArrowheads="1"/>
            </p:cNvSpPr>
            <p:nvPr/>
          </p:nvSpPr>
          <p:spPr bwMode="auto">
            <a:xfrm>
              <a:off x="1200" y="3264"/>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3" name="Oval 19"/>
            <p:cNvSpPr>
              <a:spLocks noChangeArrowheads="1"/>
            </p:cNvSpPr>
            <p:nvPr/>
          </p:nvSpPr>
          <p:spPr bwMode="auto">
            <a:xfrm>
              <a:off x="4128" y="1008"/>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4" name="Oval 20"/>
            <p:cNvSpPr>
              <a:spLocks noChangeArrowheads="1"/>
            </p:cNvSpPr>
            <p:nvPr/>
          </p:nvSpPr>
          <p:spPr bwMode="auto">
            <a:xfrm>
              <a:off x="2832" y="2400"/>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5" name="Oval 21"/>
            <p:cNvSpPr>
              <a:spLocks noChangeArrowheads="1"/>
            </p:cNvSpPr>
            <p:nvPr/>
          </p:nvSpPr>
          <p:spPr bwMode="auto">
            <a:xfrm>
              <a:off x="4128" y="3408"/>
              <a:ext cx="144" cy="28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886" name="Text Box 22"/>
            <p:cNvSpPr txBox="1">
              <a:spLocks noChangeArrowheads="1"/>
            </p:cNvSpPr>
            <p:nvPr/>
          </p:nvSpPr>
          <p:spPr bwMode="auto">
            <a:xfrm>
              <a:off x="1056" y="1488"/>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87" name="Text Box 23"/>
            <p:cNvSpPr txBox="1">
              <a:spLocks noChangeArrowheads="1"/>
            </p:cNvSpPr>
            <p:nvPr/>
          </p:nvSpPr>
          <p:spPr bwMode="auto">
            <a:xfrm>
              <a:off x="864" y="2160"/>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88" name="Text Box 24"/>
            <p:cNvSpPr txBox="1">
              <a:spLocks noChangeArrowheads="1"/>
            </p:cNvSpPr>
            <p:nvPr/>
          </p:nvSpPr>
          <p:spPr bwMode="auto">
            <a:xfrm>
              <a:off x="720" y="3024"/>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89" name="Text Box 25"/>
            <p:cNvSpPr txBox="1">
              <a:spLocks noChangeArrowheads="1"/>
            </p:cNvSpPr>
            <p:nvPr/>
          </p:nvSpPr>
          <p:spPr bwMode="auto">
            <a:xfrm>
              <a:off x="2256" y="2016"/>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90" name="Text Box 26"/>
            <p:cNvSpPr txBox="1">
              <a:spLocks noChangeArrowheads="1"/>
            </p:cNvSpPr>
            <p:nvPr/>
          </p:nvSpPr>
          <p:spPr bwMode="auto">
            <a:xfrm>
              <a:off x="3936" y="3120"/>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91" name="Text Box 27"/>
            <p:cNvSpPr txBox="1">
              <a:spLocks noChangeArrowheads="1"/>
            </p:cNvSpPr>
            <p:nvPr/>
          </p:nvSpPr>
          <p:spPr bwMode="auto">
            <a:xfrm>
              <a:off x="3984" y="672"/>
              <a:ext cx="568" cy="25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000">
                  <a:latin typeface="Times New Roman" pitchFamily="18" charset="0"/>
                </a:rPr>
                <a:t>Carrier</a:t>
              </a:r>
              <a:endParaRPr lang="en-US" sz="2000">
                <a:solidFill>
                  <a:schemeClr val="bg1"/>
                </a:solidFill>
                <a:latin typeface="Times New Roman" pitchFamily="18" charset="0"/>
              </a:endParaRPr>
            </a:p>
          </p:txBody>
        </p:sp>
        <p:sp>
          <p:nvSpPr>
            <p:cNvPr id="36892" name="Line 28"/>
            <p:cNvSpPr>
              <a:spLocks noChangeShapeType="1"/>
            </p:cNvSpPr>
            <p:nvPr/>
          </p:nvSpPr>
          <p:spPr bwMode="auto">
            <a:xfrm flipV="1">
              <a:off x="912" y="3456"/>
              <a:ext cx="288" cy="192"/>
            </a:xfrm>
            <a:prstGeom prst="line">
              <a:avLst/>
            </a:prstGeom>
            <a:noFill/>
            <a:ln w="9525">
              <a:solidFill>
                <a:schemeClr val="tx1"/>
              </a:solidFill>
              <a:round/>
              <a:headEnd/>
              <a:tailEnd/>
            </a:ln>
            <a:effectLst/>
          </p:spPr>
          <p:txBody>
            <a:bodyPr wrap="none" anchor="ctr"/>
            <a:lstStyle/>
            <a:p>
              <a:endParaRPr lang="en-US"/>
            </a:p>
          </p:txBody>
        </p:sp>
        <p:sp>
          <p:nvSpPr>
            <p:cNvPr id="36893" name="Line 29"/>
            <p:cNvSpPr>
              <a:spLocks noChangeShapeType="1"/>
            </p:cNvSpPr>
            <p:nvPr/>
          </p:nvSpPr>
          <p:spPr bwMode="auto">
            <a:xfrm>
              <a:off x="912" y="1632"/>
              <a:ext cx="288" cy="192"/>
            </a:xfrm>
            <a:prstGeom prst="line">
              <a:avLst/>
            </a:prstGeom>
            <a:noFill/>
            <a:ln w="9525">
              <a:solidFill>
                <a:schemeClr val="tx1"/>
              </a:solidFill>
              <a:round/>
              <a:headEnd/>
              <a:tailEnd/>
            </a:ln>
            <a:effectLst/>
          </p:spPr>
          <p:txBody>
            <a:bodyPr wrap="none" anchor="ctr"/>
            <a:lstStyle/>
            <a:p>
              <a:endParaRPr lang="en-US"/>
            </a:p>
          </p:txBody>
        </p:sp>
        <p:sp>
          <p:nvSpPr>
            <p:cNvPr id="36894" name="Line 30"/>
            <p:cNvSpPr>
              <a:spLocks noChangeShapeType="1"/>
            </p:cNvSpPr>
            <p:nvPr/>
          </p:nvSpPr>
          <p:spPr bwMode="auto">
            <a:xfrm>
              <a:off x="912" y="2592"/>
              <a:ext cx="240" cy="0"/>
            </a:xfrm>
            <a:prstGeom prst="line">
              <a:avLst/>
            </a:prstGeom>
            <a:noFill/>
            <a:ln w="9525">
              <a:solidFill>
                <a:schemeClr val="tx1"/>
              </a:solidFill>
              <a:round/>
              <a:headEnd/>
              <a:tailEnd/>
            </a:ln>
            <a:effectLst/>
          </p:spPr>
          <p:txBody>
            <a:bodyPr wrap="none" anchor="ctr"/>
            <a:lstStyle/>
            <a:p>
              <a:endParaRPr lang="en-US"/>
            </a:p>
          </p:txBody>
        </p:sp>
        <p:sp>
          <p:nvSpPr>
            <p:cNvPr id="36895" name="Line 31"/>
            <p:cNvSpPr>
              <a:spLocks noChangeShapeType="1"/>
            </p:cNvSpPr>
            <p:nvPr/>
          </p:nvSpPr>
          <p:spPr bwMode="auto">
            <a:xfrm>
              <a:off x="1296" y="2592"/>
              <a:ext cx="240" cy="0"/>
            </a:xfrm>
            <a:prstGeom prst="line">
              <a:avLst/>
            </a:prstGeom>
            <a:noFill/>
            <a:ln w="9525">
              <a:solidFill>
                <a:schemeClr val="tx1"/>
              </a:solidFill>
              <a:round/>
              <a:headEnd/>
              <a:tailEnd/>
            </a:ln>
            <a:effectLst/>
          </p:spPr>
          <p:txBody>
            <a:bodyPr wrap="none" anchor="ctr"/>
            <a:lstStyle/>
            <a:p>
              <a:endParaRPr lang="en-US"/>
            </a:p>
          </p:txBody>
        </p:sp>
        <p:sp>
          <p:nvSpPr>
            <p:cNvPr id="36896" name="Line 32"/>
            <p:cNvSpPr>
              <a:spLocks noChangeShapeType="1"/>
            </p:cNvSpPr>
            <p:nvPr/>
          </p:nvSpPr>
          <p:spPr bwMode="auto">
            <a:xfrm>
              <a:off x="1344" y="1968"/>
              <a:ext cx="192" cy="480"/>
            </a:xfrm>
            <a:prstGeom prst="line">
              <a:avLst/>
            </a:prstGeom>
            <a:noFill/>
            <a:ln w="9525">
              <a:solidFill>
                <a:schemeClr val="tx1"/>
              </a:solidFill>
              <a:round/>
              <a:headEnd/>
              <a:tailEnd/>
            </a:ln>
            <a:effectLst/>
          </p:spPr>
          <p:txBody>
            <a:bodyPr wrap="none" anchor="ctr"/>
            <a:lstStyle/>
            <a:p>
              <a:endParaRPr lang="en-US"/>
            </a:p>
          </p:txBody>
        </p:sp>
        <p:sp>
          <p:nvSpPr>
            <p:cNvPr id="36897" name="Line 33"/>
            <p:cNvSpPr>
              <a:spLocks noChangeShapeType="1"/>
            </p:cNvSpPr>
            <p:nvPr/>
          </p:nvSpPr>
          <p:spPr bwMode="auto">
            <a:xfrm flipV="1">
              <a:off x="1344" y="2592"/>
              <a:ext cx="192" cy="768"/>
            </a:xfrm>
            <a:prstGeom prst="line">
              <a:avLst/>
            </a:prstGeom>
            <a:noFill/>
            <a:ln w="9525">
              <a:solidFill>
                <a:schemeClr val="tx1"/>
              </a:solidFill>
              <a:round/>
              <a:headEnd/>
              <a:tailEnd/>
            </a:ln>
            <a:effectLst/>
          </p:spPr>
          <p:txBody>
            <a:bodyPr wrap="none" anchor="ctr"/>
            <a:lstStyle/>
            <a:p>
              <a:endParaRPr lang="en-US"/>
            </a:p>
          </p:txBody>
        </p:sp>
        <p:sp>
          <p:nvSpPr>
            <p:cNvPr id="36898" name="Line 34"/>
            <p:cNvSpPr>
              <a:spLocks noChangeShapeType="1"/>
            </p:cNvSpPr>
            <p:nvPr/>
          </p:nvSpPr>
          <p:spPr bwMode="auto">
            <a:xfrm>
              <a:off x="2640" y="2544"/>
              <a:ext cx="192" cy="0"/>
            </a:xfrm>
            <a:prstGeom prst="line">
              <a:avLst/>
            </a:prstGeom>
            <a:noFill/>
            <a:ln w="9525">
              <a:solidFill>
                <a:schemeClr val="tx1"/>
              </a:solidFill>
              <a:round/>
              <a:headEnd/>
              <a:tailEnd/>
            </a:ln>
            <a:effectLst/>
          </p:spPr>
          <p:txBody>
            <a:bodyPr wrap="none" anchor="ctr"/>
            <a:lstStyle/>
            <a:p>
              <a:endParaRPr lang="en-US"/>
            </a:p>
          </p:txBody>
        </p:sp>
        <p:sp>
          <p:nvSpPr>
            <p:cNvPr id="36899" name="Line 35"/>
            <p:cNvSpPr>
              <a:spLocks noChangeShapeType="1"/>
            </p:cNvSpPr>
            <p:nvPr/>
          </p:nvSpPr>
          <p:spPr bwMode="auto">
            <a:xfrm flipV="1">
              <a:off x="2976" y="1488"/>
              <a:ext cx="336" cy="960"/>
            </a:xfrm>
            <a:prstGeom prst="line">
              <a:avLst/>
            </a:prstGeom>
            <a:noFill/>
            <a:ln w="9525">
              <a:solidFill>
                <a:schemeClr val="tx1"/>
              </a:solidFill>
              <a:round/>
              <a:headEnd/>
              <a:tailEnd/>
            </a:ln>
            <a:effectLst/>
          </p:spPr>
          <p:txBody>
            <a:bodyPr wrap="none" anchor="ctr"/>
            <a:lstStyle/>
            <a:p>
              <a:endParaRPr lang="en-US"/>
            </a:p>
          </p:txBody>
        </p:sp>
        <p:sp>
          <p:nvSpPr>
            <p:cNvPr id="36900" name="Line 36"/>
            <p:cNvSpPr>
              <a:spLocks noChangeShapeType="1"/>
            </p:cNvSpPr>
            <p:nvPr/>
          </p:nvSpPr>
          <p:spPr bwMode="auto">
            <a:xfrm>
              <a:off x="2976" y="2640"/>
              <a:ext cx="336" cy="576"/>
            </a:xfrm>
            <a:prstGeom prst="line">
              <a:avLst/>
            </a:prstGeom>
            <a:noFill/>
            <a:ln w="9525">
              <a:solidFill>
                <a:schemeClr val="tx1"/>
              </a:solidFill>
              <a:round/>
              <a:headEnd/>
              <a:tailEnd/>
            </a:ln>
            <a:effectLst/>
          </p:spPr>
          <p:txBody>
            <a:bodyPr wrap="none" anchor="ctr"/>
            <a:lstStyle/>
            <a:p>
              <a:endParaRPr lang="en-US"/>
            </a:p>
          </p:txBody>
        </p:sp>
        <p:sp>
          <p:nvSpPr>
            <p:cNvPr id="36901" name="Line 37"/>
            <p:cNvSpPr>
              <a:spLocks noChangeShapeType="1"/>
            </p:cNvSpPr>
            <p:nvPr/>
          </p:nvSpPr>
          <p:spPr bwMode="auto">
            <a:xfrm>
              <a:off x="3840" y="1152"/>
              <a:ext cx="288" cy="0"/>
            </a:xfrm>
            <a:prstGeom prst="line">
              <a:avLst/>
            </a:prstGeom>
            <a:noFill/>
            <a:ln w="9525">
              <a:solidFill>
                <a:schemeClr val="tx1"/>
              </a:solidFill>
              <a:round/>
              <a:headEnd/>
              <a:tailEnd/>
            </a:ln>
            <a:effectLst/>
          </p:spPr>
          <p:txBody>
            <a:bodyPr wrap="none" anchor="ctr"/>
            <a:lstStyle/>
            <a:p>
              <a:endParaRPr lang="en-US"/>
            </a:p>
          </p:txBody>
        </p:sp>
        <p:sp>
          <p:nvSpPr>
            <p:cNvPr id="36902" name="Line 38"/>
            <p:cNvSpPr>
              <a:spLocks noChangeShapeType="1"/>
            </p:cNvSpPr>
            <p:nvPr/>
          </p:nvSpPr>
          <p:spPr bwMode="auto">
            <a:xfrm>
              <a:off x="3888" y="3552"/>
              <a:ext cx="240" cy="0"/>
            </a:xfrm>
            <a:prstGeom prst="line">
              <a:avLst/>
            </a:prstGeom>
            <a:noFill/>
            <a:ln w="9525">
              <a:solidFill>
                <a:schemeClr val="tx1"/>
              </a:solidFill>
              <a:round/>
              <a:headEnd/>
              <a:tailEnd/>
            </a:ln>
            <a:effectLst/>
          </p:spPr>
          <p:txBody>
            <a:bodyPr wrap="none" anchor="ctr"/>
            <a:lstStyle/>
            <a:p>
              <a:endParaRPr lang="en-US"/>
            </a:p>
          </p:txBody>
        </p:sp>
        <p:sp>
          <p:nvSpPr>
            <p:cNvPr id="36903" name="Line 39"/>
            <p:cNvSpPr>
              <a:spLocks noChangeShapeType="1"/>
            </p:cNvSpPr>
            <p:nvPr/>
          </p:nvSpPr>
          <p:spPr bwMode="auto">
            <a:xfrm flipV="1">
              <a:off x="4272" y="672"/>
              <a:ext cx="528" cy="384"/>
            </a:xfrm>
            <a:prstGeom prst="line">
              <a:avLst/>
            </a:prstGeom>
            <a:noFill/>
            <a:ln w="9525">
              <a:solidFill>
                <a:schemeClr val="tx1"/>
              </a:solidFill>
              <a:round/>
              <a:headEnd/>
              <a:tailEnd/>
            </a:ln>
            <a:effectLst/>
          </p:spPr>
          <p:txBody>
            <a:bodyPr wrap="none" anchor="ctr"/>
            <a:lstStyle/>
            <a:p>
              <a:endParaRPr lang="en-US"/>
            </a:p>
          </p:txBody>
        </p:sp>
        <p:sp>
          <p:nvSpPr>
            <p:cNvPr id="36904" name="Line 40"/>
            <p:cNvSpPr>
              <a:spLocks noChangeShapeType="1"/>
            </p:cNvSpPr>
            <p:nvPr/>
          </p:nvSpPr>
          <p:spPr bwMode="auto">
            <a:xfrm>
              <a:off x="4272" y="1248"/>
              <a:ext cx="528" cy="576"/>
            </a:xfrm>
            <a:prstGeom prst="line">
              <a:avLst/>
            </a:prstGeom>
            <a:noFill/>
            <a:ln w="9525">
              <a:solidFill>
                <a:schemeClr val="tx1"/>
              </a:solidFill>
              <a:round/>
              <a:headEnd/>
              <a:tailEnd/>
            </a:ln>
            <a:effectLst/>
          </p:spPr>
          <p:txBody>
            <a:bodyPr wrap="none" anchor="ctr"/>
            <a:lstStyle/>
            <a:p>
              <a:endParaRPr lang="en-US"/>
            </a:p>
          </p:txBody>
        </p:sp>
        <p:sp>
          <p:nvSpPr>
            <p:cNvPr id="36905" name="Line 41"/>
            <p:cNvSpPr>
              <a:spLocks noChangeShapeType="1"/>
            </p:cNvSpPr>
            <p:nvPr/>
          </p:nvSpPr>
          <p:spPr bwMode="auto">
            <a:xfrm>
              <a:off x="4272" y="1152"/>
              <a:ext cx="528" cy="0"/>
            </a:xfrm>
            <a:prstGeom prst="line">
              <a:avLst/>
            </a:prstGeom>
            <a:noFill/>
            <a:ln w="9525">
              <a:solidFill>
                <a:schemeClr val="tx1"/>
              </a:solidFill>
              <a:round/>
              <a:headEnd/>
              <a:tailEnd/>
            </a:ln>
            <a:effectLst/>
          </p:spPr>
          <p:txBody>
            <a:bodyPr wrap="none" anchor="ctr"/>
            <a:lstStyle/>
            <a:p>
              <a:endParaRPr lang="en-US"/>
            </a:p>
          </p:txBody>
        </p:sp>
        <p:sp>
          <p:nvSpPr>
            <p:cNvPr id="36906" name="Line 42"/>
            <p:cNvSpPr>
              <a:spLocks noChangeShapeType="1"/>
            </p:cNvSpPr>
            <p:nvPr/>
          </p:nvSpPr>
          <p:spPr bwMode="auto">
            <a:xfrm flipV="1">
              <a:off x="4272" y="3264"/>
              <a:ext cx="528" cy="240"/>
            </a:xfrm>
            <a:prstGeom prst="line">
              <a:avLst/>
            </a:prstGeom>
            <a:noFill/>
            <a:ln w="9525">
              <a:solidFill>
                <a:schemeClr val="tx1"/>
              </a:solidFill>
              <a:round/>
              <a:headEnd/>
              <a:tailEnd/>
            </a:ln>
            <a:effectLst/>
          </p:spPr>
          <p:txBody>
            <a:bodyPr wrap="none" anchor="ctr"/>
            <a:lstStyle/>
            <a:p>
              <a:endParaRPr lang="en-US"/>
            </a:p>
          </p:txBody>
        </p:sp>
        <p:sp>
          <p:nvSpPr>
            <p:cNvPr id="36907" name="Line 43"/>
            <p:cNvSpPr>
              <a:spLocks noChangeShapeType="1"/>
            </p:cNvSpPr>
            <p:nvPr/>
          </p:nvSpPr>
          <p:spPr bwMode="auto">
            <a:xfrm>
              <a:off x="4272" y="3552"/>
              <a:ext cx="528" cy="336"/>
            </a:xfrm>
            <a:prstGeom prst="line">
              <a:avLst/>
            </a:prstGeom>
            <a:noFill/>
            <a:ln w="9525">
              <a:solidFill>
                <a:schemeClr val="tx1"/>
              </a:solidFill>
              <a:round/>
              <a:headEnd/>
              <a:tailEnd/>
            </a:ln>
            <a:effectLst/>
          </p:spPr>
          <p:txBody>
            <a:bodyPr wrap="none" anchor="ctr"/>
            <a:lstStyle/>
            <a:p>
              <a:endParaRPr lang="en-US"/>
            </a:p>
          </p:txBody>
        </p:sp>
        <p:sp>
          <p:nvSpPr>
            <p:cNvPr id="36908" name="Line 44"/>
            <p:cNvSpPr>
              <a:spLocks noChangeShapeType="1"/>
            </p:cNvSpPr>
            <p:nvPr/>
          </p:nvSpPr>
          <p:spPr bwMode="auto">
            <a:xfrm>
              <a:off x="4224" y="1296"/>
              <a:ext cx="576" cy="1248"/>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spect="1" noChangeArrowheads="1"/>
          </p:cNvSpPr>
          <p:nvPr>
            <p:ph idx="1"/>
          </p:nvPr>
        </p:nvSpPr>
        <p:spPr>
          <a:xfrm>
            <a:off x="457200" y="2057400"/>
            <a:ext cx="8153400" cy="4267200"/>
          </a:xfrm>
        </p:spPr>
        <p:txBody>
          <a:bodyPr/>
          <a:lstStyle/>
          <a:p>
            <a:endParaRPr lang="en-US"/>
          </a:p>
        </p:txBody>
      </p:sp>
      <p:sp>
        <p:nvSpPr>
          <p:cNvPr id="37892" name="Rectangle 4"/>
          <p:cNvSpPr>
            <a:spLocks noGrp="1" noChangeArrowheads="1"/>
          </p:cNvSpPr>
          <p:nvPr>
            <p:ph type="title"/>
          </p:nvPr>
        </p:nvSpPr>
        <p:spPr>
          <a:xfrm>
            <a:off x="19050" y="269875"/>
            <a:ext cx="8839200" cy="1143000"/>
          </a:xfrm>
          <a:noFill/>
          <a:ln/>
        </p:spPr>
        <p:txBody>
          <a:bodyPr anchor="b"/>
          <a:lstStyle/>
          <a:p>
            <a:r>
              <a:rPr lang="en-US" sz="4800">
                <a:latin typeface="Angsana New" pitchFamily="18" charset="-34"/>
              </a:rPr>
              <a:t>What are trade-offs in Supply Chain</a:t>
            </a:r>
          </a:p>
        </p:txBody>
      </p:sp>
      <p:pic>
        <p:nvPicPr>
          <p:cNvPr id="37891" name="Picture 3"/>
          <p:cNvPicPr>
            <a:picLocks noChangeAspect="1" noChangeArrowheads="1"/>
          </p:cNvPicPr>
          <p:nvPr/>
        </p:nvPicPr>
        <p:blipFill>
          <a:blip r:embed="rId3"/>
          <a:srcRect/>
          <a:stretch>
            <a:fillRect/>
          </a:stretch>
        </p:blipFill>
        <p:spPr bwMode="auto">
          <a:xfrm>
            <a:off x="179388" y="1412875"/>
            <a:ext cx="8640762" cy="49339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7772400" cy="981075"/>
          </a:xfrm>
          <a:prstGeom prst="rect">
            <a:avLst/>
          </a:prstGeom>
          <a:noFill/>
          <a:ln w="9525">
            <a:noFill/>
            <a:miter lim="800000"/>
            <a:headEnd/>
            <a:tailEnd/>
          </a:ln>
        </p:spPr>
        <p:txBody>
          <a:bodyPr anchor="ctr"/>
          <a:lstStyle/>
          <a:p>
            <a:pPr algn="ctr" eaLnBrk="0" hangingPunct="0"/>
            <a:r>
              <a:rPr lang="en-US" sz="7200" b="1">
                <a:solidFill>
                  <a:srgbClr val="66FF33"/>
                </a:solidFill>
                <a:latin typeface="Angsana New" pitchFamily="18" charset="-34"/>
              </a:rPr>
              <a:t>Concept of Trade-Off</a:t>
            </a:r>
          </a:p>
        </p:txBody>
      </p:sp>
      <p:sp>
        <p:nvSpPr>
          <p:cNvPr id="38915" name="Line 3"/>
          <p:cNvSpPr>
            <a:spLocks noChangeShapeType="1"/>
          </p:cNvSpPr>
          <p:nvPr/>
        </p:nvSpPr>
        <p:spPr bwMode="auto">
          <a:xfrm>
            <a:off x="1042988" y="2476500"/>
            <a:ext cx="0" cy="3352800"/>
          </a:xfrm>
          <a:prstGeom prst="line">
            <a:avLst/>
          </a:prstGeom>
          <a:noFill/>
          <a:ln w="28575">
            <a:solidFill>
              <a:schemeClr val="tx1"/>
            </a:solidFill>
            <a:round/>
            <a:headEnd/>
            <a:tailEnd/>
          </a:ln>
          <a:effectLst/>
        </p:spPr>
        <p:txBody>
          <a:bodyPr wrap="none" anchor="ctr"/>
          <a:lstStyle/>
          <a:p>
            <a:endParaRPr lang="en-US"/>
          </a:p>
        </p:txBody>
      </p:sp>
      <p:sp>
        <p:nvSpPr>
          <p:cNvPr id="38916" name="Line 4"/>
          <p:cNvSpPr>
            <a:spLocks noChangeShapeType="1"/>
          </p:cNvSpPr>
          <p:nvPr/>
        </p:nvSpPr>
        <p:spPr bwMode="auto">
          <a:xfrm>
            <a:off x="1042988" y="5829300"/>
            <a:ext cx="5715000" cy="0"/>
          </a:xfrm>
          <a:prstGeom prst="line">
            <a:avLst/>
          </a:prstGeom>
          <a:noFill/>
          <a:ln w="28575">
            <a:solidFill>
              <a:schemeClr val="tx1"/>
            </a:solidFill>
            <a:round/>
            <a:headEnd/>
            <a:tailEnd/>
          </a:ln>
          <a:effectLst/>
        </p:spPr>
        <p:txBody>
          <a:bodyPr wrap="none" anchor="ctr"/>
          <a:lstStyle/>
          <a:p>
            <a:endParaRPr lang="en-US"/>
          </a:p>
        </p:txBody>
      </p:sp>
      <p:sp>
        <p:nvSpPr>
          <p:cNvPr id="38917" name="Line 5"/>
          <p:cNvSpPr>
            <a:spLocks noChangeShapeType="1"/>
          </p:cNvSpPr>
          <p:nvPr/>
        </p:nvSpPr>
        <p:spPr bwMode="auto">
          <a:xfrm flipV="1">
            <a:off x="6757988" y="2476500"/>
            <a:ext cx="0" cy="3352800"/>
          </a:xfrm>
          <a:prstGeom prst="line">
            <a:avLst/>
          </a:prstGeom>
          <a:noFill/>
          <a:ln w="28575">
            <a:solidFill>
              <a:schemeClr val="tx1"/>
            </a:solidFill>
            <a:round/>
            <a:headEnd/>
            <a:tailEnd/>
          </a:ln>
          <a:effectLst/>
        </p:spPr>
        <p:txBody>
          <a:bodyPr wrap="none" anchor="ctr"/>
          <a:lstStyle/>
          <a:p>
            <a:endParaRPr lang="en-US"/>
          </a:p>
        </p:txBody>
      </p:sp>
      <p:sp>
        <p:nvSpPr>
          <p:cNvPr id="38918" name="Line 6"/>
          <p:cNvSpPr>
            <a:spLocks noChangeShapeType="1"/>
          </p:cNvSpPr>
          <p:nvPr/>
        </p:nvSpPr>
        <p:spPr bwMode="auto">
          <a:xfrm>
            <a:off x="3176588" y="2476500"/>
            <a:ext cx="0" cy="3352800"/>
          </a:xfrm>
          <a:prstGeom prst="line">
            <a:avLst/>
          </a:prstGeom>
          <a:noFill/>
          <a:ln w="28575">
            <a:solidFill>
              <a:schemeClr val="tx1"/>
            </a:solidFill>
            <a:round/>
            <a:headEnd/>
            <a:tailEnd/>
          </a:ln>
          <a:effectLst/>
        </p:spPr>
        <p:txBody>
          <a:bodyPr wrap="none" anchor="ctr"/>
          <a:lstStyle/>
          <a:p>
            <a:endParaRPr lang="en-US"/>
          </a:p>
        </p:txBody>
      </p:sp>
      <p:sp>
        <p:nvSpPr>
          <p:cNvPr id="38919" name="Line 7"/>
          <p:cNvSpPr>
            <a:spLocks noChangeShapeType="1"/>
          </p:cNvSpPr>
          <p:nvPr/>
        </p:nvSpPr>
        <p:spPr bwMode="auto">
          <a:xfrm>
            <a:off x="4471988" y="2781300"/>
            <a:ext cx="0" cy="3048000"/>
          </a:xfrm>
          <a:prstGeom prst="line">
            <a:avLst/>
          </a:prstGeom>
          <a:noFill/>
          <a:ln w="28575">
            <a:solidFill>
              <a:schemeClr val="tx1"/>
            </a:solidFill>
            <a:round/>
            <a:headEnd/>
            <a:tailEnd/>
          </a:ln>
          <a:effectLst/>
        </p:spPr>
        <p:txBody>
          <a:bodyPr wrap="none" anchor="ctr"/>
          <a:lstStyle/>
          <a:p>
            <a:endParaRPr lang="en-US"/>
          </a:p>
        </p:txBody>
      </p:sp>
      <p:sp>
        <p:nvSpPr>
          <p:cNvPr id="38920" name="Line 8"/>
          <p:cNvSpPr>
            <a:spLocks noChangeShapeType="1"/>
          </p:cNvSpPr>
          <p:nvPr/>
        </p:nvSpPr>
        <p:spPr bwMode="auto">
          <a:xfrm>
            <a:off x="1042988" y="2476500"/>
            <a:ext cx="2133600" cy="0"/>
          </a:xfrm>
          <a:prstGeom prst="line">
            <a:avLst/>
          </a:prstGeom>
          <a:noFill/>
          <a:ln w="28575">
            <a:solidFill>
              <a:schemeClr val="tx1"/>
            </a:solidFill>
            <a:round/>
            <a:headEnd/>
            <a:tailEnd/>
          </a:ln>
          <a:effectLst/>
        </p:spPr>
        <p:txBody>
          <a:bodyPr wrap="none" anchor="ctr"/>
          <a:lstStyle/>
          <a:p>
            <a:endParaRPr lang="en-US"/>
          </a:p>
        </p:txBody>
      </p:sp>
      <p:sp>
        <p:nvSpPr>
          <p:cNvPr id="38921" name="Text Box 9"/>
          <p:cNvSpPr txBox="1">
            <a:spLocks noChangeArrowheads="1"/>
          </p:cNvSpPr>
          <p:nvPr/>
        </p:nvSpPr>
        <p:spPr bwMode="auto">
          <a:xfrm>
            <a:off x="1119188" y="1916113"/>
            <a:ext cx="931862" cy="396875"/>
          </a:xfrm>
          <a:prstGeom prst="rect">
            <a:avLst/>
          </a:prstGeom>
          <a:noFill/>
          <a:ln w="28575">
            <a:noFill/>
            <a:miter lim="800000"/>
            <a:headEnd/>
            <a:tailEnd/>
          </a:ln>
          <a:effectLst/>
        </p:spPr>
        <p:txBody>
          <a:bodyPr wrap="none">
            <a:spAutoFit/>
          </a:bodyPr>
          <a:lstStyle/>
          <a:p>
            <a:pPr eaLnBrk="0" hangingPunct="0"/>
            <a:r>
              <a:rPr lang="en-US" sz="2000">
                <a:cs typeface="Arial" charset="0"/>
              </a:rPr>
              <a:t>Before</a:t>
            </a:r>
          </a:p>
        </p:txBody>
      </p:sp>
      <p:sp>
        <p:nvSpPr>
          <p:cNvPr id="38922" name="Text Box 10"/>
          <p:cNvSpPr txBox="1">
            <a:spLocks noChangeArrowheads="1"/>
          </p:cNvSpPr>
          <p:nvPr/>
        </p:nvSpPr>
        <p:spPr bwMode="auto">
          <a:xfrm>
            <a:off x="5157788" y="1916113"/>
            <a:ext cx="719137" cy="396875"/>
          </a:xfrm>
          <a:prstGeom prst="rect">
            <a:avLst/>
          </a:prstGeom>
          <a:noFill/>
          <a:ln w="28575">
            <a:noFill/>
            <a:miter lim="800000"/>
            <a:headEnd/>
            <a:tailEnd/>
          </a:ln>
          <a:effectLst/>
        </p:spPr>
        <p:txBody>
          <a:bodyPr wrap="none">
            <a:spAutoFit/>
          </a:bodyPr>
          <a:lstStyle/>
          <a:p>
            <a:pPr eaLnBrk="0" hangingPunct="0"/>
            <a:r>
              <a:rPr lang="en-US" sz="2000">
                <a:cs typeface="Arial" charset="0"/>
              </a:rPr>
              <a:t>After</a:t>
            </a:r>
          </a:p>
        </p:txBody>
      </p:sp>
      <p:sp>
        <p:nvSpPr>
          <p:cNvPr id="38923" name="Line 11"/>
          <p:cNvSpPr>
            <a:spLocks noChangeShapeType="1"/>
          </p:cNvSpPr>
          <p:nvPr/>
        </p:nvSpPr>
        <p:spPr bwMode="auto">
          <a:xfrm>
            <a:off x="3176588" y="2476500"/>
            <a:ext cx="1295400" cy="304800"/>
          </a:xfrm>
          <a:prstGeom prst="line">
            <a:avLst/>
          </a:prstGeom>
          <a:noFill/>
          <a:ln w="28575">
            <a:solidFill>
              <a:schemeClr val="tx1"/>
            </a:solidFill>
            <a:round/>
            <a:headEnd/>
            <a:tailEnd/>
          </a:ln>
          <a:effectLst/>
        </p:spPr>
        <p:txBody>
          <a:bodyPr wrap="none" anchor="ctr"/>
          <a:lstStyle/>
          <a:p>
            <a:endParaRPr lang="en-US"/>
          </a:p>
        </p:txBody>
      </p:sp>
      <p:sp>
        <p:nvSpPr>
          <p:cNvPr id="38924" name="Line 12"/>
          <p:cNvSpPr>
            <a:spLocks noChangeShapeType="1"/>
          </p:cNvSpPr>
          <p:nvPr/>
        </p:nvSpPr>
        <p:spPr bwMode="auto">
          <a:xfrm>
            <a:off x="4471988" y="2781300"/>
            <a:ext cx="2286000" cy="0"/>
          </a:xfrm>
          <a:prstGeom prst="line">
            <a:avLst/>
          </a:prstGeom>
          <a:noFill/>
          <a:ln w="28575">
            <a:solidFill>
              <a:schemeClr val="tx1"/>
            </a:solidFill>
            <a:round/>
            <a:headEnd/>
            <a:tailEnd/>
          </a:ln>
          <a:effectLst/>
        </p:spPr>
        <p:txBody>
          <a:bodyPr wrap="none" anchor="ctr"/>
          <a:lstStyle/>
          <a:p>
            <a:endParaRPr lang="en-US"/>
          </a:p>
        </p:txBody>
      </p:sp>
      <p:sp>
        <p:nvSpPr>
          <p:cNvPr id="38925" name="Line 13"/>
          <p:cNvSpPr>
            <a:spLocks noChangeShapeType="1"/>
          </p:cNvSpPr>
          <p:nvPr/>
        </p:nvSpPr>
        <p:spPr bwMode="auto">
          <a:xfrm>
            <a:off x="3176588" y="2476500"/>
            <a:ext cx="3581400" cy="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38926" name="Text Box 14"/>
          <p:cNvSpPr txBox="1">
            <a:spLocks noChangeArrowheads="1"/>
          </p:cNvSpPr>
          <p:nvPr/>
        </p:nvSpPr>
        <p:spPr bwMode="auto">
          <a:xfrm>
            <a:off x="6877050" y="2492375"/>
            <a:ext cx="1925638" cy="519113"/>
          </a:xfrm>
          <a:prstGeom prst="rect">
            <a:avLst/>
          </a:prstGeom>
          <a:noFill/>
          <a:ln w="28575">
            <a:noFill/>
            <a:miter lim="800000"/>
            <a:headEnd/>
            <a:tailEnd/>
          </a:ln>
          <a:effectLst/>
        </p:spPr>
        <p:txBody>
          <a:bodyPr wrap="none">
            <a:spAutoFit/>
          </a:bodyPr>
          <a:lstStyle/>
          <a:p>
            <a:pPr eaLnBrk="0" hangingPunct="0"/>
            <a:r>
              <a:rPr lang="en-US" b="1" i="1">
                <a:cs typeface="Arial" charset="0"/>
              </a:rPr>
              <a:t>Reduction</a:t>
            </a:r>
          </a:p>
        </p:txBody>
      </p:sp>
      <p:sp>
        <p:nvSpPr>
          <p:cNvPr id="38927" name="Line 15"/>
          <p:cNvSpPr>
            <a:spLocks noChangeShapeType="1"/>
          </p:cNvSpPr>
          <p:nvPr/>
        </p:nvSpPr>
        <p:spPr bwMode="auto">
          <a:xfrm>
            <a:off x="4471988" y="3162300"/>
            <a:ext cx="2286000" cy="0"/>
          </a:xfrm>
          <a:prstGeom prst="line">
            <a:avLst/>
          </a:prstGeom>
          <a:noFill/>
          <a:ln w="28575">
            <a:solidFill>
              <a:schemeClr val="tx1"/>
            </a:solidFill>
            <a:round/>
            <a:headEnd/>
            <a:tailEnd/>
          </a:ln>
          <a:effectLst/>
        </p:spPr>
        <p:txBody>
          <a:bodyPr wrap="none" anchor="ctr"/>
          <a:lstStyle/>
          <a:p>
            <a:endParaRPr lang="en-US"/>
          </a:p>
        </p:txBody>
      </p:sp>
      <p:sp>
        <p:nvSpPr>
          <p:cNvPr id="38928" name="Line 16"/>
          <p:cNvSpPr>
            <a:spLocks noChangeShapeType="1"/>
          </p:cNvSpPr>
          <p:nvPr/>
        </p:nvSpPr>
        <p:spPr bwMode="auto">
          <a:xfrm flipV="1">
            <a:off x="3176588" y="3162300"/>
            <a:ext cx="1295400" cy="152400"/>
          </a:xfrm>
          <a:prstGeom prst="line">
            <a:avLst/>
          </a:prstGeom>
          <a:noFill/>
          <a:ln w="28575">
            <a:solidFill>
              <a:schemeClr val="tx1"/>
            </a:solidFill>
            <a:round/>
            <a:headEnd/>
            <a:tailEnd/>
          </a:ln>
          <a:effectLst/>
        </p:spPr>
        <p:txBody>
          <a:bodyPr wrap="none" anchor="ctr"/>
          <a:lstStyle/>
          <a:p>
            <a:endParaRPr lang="en-US"/>
          </a:p>
        </p:txBody>
      </p:sp>
      <p:sp>
        <p:nvSpPr>
          <p:cNvPr id="38929" name="Text Box 17"/>
          <p:cNvSpPr txBox="1">
            <a:spLocks noChangeArrowheads="1"/>
          </p:cNvSpPr>
          <p:nvPr/>
        </p:nvSpPr>
        <p:spPr bwMode="auto">
          <a:xfrm>
            <a:off x="3176588" y="1916113"/>
            <a:ext cx="1254125" cy="396875"/>
          </a:xfrm>
          <a:prstGeom prst="rect">
            <a:avLst/>
          </a:prstGeom>
          <a:noFill/>
          <a:ln w="28575">
            <a:noFill/>
            <a:miter lim="800000"/>
            <a:headEnd/>
            <a:tailEnd/>
          </a:ln>
          <a:effectLst/>
        </p:spPr>
        <p:txBody>
          <a:bodyPr wrap="none">
            <a:spAutoFit/>
          </a:bodyPr>
          <a:lstStyle/>
          <a:p>
            <a:pPr eaLnBrk="0" hangingPunct="0"/>
            <a:r>
              <a:rPr lang="en-US" sz="2000">
                <a:cs typeface="Arial" charset="0"/>
              </a:rPr>
              <a:t>Trade Off</a:t>
            </a:r>
          </a:p>
        </p:txBody>
      </p:sp>
      <p:sp>
        <p:nvSpPr>
          <p:cNvPr id="38930" name="Line 18"/>
          <p:cNvSpPr>
            <a:spLocks noChangeShapeType="1"/>
          </p:cNvSpPr>
          <p:nvPr/>
        </p:nvSpPr>
        <p:spPr bwMode="auto">
          <a:xfrm flipH="1">
            <a:off x="1042988" y="3314700"/>
            <a:ext cx="2133600" cy="0"/>
          </a:xfrm>
          <a:prstGeom prst="line">
            <a:avLst/>
          </a:prstGeom>
          <a:noFill/>
          <a:ln w="28575">
            <a:solidFill>
              <a:schemeClr val="tx1"/>
            </a:solidFill>
            <a:round/>
            <a:headEnd/>
            <a:tailEnd/>
          </a:ln>
          <a:effectLst/>
        </p:spPr>
        <p:txBody>
          <a:bodyPr wrap="none" anchor="ctr"/>
          <a:lstStyle/>
          <a:p>
            <a:endParaRPr lang="en-US"/>
          </a:p>
        </p:txBody>
      </p:sp>
      <p:sp>
        <p:nvSpPr>
          <p:cNvPr id="38931" name="Text Box 19"/>
          <p:cNvSpPr txBox="1">
            <a:spLocks noChangeArrowheads="1"/>
          </p:cNvSpPr>
          <p:nvPr/>
        </p:nvSpPr>
        <p:spPr bwMode="auto">
          <a:xfrm>
            <a:off x="1347788" y="2590800"/>
            <a:ext cx="1784350" cy="366713"/>
          </a:xfrm>
          <a:prstGeom prst="rect">
            <a:avLst/>
          </a:prstGeom>
          <a:noFill/>
          <a:ln w="28575">
            <a:noFill/>
            <a:miter lim="800000"/>
            <a:headEnd/>
            <a:tailEnd/>
          </a:ln>
          <a:effectLst/>
        </p:spPr>
        <p:txBody>
          <a:bodyPr wrap="none">
            <a:spAutoFit/>
          </a:bodyPr>
          <a:lstStyle/>
          <a:p>
            <a:pPr eaLnBrk="0" hangingPunct="0"/>
            <a:r>
              <a:rPr lang="en-US" sz="1800" b="1">
                <a:cs typeface="Arial" charset="0"/>
              </a:rPr>
              <a:t>Inventory Cost</a:t>
            </a:r>
          </a:p>
        </p:txBody>
      </p:sp>
      <p:sp>
        <p:nvSpPr>
          <p:cNvPr id="38932" name="Line 20"/>
          <p:cNvSpPr>
            <a:spLocks noChangeShapeType="1"/>
          </p:cNvSpPr>
          <p:nvPr/>
        </p:nvSpPr>
        <p:spPr bwMode="auto">
          <a:xfrm>
            <a:off x="1042988" y="4152900"/>
            <a:ext cx="2133600" cy="0"/>
          </a:xfrm>
          <a:prstGeom prst="line">
            <a:avLst/>
          </a:prstGeom>
          <a:noFill/>
          <a:ln w="28575">
            <a:solidFill>
              <a:schemeClr val="tx1"/>
            </a:solidFill>
            <a:round/>
            <a:headEnd/>
            <a:tailEnd/>
          </a:ln>
          <a:effectLst/>
        </p:spPr>
        <p:txBody>
          <a:bodyPr wrap="none" anchor="ctr"/>
          <a:lstStyle/>
          <a:p>
            <a:endParaRPr lang="en-US"/>
          </a:p>
        </p:txBody>
      </p:sp>
      <p:sp>
        <p:nvSpPr>
          <p:cNvPr id="38933" name="Text Box 21"/>
          <p:cNvSpPr txBox="1">
            <a:spLocks noChangeArrowheads="1"/>
          </p:cNvSpPr>
          <p:nvPr/>
        </p:nvSpPr>
        <p:spPr bwMode="auto">
          <a:xfrm>
            <a:off x="1347788" y="3352800"/>
            <a:ext cx="1860550" cy="641350"/>
          </a:xfrm>
          <a:prstGeom prst="rect">
            <a:avLst/>
          </a:prstGeom>
          <a:noFill/>
          <a:ln w="28575">
            <a:noFill/>
            <a:miter lim="800000"/>
            <a:headEnd/>
            <a:tailEnd/>
          </a:ln>
          <a:effectLst/>
        </p:spPr>
        <p:txBody>
          <a:bodyPr wrap="none">
            <a:spAutoFit/>
          </a:bodyPr>
          <a:lstStyle/>
          <a:p>
            <a:pPr eaLnBrk="0" hangingPunct="0"/>
            <a:r>
              <a:rPr lang="en-US" sz="1800" b="1">
                <a:cs typeface="Arial" charset="0"/>
              </a:rPr>
              <a:t>Transportation </a:t>
            </a:r>
          </a:p>
          <a:p>
            <a:pPr eaLnBrk="0" hangingPunct="0"/>
            <a:r>
              <a:rPr lang="en-US" sz="1800" b="1">
                <a:cs typeface="Arial" charset="0"/>
              </a:rPr>
              <a:t>Cost (Sea)</a:t>
            </a:r>
          </a:p>
        </p:txBody>
      </p:sp>
      <p:sp>
        <p:nvSpPr>
          <p:cNvPr id="38934" name="Line 22"/>
          <p:cNvSpPr>
            <a:spLocks noChangeShapeType="1"/>
          </p:cNvSpPr>
          <p:nvPr/>
        </p:nvSpPr>
        <p:spPr bwMode="auto">
          <a:xfrm>
            <a:off x="4471988" y="4533900"/>
            <a:ext cx="2286000" cy="0"/>
          </a:xfrm>
          <a:prstGeom prst="line">
            <a:avLst/>
          </a:prstGeom>
          <a:noFill/>
          <a:ln w="28575">
            <a:solidFill>
              <a:schemeClr val="tx1"/>
            </a:solidFill>
            <a:round/>
            <a:headEnd/>
            <a:tailEnd/>
          </a:ln>
          <a:effectLst/>
        </p:spPr>
        <p:txBody>
          <a:bodyPr wrap="none" anchor="ctr"/>
          <a:lstStyle/>
          <a:p>
            <a:endParaRPr lang="en-US"/>
          </a:p>
        </p:txBody>
      </p:sp>
      <p:sp>
        <p:nvSpPr>
          <p:cNvPr id="38935" name="Line 23"/>
          <p:cNvSpPr>
            <a:spLocks noChangeShapeType="1"/>
          </p:cNvSpPr>
          <p:nvPr/>
        </p:nvSpPr>
        <p:spPr bwMode="auto">
          <a:xfrm>
            <a:off x="3176588" y="4152900"/>
            <a:ext cx="1295400" cy="381000"/>
          </a:xfrm>
          <a:prstGeom prst="line">
            <a:avLst/>
          </a:prstGeom>
          <a:noFill/>
          <a:ln w="28575">
            <a:solidFill>
              <a:schemeClr val="tx1"/>
            </a:solidFill>
            <a:round/>
            <a:headEnd/>
            <a:tailEnd/>
          </a:ln>
          <a:effectLst/>
        </p:spPr>
        <p:txBody>
          <a:bodyPr wrap="none" anchor="ctr"/>
          <a:lstStyle/>
          <a:p>
            <a:endParaRPr lang="en-US"/>
          </a:p>
        </p:txBody>
      </p:sp>
      <p:sp>
        <p:nvSpPr>
          <p:cNvPr id="38936" name="Text Box 24"/>
          <p:cNvSpPr txBox="1">
            <a:spLocks noChangeArrowheads="1"/>
          </p:cNvSpPr>
          <p:nvPr/>
        </p:nvSpPr>
        <p:spPr bwMode="auto">
          <a:xfrm>
            <a:off x="4776788" y="3429000"/>
            <a:ext cx="1860550" cy="641350"/>
          </a:xfrm>
          <a:prstGeom prst="rect">
            <a:avLst/>
          </a:prstGeom>
          <a:noFill/>
          <a:ln w="28575">
            <a:noFill/>
            <a:miter lim="800000"/>
            <a:headEnd/>
            <a:tailEnd/>
          </a:ln>
          <a:effectLst/>
        </p:spPr>
        <p:txBody>
          <a:bodyPr wrap="none">
            <a:spAutoFit/>
          </a:bodyPr>
          <a:lstStyle/>
          <a:p>
            <a:pPr eaLnBrk="0" hangingPunct="0"/>
            <a:r>
              <a:rPr lang="en-US" sz="1800" b="1">
                <a:cs typeface="Arial" charset="0"/>
              </a:rPr>
              <a:t>Transportation </a:t>
            </a:r>
          </a:p>
          <a:p>
            <a:pPr eaLnBrk="0" hangingPunct="0"/>
            <a:r>
              <a:rPr lang="en-US" sz="1800" b="1">
                <a:cs typeface="Arial" charset="0"/>
              </a:rPr>
              <a:t>Cost (Air)</a:t>
            </a:r>
          </a:p>
        </p:txBody>
      </p:sp>
      <p:sp>
        <p:nvSpPr>
          <p:cNvPr id="38937" name="Line 25"/>
          <p:cNvSpPr>
            <a:spLocks noChangeShapeType="1"/>
          </p:cNvSpPr>
          <p:nvPr/>
        </p:nvSpPr>
        <p:spPr bwMode="auto">
          <a:xfrm>
            <a:off x="1042988" y="4686300"/>
            <a:ext cx="2133600" cy="0"/>
          </a:xfrm>
          <a:prstGeom prst="line">
            <a:avLst/>
          </a:prstGeom>
          <a:noFill/>
          <a:ln w="28575">
            <a:solidFill>
              <a:schemeClr val="tx1"/>
            </a:solidFill>
            <a:round/>
            <a:headEnd/>
            <a:tailEnd/>
          </a:ln>
          <a:effectLst/>
        </p:spPr>
        <p:txBody>
          <a:bodyPr wrap="none" anchor="ctr"/>
          <a:lstStyle/>
          <a:p>
            <a:endParaRPr lang="en-US"/>
          </a:p>
        </p:txBody>
      </p:sp>
      <p:sp>
        <p:nvSpPr>
          <p:cNvPr id="38938" name="Line 26"/>
          <p:cNvSpPr>
            <a:spLocks noChangeShapeType="1"/>
          </p:cNvSpPr>
          <p:nvPr/>
        </p:nvSpPr>
        <p:spPr bwMode="auto">
          <a:xfrm>
            <a:off x="4471988" y="4838700"/>
            <a:ext cx="2286000" cy="0"/>
          </a:xfrm>
          <a:prstGeom prst="line">
            <a:avLst/>
          </a:prstGeom>
          <a:noFill/>
          <a:ln w="28575">
            <a:solidFill>
              <a:schemeClr val="tx1"/>
            </a:solidFill>
            <a:round/>
            <a:headEnd/>
            <a:tailEnd/>
          </a:ln>
          <a:effectLst/>
        </p:spPr>
        <p:txBody>
          <a:bodyPr wrap="none" anchor="ctr"/>
          <a:lstStyle/>
          <a:p>
            <a:endParaRPr lang="en-US"/>
          </a:p>
        </p:txBody>
      </p:sp>
      <p:sp>
        <p:nvSpPr>
          <p:cNvPr id="38939" name="Line 27"/>
          <p:cNvSpPr>
            <a:spLocks noChangeShapeType="1"/>
          </p:cNvSpPr>
          <p:nvPr/>
        </p:nvSpPr>
        <p:spPr bwMode="auto">
          <a:xfrm>
            <a:off x="3176588" y="4686300"/>
            <a:ext cx="1295400" cy="152400"/>
          </a:xfrm>
          <a:prstGeom prst="line">
            <a:avLst/>
          </a:prstGeom>
          <a:noFill/>
          <a:ln w="28575">
            <a:solidFill>
              <a:schemeClr val="tx1"/>
            </a:solidFill>
            <a:round/>
            <a:headEnd/>
            <a:tailEnd/>
          </a:ln>
          <a:effectLst/>
        </p:spPr>
        <p:txBody>
          <a:bodyPr wrap="none" anchor="ctr"/>
          <a:lstStyle/>
          <a:p>
            <a:endParaRPr lang="en-US"/>
          </a:p>
        </p:txBody>
      </p:sp>
      <p:sp>
        <p:nvSpPr>
          <p:cNvPr id="38940" name="Text Box 28"/>
          <p:cNvSpPr txBox="1">
            <a:spLocks noChangeArrowheads="1"/>
          </p:cNvSpPr>
          <p:nvPr/>
        </p:nvSpPr>
        <p:spPr bwMode="auto">
          <a:xfrm>
            <a:off x="1423988" y="4114800"/>
            <a:ext cx="1327150" cy="366713"/>
          </a:xfrm>
          <a:prstGeom prst="rect">
            <a:avLst/>
          </a:prstGeom>
          <a:noFill/>
          <a:ln w="28575">
            <a:noFill/>
            <a:miter lim="800000"/>
            <a:headEnd/>
            <a:tailEnd/>
          </a:ln>
          <a:effectLst/>
        </p:spPr>
        <p:txBody>
          <a:bodyPr wrap="none">
            <a:spAutoFit/>
          </a:bodyPr>
          <a:lstStyle/>
          <a:p>
            <a:pPr eaLnBrk="0" hangingPunct="0"/>
            <a:r>
              <a:rPr lang="en-US" sz="1800" b="1">
                <a:cs typeface="Arial" charset="0"/>
              </a:rPr>
              <a:t>Packaging</a:t>
            </a:r>
          </a:p>
        </p:txBody>
      </p:sp>
      <p:sp>
        <p:nvSpPr>
          <p:cNvPr id="38941" name="Line 29"/>
          <p:cNvSpPr>
            <a:spLocks noChangeShapeType="1"/>
          </p:cNvSpPr>
          <p:nvPr/>
        </p:nvSpPr>
        <p:spPr bwMode="auto">
          <a:xfrm>
            <a:off x="1042988" y="5295900"/>
            <a:ext cx="2133600" cy="0"/>
          </a:xfrm>
          <a:prstGeom prst="line">
            <a:avLst/>
          </a:prstGeom>
          <a:noFill/>
          <a:ln w="28575">
            <a:solidFill>
              <a:schemeClr val="tx1"/>
            </a:solidFill>
            <a:round/>
            <a:headEnd/>
            <a:tailEnd/>
          </a:ln>
          <a:effectLst/>
        </p:spPr>
        <p:txBody>
          <a:bodyPr wrap="none" anchor="ctr"/>
          <a:lstStyle/>
          <a:p>
            <a:endParaRPr lang="en-US"/>
          </a:p>
        </p:txBody>
      </p:sp>
      <p:sp>
        <p:nvSpPr>
          <p:cNvPr id="38942" name="Line 30"/>
          <p:cNvSpPr>
            <a:spLocks noChangeShapeType="1"/>
          </p:cNvSpPr>
          <p:nvPr/>
        </p:nvSpPr>
        <p:spPr bwMode="auto">
          <a:xfrm flipV="1">
            <a:off x="3176588" y="5067300"/>
            <a:ext cx="1295400" cy="228600"/>
          </a:xfrm>
          <a:prstGeom prst="line">
            <a:avLst/>
          </a:prstGeom>
          <a:noFill/>
          <a:ln w="28575">
            <a:solidFill>
              <a:schemeClr val="tx1"/>
            </a:solidFill>
            <a:round/>
            <a:headEnd/>
            <a:tailEnd/>
          </a:ln>
          <a:effectLst/>
        </p:spPr>
        <p:txBody>
          <a:bodyPr wrap="none" anchor="ctr"/>
          <a:lstStyle/>
          <a:p>
            <a:endParaRPr lang="en-US"/>
          </a:p>
        </p:txBody>
      </p:sp>
      <p:sp>
        <p:nvSpPr>
          <p:cNvPr id="38943" name="Line 31"/>
          <p:cNvSpPr>
            <a:spLocks noChangeShapeType="1"/>
          </p:cNvSpPr>
          <p:nvPr/>
        </p:nvSpPr>
        <p:spPr bwMode="auto">
          <a:xfrm>
            <a:off x="4471988" y="5067300"/>
            <a:ext cx="2286000" cy="0"/>
          </a:xfrm>
          <a:prstGeom prst="line">
            <a:avLst/>
          </a:prstGeom>
          <a:noFill/>
          <a:ln w="28575">
            <a:solidFill>
              <a:schemeClr val="tx1"/>
            </a:solidFill>
            <a:round/>
            <a:headEnd/>
            <a:tailEnd/>
          </a:ln>
          <a:effectLst/>
        </p:spPr>
        <p:txBody>
          <a:bodyPr wrap="none" anchor="ctr"/>
          <a:lstStyle/>
          <a:p>
            <a:endParaRPr lang="en-US"/>
          </a:p>
        </p:txBody>
      </p:sp>
      <p:sp>
        <p:nvSpPr>
          <p:cNvPr id="38944" name="Text Box 32"/>
          <p:cNvSpPr txBox="1">
            <a:spLocks noChangeArrowheads="1"/>
          </p:cNvSpPr>
          <p:nvPr/>
        </p:nvSpPr>
        <p:spPr bwMode="auto">
          <a:xfrm>
            <a:off x="1271588" y="4800600"/>
            <a:ext cx="2076450" cy="366713"/>
          </a:xfrm>
          <a:prstGeom prst="rect">
            <a:avLst/>
          </a:prstGeom>
          <a:noFill/>
          <a:ln w="28575">
            <a:noFill/>
            <a:miter lim="800000"/>
            <a:headEnd/>
            <a:tailEnd/>
          </a:ln>
          <a:effectLst/>
        </p:spPr>
        <p:txBody>
          <a:bodyPr wrap="none">
            <a:spAutoFit/>
          </a:bodyPr>
          <a:lstStyle/>
          <a:p>
            <a:pPr eaLnBrk="0" hangingPunct="0"/>
            <a:r>
              <a:rPr lang="en-US" sz="1800" b="1">
                <a:cs typeface="Arial" charset="0"/>
              </a:rPr>
              <a:t>Storage Facilities</a:t>
            </a:r>
          </a:p>
        </p:txBody>
      </p:sp>
      <p:sp>
        <p:nvSpPr>
          <p:cNvPr id="38945" name="Text Box 33"/>
          <p:cNvSpPr txBox="1">
            <a:spLocks noChangeArrowheads="1"/>
          </p:cNvSpPr>
          <p:nvPr/>
        </p:nvSpPr>
        <p:spPr bwMode="auto">
          <a:xfrm>
            <a:off x="1195388" y="5334000"/>
            <a:ext cx="2038350" cy="366713"/>
          </a:xfrm>
          <a:prstGeom prst="rect">
            <a:avLst/>
          </a:prstGeom>
          <a:noFill/>
          <a:ln w="28575">
            <a:noFill/>
            <a:miter lim="800000"/>
            <a:headEnd/>
            <a:tailEnd/>
          </a:ln>
          <a:effectLst/>
        </p:spPr>
        <p:txBody>
          <a:bodyPr wrap="none">
            <a:spAutoFit/>
          </a:bodyPr>
          <a:lstStyle/>
          <a:p>
            <a:pPr eaLnBrk="0" hangingPunct="0"/>
            <a:r>
              <a:rPr lang="en-US" sz="1800" b="1">
                <a:cs typeface="Arial" charset="0"/>
              </a:rPr>
              <a:t>Communications</a:t>
            </a:r>
          </a:p>
        </p:txBody>
      </p:sp>
      <p:sp>
        <p:nvSpPr>
          <p:cNvPr id="38946" name="AutoShape 34"/>
          <p:cNvSpPr>
            <a:spLocks noChangeArrowheads="1"/>
          </p:cNvSpPr>
          <p:nvPr/>
        </p:nvSpPr>
        <p:spPr bwMode="auto">
          <a:xfrm rot="10800000">
            <a:off x="0" y="1052513"/>
            <a:ext cx="7885113" cy="431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09600" y="609600"/>
            <a:ext cx="7772400" cy="1143000"/>
          </a:xfrm>
        </p:spPr>
        <p:txBody>
          <a:bodyPr/>
          <a:lstStyle/>
          <a:p>
            <a:r>
              <a:rPr lang="en-US">
                <a:latin typeface="Angsana New" pitchFamily="18" charset="-34"/>
              </a:rPr>
              <a:t>Customer Service Concept</a:t>
            </a:r>
          </a:p>
        </p:txBody>
      </p:sp>
      <p:sp>
        <p:nvSpPr>
          <p:cNvPr id="41987" name="Rectangle 3"/>
          <p:cNvSpPr>
            <a:spLocks noGrp="1" noChangeArrowheads="1"/>
          </p:cNvSpPr>
          <p:nvPr>
            <p:ph type="subTitle" idx="1"/>
          </p:nvPr>
        </p:nvSpPr>
        <p:spPr>
          <a:xfrm>
            <a:off x="609600" y="2209800"/>
            <a:ext cx="8066088" cy="3810000"/>
          </a:xfrm>
        </p:spPr>
        <p:txBody>
          <a:bodyPr/>
          <a:lstStyle/>
          <a:p>
            <a:pPr algn="l"/>
            <a:r>
              <a:rPr lang="th-TH" b="1" u="sng">
                <a:solidFill>
                  <a:srgbClr val="FF0000"/>
                </a:solidFill>
                <a:latin typeface="Angsana New" pitchFamily="18" charset="-34"/>
              </a:rPr>
              <a:t>การบริการลูกค้า</a:t>
            </a:r>
            <a:r>
              <a:rPr lang="th-TH">
                <a:latin typeface="Angsana New" pitchFamily="18" charset="-34"/>
              </a:rPr>
              <a:t>ประกอบด้วย </a:t>
            </a:r>
          </a:p>
          <a:p>
            <a:pPr lvl="1" algn="l">
              <a:buFont typeface="Wingdings" pitchFamily="2" charset="2"/>
              <a:buChar char="Ø"/>
            </a:pPr>
            <a:r>
              <a:rPr lang="th-TH">
                <a:latin typeface="Angsana New" pitchFamily="18" charset="-34"/>
              </a:rPr>
              <a:t> </a:t>
            </a:r>
            <a:r>
              <a:rPr lang="th-TH" b="1">
                <a:latin typeface="Angsana New" pitchFamily="18" charset="-34"/>
              </a:rPr>
              <a:t>ปัจจัยด้านเวลา (</a:t>
            </a:r>
            <a:r>
              <a:rPr lang="en-US" b="1">
                <a:latin typeface="Angsana New" pitchFamily="18" charset="-34"/>
              </a:rPr>
              <a:t>Time) – Speed, Consistency, Availability</a:t>
            </a:r>
            <a:endParaRPr lang="th-TH" b="1">
              <a:latin typeface="Angsana New" pitchFamily="18" charset="-34"/>
            </a:endParaRPr>
          </a:p>
          <a:p>
            <a:pPr lvl="1" algn="l">
              <a:buFont typeface="Wingdings" pitchFamily="2" charset="2"/>
              <a:buChar char="Ø"/>
            </a:pPr>
            <a:r>
              <a:rPr lang="th-TH" b="1">
                <a:latin typeface="Angsana New" pitchFamily="18" charset="-34"/>
              </a:rPr>
              <a:t> ปัจจัยด้านความเชื่อถือได้ (</a:t>
            </a:r>
            <a:r>
              <a:rPr lang="en-US" b="1">
                <a:latin typeface="Angsana New" pitchFamily="18" charset="-34"/>
              </a:rPr>
              <a:t>Reliability)–Accuracy, complete, No damage</a:t>
            </a:r>
            <a:endParaRPr lang="th-TH" b="1">
              <a:latin typeface="Angsana New" pitchFamily="18" charset="-34"/>
            </a:endParaRPr>
          </a:p>
          <a:p>
            <a:pPr lvl="1" algn="l">
              <a:buFont typeface="Wingdings" pitchFamily="2" charset="2"/>
              <a:buChar char="Ø"/>
            </a:pPr>
            <a:r>
              <a:rPr lang="th-TH" b="1">
                <a:latin typeface="Angsana New" pitchFamily="18" charset="-34"/>
              </a:rPr>
              <a:t> ปัจจัยด้านการติดต่อสื่อสาร </a:t>
            </a:r>
            <a:r>
              <a:rPr lang="en-US" b="1">
                <a:latin typeface="Angsana New" pitchFamily="18" charset="-34"/>
              </a:rPr>
              <a:t>(Communication) – IT facilities</a:t>
            </a:r>
            <a:endParaRPr lang="th-TH" b="1">
              <a:latin typeface="Angsana New" pitchFamily="18" charset="-34"/>
            </a:endParaRPr>
          </a:p>
          <a:p>
            <a:pPr lvl="1" algn="l">
              <a:buFont typeface="Wingdings" pitchFamily="2" charset="2"/>
              <a:buChar char="Ø"/>
            </a:pPr>
            <a:r>
              <a:rPr lang="th-TH" b="1">
                <a:latin typeface="Angsana New" pitchFamily="18" charset="-34"/>
              </a:rPr>
              <a:t> ปัจจัยด้านความสะดวก (</a:t>
            </a:r>
            <a:r>
              <a:rPr lang="en-US" b="1">
                <a:latin typeface="Angsana New" pitchFamily="18" charset="-34"/>
              </a:rPr>
              <a:t>Convenience) – Flexibility </a:t>
            </a:r>
            <a:endParaRPr lang="th-TH" b="1">
              <a:latin typeface="Angsana New" pitchFamily="18" charset="-3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468313" y="2349500"/>
            <a:ext cx="8208962" cy="1150938"/>
          </a:xfrm>
        </p:spPr>
        <p:txBody>
          <a:bodyPr/>
          <a:lstStyle/>
          <a:p>
            <a:r>
              <a:rPr lang="en-US" sz="5400" b="1">
                <a:latin typeface="Angsana New" pitchFamily="18" charset="-34"/>
              </a:rPr>
              <a:t>Heart of Supply Chain and Logistics  </a:t>
            </a:r>
            <a:endParaRPr lang="en-US" sz="5400">
              <a:latin typeface="Angsana New" pitchFamily="18" charset="-34"/>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79388" y="260350"/>
            <a:ext cx="8569325" cy="1103313"/>
          </a:xfrm>
        </p:spPr>
        <p:txBody>
          <a:bodyPr/>
          <a:lstStyle/>
          <a:p>
            <a:r>
              <a:rPr lang="th-TH" sz="4000" b="1">
                <a:solidFill>
                  <a:srgbClr val="FF0000"/>
                </a:solidFill>
                <a:latin typeface="Angsana New" pitchFamily="18" charset="-34"/>
              </a:rPr>
              <a:t>ความได้เปรียบในเชิงการแข่งขัน (</a:t>
            </a:r>
            <a:r>
              <a:rPr lang="en-US" sz="4000" b="1">
                <a:solidFill>
                  <a:srgbClr val="FF0000"/>
                </a:solidFill>
                <a:latin typeface="Angsana New" pitchFamily="18" charset="-34"/>
              </a:rPr>
              <a:t>Competitive Advantage)</a:t>
            </a:r>
            <a:endParaRPr lang="th-TH" sz="4000" b="1">
              <a:solidFill>
                <a:srgbClr val="FF0000"/>
              </a:solidFill>
              <a:latin typeface="Angsana New" pitchFamily="18" charset="-34"/>
            </a:endParaRPr>
          </a:p>
        </p:txBody>
      </p:sp>
      <p:grpSp>
        <p:nvGrpSpPr>
          <p:cNvPr id="114705" name="Group 17"/>
          <p:cNvGrpSpPr>
            <a:grpSpLocks/>
          </p:cNvGrpSpPr>
          <p:nvPr/>
        </p:nvGrpSpPr>
        <p:grpSpPr bwMode="auto">
          <a:xfrm>
            <a:off x="611188" y="1700213"/>
            <a:ext cx="7956550" cy="4608512"/>
            <a:chOff x="748" y="1253"/>
            <a:chExt cx="5012" cy="2903"/>
          </a:xfrm>
        </p:grpSpPr>
        <p:sp>
          <p:nvSpPr>
            <p:cNvPr id="114692" name="Rectangle 4"/>
            <p:cNvSpPr>
              <a:spLocks noChangeArrowheads="1"/>
            </p:cNvSpPr>
            <p:nvPr/>
          </p:nvSpPr>
          <p:spPr bwMode="auto">
            <a:xfrm>
              <a:off x="2381" y="1253"/>
              <a:ext cx="1043" cy="590"/>
            </a:xfrm>
            <a:prstGeom prst="rect">
              <a:avLst/>
            </a:prstGeom>
            <a:solidFill>
              <a:schemeClr val="accent1"/>
            </a:solidFill>
            <a:ln w="9525">
              <a:solidFill>
                <a:schemeClr val="tx1"/>
              </a:solidFill>
              <a:miter lim="800000"/>
              <a:headEnd/>
              <a:tailEnd/>
            </a:ln>
            <a:effectLst/>
          </p:spPr>
          <p:txBody>
            <a:bodyPr wrap="none" anchor="ctr"/>
            <a:lstStyle/>
            <a:p>
              <a:pPr algn="ctr"/>
              <a:r>
                <a:rPr lang="th-TH" b="1">
                  <a:latin typeface="Angsana New" pitchFamily="18" charset="-34"/>
                </a:rPr>
                <a:t>ต้นทุน</a:t>
              </a:r>
            </a:p>
            <a:p>
              <a:pPr algn="ctr"/>
              <a:r>
                <a:rPr lang="th-TH" b="1">
                  <a:latin typeface="Angsana New" pitchFamily="18" charset="-34"/>
                </a:rPr>
                <a:t>(</a:t>
              </a:r>
              <a:r>
                <a:rPr lang="en-US" b="1">
                  <a:latin typeface="Angsana New" pitchFamily="18" charset="-34"/>
                </a:rPr>
                <a:t>Cost)</a:t>
              </a:r>
              <a:endParaRPr lang="th-TH" b="1">
                <a:latin typeface="Angsana New" pitchFamily="18" charset="-34"/>
              </a:endParaRPr>
            </a:p>
          </p:txBody>
        </p:sp>
        <p:sp>
          <p:nvSpPr>
            <p:cNvPr id="114693" name="Rectangle 5"/>
            <p:cNvSpPr>
              <a:spLocks noChangeArrowheads="1"/>
            </p:cNvSpPr>
            <p:nvPr/>
          </p:nvSpPr>
          <p:spPr bwMode="auto">
            <a:xfrm>
              <a:off x="748" y="3339"/>
              <a:ext cx="1043" cy="590"/>
            </a:xfrm>
            <a:prstGeom prst="rect">
              <a:avLst/>
            </a:prstGeom>
            <a:solidFill>
              <a:schemeClr val="accent1"/>
            </a:solidFill>
            <a:ln w="9525">
              <a:solidFill>
                <a:schemeClr val="tx1"/>
              </a:solidFill>
              <a:miter lim="800000"/>
              <a:headEnd/>
              <a:tailEnd/>
            </a:ln>
            <a:effectLst/>
          </p:spPr>
          <p:txBody>
            <a:bodyPr wrap="none" anchor="ctr"/>
            <a:lstStyle/>
            <a:p>
              <a:pPr algn="ctr"/>
              <a:r>
                <a:rPr lang="th-TH" b="1">
                  <a:latin typeface="Angsana New" pitchFamily="18" charset="-34"/>
                </a:rPr>
                <a:t>ความยืดหยุ่น</a:t>
              </a:r>
              <a:endParaRPr lang="en-US" b="1">
                <a:latin typeface="Angsana New" pitchFamily="18" charset="-34"/>
              </a:endParaRPr>
            </a:p>
            <a:p>
              <a:pPr algn="ctr"/>
              <a:r>
                <a:rPr lang="en-US" b="1">
                  <a:latin typeface="Angsana New" pitchFamily="18" charset="-34"/>
                </a:rPr>
                <a:t>(Flexibility)</a:t>
              </a:r>
              <a:endParaRPr lang="th-TH" b="1">
                <a:latin typeface="Angsana New" pitchFamily="18" charset="-34"/>
              </a:endParaRPr>
            </a:p>
          </p:txBody>
        </p:sp>
        <p:sp>
          <p:nvSpPr>
            <p:cNvPr id="114694" name="Rectangle 6"/>
            <p:cNvSpPr>
              <a:spLocks noChangeArrowheads="1"/>
            </p:cNvSpPr>
            <p:nvPr/>
          </p:nvSpPr>
          <p:spPr bwMode="auto">
            <a:xfrm>
              <a:off x="748" y="2568"/>
              <a:ext cx="1043" cy="590"/>
            </a:xfrm>
            <a:prstGeom prst="rect">
              <a:avLst/>
            </a:prstGeom>
            <a:solidFill>
              <a:schemeClr val="accent1"/>
            </a:solidFill>
            <a:ln w="9525">
              <a:solidFill>
                <a:schemeClr val="tx1"/>
              </a:solidFill>
              <a:miter lim="800000"/>
              <a:headEnd/>
              <a:tailEnd/>
            </a:ln>
            <a:effectLst/>
          </p:spPr>
          <p:txBody>
            <a:bodyPr wrap="none" anchor="ctr"/>
            <a:lstStyle/>
            <a:p>
              <a:pPr algn="ctr"/>
              <a:r>
                <a:rPr lang="th-TH" b="1">
                  <a:latin typeface="Angsana New" pitchFamily="18" charset="-34"/>
                </a:rPr>
                <a:t>คุณภาพ</a:t>
              </a:r>
            </a:p>
            <a:p>
              <a:pPr algn="ctr"/>
              <a:r>
                <a:rPr lang="th-TH" b="1">
                  <a:latin typeface="Angsana New" pitchFamily="18" charset="-34"/>
                </a:rPr>
                <a:t>(</a:t>
              </a:r>
              <a:r>
                <a:rPr lang="en-US" b="1">
                  <a:latin typeface="Angsana New" pitchFamily="18" charset="-34"/>
                </a:rPr>
                <a:t>Quality)</a:t>
              </a:r>
              <a:endParaRPr lang="th-TH" b="1">
                <a:latin typeface="Angsana New" pitchFamily="18" charset="-34"/>
              </a:endParaRPr>
            </a:p>
          </p:txBody>
        </p:sp>
        <p:sp>
          <p:nvSpPr>
            <p:cNvPr id="114695" name="Rectangle 7"/>
            <p:cNvSpPr>
              <a:spLocks noChangeArrowheads="1"/>
            </p:cNvSpPr>
            <p:nvPr/>
          </p:nvSpPr>
          <p:spPr bwMode="auto">
            <a:xfrm>
              <a:off x="748" y="1797"/>
              <a:ext cx="1043" cy="590"/>
            </a:xfrm>
            <a:prstGeom prst="rect">
              <a:avLst/>
            </a:prstGeom>
            <a:solidFill>
              <a:schemeClr val="accent1"/>
            </a:solidFill>
            <a:ln w="9525">
              <a:solidFill>
                <a:schemeClr val="tx1"/>
              </a:solidFill>
              <a:miter lim="800000"/>
              <a:headEnd/>
              <a:tailEnd/>
            </a:ln>
            <a:effectLst/>
          </p:spPr>
          <p:txBody>
            <a:bodyPr wrap="none" anchor="ctr"/>
            <a:lstStyle/>
            <a:p>
              <a:pPr algn="ctr"/>
              <a:r>
                <a:rPr lang="th-TH" b="1">
                  <a:solidFill>
                    <a:srgbClr val="003399"/>
                  </a:solidFill>
                  <a:latin typeface="Angsana New" pitchFamily="18" charset="-34"/>
                </a:rPr>
                <a:t>เวลา</a:t>
              </a:r>
              <a:endParaRPr lang="en-US" b="1">
                <a:solidFill>
                  <a:srgbClr val="003399"/>
                </a:solidFill>
                <a:latin typeface="Angsana New" pitchFamily="18" charset="-34"/>
              </a:endParaRPr>
            </a:p>
            <a:p>
              <a:pPr algn="ctr"/>
              <a:r>
                <a:rPr lang="en-US" b="1">
                  <a:solidFill>
                    <a:srgbClr val="003399"/>
                  </a:solidFill>
                  <a:latin typeface="Angsana New" pitchFamily="18" charset="-34"/>
                </a:rPr>
                <a:t>(Time)</a:t>
              </a:r>
              <a:endParaRPr lang="th-TH" b="1">
                <a:solidFill>
                  <a:srgbClr val="003399"/>
                </a:solidFill>
                <a:latin typeface="Angsana New" pitchFamily="18" charset="-34"/>
              </a:endParaRPr>
            </a:p>
          </p:txBody>
        </p:sp>
        <p:sp>
          <p:nvSpPr>
            <p:cNvPr id="114696" name="AutoShape 8"/>
            <p:cNvSpPr>
              <a:spLocks noChangeArrowheads="1"/>
            </p:cNvSpPr>
            <p:nvPr/>
          </p:nvSpPr>
          <p:spPr bwMode="auto">
            <a:xfrm>
              <a:off x="2245" y="2341"/>
              <a:ext cx="1542" cy="59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th-TH" b="1">
                  <a:latin typeface="Tahoma" pitchFamily="34" charset="0"/>
                </a:rPr>
                <a:t>ความพึงพอใจของลูกค้า</a:t>
              </a:r>
            </a:p>
          </p:txBody>
        </p:sp>
        <p:sp>
          <p:nvSpPr>
            <p:cNvPr id="114697" name="Oval 9"/>
            <p:cNvSpPr>
              <a:spLocks noChangeArrowheads="1"/>
            </p:cNvSpPr>
            <p:nvPr/>
          </p:nvSpPr>
          <p:spPr bwMode="auto">
            <a:xfrm>
              <a:off x="4241" y="2069"/>
              <a:ext cx="1519" cy="1225"/>
            </a:xfrm>
            <a:prstGeom prst="ellipse">
              <a:avLst/>
            </a:prstGeom>
            <a:solidFill>
              <a:schemeClr val="accent1"/>
            </a:solidFill>
            <a:ln w="9525">
              <a:solidFill>
                <a:schemeClr val="tx1"/>
              </a:solidFill>
              <a:round/>
              <a:headEnd/>
              <a:tailEnd/>
            </a:ln>
            <a:effectLst/>
          </p:spPr>
          <p:txBody>
            <a:bodyPr wrap="none" anchor="ctr"/>
            <a:lstStyle/>
            <a:p>
              <a:pPr algn="ctr"/>
              <a:r>
                <a:rPr lang="th-TH" sz="2000" b="1">
                  <a:latin typeface="Angsana New" pitchFamily="18" charset="-34"/>
                </a:rPr>
                <a:t>ความได้เปรียบในเชิงการแข่งขัน </a:t>
              </a:r>
            </a:p>
            <a:p>
              <a:pPr algn="ctr"/>
              <a:r>
                <a:rPr lang="th-TH" sz="2000" b="1">
                  <a:latin typeface="Angsana New" pitchFamily="18" charset="-34"/>
                </a:rPr>
                <a:t>(</a:t>
              </a:r>
              <a:r>
                <a:rPr lang="en-US" sz="2000" b="1">
                  <a:latin typeface="Angsana New" pitchFamily="18" charset="-34"/>
                </a:rPr>
                <a:t>Competitive Advantage)</a:t>
              </a:r>
              <a:endParaRPr lang="th-TH" sz="2000" b="1">
                <a:latin typeface="Angsana New" pitchFamily="18" charset="-34"/>
              </a:endParaRPr>
            </a:p>
          </p:txBody>
        </p:sp>
        <p:sp>
          <p:nvSpPr>
            <p:cNvPr id="114698" name="Line 10"/>
            <p:cNvSpPr>
              <a:spLocks noChangeShapeType="1"/>
            </p:cNvSpPr>
            <p:nvPr/>
          </p:nvSpPr>
          <p:spPr bwMode="auto">
            <a:xfrm>
              <a:off x="1791" y="2069"/>
              <a:ext cx="499" cy="318"/>
            </a:xfrm>
            <a:prstGeom prst="line">
              <a:avLst/>
            </a:prstGeom>
            <a:noFill/>
            <a:ln w="9525">
              <a:solidFill>
                <a:schemeClr val="tx1"/>
              </a:solidFill>
              <a:round/>
              <a:headEnd/>
              <a:tailEnd type="triangle" w="med" len="med"/>
            </a:ln>
            <a:effectLst/>
          </p:spPr>
          <p:txBody>
            <a:bodyPr/>
            <a:lstStyle/>
            <a:p>
              <a:endParaRPr lang="en-US"/>
            </a:p>
          </p:txBody>
        </p:sp>
        <p:sp>
          <p:nvSpPr>
            <p:cNvPr id="114699" name="Line 11"/>
            <p:cNvSpPr>
              <a:spLocks noChangeShapeType="1"/>
            </p:cNvSpPr>
            <p:nvPr/>
          </p:nvSpPr>
          <p:spPr bwMode="auto">
            <a:xfrm flipV="1">
              <a:off x="1791" y="2704"/>
              <a:ext cx="454" cy="137"/>
            </a:xfrm>
            <a:prstGeom prst="line">
              <a:avLst/>
            </a:prstGeom>
            <a:noFill/>
            <a:ln w="9525">
              <a:solidFill>
                <a:schemeClr val="tx1"/>
              </a:solidFill>
              <a:round/>
              <a:headEnd/>
              <a:tailEnd type="triangle" w="med" len="med"/>
            </a:ln>
            <a:effectLst/>
          </p:spPr>
          <p:txBody>
            <a:bodyPr/>
            <a:lstStyle/>
            <a:p>
              <a:endParaRPr lang="en-US"/>
            </a:p>
          </p:txBody>
        </p:sp>
        <p:sp>
          <p:nvSpPr>
            <p:cNvPr id="114700" name="Line 12"/>
            <p:cNvSpPr>
              <a:spLocks noChangeShapeType="1"/>
            </p:cNvSpPr>
            <p:nvPr/>
          </p:nvSpPr>
          <p:spPr bwMode="auto">
            <a:xfrm flipV="1">
              <a:off x="1791" y="2931"/>
              <a:ext cx="590" cy="681"/>
            </a:xfrm>
            <a:prstGeom prst="line">
              <a:avLst/>
            </a:prstGeom>
            <a:noFill/>
            <a:ln w="9525">
              <a:solidFill>
                <a:schemeClr val="tx1"/>
              </a:solidFill>
              <a:round/>
              <a:headEnd/>
              <a:tailEnd type="triangle" w="med" len="med"/>
            </a:ln>
            <a:effectLst/>
          </p:spPr>
          <p:txBody>
            <a:bodyPr/>
            <a:lstStyle/>
            <a:p>
              <a:endParaRPr lang="en-US"/>
            </a:p>
          </p:txBody>
        </p:sp>
        <p:sp>
          <p:nvSpPr>
            <p:cNvPr id="114701" name="Line 13"/>
            <p:cNvSpPr>
              <a:spLocks noChangeShapeType="1"/>
            </p:cNvSpPr>
            <p:nvPr/>
          </p:nvSpPr>
          <p:spPr bwMode="auto">
            <a:xfrm>
              <a:off x="3787" y="2614"/>
              <a:ext cx="454" cy="0"/>
            </a:xfrm>
            <a:prstGeom prst="line">
              <a:avLst/>
            </a:prstGeom>
            <a:noFill/>
            <a:ln w="9525">
              <a:solidFill>
                <a:schemeClr val="tx1"/>
              </a:solidFill>
              <a:round/>
              <a:headEnd/>
              <a:tailEnd type="triangle" w="med" len="med"/>
            </a:ln>
            <a:effectLst/>
          </p:spPr>
          <p:txBody>
            <a:bodyPr/>
            <a:lstStyle/>
            <a:p>
              <a:endParaRPr lang="en-US"/>
            </a:p>
          </p:txBody>
        </p:sp>
        <p:sp>
          <p:nvSpPr>
            <p:cNvPr id="114702" name="Rectangle 14"/>
            <p:cNvSpPr>
              <a:spLocks noChangeArrowheads="1"/>
            </p:cNvSpPr>
            <p:nvPr/>
          </p:nvSpPr>
          <p:spPr bwMode="auto">
            <a:xfrm>
              <a:off x="2381" y="3566"/>
              <a:ext cx="1043" cy="590"/>
            </a:xfrm>
            <a:prstGeom prst="rect">
              <a:avLst/>
            </a:prstGeom>
            <a:solidFill>
              <a:schemeClr val="accent1"/>
            </a:solidFill>
            <a:ln w="9525">
              <a:solidFill>
                <a:schemeClr val="tx1"/>
              </a:solidFill>
              <a:miter lim="800000"/>
              <a:headEnd/>
              <a:tailEnd/>
            </a:ln>
            <a:effectLst/>
          </p:spPr>
          <p:txBody>
            <a:bodyPr wrap="none" anchor="ctr"/>
            <a:lstStyle/>
            <a:p>
              <a:pPr algn="ctr"/>
              <a:r>
                <a:rPr lang="th-TH" b="1">
                  <a:solidFill>
                    <a:srgbClr val="003399"/>
                  </a:solidFill>
                  <a:latin typeface="Angsana New" pitchFamily="18" charset="-34"/>
                </a:rPr>
                <a:t>สถานที่</a:t>
              </a:r>
            </a:p>
            <a:p>
              <a:pPr algn="ctr"/>
              <a:r>
                <a:rPr lang="th-TH" b="1">
                  <a:solidFill>
                    <a:srgbClr val="003399"/>
                  </a:solidFill>
                  <a:latin typeface="Angsana New" pitchFamily="18" charset="-34"/>
                </a:rPr>
                <a:t>(</a:t>
              </a:r>
              <a:r>
                <a:rPr lang="en-US" b="1">
                  <a:solidFill>
                    <a:srgbClr val="003399"/>
                  </a:solidFill>
                  <a:latin typeface="Angsana New" pitchFamily="18" charset="-34"/>
                </a:rPr>
                <a:t>Place)</a:t>
              </a:r>
              <a:endParaRPr lang="th-TH" b="1">
                <a:solidFill>
                  <a:srgbClr val="003399"/>
                </a:solidFill>
                <a:latin typeface="Angsana New" pitchFamily="18" charset="-34"/>
              </a:endParaRPr>
            </a:p>
          </p:txBody>
        </p:sp>
        <p:sp>
          <p:nvSpPr>
            <p:cNvPr id="114703" name="Line 15"/>
            <p:cNvSpPr>
              <a:spLocks noChangeShapeType="1"/>
            </p:cNvSpPr>
            <p:nvPr/>
          </p:nvSpPr>
          <p:spPr bwMode="auto">
            <a:xfrm flipV="1">
              <a:off x="2971" y="2976"/>
              <a:ext cx="0" cy="590"/>
            </a:xfrm>
            <a:prstGeom prst="line">
              <a:avLst/>
            </a:prstGeom>
            <a:noFill/>
            <a:ln w="9525">
              <a:solidFill>
                <a:schemeClr val="tx1"/>
              </a:solidFill>
              <a:round/>
              <a:headEnd/>
              <a:tailEnd type="triangle" w="med" len="med"/>
            </a:ln>
            <a:effectLst/>
          </p:spPr>
          <p:txBody>
            <a:bodyPr/>
            <a:lstStyle/>
            <a:p>
              <a:endParaRPr lang="en-US"/>
            </a:p>
          </p:txBody>
        </p:sp>
        <p:sp>
          <p:nvSpPr>
            <p:cNvPr id="114704" name="Line 16"/>
            <p:cNvSpPr>
              <a:spLocks noChangeShapeType="1"/>
            </p:cNvSpPr>
            <p:nvPr/>
          </p:nvSpPr>
          <p:spPr bwMode="auto">
            <a:xfrm>
              <a:off x="2925" y="1842"/>
              <a:ext cx="0" cy="499"/>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Major Supply Chain Drivers</a:t>
            </a:r>
          </a:p>
        </p:txBody>
      </p:sp>
      <p:sp>
        <p:nvSpPr>
          <p:cNvPr id="44035" name="Text Box 3"/>
          <p:cNvSpPr txBox="1">
            <a:spLocks noChangeArrowheads="1"/>
          </p:cNvSpPr>
          <p:nvPr/>
        </p:nvSpPr>
        <p:spPr bwMode="auto">
          <a:xfrm>
            <a:off x="468313" y="2133600"/>
            <a:ext cx="2705100" cy="3892550"/>
          </a:xfrm>
          <a:prstGeom prst="rect">
            <a:avLst/>
          </a:prstGeom>
          <a:noFill/>
          <a:ln w="9525">
            <a:noFill/>
            <a:miter lim="800000"/>
            <a:headEnd/>
            <a:tailEnd/>
          </a:ln>
        </p:spPr>
        <p:txBody>
          <a:bodyPr/>
          <a:lstStyle/>
          <a:p>
            <a:pPr algn="ctr" eaLnBrk="0" hangingPunct="0"/>
            <a:r>
              <a:rPr lang="en-US" sz="2000" b="1">
                <a:latin typeface="Gill Sans" pitchFamily="34" charset="0"/>
                <a:cs typeface="Arial" charset="0"/>
              </a:rPr>
              <a:t>RESPONSIVENESS vs. </a:t>
            </a:r>
          </a:p>
          <a:p>
            <a:pPr algn="ctr" eaLnBrk="0" hangingPunct="0"/>
            <a:r>
              <a:rPr lang="en-US" sz="2000" b="1">
                <a:latin typeface="Gill Sans" pitchFamily="34" charset="0"/>
                <a:cs typeface="Arial" charset="0"/>
              </a:rPr>
              <a:t>EFFICIENCY</a:t>
            </a:r>
          </a:p>
          <a:p>
            <a:pPr eaLnBrk="0" hangingPunct="0"/>
            <a:endParaRPr lang="en-US" sz="2000">
              <a:latin typeface="Gill Sans" pitchFamily="34" charset="0"/>
              <a:cs typeface="Arial" charset="0"/>
            </a:endParaRPr>
          </a:p>
          <a:p>
            <a:pPr eaLnBrk="0" hangingPunct="0"/>
            <a:r>
              <a:rPr lang="en-US" sz="2000">
                <a:latin typeface="Times New Roman"/>
                <a:cs typeface="Arial" charset="0"/>
              </a:rPr>
              <a:t>“</a:t>
            </a:r>
            <a:r>
              <a:rPr lang="en-US" sz="2000">
                <a:latin typeface="Gill Sans" pitchFamily="34" charset="0"/>
                <a:cs typeface="Arial" charset="0"/>
              </a:rPr>
              <a:t>Increase throughput while simultaneously reducing inventory and operating expense.</a:t>
            </a:r>
            <a:r>
              <a:rPr lang="en-US" sz="2000">
                <a:latin typeface="Times New Roman"/>
                <a:cs typeface="Arial" charset="0"/>
              </a:rPr>
              <a:t>”</a:t>
            </a:r>
            <a:endParaRPr lang="en-US" sz="2000">
              <a:latin typeface="Gill Sans" pitchFamily="34" charset="0"/>
              <a:cs typeface="Arial" charset="0"/>
            </a:endParaRPr>
          </a:p>
          <a:p>
            <a:pPr eaLnBrk="0" hangingPunct="0"/>
            <a:endParaRPr lang="en-US" sz="800">
              <a:latin typeface="Gill Sans" pitchFamily="34" charset="0"/>
              <a:cs typeface="Arial" charset="0"/>
            </a:endParaRPr>
          </a:p>
          <a:p>
            <a:pPr eaLnBrk="0" hangingPunct="0"/>
            <a:r>
              <a:rPr lang="en-US" sz="2000">
                <a:latin typeface="Gill Sans" pitchFamily="34" charset="0"/>
                <a:cs typeface="Arial" charset="0"/>
              </a:rPr>
              <a:t>Goldratt, </a:t>
            </a:r>
            <a:r>
              <a:rPr lang="en-US" sz="2000" i="1">
                <a:latin typeface="Gill Sans" pitchFamily="34" charset="0"/>
                <a:cs typeface="Arial" charset="0"/>
              </a:rPr>
              <a:t>The Goal</a:t>
            </a:r>
            <a:r>
              <a:rPr lang="en-US" sz="2000">
                <a:latin typeface="Gill Sans" pitchFamily="34" charset="0"/>
                <a:cs typeface="Arial" charset="0"/>
              </a:rPr>
              <a:t>,             1984</a:t>
            </a:r>
          </a:p>
        </p:txBody>
      </p:sp>
      <p:grpSp>
        <p:nvGrpSpPr>
          <p:cNvPr id="44036" name="Group 4"/>
          <p:cNvGrpSpPr>
            <a:grpSpLocks/>
          </p:cNvGrpSpPr>
          <p:nvPr/>
        </p:nvGrpSpPr>
        <p:grpSpPr bwMode="auto">
          <a:xfrm>
            <a:off x="3359150" y="1700213"/>
            <a:ext cx="5389563" cy="4643437"/>
            <a:chOff x="2116" y="647"/>
            <a:chExt cx="3387" cy="3349"/>
          </a:xfrm>
        </p:grpSpPr>
        <p:sp>
          <p:nvSpPr>
            <p:cNvPr id="44037" name="Text Box 5"/>
            <p:cNvSpPr txBox="1">
              <a:spLocks noChangeArrowheads="1"/>
            </p:cNvSpPr>
            <p:nvPr/>
          </p:nvSpPr>
          <p:spPr bwMode="auto">
            <a:xfrm>
              <a:off x="2116" y="647"/>
              <a:ext cx="3387" cy="3349"/>
            </a:xfrm>
            <a:prstGeom prst="rect">
              <a:avLst/>
            </a:prstGeom>
            <a:solidFill>
              <a:srgbClr val="FFCC00"/>
            </a:solidFill>
            <a:ln w="9525">
              <a:solidFill>
                <a:srgbClr val="000000"/>
              </a:solidFill>
              <a:miter lim="800000"/>
              <a:headEnd/>
              <a:tailEnd/>
            </a:ln>
          </p:spPr>
          <p:txBody>
            <a:bodyPr/>
            <a:lstStyle/>
            <a:p>
              <a:pPr eaLnBrk="0" hangingPunct="0"/>
              <a:endParaRPr lang="en-US" sz="1000">
                <a:latin typeface="Times New Roman" pitchFamily="18" charset="0"/>
                <a:cs typeface="Arial" charset="0"/>
              </a:endParaRPr>
            </a:p>
          </p:txBody>
        </p:sp>
        <p:sp>
          <p:nvSpPr>
            <p:cNvPr id="44038" name="Text Box 6"/>
            <p:cNvSpPr txBox="1">
              <a:spLocks noChangeArrowheads="1"/>
            </p:cNvSpPr>
            <p:nvPr/>
          </p:nvSpPr>
          <p:spPr bwMode="auto">
            <a:xfrm>
              <a:off x="2258" y="968"/>
              <a:ext cx="1066" cy="747"/>
            </a:xfrm>
            <a:prstGeom prst="rect">
              <a:avLst/>
            </a:prstGeom>
            <a:solidFill>
              <a:srgbClr val="FFFFFF"/>
            </a:solidFill>
            <a:ln w="19050">
              <a:solidFill>
                <a:srgbClr val="000000"/>
              </a:solidFill>
              <a:miter lim="800000"/>
              <a:headEnd/>
              <a:tailEnd/>
            </a:ln>
            <a:effectLst>
              <a:outerShdw dist="107763" dir="2700000" algn="ctr" rotWithShape="0">
                <a:srgbClr val="808080"/>
              </a:outerShdw>
            </a:effectLst>
          </p:spPr>
          <p:txBody>
            <a:bodyPr/>
            <a:lstStyle/>
            <a:p>
              <a:pPr algn="ctr" eaLnBrk="0" hangingPunct="0"/>
              <a:r>
                <a:rPr lang="en-US" sz="1400" b="1">
                  <a:latin typeface="Gill Sans" pitchFamily="34" charset="0"/>
                  <a:cs typeface="Arial" charset="0"/>
                </a:rPr>
                <a:t>1.</a:t>
              </a:r>
            </a:p>
            <a:p>
              <a:pPr algn="ctr" eaLnBrk="0" hangingPunct="0"/>
              <a:r>
                <a:rPr lang="en-US" sz="1400" b="1" u="sng">
                  <a:latin typeface="Gill Sans" pitchFamily="34" charset="0"/>
                  <a:cs typeface="Arial" charset="0"/>
                </a:rPr>
                <a:t>PRODUCTION</a:t>
              </a:r>
            </a:p>
            <a:p>
              <a:pPr algn="ctr" eaLnBrk="0" hangingPunct="0"/>
              <a:r>
                <a:rPr lang="en-US" sz="1400">
                  <a:latin typeface="Gill Sans" pitchFamily="34" charset="0"/>
                  <a:cs typeface="Arial" charset="0"/>
                </a:rPr>
                <a:t>What, how, and when to produce</a:t>
              </a:r>
            </a:p>
          </p:txBody>
        </p:sp>
        <p:sp>
          <p:nvSpPr>
            <p:cNvPr id="44039" name="Text Box 7"/>
            <p:cNvSpPr txBox="1">
              <a:spLocks noChangeArrowheads="1"/>
            </p:cNvSpPr>
            <p:nvPr/>
          </p:nvSpPr>
          <p:spPr bwMode="auto">
            <a:xfrm>
              <a:off x="4276" y="973"/>
              <a:ext cx="1038" cy="742"/>
            </a:xfrm>
            <a:prstGeom prst="rect">
              <a:avLst/>
            </a:prstGeom>
            <a:solidFill>
              <a:srgbClr val="FFFFFF"/>
            </a:solidFill>
            <a:ln w="19050">
              <a:solidFill>
                <a:srgbClr val="000000"/>
              </a:solidFill>
              <a:miter lim="800000"/>
              <a:headEnd/>
              <a:tailEnd/>
            </a:ln>
            <a:effectLst>
              <a:outerShdw dist="107763" dir="2700000" algn="ctr" rotWithShape="0">
                <a:srgbClr val="808080"/>
              </a:outerShdw>
            </a:effectLst>
          </p:spPr>
          <p:txBody>
            <a:bodyPr/>
            <a:lstStyle/>
            <a:p>
              <a:pPr algn="ctr" eaLnBrk="0" hangingPunct="0"/>
              <a:r>
                <a:rPr lang="en-US" sz="1200" b="1">
                  <a:latin typeface="Gill Sans" pitchFamily="34" charset="0"/>
                  <a:cs typeface="Arial" charset="0"/>
                </a:rPr>
                <a:t>2.</a:t>
              </a:r>
            </a:p>
            <a:p>
              <a:pPr algn="ctr" eaLnBrk="0" hangingPunct="0"/>
              <a:r>
                <a:rPr lang="en-US" sz="1200" b="1" u="sng">
                  <a:latin typeface="Gill Sans" pitchFamily="34" charset="0"/>
                  <a:cs typeface="Arial" charset="0"/>
                </a:rPr>
                <a:t>INVENTORY</a:t>
              </a:r>
            </a:p>
            <a:p>
              <a:pPr algn="ctr" eaLnBrk="0" hangingPunct="0"/>
              <a:r>
                <a:rPr lang="en-US" sz="1200">
                  <a:latin typeface="Gill Sans" pitchFamily="34" charset="0"/>
                  <a:cs typeface="Arial" charset="0"/>
                </a:rPr>
                <a:t>How much to make and how much to store</a:t>
              </a:r>
            </a:p>
          </p:txBody>
        </p:sp>
        <p:sp>
          <p:nvSpPr>
            <p:cNvPr id="44040" name="Text Box 8"/>
            <p:cNvSpPr txBox="1">
              <a:spLocks noChangeArrowheads="1"/>
            </p:cNvSpPr>
            <p:nvPr/>
          </p:nvSpPr>
          <p:spPr bwMode="auto">
            <a:xfrm>
              <a:off x="4294" y="2815"/>
              <a:ext cx="1045" cy="765"/>
            </a:xfrm>
            <a:prstGeom prst="rect">
              <a:avLst/>
            </a:prstGeom>
            <a:solidFill>
              <a:srgbClr val="FFFFFF"/>
            </a:solidFill>
            <a:ln w="19050">
              <a:solidFill>
                <a:srgbClr val="000000"/>
              </a:solidFill>
              <a:miter lim="800000"/>
              <a:headEnd/>
              <a:tailEnd/>
            </a:ln>
            <a:effectLst>
              <a:outerShdw dist="107763" dir="2700000" algn="ctr" rotWithShape="0">
                <a:srgbClr val="808080"/>
              </a:outerShdw>
            </a:effectLst>
          </p:spPr>
          <p:txBody>
            <a:bodyPr/>
            <a:lstStyle/>
            <a:p>
              <a:pPr algn="ctr" eaLnBrk="0" hangingPunct="0"/>
              <a:r>
                <a:rPr lang="en-US" sz="1400" b="1">
                  <a:latin typeface="Gill Sans" pitchFamily="34" charset="0"/>
                  <a:cs typeface="Arial" charset="0"/>
                </a:rPr>
                <a:t>3.</a:t>
              </a:r>
            </a:p>
            <a:p>
              <a:pPr algn="ctr" eaLnBrk="0" hangingPunct="0"/>
              <a:r>
                <a:rPr lang="en-US" sz="1400" b="1" u="sng">
                  <a:latin typeface="Gill Sans" pitchFamily="34" charset="0"/>
                  <a:cs typeface="Arial" charset="0"/>
                </a:rPr>
                <a:t>LOCATION</a:t>
              </a:r>
            </a:p>
            <a:p>
              <a:pPr algn="ctr" eaLnBrk="0" hangingPunct="0"/>
              <a:r>
                <a:rPr lang="en-US" sz="1400">
                  <a:latin typeface="Gill Sans" pitchFamily="34" charset="0"/>
                  <a:cs typeface="Arial" charset="0"/>
                </a:rPr>
                <a:t>Where best to do what activity</a:t>
              </a:r>
            </a:p>
            <a:p>
              <a:pPr algn="ctr" eaLnBrk="0" hangingPunct="0"/>
              <a:endParaRPr lang="en-US" sz="1400">
                <a:latin typeface="Gill Sans" pitchFamily="34" charset="0"/>
                <a:cs typeface="Arial" charset="0"/>
              </a:endParaRPr>
            </a:p>
          </p:txBody>
        </p:sp>
        <p:sp>
          <p:nvSpPr>
            <p:cNvPr id="44041" name="Text Box 9"/>
            <p:cNvSpPr txBox="1">
              <a:spLocks noChangeArrowheads="1"/>
            </p:cNvSpPr>
            <p:nvPr/>
          </p:nvSpPr>
          <p:spPr bwMode="auto">
            <a:xfrm>
              <a:off x="2292" y="2813"/>
              <a:ext cx="1051" cy="742"/>
            </a:xfrm>
            <a:prstGeom prst="rect">
              <a:avLst/>
            </a:prstGeom>
            <a:solidFill>
              <a:srgbClr val="FFFFFF"/>
            </a:solidFill>
            <a:ln w="19050">
              <a:solidFill>
                <a:srgbClr val="000000"/>
              </a:solidFill>
              <a:miter lim="800000"/>
              <a:headEnd/>
              <a:tailEnd/>
            </a:ln>
            <a:effectLst>
              <a:outerShdw dist="107763" dir="2700000" algn="ctr" rotWithShape="0">
                <a:srgbClr val="808080"/>
              </a:outerShdw>
            </a:effectLst>
          </p:spPr>
          <p:txBody>
            <a:bodyPr/>
            <a:lstStyle/>
            <a:p>
              <a:pPr algn="ctr" eaLnBrk="0" hangingPunct="0"/>
              <a:r>
                <a:rPr lang="en-US" sz="1400" b="1">
                  <a:latin typeface="Gill Sans" pitchFamily="34" charset="0"/>
                  <a:cs typeface="Arial" charset="0"/>
                </a:rPr>
                <a:t>4.</a:t>
              </a:r>
            </a:p>
            <a:p>
              <a:pPr algn="ctr" eaLnBrk="0" hangingPunct="0"/>
              <a:r>
                <a:rPr lang="en-US" sz="1200" b="1" u="sng">
                  <a:latin typeface="Gill Sans" pitchFamily="34" charset="0"/>
                  <a:cs typeface="Arial" charset="0"/>
                </a:rPr>
                <a:t>TRANSPORTATION</a:t>
              </a:r>
            </a:p>
            <a:p>
              <a:pPr algn="ctr" eaLnBrk="0" hangingPunct="0"/>
              <a:r>
                <a:rPr lang="en-US" sz="1400">
                  <a:latin typeface="Gill Sans" pitchFamily="34" charset="0"/>
                  <a:cs typeface="Arial" charset="0"/>
                </a:rPr>
                <a:t>How and when to move product</a:t>
              </a:r>
            </a:p>
            <a:p>
              <a:pPr algn="ctr" eaLnBrk="0" hangingPunct="0"/>
              <a:endParaRPr lang="en-US" sz="1400">
                <a:latin typeface="Gill Sans" pitchFamily="34" charset="0"/>
                <a:cs typeface="Arial" charset="0"/>
              </a:endParaRPr>
            </a:p>
          </p:txBody>
        </p:sp>
        <p:sp>
          <p:nvSpPr>
            <p:cNvPr id="44042" name="Oval 10"/>
            <p:cNvSpPr>
              <a:spLocks noChangeArrowheads="1"/>
            </p:cNvSpPr>
            <p:nvPr/>
          </p:nvSpPr>
          <p:spPr bwMode="auto">
            <a:xfrm>
              <a:off x="3286" y="1795"/>
              <a:ext cx="981" cy="926"/>
            </a:xfrm>
            <a:prstGeom prst="ellipse">
              <a:avLst/>
            </a:prstGeom>
            <a:solidFill>
              <a:srgbClr val="FFFFFF"/>
            </a:solidFill>
            <a:ln w="19050">
              <a:solidFill>
                <a:srgbClr val="000000"/>
              </a:solidFill>
              <a:round/>
              <a:headEnd/>
              <a:tailEnd/>
            </a:ln>
            <a:effectLst>
              <a:outerShdw dist="107763" dir="2700000" algn="ctr" rotWithShape="0">
                <a:srgbClr val="808080"/>
              </a:outerShdw>
            </a:effectLst>
          </p:spPr>
          <p:txBody>
            <a:bodyPr/>
            <a:lstStyle/>
            <a:p>
              <a:endParaRPr lang="en-US"/>
            </a:p>
          </p:txBody>
        </p:sp>
        <p:sp>
          <p:nvSpPr>
            <p:cNvPr id="44043" name="Text Box 11"/>
            <p:cNvSpPr txBox="1">
              <a:spLocks noChangeArrowheads="1"/>
            </p:cNvSpPr>
            <p:nvPr/>
          </p:nvSpPr>
          <p:spPr bwMode="auto">
            <a:xfrm>
              <a:off x="3310" y="1898"/>
              <a:ext cx="941" cy="837"/>
            </a:xfrm>
            <a:prstGeom prst="rect">
              <a:avLst/>
            </a:prstGeom>
            <a:noFill/>
            <a:ln w="9525">
              <a:noFill/>
              <a:miter lim="800000"/>
              <a:headEnd/>
              <a:tailEnd/>
            </a:ln>
          </p:spPr>
          <p:txBody>
            <a:bodyPr/>
            <a:lstStyle/>
            <a:p>
              <a:pPr algn="ctr" eaLnBrk="0" hangingPunct="0"/>
              <a:r>
                <a:rPr lang="en-US" sz="1400" b="1">
                  <a:latin typeface="Gill Sans" pitchFamily="34" charset="0"/>
                  <a:cs typeface="Arial" charset="0"/>
                </a:rPr>
                <a:t>5.</a:t>
              </a:r>
            </a:p>
            <a:p>
              <a:pPr algn="ctr" eaLnBrk="0" hangingPunct="0"/>
              <a:r>
                <a:rPr lang="en-US" sz="1400" b="1" u="sng">
                  <a:latin typeface="Gill Sans" pitchFamily="34" charset="0"/>
                  <a:cs typeface="Arial" charset="0"/>
                </a:rPr>
                <a:t>INFORMATION</a:t>
              </a:r>
            </a:p>
            <a:p>
              <a:pPr algn="ctr" eaLnBrk="0" hangingPunct="0"/>
              <a:r>
                <a:rPr lang="en-US" sz="1400">
                  <a:latin typeface="Gill Sans" pitchFamily="34" charset="0"/>
                  <a:cs typeface="Arial" charset="0"/>
                </a:rPr>
                <a:t>The basis for making these decisions</a:t>
              </a:r>
            </a:p>
          </p:txBody>
        </p:sp>
        <p:sp>
          <p:nvSpPr>
            <p:cNvPr id="44044" name="Line 12"/>
            <p:cNvSpPr>
              <a:spLocks noChangeShapeType="1"/>
            </p:cNvSpPr>
            <p:nvPr/>
          </p:nvSpPr>
          <p:spPr bwMode="auto">
            <a:xfrm>
              <a:off x="4793" y="1722"/>
              <a:ext cx="0" cy="1088"/>
            </a:xfrm>
            <a:prstGeom prst="line">
              <a:avLst/>
            </a:prstGeom>
            <a:noFill/>
            <a:ln w="38100">
              <a:solidFill>
                <a:srgbClr val="000000"/>
              </a:solidFill>
              <a:prstDash val="dash"/>
              <a:round/>
              <a:headEnd type="triangle" w="med" len="med"/>
              <a:tailEnd type="triangle" w="med" len="med"/>
            </a:ln>
          </p:spPr>
          <p:txBody>
            <a:bodyPr/>
            <a:lstStyle/>
            <a:p>
              <a:endParaRPr lang="en-US"/>
            </a:p>
          </p:txBody>
        </p:sp>
        <p:sp>
          <p:nvSpPr>
            <p:cNvPr id="44045" name="Line 13"/>
            <p:cNvSpPr>
              <a:spLocks noChangeShapeType="1"/>
            </p:cNvSpPr>
            <p:nvPr/>
          </p:nvSpPr>
          <p:spPr bwMode="auto">
            <a:xfrm>
              <a:off x="2797" y="1686"/>
              <a:ext cx="0" cy="1140"/>
            </a:xfrm>
            <a:prstGeom prst="line">
              <a:avLst/>
            </a:prstGeom>
            <a:noFill/>
            <a:ln w="38100">
              <a:solidFill>
                <a:srgbClr val="000000"/>
              </a:solidFill>
              <a:prstDash val="dash"/>
              <a:round/>
              <a:headEnd type="triangle" w="med" len="med"/>
              <a:tailEnd type="triangle" w="med" len="med"/>
            </a:ln>
          </p:spPr>
          <p:txBody>
            <a:bodyPr/>
            <a:lstStyle/>
            <a:p>
              <a:endParaRPr lang="en-US"/>
            </a:p>
          </p:txBody>
        </p:sp>
        <p:sp>
          <p:nvSpPr>
            <p:cNvPr id="44046" name="Line 14"/>
            <p:cNvSpPr>
              <a:spLocks noChangeShapeType="1"/>
            </p:cNvSpPr>
            <p:nvPr/>
          </p:nvSpPr>
          <p:spPr bwMode="auto">
            <a:xfrm>
              <a:off x="3334" y="3202"/>
              <a:ext cx="965" cy="0"/>
            </a:xfrm>
            <a:prstGeom prst="line">
              <a:avLst/>
            </a:prstGeom>
            <a:noFill/>
            <a:ln w="38100">
              <a:solidFill>
                <a:srgbClr val="000000"/>
              </a:solidFill>
              <a:prstDash val="dash"/>
              <a:round/>
              <a:headEnd type="triangle" w="med" len="med"/>
              <a:tailEnd type="triangle" w="med" len="med"/>
            </a:ln>
          </p:spPr>
          <p:txBody>
            <a:bodyPr/>
            <a:lstStyle/>
            <a:p>
              <a:endParaRPr lang="en-US"/>
            </a:p>
          </p:txBody>
        </p:sp>
        <p:sp>
          <p:nvSpPr>
            <p:cNvPr id="44047" name="Line 15"/>
            <p:cNvSpPr>
              <a:spLocks noChangeShapeType="1"/>
            </p:cNvSpPr>
            <p:nvPr/>
          </p:nvSpPr>
          <p:spPr bwMode="auto">
            <a:xfrm>
              <a:off x="3310" y="1690"/>
              <a:ext cx="180" cy="219"/>
            </a:xfrm>
            <a:prstGeom prst="line">
              <a:avLst/>
            </a:prstGeom>
            <a:noFill/>
            <a:ln w="38100">
              <a:solidFill>
                <a:srgbClr val="000000"/>
              </a:solidFill>
              <a:round/>
              <a:headEnd/>
              <a:tailEnd/>
            </a:ln>
          </p:spPr>
          <p:txBody>
            <a:bodyPr/>
            <a:lstStyle/>
            <a:p>
              <a:endParaRPr lang="en-US"/>
            </a:p>
          </p:txBody>
        </p:sp>
        <p:sp>
          <p:nvSpPr>
            <p:cNvPr id="44048" name="Line 16"/>
            <p:cNvSpPr>
              <a:spLocks noChangeShapeType="1"/>
            </p:cNvSpPr>
            <p:nvPr/>
          </p:nvSpPr>
          <p:spPr bwMode="auto">
            <a:xfrm flipV="1">
              <a:off x="3351" y="2644"/>
              <a:ext cx="171" cy="159"/>
            </a:xfrm>
            <a:prstGeom prst="line">
              <a:avLst/>
            </a:prstGeom>
            <a:noFill/>
            <a:ln w="38100">
              <a:solidFill>
                <a:srgbClr val="000000"/>
              </a:solidFill>
              <a:round/>
              <a:headEnd/>
              <a:tailEnd/>
            </a:ln>
          </p:spPr>
          <p:txBody>
            <a:bodyPr/>
            <a:lstStyle/>
            <a:p>
              <a:endParaRPr lang="en-US"/>
            </a:p>
          </p:txBody>
        </p:sp>
        <p:sp>
          <p:nvSpPr>
            <p:cNvPr id="44049" name="Line 17"/>
            <p:cNvSpPr>
              <a:spLocks noChangeShapeType="1"/>
            </p:cNvSpPr>
            <p:nvPr/>
          </p:nvSpPr>
          <p:spPr bwMode="auto">
            <a:xfrm flipH="1">
              <a:off x="4104" y="1726"/>
              <a:ext cx="178" cy="179"/>
            </a:xfrm>
            <a:prstGeom prst="line">
              <a:avLst/>
            </a:prstGeom>
            <a:noFill/>
            <a:ln w="38100">
              <a:solidFill>
                <a:srgbClr val="000000"/>
              </a:solidFill>
              <a:round/>
              <a:headEnd/>
              <a:tailEnd/>
            </a:ln>
          </p:spPr>
          <p:txBody>
            <a:bodyPr/>
            <a:lstStyle/>
            <a:p>
              <a:endParaRPr lang="en-US"/>
            </a:p>
          </p:txBody>
        </p:sp>
        <p:sp>
          <p:nvSpPr>
            <p:cNvPr id="44050" name="Line 18"/>
            <p:cNvSpPr>
              <a:spLocks noChangeShapeType="1"/>
            </p:cNvSpPr>
            <p:nvPr/>
          </p:nvSpPr>
          <p:spPr bwMode="auto">
            <a:xfrm flipH="1" flipV="1">
              <a:off x="4106" y="2604"/>
              <a:ext cx="174" cy="211"/>
            </a:xfrm>
            <a:prstGeom prst="line">
              <a:avLst/>
            </a:prstGeom>
            <a:noFill/>
            <a:ln w="38100">
              <a:solidFill>
                <a:srgbClr val="000000"/>
              </a:solidFill>
              <a:round/>
              <a:headEnd/>
              <a:tailEnd/>
            </a:ln>
          </p:spPr>
          <p:txBody>
            <a:bodyPr/>
            <a:lstStyle/>
            <a:p>
              <a:endParaRPr lang="en-US"/>
            </a:p>
          </p:txBody>
        </p:sp>
        <p:sp>
          <p:nvSpPr>
            <p:cNvPr id="44051" name="Line 19"/>
            <p:cNvSpPr>
              <a:spLocks noChangeShapeType="1"/>
            </p:cNvSpPr>
            <p:nvPr/>
          </p:nvSpPr>
          <p:spPr bwMode="auto">
            <a:xfrm>
              <a:off x="3334" y="1338"/>
              <a:ext cx="965" cy="0"/>
            </a:xfrm>
            <a:prstGeom prst="line">
              <a:avLst/>
            </a:prstGeom>
            <a:noFill/>
            <a:ln w="38100">
              <a:solidFill>
                <a:srgbClr val="000000"/>
              </a:solidFill>
              <a:prstDash val="dash"/>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4175" y="341313"/>
            <a:ext cx="8435975" cy="1143000"/>
          </a:xfrm>
        </p:spPr>
        <p:txBody>
          <a:bodyPr/>
          <a:lstStyle/>
          <a:p>
            <a:r>
              <a:rPr lang="th-TH" sz="4000" b="1">
                <a:latin typeface="Angsana New" pitchFamily="18" charset="-34"/>
              </a:rPr>
              <a:t>การตอบสนองและประสิทธิภาพ(</a:t>
            </a:r>
            <a:r>
              <a:rPr lang="en-US" sz="4000" b="1">
                <a:latin typeface="Angsana New" pitchFamily="18" charset="-34"/>
              </a:rPr>
              <a:t>Responsiveness vs. Efficie</a:t>
            </a:r>
            <a:r>
              <a:rPr lang="th-TH" sz="4000" b="1">
                <a:latin typeface="Angsana New" pitchFamily="18" charset="-34"/>
              </a:rPr>
              <a:t>)</a:t>
            </a:r>
            <a:endParaRPr lang="en-US" sz="4000" b="1">
              <a:latin typeface="Angsana New" pitchFamily="18" charset="-34"/>
            </a:endParaRPr>
          </a:p>
        </p:txBody>
      </p:sp>
      <p:graphicFrame>
        <p:nvGraphicFramePr>
          <p:cNvPr id="46152" name="Group 72"/>
          <p:cNvGraphicFramePr>
            <a:graphicFrameLocks noGrp="1"/>
          </p:cNvGraphicFramePr>
          <p:nvPr>
            <p:ph type="tbl" idx="1"/>
          </p:nvPr>
        </p:nvGraphicFramePr>
        <p:xfrm>
          <a:off x="457200" y="1822450"/>
          <a:ext cx="8229600" cy="4414838"/>
        </p:xfrm>
        <a:graphic>
          <a:graphicData uri="http://schemas.openxmlformats.org/drawingml/2006/table">
            <a:tbl>
              <a:tblPr/>
              <a:tblGrid>
                <a:gridCol w="2027238"/>
                <a:gridCol w="3459162"/>
                <a:gridCol w="2743200"/>
              </a:tblGrid>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ตัวขับเคลื่อนห่วงโซ่อุปทาน</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Supply Chain Drivers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การตอบสนอง</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Responsiveness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ประสิทธิภาพ</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Efficiency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1049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ngsana New" pitchFamily="18" charset="-34"/>
                          <a:cs typeface="Angsana New" pitchFamily="18" charset="-34"/>
                        </a:rPr>
                        <a:t>1</a:t>
                      </a:r>
                      <a:r>
                        <a:rPr kumimoji="0" lang="th-TH" sz="2000" b="1" i="0" u="none" strike="noStrike" cap="none" normalizeH="0" baseline="0" smtClean="0">
                          <a:ln>
                            <a:noFill/>
                          </a:ln>
                          <a:solidFill>
                            <a:schemeClr val="tx1"/>
                          </a:solidFill>
                          <a:effectLst/>
                          <a:latin typeface="Angsana New" pitchFamily="18" charset="-34"/>
                          <a:cs typeface="Angsana New" pitchFamily="18" charset="-34"/>
                        </a:rPr>
                        <a:t>การผลิต</a:t>
                      </a:r>
                      <a:endParaRPr kumimoji="0" lang="en-US" sz="2000" b="1" i="0" u="none" strike="noStrike" cap="none" normalizeH="0" baseline="0" smtClean="0">
                        <a:ln>
                          <a:noFill/>
                        </a:ln>
                        <a:solidFill>
                          <a:schemeClr val="tx1"/>
                        </a:solidFill>
                        <a:effectLst/>
                        <a:latin typeface="Angsana New" pitchFamily="18" charset="-34"/>
                        <a:cs typeface="Angsana New" pitchFamily="18"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กำลังการผลิตเกิน </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Excess capacity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การผลิตแบบยืดหยุ่น</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Flexible manufacturing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เน้นการมีโรงงานผลิตขนาดเล็กหลายโรง</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Many smaller plants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ทำการผลิตเกินเล็กน้อย</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Little excess capacity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เน้นการผลิตเฉพาะสินค้าที่มีความต้องการ</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Narrow focus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เน้นการมีโรงงานหลักจำนวนน้อย</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Few central plants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ngsana New" pitchFamily="18" charset="-34"/>
                          <a:cs typeface="Angsana New" pitchFamily="18" charset="-34"/>
                        </a:rPr>
                        <a:t>2. </a:t>
                      </a:r>
                      <a:r>
                        <a:rPr kumimoji="0" lang="th-TH" sz="2000" b="1" i="0" u="none" strike="noStrike" cap="none" normalizeH="0" baseline="0" smtClean="0">
                          <a:ln>
                            <a:noFill/>
                          </a:ln>
                          <a:solidFill>
                            <a:schemeClr val="tx1"/>
                          </a:solidFill>
                          <a:effectLst/>
                          <a:latin typeface="Angsana New" pitchFamily="18" charset="-34"/>
                          <a:cs typeface="Angsana New" pitchFamily="18" charset="-34"/>
                        </a:rPr>
                        <a:t>สินค้าคงคลัง</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Inventory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เน้นการมีสินค้าคงคลังจำนวนมาก</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High inventory levels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ngsana New" pitchFamily="18" charset="-34"/>
                          <a:cs typeface="Angsana New" pitchFamily="18" charset="-34"/>
                        </a:rPr>
                        <a:t> </a:t>
                      </a:r>
                      <a:r>
                        <a:rPr kumimoji="0" lang="th-TH" sz="2000" b="0" i="0" u="none" strike="noStrike" cap="none" normalizeH="0" baseline="0" smtClean="0">
                          <a:ln>
                            <a:noFill/>
                          </a:ln>
                          <a:solidFill>
                            <a:schemeClr val="tx1"/>
                          </a:solidFill>
                          <a:effectLst/>
                          <a:latin typeface="Angsana New" pitchFamily="18" charset="-34"/>
                          <a:cs typeface="Angsana New" pitchFamily="18" charset="-34"/>
                        </a:rPr>
                        <a:t>มีสินค้าคงคลังหลากหลายชนิด</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Wide range of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จัดให้มีระดับสินค้าคงคลังในระดับต่ำ</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Low inventory levels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มีจำนวนสินค้าน้อยชนิด</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Fewer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23850" y="414338"/>
            <a:ext cx="8435975" cy="1143000"/>
          </a:xfrm>
        </p:spPr>
        <p:txBody>
          <a:bodyPr/>
          <a:lstStyle/>
          <a:p>
            <a:r>
              <a:rPr lang="th-TH" sz="4000" b="1">
                <a:latin typeface="Angsana New" pitchFamily="18" charset="-34"/>
              </a:rPr>
              <a:t>การตอบสนองและประสิทธิภาพ(</a:t>
            </a:r>
            <a:r>
              <a:rPr lang="en-US" sz="4000" b="1">
                <a:latin typeface="Angsana New" pitchFamily="18" charset="-34"/>
              </a:rPr>
              <a:t>Responsiveness vs. Efficie</a:t>
            </a:r>
            <a:r>
              <a:rPr lang="th-TH" sz="4000" b="1">
                <a:latin typeface="Angsana New" pitchFamily="18" charset="-34"/>
              </a:rPr>
              <a:t>)</a:t>
            </a:r>
            <a:endParaRPr lang="en-US" sz="4000" b="1">
              <a:latin typeface="Angsana New" pitchFamily="18" charset="-34"/>
            </a:endParaRPr>
          </a:p>
        </p:txBody>
      </p:sp>
      <p:graphicFrame>
        <p:nvGraphicFramePr>
          <p:cNvPr id="136227" name="Group 35"/>
          <p:cNvGraphicFramePr>
            <a:graphicFrameLocks noGrp="1"/>
          </p:cNvGraphicFramePr>
          <p:nvPr>
            <p:ph type="tbl" idx="1"/>
          </p:nvPr>
        </p:nvGraphicFramePr>
        <p:xfrm>
          <a:off x="457200" y="1852613"/>
          <a:ext cx="8229600" cy="4384675"/>
        </p:xfrm>
        <a:graphic>
          <a:graphicData uri="http://schemas.openxmlformats.org/drawingml/2006/table">
            <a:tbl>
              <a:tblPr/>
              <a:tblGrid>
                <a:gridCol w="2027238"/>
                <a:gridCol w="3459162"/>
                <a:gridCol w="2743200"/>
              </a:tblGrid>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ตัวขับเคลื่อนห่วงโซ่อุปทาน</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Supply Chain Drivers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การตอบสนอง</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Responsiveness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smtClean="0">
                          <a:ln>
                            <a:noFill/>
                          </a:ln>
                          <a:solidFill>
                            <a:schemeClr val="tx1"/>
                          </a:solidFill>
                          <a:effectLst/>
                          <a:latin typeface="Angsana New" pitchFamily="18" charset="-34"/>
                          <a:cs typeface="Angsana New" pitchFamily="18" charset="-34"/>
                        </a:rPr>
                        <a:t>ประสิทธิภาพ</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Efficiency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ngsana New" pitchFamily="18" charset="-34"/>
                          <a:cs typeface="Angsana New" pitchFamily="18" charset="-34"/>
                        </a:rPr>
                        <a:t>3. </a:t>
                      </a:r>
                      <a:r>
                        <a:rPr kumimoji="0" lang="th-TH" sz="2000" b="1" i="0" u="none" strike="noStrike" cap="none" normalizeH="0" baseline="0" smtClean="0">
                          <a:ln>
                            <a:noFill/>
                          </a:ln>
                          <a:solidFill>
                            <a:schemeClr val="tx1"/>
                          </a:solidFill>
                          <a:effectLst/>
                          <a:latin typeface="Angsana New" pitchFamily="18" charset="-34"/>
                          <a:cs typeface="Angsana New" pitchFamily="18" charset="-34"/>
                        </a:rPr>
                        <a:t>สถานที่ตั้ง</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มีสถานที่ตั้งอยู่ใกล้กับลูกค้าหลายแห่ง</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Many locations close to customers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ngsana New" pitchFamily="18" charset="-34"/>
                          <a:cs typeface="Angsana New" pitchFamily="18" charset="-34"/>
                        </a:rPr>
                        <a:t>- </a:t>
                      </a: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เน้นให้มีสถานที่ตั้งกลางน้อยแห่งเพื่อให้บริการในพื้นที่ในวงกว้าง</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Few central locations serve wide areas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ngsana New" pitchFamily="18" charset="-34"/>
                          <a:cs typeface="Angsana New" pitchFamily="18" charset="-34"/>
                        </a:rPr>
                        <a:t>4. </a:t>
                      </a:r>
                      <a:r>
                        <a:rPr kumimoji="0" lang="th-TH" sz="2000" b="1" i="0" u="none" strike="noStrike" cap="none" normalizeH="0" baseline="0" smtClean="0">
                          <a:ln>
                            <a:noFill/>
                          </a:ln>
                          <a:solidFill>
                            <a:schemeClr val="tx1"/>
                          </a:solidFill>
                          <a:effectLst/>
                          <a:latin typeface="Angsana New" pitchFamily="18" charset="-34"/>
                          <a:cs typeface="Angsana New" pitchFamily="18" charset="-34"/>
                        </a:rPr>
                        <a:t>การขนส่ง</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Transportation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เน้นการจัดส่งบ่อยๆ</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Frequent shipments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ใช้รูปแบบการขนส่งที่รวดเร็วและยืดหยุ่น</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Fast &amp; Flexible 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เน้นการจัดส่งขนาดใหญ่แต่จำนวนน้อยครั้ง</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Few large shipments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h-TH" sz="2000" b="0" i="0" u="none" strike="noStrike" cap="none" normalizeH="0" baseline="0" smtClean="0">
                          <a:ln>
                            <a:noFill/>
                          </a:ln>
                          <a:solidFill>
                            <a:schemeClr val="tx1"/>
                          </a:solidFill>
                          <a:effectLst/>
                          <a:latin typeface="Angsana New" pitchFamily="18" charset="-34"/>
                          <a:cs typeface="Angsana New" pitchFamily="18" charset="-34"/>
                        </a:rPr>
                        <a:t>ใช้รูปแบบการขนส่งที่ช้าและมีราคาถูก</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Slow, cheaper modes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ngsana New" pitchFamily="18" charset="-34"/>
                          <a:cs typeface="Angsana New" pitchFamily="18" charset="-34"/>
                        </a:rPr>
                        <a:t>5. </a:t>
                      </a:r>
                      <a:r>
                        <a:rPr kumimoji="0" lang="th-TH" sz="2000" b="1" i="0" u="none" strike="noStrike" cap="none" normalizeH="0" baseline="0" smtClean="0">
                          <a:ln>
                            <a:noFill/>
                          </a:ln>
                          <a:solidFill>
                            <a:schemeClr val="tx1"/>
                          </a:solidFill>
                          <a:effectLst/>
                          <a:latin typeface="Angsana New" pitchFamily="18" charset="-34"/>
                          <a:cs typeface="Angsana New" pitchFamily="18" charset="-34"/>
                        </a:rPr>
                        <a:t>ระบบสารสนเทศ</a:t>
                      </a:r>
                      <a:r>
                        <a:rPr kumimoji="0" lang="en-US" sz="2000" b="1" i="0" u="none" strike="noStrike" cap="none" normalizeH="0" baseline="0" smtClean="0">
                          <a:ln>
                            <a:noFill/>
                          </a:ln>
                          <a:solidFill>
                            <a:schemeClr val="tx1"/>
                          </a:solidFill>
                          <a:effectLst/>
                          <a:latin typeface="Angsana New" pitchFamily="18" charset="-34"/>
                          <a:cs typeface="Angsana New" pitchFamily="18" charset="-34"/>
                        </a:rPr>
                        <a:t>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ngsana New" pitchFamily="18" charset="-34"/>
                          <a:cs typeface="Angsana New" pitchFamily="18" charset="-34"/>
                        </a:rPr>
                        <a:t>- </a:t>
                      </a:r>
                      <a:r>
                        <a:rPr kumimoji="0" lang="th-TH" sz="2000" b="0" i="0" u="none" strike="noStrike" cap="none" normalizeH="0" baseline="0" smtClean="0">
                          <a:ln>
                            <a:noFill/>
                          </a:ln>
                          <a:solidFill>
                            <a:schemeClr val="tx1"/>
                          </a:solidFill>
                          <a:effectLst/>
                          <a:latin typeface="Angsana New" pitchFamily="18" charset="-34"/>
                          <a:cs typeface="Angsana New" pitchFamily="18" charset="-34"/>
                        </a:rPr>
                        <a:t>ให้ความสำคัญกับการเก็บและแบ่งปันข้อมูลที่ถูกต้องและทันเวลา</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Collect &amp; share timely, accurate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ngsana New" pitchFamily="18" charset="-34"/>
                          <a:cs typeface="Angsana New" pitchFamily="18" charset="-34"/>
                        </a:rPr>
                        <a:t>- </a:t>
                      </a:r>
                      <a:r>
                        <a:rPr kumimoji="0" lang="th-TH" sz="2000" b="0" i="0" u="none" strike="noStrike" cap="none" normalizeH="0" baseline="0" smtClean="0">
                          <a:ln>
                            <a:noFill/>
                          </a:ln>
                          <a:solidFill>
                            <a:schemeClr val="tx1"/>
                          </a:solidFill>
                          <a:effectLst/>
                          <a:latin typeface="Angsana New" pitchFamily="18" charset="-34"/>
                          <a:cs typeface="Angsana New" pitchFamily="18" charset="-34"/>
                        </a:rPr>
                        <a:t>ต้นทุนของข้อมูลจะตกลงแต่ต้นทุนอื่นๆจะเพิ่มขึ้น</a:t>
                      </a:r>
                      <a:r>
                        <a:rPr kumimoji="0" lang="en-US" sz="2000" b="0" i="0" u="none" strike="noStrike" cap="none" normalizeH="0" baseline="0" smtClean="0">
                          <a:ln>
                            <a:noFill/>
                          </a:ln>
                          <a:solidFill>
                            <a:schemeClr val="tx1"/>
                          </a:solidFill>
                          <a:effectLst/>
                          <a:latin typeface="Angsana New" pitchFamily="18" charset="-34"/>
                          <a:cs typeface="Angsana New" pitchFamily="18" charset="-34"/>
                        </a:rPr>
                        <a:t>Cost of information drops , other costs rise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ctrTitle"/>
          </p:nvPr>
        </p:nvSpPr>
        <p:spPr>
          <a:xfrm>
            <a:off x="609600" y="260350"/>
            <a:ext cx="7772400" cy="1143000"/>
          </a:xfrm>
        </p:spPr>
        <p:txBody>
          <a:bodyPr/>
          <a:lstStyle/>
          <a:p>
            <a:r>
              <a:rPr lang="en-US" b="1">
                <a:latin typeface="Angsana New" pitchFamily="18" charset="-34"/>
              </a:rPr>
              <a:t>Goal of Logistics Management </a:t>
            </a:r>
          </a:p>
        </p:txBody>
      </p:sp>
      <p:grpSp>
        <p:nvGrpSpPr>
          <p:cNvPr id="101413" name="Group 1061"/>
          <p:cNvGrpSpPr>
            <a:grpSpLocks/>
          </p:cNvGrpSpPr>
          <p:nvPr/>
        </p:nvGrpSpPr>
        <p:grpSpPr bwMode="auto">
          <a:xfrm>
            <a:off x="296863" y="1412875"/>
            <a:ext cx="8523287" cy="5040313"/>
            <a:chOff x="158" y="890"/>
            <a:chExt cx="5369" cy="3175"/>
          </a:xfrm>
        </p:grpSpPr>
        <p:sp>
          <p:nvSpPr>
            <p:cNvPr id="101382" name="Rectangle 1030"/>
            <p:cNvSpPr>
              <a:spLocks noChangeArrowheads="1"/>
            </p:cNvSpPr>
            <p:nvPr/>
          </p:nvSpPr>
          <p:spPr bwMode="auto">
            <a:xfrm>
              <a:off x="1803" y="2203"/>
              <a:ext cx="1304" cy="592"/>
            </a:xfrm>
            <a:prstGeom prst="rect">
              <a:avLst/>
            </a:prstGeom>
            <a:solidFill>
              <a:srgbClr val="FFFFFF"/>
            </a:solidFill>
            <a:ln w="9525">
              <a:solidFill>
                <a:srgbClr val="000000"/>
              </a:solidFill>
              <a:miter lim="800000"/>
              <a:headEnd/>
              <a:tailEnd/>
            </a:ln>
          </p:spPr>
          <p:txBody>
            <a:bodyPr/>
            <a:lstStyle/>
            <a:p>
              <a:pPr algn="ctr"/>
              <a:r>
                <a:rPr lang="th-TH" sz="2000" b="1">
                  <a:latin typeface="Angsana New" pitchFamily="18" charset="-34"/>
                </a:rPr>
                <a:t>การประยุกต์ใช้โลจิสติกส์ของ</a:t>
              </a:r>
              <a:r>
                <a:rPr lang="en-US" sz="2000" b="1">
                  <a:latin typeface="Angsana New" pitchFamily="18" charset="-34"/>
                </a:rPr>
                <a:t> </a:t>
              </a:r>
              <a:r>
                <a:rPr lang="th-TH" sz="2000" b="1">
                  <a:latin typeface="Angsana New" pitchFamily="18" charset="-34"/>
                </a:rPr>
                <a:t>ผู้ประกอบการ</a:t>
              </a:r>
              <a:r>
                <a:rPr lang="en-US" sz="2000" b="1">
                  <a:latin typeface="Angsana New" pitchFamily="18" charset="-34"/>
                </a:rPr>
                <a:t>OTOP</a:t>
              </a:r>
            </a:p>
            <a:p>
              <a:pPr algn="ctr"/>
              <a:r>
                <a:rPr lang="en-US" sz="2000" b="1">
                  <a:latin typeface="Angsana New" pitchFamily="18" charset="-34"/>
                </a:rPr>
                <a:t>A1 &amp; A2 </a:t>
              </a:r>
              <a:endParaRPr lang="th-TH" sz="2000" b="1">
                <a:latin typeface="Angsana New" pitchFamily="18" charset="-34"/>
              </a:endParaRPr>
            </a:p>
          </p:txBody>
        </p:sp>
        <p:sp>
          <p:nvSpPr>
            <p:cNvPr id="101383" name="Rectangle 1031"/>
            <p:cNvSpPr>
              <a:spLocks noChangeArrowheads="1"/>
            </p:cNvSpPr>
            <p:nvPr/>
          </p:nvSpPr>
          <p:spPr bwMode="auto">
            <a:xfrm>
              <a:off x="3586" y="1888"/>
              <a:ext cx="791" cy="454"/>
            </a:xfrm>
            <a:prstGeom prst="rect">
              <a:avLst/>
            </a:prstGeom>
            <a:solidFill>
              <a:srgbClr val="FFFFFF"/>
            </a:solidFill>
            <a:ln w="9525">
              <a:solidFill>
                <a:srgbClr val="000000"/>
              </a:solidFill>
              <a:miter lim="800000"/>
              <a:headEnd/>
              <a:tailEnd/>
            </a:ln>
          </p:spPr>
          <p:txBody>
            <a:bodyPr/>
            <a:lstStyle/>
            <a:p>
              <a:pPr algn="ctr"/>
              <a:r>
                <a:rPr lang="th-TH" sz="2000" b="1">
                  <a:latin typeface="Angsana New" pitchFamily="18" charset="-34"/>
                </a:rPr>
                <a:t>การลดต้นทุน (</a:t>
              </a:r>
              <a:r>
                <a:rPr lang="en-US" sz="2000" b="1">
                  <a:latin typeface="Angsana New" pitchFamily="18" charset="-34"/>
                </a:rPr>
                <a:t>C1)</a:t>
              </a:r>
              <a:endParaRPr lang="th-TH" sz="2000" b="1">
                <a:latin typeface="Angsana New" pitchFamily="18" charset="-34"/>
              </a:endParaRPr>
            </a:p>
          </p:txBody>
        </p:sp>
        <p:sp>
          <p:nvSpPr>
            <p:cNvPr id="101384" name="Rectangle 1032"/>
            <p:cNvSpPr>
              <a:spLocks noChangeArrowheads="1"/>
            </p:cNvSpPr>
            <p:nvPr/>
          </p:nvSpPr>
          <p:spPr bwMode="auto">
            <a:xfrm>
              <a:off x="3527" y="2432"/>
              <a:ext cx="895" cy="590"/>
            </a:xfrm>
            <a:prstGeom prst="rect">
              <a:avLst/>
            </a:prstGeom>
            <a:solidFill>
              <a:srgbClr val="FFFFFF"/>
            </a:solidFill>
            <a:ln w="9525">
              <a:solidFill>
                <a:srgbClr val="000000"/>
              </a:solidFill>
              <a:miter lim="800000"/>
              <a:headEnd/>
              <a:tailEnd/>
            </a:ln>
          </p:spPr>
          <p:txBody>
            <a:bodyPr/>
            <a:lstStyle/>
            <a:p>
              <a:pPr algn="ctr"/>
              <a:r>
                <a:rPr lang="th-TH" sz="2000" b="1">
                  <a:latin typeface="Angsana New" pitchFamily="18" charset="-34"/>
                </a:rPr>
                <a:t>การเพิ่มคุณภาพของการให้บริการ (</a:t>
              </a:r>
              <a:r>
                <a:rPr lang="en-US" sz="2000" b="1">
                  <a:latin typeface="Angsana New" pitchFamily="18" charset="-34"/>
                </a:rPr>
                <a:t>C2)</a:t>
              </a:r>
              <a:endParaRPr lang="th-TH" sz="2000" b="1">
                <a:latin typeface="Angsana New" pitchFamily="18" charset="-34"/>
              </a:endParaRPr>
            </a:p>
          </p:txBody>
        </p:sp>
        <p:sp>
          <p:nvSpPr>
            <p:cNvPr id="101385" name="Oval 1033"/>
            <p:cNvSpPr>
              <a:spLocks noChangeArrowheads="1"/>
            </p:cNvSpPr>
            <p:nvPr/>
          </p:nvSpPr>
          <p:spPr bwMode="auto">
            <a:xfrm>
              <a:off x="2667" y="1389"/>
              <a:ext cx="893" cy="454"/>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ราคาน้ำมันเชื้อเพลิง</a:t>
              </a:r>
            </a:p>
          </p:txBody>
        </p:sp>
        <p:sp>
          <p:nvSpPr>
            <p:cNvPr id="101386" name="Oval 1034"/>
            <p:cNvSpPr>
              <a:spLocks noChangeArrowheads="1"/>
            </p:cNvSpPr>
            <p:nvPr/>
          </p:nvSpPr>
          <p:spPr bwMode="auto">
            <a:xfrm>
              <a:off x="2835" y="3070"/>
              <a:ext cx="927" cy="451"/>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ระบบขนส่งสินค้าที่ดี</a:t>
              </a:r>
            </a:p>
          </p:txBody>
        </p:sp>
        <p:sp>
          <p:nvSpPr>
            <p:cNvPr id="101387" name="Oval 1035"/>
            <p:cNvSpPr>
              <a:spLocks noChangeArrowheads="1"/>
            </p:cNvSpPr>
            <p:nvPr/>
          </p:nvSpPr>
          <p:spPr bwMode="auto">
            <a:xfrm>
              <a:off x="158" y="2750"/>
              <a:ext cx="1173" cy="499"/>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ขาดการจัดการวัตถุดิบที่ดี</a:t>
              </a:r>
            </a:p>
          </p:txBody>
        </p:sp>
        <p:sp>
          <p:nvSpPr>
            <p:cNvPr id="101388" name="Oval 1036"/>
            <p:cNvSpPr>
              <a:spLocks noChangeArrowheads="1"/>
            </p:cNvSpPr>
            <p:nvPr/>
          </p:nvSpPr>
          <p:spPr bwMode="auto">
            <a:xfrm>
              <a:off x="249" y="1706"/>
              <a:ext cx="1103" cy="454"/>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แรงงานมีฝีมือและมีทักษะ</a:t>
              </a:r>
            </a:p>
          </p:txBody>
        </p:sp>
        <p:sp>
          <p:nvSpPr>
            <p:cNvPr id="101389" name="Oval 1037"/>
            <p:cNvSpPr>
              <a:spLocks noChangeArrowheads="1"/>
            </p:cNvSpPr>
            <p:nvPr/>
          </p:nvSpPr>
          <p:spPr bwMode="auto">
            <a:xfrm>
              <a:off x="1338" y="1389"/>
              <a:ext cx="998" cy="474"/>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ความรู้เทคนิตด้านโลจิสติกส์</a:t>
              </a:r>
            </a:p>
          </p:txBody>
        </p:sp>
        <p:sp>
          <p:nvSpPr>
            <p:cNvPr id="101390" name="Oval 1038"/>
            <p:cNvSpPr>
              <a:spLocks noChangeArrowheads="1"/>
            </p:cNvSpPr>
            <p:nvPr/>
          </p:nvSpPr>
          <p:spPr bwMode="auto">
            <a:xfrm>
              <a:off x="204" y="2205"/>
              <a:ext cx="1225" cy="470"/>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ระบบคลังสินค้าที่มีประสิทธิภาพ</a:t>
              </a:r>
            </a:p>
          </p:txBody>
        </p:sp>
        <p:cxnSp>
          <p:nvCxnSpPr>
            <p:cNvPr id="101391" name="AutoShape 1039"/>
            <p:cNvCxnSpPr>
              <a:cxnSpLocks noChangeShapeType="1"/>
              <a:stCxn id="101382" idx="3"/>
              <a:endCxn id="101383" idx="1"/>
            </p:cNvCxnSpPr>
            <p:nvPr/>
          </p:nvCxnSpPr>
          <p:spPr bwMode="auto">
            <a:xfrm flipV="1">
              <a:off x="3107" y="2115"/>
              <a:ext cx="479" cy="384"/>
            </a:xfrm>
            <a:prstGeom prst="bentConnector3">
              <a:avLst>
                <a:gd name="adj1" fmla="val 59287"/>
              </a:avLst>
            </a:prstGeom>
            <a:noFill/>
            <a:ln w="9525">
              <a:solidFill>
                <a:srgbClr val="000000"/>
              </a:solidFill>
              <a:miter lim="800000"/>
              <a:headEnd/>
              <a:tailEnd type="triangle" w="med" len="med"/>
            </a:ln>
          </p:spPr>
        </p:cxnSp>
        <p:cxnSp>
          <p:nvCxnSpPr>
            <p:cNvPr id="101392" name="AutoShape 1040"/>
            <p:cNvCxnSpPr>
              <a:cxnSpLocks noChangeShapeType="1"/>
              <a:stCxn id="101382" idx="3"/>
              <a:endCxn id="101384" idx="1"/>
            </p:cNvCxnSpPr>
            <p:nvPr/>
          </p:nvCxnSpPr>
          <p:spPr bwMode="auto">
            <a:xfrm>
              <a:off x="3107" y="2499"/>
              <a:ext cx="420" cy="228"/>
            </a:xfrm>
            <a:prstGeom prst="bentConnector3">
              <a:avLst>
                <a:gd name="adj1" fmla="val 66190"/>
              </a:avLst>
            </a:prstGeom>
            <a:noFill/>
            <a:ln w="9525">
              <a:solidFill>
                <a:srgbClr val="000000"/>
              </a:solidFill>
              <a:miter lim="800000"/>
              <a:headEnd/>
              <a:tailEnd type="triangle" w="med" len="med"/>
            </a:ln>
          </p:spPr>
        </p:cxnSp>
        <p:sp>
          <p:nvSpPr>
            <p:cNvPr id="101393" name="Line 1041"/>
            <p:cNvSpPr>
              <a:spLocks noChangeShapeType="1"/>
            </p:cNvSpPr>
            <p:nvPr/>
          </p:nvSpPr>
          <p:spPr bwMode="auto">
            <a:xfrm flipH="1">
              <a:off x="2765" y="1842"/>
              <a:ext cx="342" cy="363"/>
            </a:xfrm>
            <a:prstGeom prst="line">
              <a:avLst/>
            </a:prstGeom>
            <a:noFill/>
            <a:ln w="9525">
              <a:solidFill>
                <a:srgbClr val="000000"/>
              </a:solidFill>
              <a:round/>
              <a:headEnd/>
              <a:tailEnd type="triangle" w="med" len="med"/>
            </a:ln>
          </p:spPr>
          <p:txBody>
            <a:bodyPr/>
            <a:lstStyle/>
            <a:p>
              <a:endParaRPr lang="en-US"/>
            </a:p>
          </p:txBody>
        </p:sp>
        <p:sp>
          <p:nvSpPr>
            <p:cNvPr id="101394" name="Line 1042"/>
            <p:cNvSpPr>
              <a:spLocks noChangeShapeType="1"/>
            </p:cNvSpPr>
            <p:nvPr/>
          </p:nvSpPr>
          <p:spPr bwMode="auto">
            <a:xfrm>
              <a:off x="1927" y="1888"/>
              <a:ext cx="182" cy="317"/>
            </a:xfrm>
            <a:prstGeom prst="line">
              <a:avLst/>
            </a:prstGeom>
            <a:noFill/>
            <a:ln w="9525">
              <a:solidFill>
                <a:srgbClr val="000000"/>
              </a:solidFill>
              <a:round/>
              <a:headEnd/>
              <a:tailEnd type="triangle" w="med" len="med"/>
            </a:ln>
          </p:spPr>
          <p:txBody>
            <a:bodyPr/>
            <a:lstStyle/>
            <a:p>
              <a:endParaRPr lang="en-US"/>
            </a:p>
          </p:txBody>
        </p:sp>
        <p:sp>
          <p:nvSpPr>
            <p:cNvPr id="101395" name="Line 1043"/>
            <p:cNvSpPr>
              <a:spLocks noChangeShapeType="1"/>
            </p:cNvSpPr>
            <p:nvPr/>
          </p:nvSpPr>
          <p:spPr bwMode="auto">
            <a:xfrm>
              <a:off x="1338" y="1933"/>
              <a:ext cx="453" cy="363"/>
            </a:xfrm>
            <a:prstGeom prst="line">
              <a:avLst/>
            </a:prstGeom>
            <a:noFill/>
            <a:ln w="9525">
              <a:solidFill>
                <a:srgbClr val="000000"/>
              </a:solidFill>
              <a:round/>
              <a:headEnd/>
              <a:tailEnd type="triangle" w="med" len="med"/>
            </a:ln>
          </p:spPr>
          <p:txBody>
            <a:bodyPr/>
            <a:lstStyle/>
            <a:p>
              <a:endParaRPr lang="en-US"/>
            </a:p>
          </p:txBody>
        </p:sp>
        <p:sp>
          <p:nvSpPr>
            <p:cNvPr id="101396" name="Line 1044"/>
            <p:cNvSpPr>
              <a:spLocks noChangeShapeType="1"/>
            </p:cNvSpPr>
            <p:nvPr/>
          </p:nvSpPr>
          <p:spPr bwMode="auto">
            <a:xfrm>
              <a:off x="1426" y="2432"/>
              <a:ext cx="365" cy="0"/>
            </a:xfrm>
            <a:prstGeom prst="line">
              <a:avLst/>
            </a:prstGeom>
            <a:noFill/>
            <a:ln w="9525">
              <a:solidFill>
                <a:srgbClr val="000000"/>
              </a:solidFill>
              <a:round/>
              <a:headEnd/>
              <a:tailEnd type="triangle" w="med" len="med"/>
            </a:ln>
          </p:spPr>
          <p:txBody>
            <a:bodyPr/>
            <a:lstStyle/>
            <a:p>
              <a:endParaRPr lang="en-US"/>
            </a:p>
          </p:txBody>
        </p:sp>
        <p:sp>
          <p:nvSpPr>
            <p:cNvPr id="101397" name="Line 1045"/>
            <p:cNvSpPr>
              <a:spLocks noChangeShapeType="1"/>
            </p:cNvSpPr>
            <p:nvPr/>
          </p:nvSpPr>
          <p:spPr bwMode="auto">
            <a:xfrm flipV="1">
              <a:off x="1292" y="2659"/>
              <a:ext cx="499" cy="227"/>
            </a:xfrm>
            <a:prstGeom prst="line">
              <a:avLst/>
            </a:prstGeom>
            <a:noFill/>
            <a:ln w="9525">
              <a:solidFill>
                <a:srgbClr val="000000"/>
              </a:solidFill>
              <a:round/>
              <a:headEnd/>
              <a:tailEnd type="triangle" w="med" len="med"/>
            </a:ln>
          </p:spPr>
          <p:txBody>
            <a:bodyPr/>
            <a:lstStyle/>
            <a:p>
              <a:endParaRPr lang="en-US"/>
            </a:p>
          </p:txBody>
        </p:sp>
        <p:sp>
          <p:nvSpPr>
            <p:cNvPr id="101398" name="Line 1046"/>
            <p:cNvSpPr>
              <a:spLocks noChangeShapeType="1"/>
            </p:cNvSpPr>
            <p:nvPr/>
          </p:nvSpPr>
          <p:spPr bwMode="auto">
            <a:xfrm flipH="1" flipV="1">
              <a:off x="2789" y="2795"/>
              <a:ext cx="272" cy="318"/>
            </a:xfrm>
            <a:prstGeom prst="line">
              <a:avLst/>
            </a:prstGeom>
            <a:noFill/>
            <a:ln w="9525">
              <a:solidFill>
                <a:srgbClr val="000000"/>
              </a:solidFill>
              <a:round/>
              <a:headEnd/>
              <a:tailEnd type="triangle" w="med" len="med"/>
            </a:ln>
          </p:spPr>
          <p:txBody>
            <a:bodyPr/>
            <a:lstStyle/>
            <a:p>
              <a:endParaRPr lang="en-US"/>
            </a:p>
          </p:txBody>
        </p:sp>
        <p:sp>
          <p:nvSpPr>
            <p:cNvPr id="101399" name="Rectangle 1047"/>
            <p:cNvSpPr>
              <a:spLocks noChangeArrowheads="1"/>
            </p:cNvSpPr>
            <p:nvPr/>
          </p:nvSpPr>
          <p:spPr bwMode="auto">
            <a:xfrm>
              <a:off x="4694" y="2205"/>
              <a:ext cx="833" cy="606"/>
            </a:xfrm>
            <a:prstGeom prst="rect">
              <a:avLst/>
            </a:prstGeom>
            <a:solidFill>
              <a:srgbClr val="FFFFFF"/>
            </a:solidFill>
            <a:ln w="9525">
              <a:solidFill>
                <a:srgbClr val="000000"/>
              </a:solidFill>
              <a:miter lim="800000"/>
              <a:headEnd/>
              <a:tailEnd/>
            </a:ln>
          </p:spPr>
          <p:txBody>
            <a:bodyPr/>
            <a:lstStyle/>
            <a:p>
              <a:r>
                <a:rPr lang="th-TH" sz="2000" b="1">
                  <a:latin typeface="Angsana New" pitchFamily="18" charset="-34"/>
                </a:rPr>
                <a:t>การสร้างความได้เปรียบในการแข่งขัน</a:t>
              </a:r>
            </a:p>
          </p:txBody>
        </p:sp>
        <p:cxnSp>
          <p:nvCxnSpPr>
            <p:cNvPr id="101400" name="AutoShape 1048"/>
            <p:cNvCxnSpPr>
              <a:cxnSpLocks noChangeShapeType="1"/>
            </p:cNvCxnSpPr>
            <p:nvPr/>
          </p:nvCxnSpPr>
          <p:spPr bwMode="auto">
            <a:xfrm>
              <a:off x="4377" y="2115"/>
              <a:ext cx="314" cy="378"/>
            </a:xfrm>
            <a:prstGeom prst="bentConnector3">
              <a:avLst>
                <a:gd name="adj1" fmla="val 49681"/>
              </a:avLst>
            </a:prstGeom>
            <a:noFill/>
            <a:ln w="9525">
              <a:solidFill>
                <a:srgbClr val="000000"/>
              </a:solidFill>
              <a:miter lim="800000"/>
              <a:headEnd/>
              <a:tailEnd type="triangle" w="med" len="med"/>
            </a:ln>
          </p:spPr>
        </p:cxnSp>
        <p:cxnSp>
          <p:nvCxnSpPr>
            <p:cNvPr id="101401" name="AutoShape 1049"/>
            <p:cNvCxnSpPr>
              <a:cxnSpLocks noChangeShapeType="1"/>
            </p:cNvCxnSpPr>
            <p:nvPr/>
          </p:nvCxnSpPr>
          <p:spPr bwMode="auto">
            <a:xfrm flipV="1">
              <a:off x="4422" y="2503"/>
              <a:ext cx="272" cy="201"/>
            </a:xfrm>
            <a:prstGeom prst="bentConnector3">
              <a:avLst>
                <a:gd name="adj1" fmla="val 46319"/>
              </a:avLst>
            </a:prstGeom>
            <a:noFill/>
            <a:ln w="9525">
              <a:solidFill>
                <a:srgbClr val="000000"/>
              </a:solidFill>
              <a:miter lim="800000"/>
              <a:headEnd/>
              <a:tailEnd type="triangle" w="med" len="med"/>
            </a:ln>
          </p:spPr>
        </p:cxnSp>
        <p:sp>
          <p:nvSpPr>
            <p:cNvPr id="101402" name="Oval 1050"/>
            <p:cNvSpPr>
              <a:spLocks noChangeArrowheads="1"/>
            </p:cNvSpPr>
            <p:nvPr/>
          </p:nvSpPr>
          <p:spPr bwMode="auto">
            <a:xfrm>
              <a:off x="1337" y="3070"/>
              <a:ext cx="1180" cy="723"/>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ระบบการกระจายสินค้าทีมีประสิทธิภาพ</a:t>
              </a:r>
            </a:p>
          </p:txBody>
        </p:sp>
        <p:sp>
          <p:nvSpPr>
            <p:cNvPr id="101403" name="Oval 1051"/>
            <p:cNvSpPr>
              <a:spLocks noChangeArrowheads="1"/>
            </p:cNvSpPr>
            <p:nvPr/>
          </p:nvSpPr>
          <p:spPr bwMode="auto">
            <a:xfrm>
              <a:off x="2336" y="3566"/>
              <a:ext cx="1179" cy="499"/>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การใช้ </a:t>
              </a:r>
              <a:r>
                <a:rPr lang="en-US" sz="2000" b="1">
                  <a:latin typeface="Angsana New" pitchFamily="18" charset="-34"/>
                </a:rPr>
                <a:t>IT </a:t>
              </a:r>
              <a:r>
                <a:rPr lang="th-TH" sz="2000" b="1">
                  <a:latin typeface="Angsana New" pitchFamily="18" charset="-34"/>
                </a:rPr>
                <a:t>ที่มีประสิทธิภาพ</a:t>
              </a:r>
            </a:p>
          </p:txBody>
        </p:sp>
        <p:sp>
          <p:nvSpPr>
            <p:cNvPr id="101404" name="Oval 1052"/>
            <p:cNvSpPr>
              <a:spLocks noChangeArrowheads="1"/>
            </p:cNvSpPr>
            <p:nvPr/>
          </p:nvSpPr>
          <p:spPr bwMode="auto">
            <a:xfrm>
              <a:off x="1868" y="890"/>
              <a:ext cx="1103" cy="482"/>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การสนับสนุนจากภาครัฐ</a:t>
              </a:r>
            </a:p>
            <a:p>
              <a:endParaRPr lang="th-TH" sz="1600">
                <a:latin typeface="Times New Roman" pitchFamily="18" charset="0"/>
              </a:endParaRPr>
            </a:p>
          </p:txBody>
        </p:sp>
        <p:sp>
          <p:nvSpPr>
            <p:cNvPr id="101405" name="Line 1053"/>
            <p:cNvSpPr>
              <a:spLocks noChangeShapeType="1"/>
            </p:cNvSpPr>
            <p:nvPr/>
          </p:nvSpPr>
          <p:spPr bwMode="auto">
            <a:xfrm flipV="1">
              <a:off x="1973" y="2795"/>
              <a:ext cx="0" cy="272"/>
            </a:xfrm>
            <a:prstGeom prst="line">
              <a:avLst/>
            </a:prstGeom>
            <a:noFill/>
            <a:ln w="9525">
              <a:solidFill>
                <a:srgbClr val="000000"/>
              </a:solidFill>
              <a:round/>
              <a:headEnd/>
              <a:tailEnd type="triangle" w="med" len="med"/>
            </a:ln>
          </p:spPr>
          <p:txBody>
            <a:bodyPr/>
            <a:lstStyle/>
            <a:p>
              <a:endParaRPr lang="en-US"/>
            </a:p>
          </p:txBody>
        </p:sp>
        <p:sp>
          <p:nvSpPr>
            <p:cNvPr id="101406" name="Oval 1054"/>
            <p:cNvSpPr>
              <a:spLocks noChangeArrowheads="1"/>
            </p:cNvSpPr>
            <p:nvPr/>
          </p:nvSpPr>
          <p:spPr bwMode="auto">
            <a:xfrm>
              <a:off x="249" y="3347"/>
              <a:ext cx="1081" cy="446"/>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การจัดการคำสั่งซื้อที่ดี</a:t>
              </a:r>
            </a:p>
          </p:txBody>
        </p:sp>
        <p:sp>
          <p:nvSpPr>
            <p:cNvPr id="101407" name="Oval 1055"/>
            <p:cNvSpPr>
              <a:spLocks noChangeArrowheads="1"/>
            </p:cNvSpPr>
            <p:nvPr/>
          </p:nvSpPr>
          <p:spPr bwMode="auto">
            <a:xfrm>
              <a:off x="295" y="981"/>
              <a:ext cx="1043" cy="482"/>
            </a:xfrm>
            <a:prstGeom prst="ellipse">
              <a:avLst/>
            </a:prstGeom>
            <a:solidFill>
              <a:srgbClr val="FFFFFF"/>
            </a:solidFill>
            <a:ln w="9525">
              <a:solidFill>
                <a:srgbClr val="000000"/>
              </a:solidFill>
              <a:round/>
              <a:headEnd/>
              <a:tailEnd/>
            </a:ln>
          </p:spPr>
          <p:txBody>
            <a:bodyPr/>
            <a:lstStyle/>
            <a:p>
              <a:pPr algn="ctr"/>
              <a:r>
                <a:rPr lang="th-TH" sz="2000" b="1">
                  <a:latin typeface="Angsana New" pitchFamily="18" charset="-34"/>
                </a:rPr>
                <a:t>การให้บริการหลังการขาย</a:t>
              </a:r>
            </a:p>
          </p:txBody>
        </p:sp>
        <p:sp>
          <p:nvSpPr>
            <p:cNvPr id="101408" name="Line 1056"/>
            <p:cNvSpPr>
              <a:spLocks noChangeShapeType="1"/>
            </p:cNvSpPr>
            <p:nvPr/>
          </p:nvSpPr>
          <p:spPr bwMode="auto">
            <a:xfrm flipV="1">
              <a:off x="1065" y="2796"/>
              <a:ext cx="726" cy="589"/>
            </a:xfrm>
            <a:prstGeom prst="line">
              <a:avLst/>
            </a:prstGeom>
            <a:noFill/>
            <a:ln w="9525">
              <a:solidFill>
                <a:srgbClr val="000000"/>
              </a:solidFill>
              <a:round/>
              <a:headEnd/>
              <a:tailEnd type="triangle" w="med" len="med"/>
            </a:ln>
          </p:spPr>
          <p:txBody>
            <a:bodyPr/>
            <a:lstStyle/>
            <a:p>
              <a:endParaRPr lang="en-US"/>
            </a:p>
          </p:txBody>
        </p:sp>
        <p:sp>
          <p:nvSpPr>
            <p:cNvPr id="101409" name="Line 1057"/>
            <p:cNvSpPr>
              <a:spLocks noChangeShapeType="1"/>
            </p:cNvSpPr>
            <p:nvPr/>
          </p:nvSpPr>
          <p:spPr bwMode="auto">
            <a:xfrm flipH="1" flipV="1">
              <a:off x="2310" y="2817"/>
              <a:ext cx="479" cy="749"/>
            </a:xfrm>
            <a:prstGeom prst="line">
              <a:avLst/>
            </a:prstGeom>
            <a:noFill/>
            <a:ln w="9525">
              <a:solidFill>
                <a:srgbClr val="000000"/>
              </a:solidFill>
              <a:round/>
              <a:headEnd/>
              <a:tailEnd type="triangle" w="med" len="med"/>
            </a:ln>
          </p:spPr>
          <p:txBody>
            <a:bodyPr/>
            <a:lstStyle/>
            <a:p>
              <a:endParaRPr lang="en-US"/>
            </a:p>
          </p:txBody>
        </p:sp>
        <p:sp>
          <p:nvSpPr>
            <p:cNvPr id="101410" name="Line 1058"/>
            <p:cNvSpPr>
              <a:spLocks noChangeShapeType="1"/>
            </p:cNvSpPr>
            <p:nvPr/>
          </p:nvSpPr>
          <p:spPr bwMode="auto">
            <a:xfrm>
              <a:off x="1020" y="1434"/>
              <a:ext cx="862" cy="771"/>
            </a:xfrm>
            <a:prstGeom prst="line">
              <a:avLst/>
            </a:prstGeom>
            <a:noFill/>
            <a:ln w="9525">
              <a:solidFill>
                <a:srgbClr val="000000"/>
              </a:solidFill>
              <a:round/>
              <a:headEnd/>
              <a:tailEnd type="triangle" w="med" len="med"/>
            </a:ln>
          </p:spPr>
          <p:txBody>
            <a:bodyPr/>
            <a:lstStyle/>
            <a:p>
              <a:endParaRPr lang="en-US"/>
            </a:p>
          </p:txBody>
        </p:sp>
        <p:sp>
          <p:nvSpPr>
            <p:cNvPr id="101411" name="Line 1059"/>
            <p:cNvSpPr>
              <a:spLocks noChangeShapeType="1"/>
            </p:cNvSpPr>
            <p:nvPr/>
          </p:nvSpPr>
          <p:spPr bwMode="auto">
            <a:xfrm>
              <a:off x="2472" y="1344"/>
              <a:ext cx="0" cy="864"/>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314450" y="500063"/>
            <a:ext cx="7816850" cy="1235075"/>
          </a:xfrm>
          <a:prstGeom prst="rect">
            <a:avLst/>
          </a:prstGeom>
          <a:noFill/>
          <a:ln w="12700">
            <a:noFill/>
            <a:miter lim="800000"/>
            <a:headEnd/>
            <a:tailEnd/>
          </a:ln>
          <a:effectLst/>
        </p:spPr>
        <p:txBody>
          <a:bodyPr wrap="none" anchor="ctr"/>
          <a:lstStyle/>
          <a:p>
            <a:endParaRPr lang="en-US"/>
          </a:p>
        </p:txBody>
      </p:sp>
      <p:sp>
        <p:nvSpPr>
          <p:cNvPr id="138243" name="Arc 3"/>
          <p:cNvSpPr>
            <a:spLocks/>
          </p:cNvSpPr>
          <p:nvPr/>
        </p:nvSpPr>
        <p:spPr bwMode="auto">
          <a:xfrm>
            <a:off x="1725613" y="2111375"/>
            <a:ext cx="6456362" cy="3319463"/>
          </a:xfrm>
          <a:custGeom>
            <a:avLst/>
            <a:gdLst>
              <a:gd name="G0" fmla="+- 5 0 0"/>
              <a:gd name="G1" fmla="+- 10 0 0"/>
              <a:gd name="G2" fmla="+- 21600 0 0"/>
              <a:gd name="T0" fmla="*/ 21605 w 21605"/>
              <a:gd name="T1" fmla="*/ 0 h 21610"/>
              <a:gd name="T2" fmla="*/ 0 w 21605"/>
              <a:gd name="T3" fmla="*/ 21610 h 21610"/>
              <a:gd name="T4" fmla="*/ 5 w 21605"/>
              <a:gd name="T5" fmla="*/ 10 h 21610"/>
            </a:gdLst>
            <a:ahLst/>
            <a:cxnLst>
              <a:cxn ang="0">
                <a:pos x="T0" y="T1"/>
              </a:cxn>
              <a:cxn ang="0">
                <a:pos x="T2" y="T3"/>
              </a:cxn>
              <a:cxn ang="0">
                <a:pos x="T4" y="T5"/>
              </a:cxn>
            </a:cxnLst>
            <a:rect l="0" t="0" r="r" b="b"/>
            <a:pathLst>
              <a:path w="21605" h="21610" fill="none" extrusionOk="0">
                <a:moveTo>
                  <a:pt x="21604" y="0"/>
                </a:moveTo>
                <a:cubicBezTo>
                  <a:pt x="21604" y="3"/>
                  <a:pt x="21605" y="6"/>
                  <a:pt x="21605" y="10"/>
                </a:cubicBezTo>
                <a:cubicBezTo>
                  <a:pt x="21605" y="11939"/>
                  <a:pt x="11934" y="21610"/>
                  <a:pt x="5" y="21610"/>
                </a:cubicBezTo>
                <a:cubicBezTo>
                  <a:pt x="3" y="21610"/>
                  <a:pt x="1" y="21609"/>
                  <a:pt x="0" y="21609"/>
                </a:cubicBezTo>
              </a:path>
              <a:path w="21605" h="21610" stroke="0" extrusionOk="0">
                <a:moveTo>
                  <a:pt x="21604" y="0"/>
                </a:moveTo>
                <a:cubicBezTo>
                  <a:pt x="21604" y="3"/>
                  <a:pt x="21605" y="6"/>
                  <a:pt x="21605" y="10"/>
                </a:cubicBezTo>
                <a:cubicBezTo>
                  <a:pt x="21605" y="11939"/>
                  <a:pt x="11934" y="21610"/>
                  <a:pt x="5" y="21610"/>
                </a:cubicBezTo>
                <a:cubicBezTo>
                  <a:pt x="3" y="21610"/>
                  <a:pt x="1" y="21609"/>
                  <a:pt x="0" y="21609"/>
                </a:cubicBezTo>
                <a:lnTo>
                  <a:pt x="5" y="10"/>
                </a:lnTo>
                <a:close/>
              </a:path>
            </a:pathLst>
          </a:custGeom>
          <a:noFill/>
          <a:ln w="76200" cap="rnd">
            <a:solidFill>
              <a:srgbClr val="00FF00"/>
            </a:solidFill>
            <a:round/>
            <a:headEnd/>
            <a:tailEnd/>
          </a:ln>
          <a:effectLst/>
        </p:spPr>
        <p:txBody>
          <a:bodyPr/>
          <a:lstStyle/>
          <a:p>
            <a:endParaRPr lang="en-US"/>
          </a:p>
        </p:txBody>
      </p:sp>
      <p:grpSp>
        <p:nvGrpSpPr>
          <p:cNvPr id="138244" name="Group 4"/>
          <p:cNvGrpSpPr>
            <a:grpSpLocks/>
          </p:cNvGrpSpPr>
          <p:nvPr/>
        </p:nvGrpSpPr>
        <p:grpSpPr bwMode="auto">
          <a:xfrm>
            <a:off x="122238" y="1524000"/>
            <a:ext cx="8766175" cy="4919663"/>
            <a:chOff x="77" y="960"/>
            <a:chExt cx="5522" cy="3099"/>
          </a:xfrm>
        </p:grpSpPr>
        <p:sp>
          <p:nvSpPr>
            <p:cNvPr id="138245" name="Rectangle 5"/>
            <p:cNvSpPr>
              <a:spLocks noChangeArrowheads="1"/>
            </p:cNvSpPr>
            <p:nvPr/>
          </p:nvSpPr>
          <p:spPr bwMode="auto">
            <a:xfrm>
              <a:off x="77" y="2115"/>
              <a:ext cx="754" cy="470"/>
            </a:xfrm>
            <a:prstGeom prst="rect">
              <a:avLst/>
            </a:prstGeom>
            <a:noFill/>
            <a:ln w="50800">
              <a:noFill/>
              <a:miter lim="800000"/>
              <a:headEnd/>
              <a:tailEnd/>
            </a:ln>
            <a:effectLst/>
          </p:spPr>
          <p:txBody>
            <a:bodyPr wrap="none" lIns="90488" tIns="44450" rIns="90488" bIns="44450">
              <a:spAutoFit/>
            </a:bodyPr>
            <a:lstStyle/>
            <a:p>
              <a:pPr algn="ctr" eaLnBrk="0" hangingPunct="0">
                <a:lnSpc>
                  <a:spcPct val="90000"/>
                </a:lnSpc>
              </a:pPr>
              <a:r>
                <a:rPr lang="th-TH" sz="2400" b="1" i="1">
                  <a:effectLst>
                    <a:outerShdw blurRad="38100" dist="38100" dir="2700000" algn="tl">
                      <a:srgbClr val="C0C0C0"/>
                    </a:outerShdw>
                  </a:effectLst>
                  <a:latin typeface="Arial Narrow" pitchFamily="34" charset="0"/>
                </a:rPr>
                <a:t>อัตราการ</a:t>
              </a:r>
            </a:p>
            <a:p>
              <a:pPr algn="ctr" eaLnBrk="0" hangingPunct="0">
                <a:lnSpc>
                  <a:spcPct val="90000"/>
                </a:lnSpc>
              </a:pPr>
              <a:r>
                <a:rPr lang="th-TH" sz="2400" b="1" i="1">
                  <a:effectLst>
                    <a:outerShdw blurRad="38100" dist="38100" dir="2700000" algn="tl">
                      <a:srgbClr val="C0C0C0"/>
                    </a:outerShdw>
                  </a:effectLst>
                  <a:latin typeface="Arial Narrow" pitchFamily="34" charset="0"/>
                </a:rPr>
                <a:t>เปลี่ยนแปลง</a:t>
              </a:r>
              <a:endParaRPr lang="en-US" sz="2400" b="1" i="1">
                <a:effectLst>
                  <a:outerShdw blurRad="38100" dist="38100" dir="2700000" algn="tl">
                    <a:srgbClr val="C0C0C0"/>
                  </a:outerShdw>
                </a:effectLst>
                <a:latin typeface="Arial Narrow" pitchFamily="34" charset="0"/>
              </a:endParaRPr>
            </a:p>
          </p:txBody>
        </p:sp>
        <p:sp>
          <p:nvSpPr>
            <p:cNvPr id="138246" name="Rectangle 6"/>
            <p:cNvSpPr>
              <a:spLocks noChangeArrowheads="1"/>
            </p:cNvSpPr>
            <p:nvPr/>
          </p:nvSpPr>
          <p:spPr bwMode="auto">
            <a:xfrm>
              <a:off x="768" y="960"/>
              <a:ext cx="4455" cy="2536"/>
            </a:xfrm>
            <a:prstGeom prst="rect">
              <a:avLst/>
            </a:prstGeom>
            <a:noFill/>
            <a:ln w="12700">
              <a:solidFill>
                <a:schemeClr val="tx2"/>
              </a:solidFill>
              <a:miter lim="800000"/>
              <a:headEnd/>
              <a:tailEnd/>
            </a:ln>
            <a:effectLst/>
          </p:spPr>
          <p:txBody>
            <a:bodyPr wrap="none" anchor="ctr"/>
            <a:lstStyle/>
            <a:p>
              <a:endParaRPr lang="en-US"/>
            </a:p>
          </p:txBody>
        </p:sp>
        <p:sp>
          <p:nvSpPr>
            <p:cNvPr id="138247" name="Rectangle 7"/>
            <p:cNvSpPr>
              <a:spLocks noChangeArrowheads="1"/>
            </p:cNvSpPr>
            <p:nvPr/>
          </p:nvSpPr>
          <p:spPr bwMode="auto">
            <a:xfrm>
              <a:off x="672" y="3696"/>
              <a:ext cx="4620" cy="363"/>
            </a:xfrm>
            <a:prstGeom prst="rect">
              <a:avLst/>
            </a:prstGeom>
            <a:noFill/>
            <a:ln w="12700">
              <a:noFill/>
              <a:miter lim="800000"/>
              <a:headEnd/>
              <a:tailEnd/>
            </a:ln>
            <a:effectLst/>
          </p:spPr>
          <p:txBody>
            <a:bodyPr wrap="none" lIns="90488" tIns="44450" rIns="90488" bIns="44450">
              <a:spAutoFit/>
            </a:bodyPr>
            <a:lstStyle/>
            <a:p>
              <a:pPr eaLnBrk="0" hangingPunct="0"/>
              <a:r>
                <a:rPr lang="en-US" sz="2400" b="1">
                  <a:effectLst>
                    <a:outerShdw blurRad="38100" dist="38100" dir="2700000" algn="tl">
                      <a:srgbClr val="C0C0C0"/>
                    </a:outerShdw>
                  </a:effectLst>
                  <a:latin typeface="Arial Narrow" pitchFamily="34" charset="0"/>
                </a:rPr>
                <a:t>       </a:t>
              </a:r>
              <a:r>
                <a:rPr lang="en-US" sz="3200" b="1">
                  <a:effectLst>
                    <a:outerShdw blurRad="38100" dist="38100" dir="2700000" algn="tl">
                      <a:srgbClr val="C0C0C0"/>
                    </a:outerShdw>
                  </a:effectLst>
                  <a:latin typeface="Angsana New" pitchFamily="18" charset="-34"/>
                </a:rPr>
                <a:t>70’s                            80’s                          90’s                 2000</a:t>
              </a:r>
            </a:p>
          </p:txBody>
        </p:sp>
        <p:sp>
          <p:nvSpPr>
            <p:cNvPr id="138248" name="Rectangle 8"/>
            <p:cNvSpPr>
              <a:spLocks noChangeArrowheads="1"/>
            </p:cNvSpPr>
            <p:nvPr/>
          </p:nvSpPr>
          <p:spPr bwMode="auto">
            <a:xfrm>
              <a:off x="839" y="2919"/>
              <a:ext cx="1192" cy="470"/>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sz="2400" b="1">
                  <a:latin typeface="Angsana New" pitchFamily="18" charset="-34"/>
                </a:rPr>
                <a:t>Economies of Scale</a:t>
              </a:r>
            </a:p>
            <a:p>
              <a:pPr algn="ctr" eaLnBrk="0" hangingPunct="0">
                <a:lnSpc>
                  <a:spcPct val="90000"/>
                </a:lnSpc>
              </a:pPr>
              <a:r>
                <a:rPr lang="en-US" sz="2400" b="1">
                  <a:latin typeface="Angsana New" pitchFamily="18" charset="-34"/>
                </a:rPr>
                <a:t>Vertical Integration</a:t>
              </a:r>
            </a:p>
          </p:txBody>
        </p:sp>
        <p:sp>
          <p:nvSpPr>
            <p:cNvPr id="138249" name="Rectangle 9"/>
            <p:cNvSpPr>
              <a:spLocks noChangeArrowheads="1"/>
            </p:cNvSpPr>
            <p:nvPr/>
          </p:nvSpPr>
          <p:spPr bwMode="auto">
            <a:xfrm>
              <a:off x="1954" y="2547"/>
              <a:ext cx="1561" cy="677"/>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sz="2400" b="1">
                  <a:latin typeface="Angsana New" pitchFamily="18" charset="-34"/>
                </a:rPr>
                <a:t>JIT /  TQM</a:t>
              </a:r>
            </a:p>
            <a:p>
              <a:pPr algn="ctr" eaLnBrk="0" hangingPunct="0">
                <a:lnSpc>
                  <a:spcPct val="90000"/>
                </a:lnSpc>
              </a:pPr>
              <a:r>
                <a:rPr lang="en-US" sz="2400" b="1">
                  <a:latin typeface="Angsana New" pitchFamily="18" charset="-34"/>
                </a:rPr>
                <a:t>Computer Integrated Mfg.</a:t>
              </a:r>
            </a:p>
            <a:p>
              <a:pPr algn="ctr" eaLnBrk="0" hangingPunct="0">
                <a:lnSpc>
                  <a:spcPct val="90000"/>
                </a:lnSpc>
              </a:pPr>
              <a:r>
                <a:rPr lang="en-US" sz="2400" b="1">
                  <a:latin typeface="Angsana New" pitchFamily="18" charset="-34"/>
                </a:rPr>
                <a:t>Empowerment</a:t>
              </a:r>
            </a:p>
          </p:txBody>
        </p:sp>
        <p:sp>
          <p:nvSpPr>
            <p:cNvPr id="138250" name="Rectangle 10"/>
            <p:cNvSpPr>
              <a:spLocks noChangeArrowheads="1"/>
            </p:cNvSpPr>
            <p:nvPr/>
          </p:nvSpPr>
          <p:spPr bwMode="auto">
            <a:xfrm>
              <a:off x="3032" y="2014"/>
              <a:ext cx="1513" cy="470"/>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sz="2400" b="1">
                  <a:latin typeface="Angsana New" pitchFamily="18" charset="-34"/>
                </a:rPr>
                <a:t>Re-engineering</a:t>
              </a:r>
            </a:p>
            <a:p>
              <a:pPr algn="ctr" eaLnBrk="0" hangingPunct="0">
                <a:lnSpc>
                  <a:spcPct val="90000"/>
                </a:lnSpc>
              </a:pPr>
              <a:r>
                <a:rPr lang="en-US" sz="2400" b="1">
                  <a:latin typeface="Angsana New" pitchFamily="18" charset="-34"/>
                </a:rPr>
                <a:t>Continuous Improvement</a:t>
              </a:r>
            </a:p>
          </p:txBody>
        </p:sp>
        <p:sp>
          <p:nvSpPr>
            <p:cNvPr id="138251" name="Rectangle 11"/>
            <p:cNvSpPr>
              <a:spLocks noChangeArrowheads="1"/>
            </p:cNvSpPr>
            <p:nvPr/>
          </p:nvSpPr>
          <p:spPr bwMode="auto">
            <a:xfrm>
              <a:off x="3899" y="1304"/>
              <a:ext cx="1294" cy="470"/>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sz="2400" b="1">
                  <a:latin typeface="Angsana New" pitchFamily="18" charset="-34"/>
                </a:rPr>
                <a:t>Virtual Organisation</a:t>
              </a:r>
            </a:p>
            <a:p>
              <a:pPr algn="ctr" eaLnBrk="0" hangingPunct="0">
                <a:lnSpc>
                  <a:spcPct val="90000"/>
                </a:lnSpc>
              </a:pPr>
              <a:r>
                <a:rPr lang="en-US" sz="2400" b="1">
                  <a:latin typeface="Angsana New" pitchFamily="18" charset="-34"/>
                </a:rPr>
                <a:t>Supply Chain Mgmnt</a:t>
              </a:r>
            </a:p>
          </p:txBody>
        </p:sp>
        <p:sp>
          <p:nvSpPr>
            <p:cNvPr id="138252" name="Rectangle 12"/>
            <p:cNvSpPr>
              <a:spLocks noChangeArrowheads="1"/>
            </p:cNvSpPr>
            <p:nvPr/>
          </p:nvSpPr>
          <p:spPr bwMode="auto">
            <a:xfrm>
              <a:off x="336" y="3448"/>
              <a:ext cx="1478" cy="263"/>
            </a:xfrm>
            <a:prstGeom prst="rect">
              <a:avLst/>
            </a:prstGeom>
            <a:noFill/>
            <a:ln w="12700">
              <a:noFill/>
              <a:miter lim="800000"/>
              <a:headEnd/>
              <a:tailEnd/>
            </a:ln>
            <a:effectLst/>
          </p:spPr>
          <p:txBody>
            <a:bodyPr lIns="90488" tIns="44450" rIns="90488" bIns="44450">
              <a:spAutoFit/>
            </a:bodyPr>
            <a:lstStyle/>
            <a:p>
              <a:pPr algn="ctr" eaLnBrk="0" hangingPunct="0">
                <a:lnSpc>
                  <a:spcPct val="90000"/>
                </a:lnSpc>
              </a:pPr>
              <a:r>
                <a:rPr lang="th-TH" sz="2400" b="1" i="1">
                  <a:effectLst>
                    <a:outerShdw blurRad="38100" dist="38100" dir="2700000" algn="tl">
                      <a:srgbClr val="C0C0C0"/>
                    </a:outerShdw>
                  </a:effectLst>
                  <a:latin typeface="Arial Narrow" pitchFamily="34" charset="0"/>
                </a:rPr>
                <a:t>การเปลี่ยนแปลงแบบช้า</a:t>
              </a:r>
              <a:endParaRPr lang="en-US" sz="2400" b="1" i="1">
                <a:effectLst>
                  <a:outerShdw blurRad="38100" dist="38100" dir="2700000" algn="tl">
                    <a:srgbClr val="C0C0C0"/>
                  </a:outerShdw>
                </a:effectLst>
                <a:latin typeface="Arial Narrow" pitchFamily="34" charset="0"/>
              </a:endParaRPr>
            </a:p>
          </p:txBody>
        </p:sp>
        <p:sp>
          <p:nvSpPr>
            <p:cNvPr id="138253" name="Rectangle 13"/>
            <p:cNvSpPr>
              <a:spLocks noChangeArrowheads="1"/>
            </p:cNvSpPr>
            <p:nvPr/>
          </p:nvSpPr>
          <p:spPr bwMode="auto">
            <a:xfrm>
              <a:off x="1824" y="3264"/>
              <a:ext cx="1662" cy="263"/>
            </a:xfrm>
            <a:prstGeom prst="rect">
              <a:avLst/>
            </a:prstGeom>
            <a:noFill/>
            <a:ln w="12700">
              <a:noFill/>
              <a:miter lim="800000"/>
              <a:headEnd/>
              <a:tailEnd/>
            </a:ln>
            <a:effectLst/>
          </p:spPr>
          <p:txBody>
            <a:bodyPr lIns="90488" tIns="44450" rIns="90488" bIns="44450">
              <a:spAutoFit/>
            </a:bodyPr>
            <a:lstStyle/>
            <a:p>
              <a:pPr algn="ctr" eaLnBrk="0" hangingPunct="0">
                <a:lnSpc>
                  <a:spcPct val="90000"/>
                </a:lnSpc>
              </a:pPr>
              <a:r>
                <a:rPr lang="th-TH" sz="2400" b="1" i="1">
                  <a:latin typeface="Arial Narrow" pitchFamily="34" charset="0"/>
                </a:rPr>
                <a:t>อัตราการเปลี่ยนแปลงเพิ่มขึ้น</a:t>
              </a:r>
              <a:endParaRPr lang="en-US" sz="2400" b="1" i="1">
                <a:latin typeface="Arial Narrow" pitchFamily="34" charset="0"/>
              </a:endParaRPr>
            </a:p>
          </p:txBody>
        </p:sp>
        <p:sp>
          <p:nvSpPr>
            <p:cNvPr id="138254" name="Rectangle 14"/>
            <p:cNvSpPr>
              <a:spLocks noChangeArrowheads="1"/>
            </p:cNvSpPr>
            <p:nvPr/>
          </p:nvSpPr>
          <p:spPr bwMode="auto">
            <a:xfrm>
              <a:off x="3427" y="2941"/>
              <a:ext cx="1140" cy="286"/>
            </a:xfrm>
            <a:prstGeom prst="rect">
              <a:avLst/>
            </a:prstGeom>
            <a:noFill/>
            <a:ln w="12700">
              <a:noFill/>
              <a:miter lim="800000"/>
              <a:headEnd/>
              <a:tailEnd/>
            </a:ln>
            <a:effectLst/>
          </p:spPr>
          <p:txBody>
            <a:bodyPr wrap="none" lIns="90488" tIns="44450" rIns="90488" bIns="44450">
              <a:spAutoFit/>
            </a:bodyPr>
            <a:lstStyle/>
            <a:p>
              <a:pPr algn="ctr" eaLnBrk="0" hangingPunct="0"/>
              <a:r>
                <a:rPr lang="th-TH" sz="2400" b="1" i="1">
                  <a:latin typeface="Arial Narrow" pitchFamily="34" charset="0"/>
                </a:rPr>
                <a:t>เพิ่มขึ้นอย่างรวดเร็ว</a:t>
              </a:r>
              <a:endParaRPr lang="en-US" sz="2400" b="1" i="1">
                <a:latin typeface="Arial Narrow" pitchFamily="34" charset="0"/>
              </a:endParaRPr>
            </a:p>
          </p:txBody>
        </p:sp>
        <p:sp>
          <p:nvSpPr>
            <p:cNvPr id="138255" name="Rectangle 15"/>
            <p:cNvSpPr>
              <a:spLocks noChangeArrowheads="1"/>
            </p:cNvSpPr>
            <p:nvPr/>
          </p:nvSpPr>
          <p:spPr bwMode="auto">
            <a:xfrm>
              <a:off x="4172" y="2407"/>
              <a:ext cx="1427" cy="263"/>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th-TH" sz="2400" b="1" i="1">
                  <a:latin typeface="Arial Narrow" pitchFamily="34" charset="0"/>
                </a:rPr>
                <a:t>เปลี่ยนแปลงอย่างต่อเนื่อง</a:t>
              </a:r>
              <a:endParaRPr lang="en-US" sz="2400" b="1" i="1">
                <a:latin typeface="Arial Narrow" pitchFamily="34" charset="0"/>
              </a:endParaRPr>
            </a:p>
          </p:txBody>
        </p:sp>
      </p:grpSp>
      <p:sp>
        <p:nvSpPr>
          <p:cNvPr id="138256" name="Rectangle 16"/>
          <p:cNvSpPr>
            <a:spLocks noGrp="1" noChangeArrowheads="1"/>
          </p:cNvSpPr>
          <p:nvPr>
            <p:ph type="title"/>
          </p:nvPr>
        </p:nvSpPr>
        <p:spPr>
          <a:xfrm>
            <a:off x="762000" y="304800"/>
            <a:ext cx="7772400" cy="1143000"/>
          </a:xfrm>
          <a:noFill/>
          <a:ln/>
        </p:spPr>
        <p:txBody>
          <a:bodyPr lIns="90488" tIns="44450" rIns="90488" bIns="44450"/>
          <a:lstStyle/>
          <a:p>
            <a:r>
              <a:rPr lang="th-TH" sz="4000" b="1"/>
              <a:t>การเปลี่ยนแปลงที่เกิดขึ้นกับระบบธุรกิจของโลก</a:t>
            </a:r>
            <a:endParaRPr lang="en-US" sz="4000" b="1"/>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250825" y="981075"/>
            <a:ext cx="8569325" cy="3887788"/>
          </a:xfrm>
        </p:spPr>
        <p:txBody>
          <a:bodyPr/>
          <a:lstStyle/>
          <a:p>
            <a:r>
              <a:rPr lang="th-TH" sz="4000" b="1">
                <a:latin typeface="Angsana New" pitchFamily="18" charset="-34"/>
              </a:rPr>
              <a:t>ปัญหาทั่วๆไปที่เกี่ยวข้องกับโลจิสติกส์และซัพพลายเชน</a:t>
            </a:r>
            <a:br>
              <a:rPr lang="th-TH" sz="4000" b="1">
                <a:latin typeface="Angsana New" pitchFamily="18" charset="-34"/>
              </a:rPr>
            </a:br>
            <a:endParaRPr lang="th-TH" sz="4000" b="1">
              <a:latin typeface="Angsana New" pitchFamily="18" charset="-34"/>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9750" y="836613"/>
            <a:ext cx="8208963" cy="4824412"/>
          </a:xfrm>
          <a:prstGeom prst="rect">
            <a:avLst/>
          </a:prstGeom>
          <a:noFill/>
          <a:ln w="9525">
            <a:noFill/>
            <a:miter lim="800000"/>
            <a:headEnd/>
            <a:tailEnd/>
          </a:ln>
          <a:effectLst/>
        </p:spPr>
        <p:txBody>
          <a:bodyPr lIns="92075" tIns="46038" rIns="92075" bIns="46038"/>
          <a:lstStyle/>
          <a:p>
            <a:pPr eaLnBrk="0" hangingPunct="0"/>
            <a:r>
              <a:rPr lang="th-TH" sz="4000" b="1">
                <a:solidFill>
                  <a:srgbClr val="003399"/>
                </a:solidFill>
                <a:latin typeface="Angsana New" pitchFamily="18" charset="-34"/>
              </a:rPr>
              <a:t>ปัญหาที่เกิดขึ้น</a:t>
            </a:r>
            <a:endParaRPr lang="en-AU" sz="4000" b="1">
              <a:solidFill>
                <a:srgbClr val="003399"/>
              </a:solidFill>
              <a:latin typeface="Angsana New" pitchFamily="18" charset="-34"/>
            </a:endParaRPr>
          </a:p>
          <a:p>
            <a:pPr lvl="1" eaLnBrk="0" hangingPunct="0">
              <a:buFontTx/>
              <a:buChar char="•"/>
            </a:pPr>
            <a:r>
              <a:rPr lang="th-TH">
                <a:latin typeface="Angsana New" pitchFamily="18" charset="-34"/>
              </a:rPr>
              <a:t> </a:t>
            </a:r>
            <a:r>
              <a:rPr lang="th-TH" b="1">
                <a:latin typeface="Angsana New" pitchFamily="18" charset="-34"/>
              </a:rPr>
              <a:t>ไม่มีสินค้าให้ลูกค้าเมื่อต้องการ</a:t>
            </a:r>
          </a:p>
          <a:p>
            <a:pPr lvl="1" eaLnBrk="0" hangingPunct="0">
              <a:buFontTx/>
              <a:buChar char="•"/>
            </a:pPr>
            <a:r>
              <a:rPr lang="th-TH" b="1">
                <a:latin typeface="Angsana New" pitchFamily="18" charset="-34"/>
              </a:rPr>
              <a:t> ลูกค้าที่อยู่ต่างถิ่น อยากได้สินค้า แต่ไม่รู้จะติดต่อใคร</a:t>
            </a:r>
          </a:p>
          <a:p>
            <a:pPr lvl="1" eaLnBrk="0" hangingPunct="0">
              <a:buFontTx/>
              <a:buChar char="•"/>
            </a:pPr>
            <a:r>
              <a:rPr lang="th-TH" b="1">
                <a:latin typeface="Angsana New" pitchFamily="18" charset="-34"/>
              </a:rPr>
              <a:t> ส่งมอบของผิดพลาด เสียหาย ไม่ทันตามกำหนด </a:t>
            </a:r>
          </a:p>
          <a:p>
            <a:pPr lvl="1" eaLnBrk="0" hangingPunct="0">
              <a:buFontTx/>
              <a:buChar char="•"/>
            </a:pPr>
            <a:r>
              <a:rPr lang="th-TH" b="1">
                <a:latin typeface="Angsana New" pitchFamily="18" charset="-34"/>
              </a:rPr>
              <a:t> ขั้นตอนการติดต่อซื้อขายยุ่งยาก เสียเวลา</a:t>
            </a:r>
          </a:p>
          <a:p>
            <a:pPr lvl="1" eaLnBrk="0" hangingPunct="0">
              <a:buFontTx/>
              <a:buChar char="•"/>
            </a:pPr>
            <a:r>
              <a:rPr lang="th-TH" b="1">
                <a:latin typeface="Angsana New" pitchFamily="18" charset="-34"/>
              </a:rPr>
              <a:t> มีสินค้าคงคลังจำนวนมาก</a:t>
            </a:r>
          </a:p>
          <a:p>
            <a:pPr lvl="1" eaLnBrk="0" hangingPunct="0">
              <a:buFontTx/>
              <a:buChar char="•"/>
            </a:pPr>
            <a:r>
              <a:rPr lang="th-TH" b="1">
                <a:latin typeface="Angsana New" pitchFamily="18" charset="-34"/>
              </a:rPr>
              <a:t> พื้นที่จัดเก็บในคลังสินค้าไม่พอ</a:t>
            </a:r>
          </a:p>
          <a:p>
            <a:pPr lvl="1" eaLnBrk="0" hangingPunct="0"/>
            <a:endParaRPr lang="th-TH" b="1">
              <a:latin typeface="Angsana New" pitchFamily="18" charset="-34"/>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pPr>
              <a:lnSpc>
                <a:spcPct val="80000"/>
              </a:lnSpc>
            </a:pPr>
            <a:r>
              <a:rPr lang="th-TH" sz="2800" b="1">
                <a:latin typeface="Angsana New" pitchFamily="18" charset="-34"/>
              </a:rPr>
              <a:t>ความซับซ้อนของห่วงโซ่อุปทาน</a:t>
            </a:r>
          </a:p>
          <a:p>
            <a:pPr>
              <a:lnSpc>
                <a:spcPct val="80000"/>
              </a:lnSpc>
            </a:pPr>
            <a:r>
              <a:rPr lang="th-TH" sz="2800" b="1">
                <a:latin typeface="Angsana New" pitchFamily="18" charset="-34"/>
              </a:rPr>
              <a:t>ขนาดของการผลิต</a:t>
            </a:r>
          </a:p>
          <a:p>
            <a:pPr>
              <a:lnSpc>
                <a:spcPct val="80000"/>
              </a:lnSpc>
            </a:pPr>
            <a:r>
              <a:rPr lang="th-TH" sz="2800" b="1">
                <a:latin typeface="Angsana New" pitchFamily="18" charset="-34"/>
              </a:rPr>
              <a:t>ความเป็นมาตรฐานและความหลากหลายของสินค้า</a:t>
            </a:r>
          </a:p>
          <a:p>
            <a:pPr>
              <a:lnSpc>
                <a:spcPct val="80000"/>
              </a:lnSpc>
            </a:pPr>
            <a:r>
              <a:rPr lang="th-TH" sz="2800" b="1">
                <a:latin typeface="Angsana New" pitchFamily="18" charset="-34"/>
              </a:rPr>
              <a:t>การตอบสนองและประสิทธิภาพ</a:t>
            </a:r>
          </a:p>
          <a:p>
            <a:pPr>
              <a:lnSpc>
                <a:spcPct val="80000"/>
              </a:lnSpc>
            </a:pPr>
            <a:r>
              <a:rPr lang="th-TH" sz="2800" b="1">
                <a:latin typeface="Angsana New" pitchFamily="18" charset="-34"/>
              </a:rPr>
              <a:t>แรงกดดันเนื่องจากการมีต้นทุนที่ต่ำที่สุด</a:t>
            </a:r>
          </a:p>
          <a:p>
            <a:pPr>
              <a:lnSpc>
                <a:spcPct val="80000"/>
              </a:lnSpc>
            </a:pPr>
            <a:r>
              <a:rPr lang="th-TH" sz="2800" b="1">
                <a:latin typeface="Angsana New" pitchFamily="18" charset="-34"/>
              </a:rPr>
              <a:t>อำนาจซื้อของผู้จัดส่งสินค้าที่เพิ่มมากขึ้น</a:t>
            </a:r>
          </a:p>
          <a:p>
            <a:pPr>
              <a:lnSpc>
                <a:spcPct val="80000"/>
              </a:lnSpc>
            </a:pPr>
            <a:r>
              <a:rPr lang="th-TH" sz="2800" b="1">
                <a:latin typeface="Angsana New" pitchFamily="18" charset="-34"/>
              </a:rPr>
              <a:t>อำนาจซื้อของลูกค้าที่เพิ่มมากขึ้น</a:t>
            </a:r>
          </a:p>
          <a:p>
            <a:pPr>
              <a:lnSpc>
                <a:spcPct val="80000"/>
              </a:lnSpc>
            </a:pPr>
            <a:r>
              <a:rPr lang="th-TH" sz="2800" b="1">
                <a:latin typeface="Angsana New" pitchFamily="18" charset="-34"/>
              </a:rPr>
              <a:t>ความยากลำบากในการบูรณการ</a:t>
            </a:r>
          </a:p>
          <a:p>
            <a:pPr>
              <a:lnSpc>
                <a:spcPct val="80000"/>
              </a:lnSpc>
            </a:pPr>
            <a:r>
              <a:rPr lang="th-TH" sz="2800" b="1">
                <a:latin typeface="Angsana New" pitchFamily="18" charset="-34"/>
              </a:rPr>
              <a:t>พลวัฒน์ของห่วงโซ่อุปทาน</a:t>
            </a:r>
            <a:endParaRPr lang="en-US" sz="2800" b="1">
              <a:latin typeface="Angsana New" pitchFamily="18" charset="-34"/>
            </a:endParaRPr>
          </a:p>
        </p:txBody>
      </p:sp>
      <p:sp>
        <p:nvSpPr>
          <p:cNvPr id="102402" name="Rectangle 2"/>
          <p:cNvSpPr>
            <a:spLocks noGrp="1" noChangeArrowheads="1"/>
          </p:cNvSpPr>
          <p:nvPr>
            <p:ph type="title"/>
          </p:nvPr>
        </p:nvSpPr>
        <p:spPr/>
        <p:txBody>
          <a:bodyPr/>
          <a:lstStyle/>
          <a:p>
            <a:r>
              <a:rPr lang="th-TH" sz="4000" b="1"/>
              <a:t>ปัญหาที่เกิดขึ้นในห่วงโซ่อุปทาน</a:t>
            </a:r>
            <a:endParaRPr lang="en-US" sz="4000" b="1"/>
          </a:p>
        </p:txBody>
      </p:sp>
      <p:sp>
        <p:nvSpPr>
          <p:cNvPr id="102404" name="Text Box 4"/>
          <p:cNvSpPr txBox="1">
            <a:spLocks noChangeArrowheads="1"/>
          </p:cNvSpPr>
          <p:nvPr/>
        </p:nvSpPr>
        <p:spPr bwMode="auto">
          <a:xfrm>
            <a:off x="6384925" y="6386513"/>
            <a:ext cx="1608138" cy="336550"/>
          </a:xfrm>
          <a:prstGeom prst="rect">
            <a:avLst/>
          </a:prstGeom>
          <a:noFill/>
          <a:ln w="9525">
            <a:noFill/>
            <a:miter lim="800000"/>
            <a:headEnd/>
            <a:tailEnd/>
          </a:ln>
          <a:effectLst/>
        </p:spPr>
        <p:txBody>
          <a:bodyPr wrap="none">
            <a:spAutoFit/>
          </a:bodyPr>
          <a:lstStyle/>
          <a:p>
            <a:r>
              <a:rPr lang="en-US" sz="1600">
                <a:latin typeface="Times New Roman" pitchFamily="18" charset="0"/>
              </a:rPr>
              <a:t>MacCarthy, 2002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4213" y="2205038"/>
            <a:ext cx="7704137" cy="3095625"/>
          </a:xfrm>
        </p:spPr>
        <p:txBody>
          <a:bodyPr/>
          <a:lstStyle/>
          <a:p>
            <a:r>
              <a:rPr lang="en-US"/>
              <a:t/>
            </a:r>
            <a:br>
              <a:rPr lang="en-US"/>
            </a:br>
            <a:r>
              <a:rPr lang="en-US"/>
              <a:t/>
            </a:r>
            <a:br>
              <a:rPr lang="en-US"/>
            </a:br>
            <a:endParaRPr lang="en-US"/>
          </a:p>
        </p:txBody>
      </p:sp>
      <p:graphicFrame>
        <p:nvGraphicFramePr>
          <p:cNvPr id="55299" name="Object 3"/>
          <p:cNvGraphicFramePr>
            <a:graphicFrameLocks noChangeAspect="1"/>
          </p:cNvGraphicFramePr>
          <p:nvPr/>
        </p:nvGraphicFramePr>
        <p:xfrm>
          <a:off x="900113" y="908050"/>
          <a:ext cx="7632700" cy="4554538"/>
        </p:xfrm>
        <a:graphic>
          <a:graphicData uri="http://schemas.openxmlformats.org/presentationml/2006/ole">
            <p:oleObj spid="_x0000_s55299" r:id="rId4" imgW="5498280" imgH="3281760" progId="">
              <p:embed/>
            </p:oleObj>
          </a:graphicData>
        </a:graphic>
      </p:graphicFrame>
      <p:sp>
        <p:nvSpPr>
          <p:cNvPr id="55300" name="Rectangle 4"/>
          <p:cNvSpPr>
            <a:spLocks noChangeArrowheads="1"/>
          </p:cNvSpPr>
          <p:nvPr/>
        </p:nvSpPr>
        <p:spPr bwMode="auto">
          <a:xfrm>
            <a:off x="900113" y="5661025"/>
            <a:ext cx="7056437" cy="776288"/>
          </a:xfrm>
          <a:prstGeom prst="rect">
            <a:avLst/>
          </a:prstGeom>
          <a:noFill/>
          <a:ln w="9525">
            <a:noFill/>
            <a:miter lim="800000"/>
            <a:headEnd/>
            <a:tailEnd/>
          </a:ln>
          <a:effectLst/>
        </p:spPr>
        <p:txBody>
          <a:bodyPr bIns="0" anchor="ctr">
            <a:spAutoFit/>
          </a:bodyPr>
          <a:lstStyle/>
          <a:p>
            <a:pPr eaLnBrk="0" hangingPunct="0"/>
            <a:r>
              <a:rPr lang="th-TH" altLang="zh-CN" sz="2400" b="1">
                <a:latin typeface="Angsana New" pitchFamily="18" charset="-34"/>
              </a:rPr>
              <a:t>รูปที่ </a:t>
            </a:r>
            <a:r>
              <a:rPr lang="en-US" altLang="zh-CN" sz="2400" b="1">
                <a:latin typeface="Angsana New" pitchFamily="18" charset="-34"/>
                <a:ea typeface="SimSun" pitchFamily="2" charset="-122"/>
              </a:rPr>
              <a:t>1</a:t>
            </a:r>
            <a:r>
              <a:rPr lang="th-TH" altLang="zh-CN" sz="2400" b="1">
                <a:latin typeface="Angsana New" pitchFamily="18" charset="-34"/>
              </a:rPr>
              <a:t> ปัญหาต่างๆที่องค์กรมักมองไม่เห็นที่เกิดขึ้นจากสินค้าคงคลัง</a:t>
            </a:r>
          </a:p>
          <a:p>
            <a:pPr eaLnBrk="0" hangingPunct="0"/>
            <a:endParaRPr lang="th-TH" altLang="zh-CN" sz="2400">
              <a:latin typeface="Angsana New" pitchFamily="18" charset="-34"/>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Grp="1" noChangeAspect="1" noChangeArrowheads="1"/>
          </p:cNvPicPr>
          <p:nvPr>
            <p:ph idx="1"/>
          </p:nvPr>
        </p:nvPicPr>
        <p:blipFill>
          <a:blip r:embed="rId3"/>
          <a:srcRect/>
          <a:stretch>
            <a:fillRect/>
          </a:stretch>
        </p:blipFill>
        <p:spPr>
          <a:xfrm>
            <a:off x="304800" y="1524000"/>
            <a:ext cx="4724400" cy="2501900"/>
          </a:xfrm>
        </p:spPr>
      </p:pic>
      <p:sp>
        <p:nvSpPr>
          <p:cNvPr id="57346" name="Rectangle 2"/>
          <p:cNvSpPr>
            <a:spLocks noGrp="1" noChangeArrowheads="1"/>
          </p:cNvSpPr>
          <p:nvPr>
            <p:ph type="title"/>
          </p:nvPr>
        </p:nvSpPr>
        <p:spPr>
          <a:xfrm>
            <a:off x="608013" y="274638"/>
            <a:ext cx="7772400" cy="1143000"/>
          </a:xfrm>
        </p:spPr>
        <p:txBody>
          <a:bodyPr/>
          <a:lstStyle/>
          <a:p>
            <a:r>
              <a:rPr lang="en-US" sz="4800">
                <a:latin typeface="Angsana New" pitchFamily="18" charset="-34"/>
              </a:rPr>
              <a:t>Logistics Management </a:t>
            </a:r>
          </a:p>
        </p:txBody>
      </p:sp>
      <p:pic>
        <p:nvPicPr>
          <p:cNvPr id="57348" name="Picture 4"/>
          <p:cNvPicPr>
            <a:picLocks noChangeAspect="1" noChangeArrowheads="1"/>
          </p:cNvPicPr>
          <p:nvPr/>
        </p:nvPicPr>
        <p:blipFill>
          <a:blip r:embed="rId4"/>
          <a:srcRect/>
          <a:stretch>
            <a:fillRect/>
          </a:stretch>
        </p:blipFill>
        <p:spPr bwMode="auto">
          <a:xfrm>
            <a:off x="5181600" y="1524000"/>
            <a:ext cx="3733800" cy="2500313"/>
          </a:xfrm>
          <a:prstGeom prst="rect">
            <a:avLst/>
          </a:prstGeom>
          <a:noFill/>
          <a:ln w="9525">
            <a:noFill/>
            <a:miter lim="800000"/>
            <a:headEnd/>
            <a:tailEnd/>
          </a:ln>
          <a:effectLst/>
        </p:spPr>
      </p:pic>
      <p:pic>
        <p:nvPicPr>
          <p:cNvPr id="57349" name="Picture 5"/>
          <p:cNvPicPr>
            <a:picLocks noChangeAspect="1" noChangeArrowheads="1"/>
          </p:cNvPicPr>
          <p:nvPr/>
        </p:nvPicPr>
        <p:blipFill>
          <a:blip r:embed="rId5"/>
          <a:srcRect/>
          <a:stretch>
            <a:fillRect/>
          </a:stretch>
        </p:blipFill>
        <p:spPr bwMode="auto">
          <a:xfrm>
            <a:off x="304800" y="4114800"/>
            <a:ext cx="3886200" cy="2590800"/>
          </a:xfrm>
          <a:prstGeom prst="rect">
            <a:avLst/>
          </a:prstGeom>
          <a:noFill/>
          <a:ln w="9525">
            <a:noFill/>
            <a:miter lim="800000"/>
            <a:headEnd/>
            <a:tailEnd/>
          </a:ln>
          <a:effectLst/>
        </p:spPr>
      </p:pic>
      <p:pic>
        <p:nvPicPr>
          <p:cNvPr id="57350" name="Picture 6"/>
          <p:cNvPicPr>
            <a:picLocks noChangeAspect="1" noChangeArrowheads="1"/>
          </p:cNvPicPr>
          <p:nvPr/>
        </p:nvPicPr>
        <p:blipFill>
          <a:blip r:embed="rId6"/>
          <a:srcRect/>
          <a:stretch>
            <a:fillRect/>
          </a:stretch>
        </p:blipFill>
        <p:spPr bwMode="auto">
          <a:xfrm>
            <a:off x="6019800" y="3505200"/>
            <a:ext cx="3124200" cy="1866900"/>
          </a:xfrm>
          <a:prstGeom prst="rect">
            <a:avLst/>
          </a:prstGeom>
          <a:noFill/>
          <a:ln w="9525">
            <a:noFill/>
            <a:miter lim="800000"/>
            <a:headEnd/>
            <a:tailEnd/>
          </a:ln>
          <a:effectLst/>
        </p:spPr>
      </p:pic>
      <p:pic>
        <p:nvPicPr>
          <p:cNvPr id="57351" name="Picture 7"/>
          <p:cNvPicPr>
            <a:picLocks noChangeAspect="1" noChangeArrowheads="1"/>
          </p:cNvPicPr>
          <p:nvPr/>
        </p:nvPicPr>
        <p:blipFill>
          <a:blip r:embed="rId7"/>
          <a:srcRect/>
          <a:stretch>
            <a:fillRect/>
          </a:stretch>
        </p:blipFill>
        <p:spPr bwMode="auto">
          <a:xfrm>
            <a:off x="3962400" y="1524000"/>
            <a:ext cx="1989138" cy="2438400"/>
          </a:xfrm>
          <a:prstGeom prst="rect">
            <a:avLst/>
          </a:prstGeom>
          <a:noFill/>
          <a:ln w="9525">
            <a:noFill/>
            <a:miter lim="800000"/>
            <a:headEnd/>
            <a:tailEnd/>
          </a:ln>
          <a:effectLst/>
        </p:spPr>
      </p:pic>
      <p:pic>
        <p:nvPicPr>
          <p:cNvPr id="57352" name="Picture 8"/>
          <p:cNvPicPr>
            <a:picLocks noChangeAspect="1" noChangeArrowheads="1"/>
          </p:cNvPicPr>
          <p:nvPr/>
        </p:nvPicPr>
        <p:blipFill>
          <a:blip r:embed="rId8"/>
          <a:srcRect/>
          <a:stretch>
            <a:fillRect/>
          </a:stretch>
        </p:blipFill>
        <p:spPr bwMode="auto">
          <a:xfrm>
            <a:off x="3048000" y="4724400"/>
            <a:ext cx="3200400" cy="2133600"/>
          </a:xfrm>
          <a:prstGeom prst="rect">
            <a:avLst/>
          </a:prstGeom>
          <a:noFill/>
          <a:ln w="9525">
            <a:noFill/>
            <a:miter lim="800000"/>
            <a:headEnd/>
            <a:tailEnd/>
          </a:ln>
          <a:effectLst/>
        </p:spPr>
      </p:pic>
      <p:pic>
        <p:nvPicPr>
          <p:cNvPr id="57353" name="Picture 9"/>
          <p:cNvPicPr>
            <a:picLocks noChangeAspect="1" noChangeArrowheads="1"/>
          </p:cNvPicPr>
          <p:nvPr/>
        </p:nvPicPr>
        <p:blipFill>
          <a:blip r:embed="rId9"/>
          <a:srcRect/>
          <a:stretch>
            <a:fillRect/>
          </a:stretch>
        </p:blipFill>
        <p:spPr bwMode="auto">
          <a:xfrm>
            <a:off x="6629400" y="4984750"/>
            <a:ext cx="2514600" cy="18732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upply flow"/>
          <p:cNvPicPr>
            <a:picLocks noGrp="1" noChangeAspect="1" noChangeArrowheads="1"/>
          </p:cNvPicPr>
          <p:nvPr>
            <p:ph type="subTitle" idx="1"/>
          </p:nvPr>
        </p:nvPicPr>
        <p:blipFill>
          <a:blip r:embed="rId3"/>
          <a:srcRect/>
          <a:stretch>
            <a:fillRect/>
          </a:stretch>
        </p:blipFill>
        <p:spPr>
          <a:xfrm>
            <a:off x="0" y="0"/>
            <a:ext cx="9144000" cy="3568700"/>
          </a:xfrm>
          <a:noFill/>
          <a:ln/>
        </p:spPr>
      </p:pic>
      <p:pic>
        <p:nvPicPr>
          <p:cNvPr id="59395" name="Picture 3" descr="images[2]"/>
          <p:cNvPicPr>
            <a:picLocks noChangeAspect="1" noChangeArrowheads="1"/>
          </p:cNvPicPr>
          <p:nvPr/>
        </p:nvPicPr>
        <p:blipFill>
          <a:blip r:embed="rId4">
            <a:lum bright="-36000"/>
          </a:blip>
          <a:srcRect/>
          <a:stretch>
            <a:fillRect/>
          </a:stretch>
        </p:blipFill>
        <p:spPr bwMode="auto">
          <a:xfrm>
            <a:off x="0" y="3573463"/>
            <a:ext cx="5148263" cy="3284537"/>
          </a:xfrm>
          <a:prstGeom prst="rect">
            <a:avLst/>
          </a:prstGeom>
          <a:noFill/>
        </p:spPr>
      </p:pic>
      <p:pic>
        <p:nvPicPr>
          <p:cNvPr id="59396" name="Picture 4" descr="collaboration"/>
          <p:cNvPicPr>
            <a:picLocks noChangeAspect="1" noChangeArrowheads="1"/>
          </p:cNvPicPr>
          <p:nvPr/>
        </p:nvPicPr>
        <p:blipFill>
          <a:blip r:embed="rId5"/>
          <a:srcRect/>
          <a:stretch>
            <a:fillRect/>
          </a:stretch>
        </p:blipFill>
        <p:spPr bwMode="auto">
          <a:xfrm>
            <a:off x="5148263" y="3573463"/>
            <a:ext cx="3995737" cy="328453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4213" y="2205038"/>
            <a:ext cx="7704137" cy="3095625"/>
          </a:xfrm>
        </p:spPr>
        <p:txBody>
          <a:bodyPr/>
          <a:lstStyle/>
          <a:p>
            <a:r>
              <a:rPr lang="th-TH"/>
              <a:t>แนวทางในการจัดการปัญหาทางโลจิสติกส์ </a:t>
            </a:r>
            <a:br>
              <a:rPr lang="th-TH"/>
            </a:br>
            <a:r>
              <a:rPr lang="th-TH"/>
              <a:t/>
            </a:r>
            <a:br>
              <a:rPr lang="th-TH"/>
            </a:br>
            <a:endParaRPr lang="th-TH"/>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44463" y="360363"/>
            <a:ext cx="8748712" cy="981075"/>
          </a:xfrm>
          <a:prstGeom prst="rect">
            <a:avLst/>
          </a:prstGeom>
          <a:noFill/>
          <a:ln w="9525">
            <a:noFill/>
            <a:miter lim="800000"/>
            <a:headEnd/>
            <a:tailEnd/>
          </a:ln>
          <a:effectLst/>
        </p:spPr>
        <p:txBody>
          <a:bodyPr lIns="92075" tIns="46038" rIns="92075" bIns="46038" anchor="b"/>
          <a:lstStyle/>
          <a:p>
            <a:pPr algn="ctr" eaLnBrk="0" hangingPunct="0"/>
            <a:r>
              <a:rPr lang="th-TH" sz="4000" b="1">
                <a:latin typeface="Angsana New" pitchFamily="18" charset="-34"/>
              </a:rPr>
              <a:t>การเพิ่มระดับการให้บริการ - การลดต้นทุน</a:t>
            </a:r>
            <a:endParaRPr lang="en-AU" sz="4000" b="1">
              <a:latin typeface="Angsana New" pitchFamily="18" charset="-34"/>
            </a:endParaRPr>
          </a:p>
        </p:txBody>
      </p:sp>
      <p:sp>
        <p:nvSpPr>
          <p:cNvPr id="63491" name="Rectangle 3"/>
          <p:cNvSpPr>
            <a:spLocks noChangeArrowheads="1"/>
          </p:cNvSpPr>
          <p:nvPr/>
        </p:nvSpPr>
        <p:spPr bwMode="auto">
          <a:xfrm>
            <a:off x="684213" y="1844675"/>
            <a:ext cx="7702550" cy="4114800"/>
          </a:xfrm>
          <a:prstGeom prst="rect">
            <a:avLst/>
          </a:prstGeom>
          <a:solidFill>
            <a:srgbClr val="FFFFFF"/>
          </a:solidFill>
          <a:ln w="9525">
            <a:noFill/>
            <a:miter lim="800000"/>
            <a:headEnd/>
            <a:tailEnd/>
          </a:ln>
          <a:effectLst/>
        </p:spPr>
        <p:txBody>
          <a:bodyPr lIns="92075" tIns="46038" rIns="92075" bIns="46038"/>
          <a:lstStyle/>
          <a:p>
            <a:pPr marL="361950" indent="-361950" eaLnBrk="0" hangingPunct="0">
              <a:buSzPct val="50000"/>
              <a:buFontTx/>
              <a:buBlip>
                <a:blip r:embed="rId3"/>
              </a:buBlip>
            </a:pPr>
            <a:r>
              <a:rPr lang="th-TH" b="1">
                <a:latin typeface="Angsana New" pitchFamily="18" charset="-34"/>
              </a:rPr>
              <a:t>พัฒนากลยุทธ์การให้บริการลูกค้า</a:t>
            </a:r>
            <a:endParaRPr lang="en-AU" b="1">
              <a:latin typeface="Angsana New" pitchFamily="18" charset="-34"/>
            </a:endParaRPr>
          </a:p>
          <a:p>
            <a:pPr marL="361950" indent="-361950" eaLnBrk="0" hangingPunct="0">
              <a:buSzPct val="50000"/>
              <a:buFontTx/>
              <a:buBlip>
                <a:blip r:embed="rId3"/>
              </a:buBlip>
            </a:pPr>
            <a:r>
              <a:rPr lang="en-AU" b="1">
                <a:latin typeface="Angsana New" pitchFamily="18" charset="-34"/>
              </a:rPr>
              <a:t>ลดความความน่าจะเป็นที่สินค้าจะขาดมือ</a:t>
            </a:r>
          </a:p>
          <a:p>
            <a:pPr marL="361950" indent="-361950" eaLnBrk="0" hangingPunct="0">
              <a:buSzPct val="50000"/>
              <a:buFontTx/>
              <a:buBlip>
                <a:blip r:embed="rId3"/>
              </a:buBlip>
            </a:pPr>
            <a:r>
              <a:rPr lang="en-AU" b="1">
                <a:latin typeface="Angsana New" pitchFamily="18" charset="-34"/>
              </a:rPr>
              <a:t>ลดระยะเวลานำส่งสินค้า</a:t>
            </a:r>
          </a:p>
          <a:p>
            <a:pPr marL="361950" indent="-361950" eaLnBrk="0" hangingPunct="0">
              <a:buSzPct val="50000"/>
              <a:buFontTx/>
              <a:buBlip>
                <a:blip r:embed="rId3"/>
              </a:buBlip>
            </a:pPr>
            <a:r>
              <a:rPr lang="en-AU" b="1">
                <a:latin typeface="Angsana New" pitchFamily="18" charset="-34"/>
              </a:rPr>
              <a:t>ใช้พื้นที่ขายให้เกิดประโยชน์สูงสุดและสร้าง ความดึงดูดลูกค้า</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042988" y="198438"/>
            <a:ext cx="7239000" cy="1143000"/>
          </a:xfrm>
          <a:prstGeom prst="rect">
            <a:avLst/>
          </a:prstGeom>
          <a:noFill/>
          <a:ln w="9525">
            <a:noFill/>
            <a:miter lim="800000"/>
            <a:headEnd/>
            <a:tailEnd/>
          </a:ln>
          <a:effectLst/>
        </p:spPr>
        <p:txBody>
          <a:bodyPr lIns="92075" tIns="46038" rIns="92075" bIns="46038" anchor="b"/>
          <a:lstStyle/>
          <a:p>
            <a:pPr algn="ctr" eaLnBrk="0" hangingPunct="0"/>
            <a:r>
              <a:rPr lang="th-TH" sz="4000" b="1">
                <a:latin typeface="Angsana New" pitchFamily="18" charset="-34"/>
              </a:rPr>
              <a:t>ความต้องการเพิ่มกำไร - ลดต้นทุน</a:t>
            </a:r>
            <a:endParaRPr lang="en-AU" sz="4000" b="1">
              <a:latin typeface="Angsana New" pitchFamily="18" charset="-34"/>
            </a:endParaRPr>
          </a:p>
        </p:txBody>
      </p:sp>
      <p:sp>
        <p:nvSpPr>
          <p:cNvPr id="65539" name="Rectangle 3"/>
          <p:cNvSpPr>
            <a:spLocks noChangeArrowheads="1"/>
          </p:cNvSpPr>
          <p:nvPr/>
        </p:nvSpPr>
        <p:spPr bwMode="auto">
          <a:xfrm>
            <a:off x="611188" y="1773238"/>
            <a:ext cx="7848600" cy="4751387"/>
          </a:xfrm>
          <a:prstGeom prst="rect">
            <a:avLst/>
          </a:prstGeom>
          <a:noFill/>
          <a:ln w="9525">
            <a:noFill/>
            <a:miter lim="800000"/>
            <a:headEnd/>
            <a:tailEnd/>
          </a:ln>
          <a:effectLst/>
        </p:spPr>
        <p:txBody>
          <a:bodyPr lIns="92075" tIns="46038" rIns="92075" bIns="46038"/>
          <a:lstStyle/>
          <a:p>
            <a:pPr marL="266700" indent="-266700" eaLnBrk="0" hangingPunct="0">
              <a:buSzPct val="50000"/>
              <a:buFontTx/>
              <a:buBlip>
                <a:blip r:embed="rId3"/>
              </a:buBlip>
            </a:pPr>
            <a:r>
              <a:rPr lang="th-TH" b="1">
                <a:latin typeface="Angsana New" pitchFamily="18" charset="-34"/>
              </a:rPr>
              <a:t>ลดสินค้าคงคลังและกิจกรรมที่ไม่เกิดประโยชน์</a:t>
            </a:r>
          </a:p>
          <a:p>
            <a:pPr marL="266700" indent="-266700" eaLnBrk="0" hangingPunct="0">
              <a:buSzPct val="50000"/>
              <a:buFontTx/>
              <a:buBlip>
                <a:blip r:embed="rId3"/>
              </a:buBlip>
            </a:pPr>
            <a:r>
              <a:rPr lang="th-TH" b="1">
                <a:latin typeface="Angsana New" pitchFamily="18" charset="-34"/>
              </a:rPr>
              <a:t>ขจัดปัญหาคอขวดและความล่าช้าในการจัดส่ง</a:t>
            </a:r>
          </a:p>
          <a:p>
            <a:pPr marL="266700" indent="-266700" eaLnBrk="0" hangingPunct="0">
              <a:buSzPct val="50000"/>
              <a:buFontTx/>
              <a:buBlip>
                <a:blip r:embed="rId3"/>
              </a:buBlip>
            </a:pPr>
            <a:r>
              <a:rPr lang="th-TH" b="1">
                <a:latin typeface="Angsana New" pitchFamily="18" charset="-34"/>
              </a:rPr>
              <a:t>กำหนดจำนวน / ที่ตั้ง / ขีดความสามารถของโรงพัก สินค้าให้เหมาะสม</a:t>
            </a:r>
          </a:p>
          <a:p>
            <a:pPr marL="266700" indent="-266700" eaLnBrk="0" hangingPunct="0">
              <a:buSzPct val="50000"/>
              <a:buFontTx/>
              <a:buBlip>
                <a:blip r:embed="rId3"/>
              </a:buBlip>
            </a:pPr>
            <a:r>
              <a:rPr lang="th-TH" b="1">
                <a:latin typeface="Angsana New" pitchFamily="18" charset="-34"/>
              </a:rPr>
              <a:t>ใช้การสั่งซื้อวัตถุดิบคราวละมาก ๆ เพื่อได้ส่วนลด</a:t>
            </a:r>
          </a:p>
          <a:p>
            <a:pPr marL="266700" indent="-266700" eaLnBrk="0" hangingPunct="0">
              <a:buSzPct val="50000"/>
              <a:buFontTx/>
              <a:buBlip>
                <a:blip r:embed="rId3"/>
              </a:buBlip>
            </a:pPr>
            <a:r>
              <a:rPr lang="th-TH" b="1">
                <a:latin typeface="Angsana New" pitchFamily="18" charset="-34"/>
              </a:rPr>
              <a:t>ใช้อุปกรณ์ / ยานพาหนะให้เกิดประโยชน์สูงสุด</a:t>
            </a:r>
          </a:p>
          <a:p>
            <a:pPr marL="266700" indent="-266700" eaLnBrk="0" hangingPunct="0">
              <a:buSzPct val="50000"/>
              <a:buFontTx/>
              <a:buBlip>
                <a:blip r:embed="rId3"/>
              </a:buBlip>
            </a:pPr>
            <a:r>
              <a:rPr lang="th-TH" b="1">
                <a:latin typeface="Angsana New" pitchFamily="18" charset="-34"/>
              </a:rPr>
              <a:t>ลดต้นทุนโดยรวมของธุรกิจ</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11188" y="485775"/>
            <a:ext cx="7772400" cy="1143000"/>
          </a:xfrm>
        </p:spPr>
        <p:txBody>
          <a:bodyPr>
            <a:normAutofit fontScale="90000"/>
          </a:bodyPr>
          <a:lstStyle/>
          <a:p>
            <a:r>
              <a:rPr lang="th-TH" sz="4000" b="1">
                <a:latin typeface="Angsana New" pitchFamily="18" charset="-34"/>
              </a:rPr>
              <a:t>เพื่อให้การจัดการโลจิสติกส์มีประสิทธิภาพสูงสุด  สมาชิกในห่วงโซ่อุปทานควร</a:t>
            </a:r>
          </a:p>
        </p:txBody>
      </p:sp>
      <p:sp>
        <p:nvSpPr>
          <p:cNvPr id="116739" name="Rectangle 3"/>
          <p:cNvSpPr>
            <a:spLocks noGrp="1" noChangeArrowheads="1"/>
          </p:cNvSpPr>
          <p:nvPr>
            <p:ph type="subTitle" idx="1"/>
          </p:nvPr>
        </p:nvSpPr>
        <p:spPr>
          <a:xfrm>
            <a:off x="395288" y="2205038"/>
            <a:ext cx="8280400" cy="2663825"/>
          </a:xfrm>
        </p:spPr>
        <p:txBody>
          <a:bodyPr/>
          <a:lstStyle/>
          <a:p>
            <a:pPr algn="l">
              <a:buFontTx/>
              <a:buChar char="•"/>
            </a:pPr>
            <a:r>
              <a:rPr lang="th-TH" sz="2800" b="1">
                <a:latin typeface="Angsana New" pitchFamily="18" charset="-34"/>
              </a:rPr>
              <a:t>เปิดใจให้กว้างและยอมรับบทบาทและความสำคัญของโลจิสติกส์และห่วงโซ่อุปทานที่มีต่อการเพิ่มขีดความสามารถในการแข่งขันขององค์กร</a:t>
            </a:r>
          </a:p>
          <a:p>
            <a:pPr algn="l">
              <a:buFontTx/>
              <a:buChar char="•"/>
            </a:pPr>
            <a:r>
              <a:rPr lang="th-TH" sz="2800" b="1">
                <a:latin typeface="Angsana New" pitchFamily="18" charset="-34"/>
              </a:rPr>
              <a:t>สร้างความไว้ใจ (</a:t>
            </a:r>
            <a:r>
              <a:rPr lang="en-US" sz="2800" b="1">
                <a:latin typeface="Angsana New" pitchFamily="18" charset="-34"/>
              </a:rPr>
              <a:t>Trust) </a:t>
            </a:r>
            <a:r>
              <a:rPr lang="th-TH" sz="2800" b="1">
                <a:latin typeface="Angsana New" pitchFamily="18" charset="-34"/>
              </a:rPr>
              <a:t>ระหว่างสมาชิกในห่วงโซ่อุปทานซึ่งจะนำไปสู่การสร้างความร่วมมือ (</a:t>
            </a:r>
            <a:r>
              <a:rPr lang="en-US" sz="2800" b="1">
                <a:latin typeface="Angsana New" pitchFamily="18" charset="-34"/>
              </a:rPr>
              <a:t>Collaboration) </a:t>
            </a:r>
            <a:r>
              <a:rPr lang="th-TH" sz="2800" b="1">
                <a:latin typeface="Angsana New" pitchFamily="18" charset="-34"/>
              </a:rPr>
              <a:t>ระหว่างสมาชิก </a:t>
            </a:r>
          </a:p>
          <a:p>
            <a:pPr algn="l">
              <a:buFontTx/>
              <a:buChar char="•"/>
            </a:pPr>
            <a:r>
              <a:rPr lang="th-TH" sz="2800" b="1">
                <a:latin typeface="Angsana New" pitchFamily="18" charset="-34"/>
              </a:rPr>
              <a:t>ทำการบูรณการกระบวนการทางธุรกิจเข้ากับพันธมิตรของตนเอง</a:t>
            </a:r>
          </a:p>
          <a:p>
            <a:pPr algn="l">
              <a:buFontTx/>
              <a:buChar char="•"/>
            </a:pPr>
            <a:endParaRPr lang="th-TH">
              <a:latin typeface="Angsana New" pitchFamily="18" charset="-34"/>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09600" y="609600"/>
            <a:ext cx="7772400" cy="1143000"/>
          </a:xfrm>
        </p:spPr>
        <p:txBody>
          <a:bodyPr/>
          <a:lstStyle/>
          <a:p>
            <a:r>
              <a:rPr lang="en-US" sz="4000">
                <a:latin typeface="Angsana New" pitchFamily="18" charset="-34"/>
              </a:rPr>
              <a:t>Logistics &amp; Supply Chain Management</a:t>
            </a:r>
          </a:p>
        </p:txBody>
      </p:sp>
      <p:sp>
        <p:nvSpPr>
          <p:cNvPr id="110595" name="Rectangle 3"/>
          <p:cNvSpPr>
            <a:spLocks noGrp="1" noChangeArrowheads="1"/>
          </p:cNvSpPr>
          <p:nvPr>
            <p:ph type="subTitle" idx="1"/>
          </p:nvPr>
        </p:nvSpPr>
        <p:spPr>
          <a:xfrm>
            <a:off x="611188" y="1989138"/>
            <a:ext cx="8208962" cy="4608512"/>
          </a:xfrm>
        </p:spPr>
        <p:txBody>
          <a:bodyPr>
            <a:normAutofit lnSpcReduction="10000"/>
          </a:bodyPr>
          <a:lstStyle/>
          <a:p>
            <a:pPr algn="l"/>
            <a:r>
              <a:rPr lang="th-TH" b="1" u="sng">
                <a:latin typeface="Angsana New" pitchFamily="18" charset="-34"/>
              </a:rPr>
              <a:t>ประวัติและวิวัฒนาการ</a:t>
            </a:r>
            <a:r>
              <a:rPr lang="th-TH" sz="2800">
                <a:latin typeface="Angsana New" pitchFamily="18" charset="-34"/>
              </a:rPr>
              <a:t>  </a:t>
            </a:r>
          </a:p>
          <a:p>
            <a:pPr algn="l">
              <a:buFontTx/>
              <a:buChar char="•"/>
            </a:pPr>
            <a:r>
              <a:rPr lang="th-TH" sz="2800">
                <a:latin typeface="Angsana New" pitchFamily="18" charset="-34"/>
              </a:rPr>
              <a:t> </a:t>
            </a:r>
            <a:r>
              <a:rPr lang="th-TH" sz="2800" b="1">
                <a:latin typeface="Angsana New" pitchFamily="18" charset="-34"/>
              </a:rPr>
              <a:t>วิวัฒนาการระบบสินค้าทางธุรกิจ (</a:t>
            </a:r>
            <a:r>
              <a:rPr lang="en-US" sz="2800" b="1">
                <a:latin typeface="Angsana New" pitchFamily="18" charset="-34"/>
              </a:rPr>
              <a:t>Business Logistics) </a:t>
            </a:r>
            <a:r>
              <a:rPr lang="th-TH" sz="2800" b="1">
                <a:latin typeface="Angsana New" pitchFamily="18" charset="-34"/>
              </a:rPr>
              <a:t>เริ่มปี ค</a:t>
            </a:r>
            <a:r>
              <a:rPr lang="en-US" sz="2800" b="1">
                <a:latin typeface="Angsana New" pitchFamily="18" charset="-34"/>
              </a:rPr>
              <a:t>.</a:t>
            </a:r>
            <a:r>
              <a:rPr lang="th-TH" sz="2800" b="1">
                <a:latin typeface="Angsana New" pitchFamily="18" charset="-34"/>
              </a:rPr>
              <a:t>ศ</a:t>
            </a:r>
            <a:r>
              <a:rPr lang="en-US" sz="2800" b="1">
                <a:latin typeface="Angsana New" pitchFamily="18" charset="-34"/>
              </a:rPr>
              <a:t>.</a:t>
            </a:r>
            <a:r>
              <a:rPr lang="th-TH" sz="2800" b="1">
                <a:latin typeface="Angsana New" pitchFamily="18" charset="-34"/>
              </a:rPr>
              <a:t> </a:t>
            </a:r>
            <a:r>
              <a:rPr lang="en-US" sz="2800" b="1">
                <a:latin typeface="Angsana New" pitchFamily="18" charset="-34"/>
              </a:rPr>
              <a:t>1961</a:t>
            </a:r>
          </a:p>
          <a:p>
            <a:pPr algn="l">
              <a:buFontTx/>
              <a:buChar char="•"/>
            </a:pPr>
            <a:r>
              <a:rPr lang="en-US" sz="2800" b="1">
                <a:latin typeface="Angsana New" pitchFamily="18" charset="-34"/>
              </a:rPr>
              <a:t> </a:t>
            </a:r>
            <a:r>
              <a:rPr lang="th-TH" sz="2800" b="1">
                <a:latin typeface="Angsana New" pitchFamily="18" charset="-34"/>
              </a:rPr>
              <a:t>หนังสือเล่มแรกๆของการจัดการระบบสินค้าทางธุรกิจ (</a:t>
            </a:r>
            <a:r>
              <a:rPr lang="en-US" sz="2800" b="1">
                <a:latin typeface="Angsana New" pitchFamily="18" charset="-34"/>
              </a:rPr>
              <a:t>Logistics Management) </a:t>
            </a:r>
            <a:r>
              <a:rPr lang="th-TH" sz="2800" b="1">
                <a:latin typeface="Angsana New" pitchFamily="18" charset="-34"/>
              </a:rPr>
              <a:t> </a:t>
            </a:r>
          </a:p>
          <a:p>
            <a:pPr algn="l"/>
            <a:r>
              <a:rPr lang="th-TH" sz="2800" b="1">
                <a:latin typeface="Angsana New" pitchFamily="18" charset="-34"/>
              </a:rPr>
              <a:t>   เพิ่งจะพิมพ์ออกมาในปี ค</a:t>
            </a:r>
            <a:r>
              <a:rPr lang="en-US" sz="2800" b="1">
                <a:latin typeface="Angsana New" pitchFamily="18" charset="-34"/>
              </a:rPr>
              <a:t>.</a:t>
            </a:r>
            <a:r>
              <a:rPr lang="th-TH" sz="2800" b="1">
                <a:latin typeface="Angsana New" pitchFamily="18" charset="-34"/>
              </a:rPr>
              <a:t>ศ</a:t>
            </a:r>
            <a:r>
              <a:rPr lang="en-US" sz="2800" b="1">
                <a:latin typeface="Angsana New" pitchFamily="18" charset="-34"/>
              </a:rPr>
              <a:t>.</a:t>
            </a:r>
            <a:r>
              <a:rPr lang="th-TH" sz="2800" b="1">
                <a:latin typeface="Angsana New" pitchFamily="18" charset="-34"/>
              </a:rPr>
              <a:t> </a:t>
            </a:r>
            <a:r>
              <a:rPr lang="en-US" sz="2800" b="1">
                <a:latin typeface="Angsana New" pitchFamily="18" charset="-34"/>
              </a:rPr>
              <a:t>1974 </a:t>
            </a:r>
          </a:p>
          <a:p>
            <a:pPr algn="l">
              <a:buFontTx/>
              <a:buChar char="•"/>
            </a:pPr>
            <a:r>
              <a:rPr lang="en-US" sz="2800" b="1">
                <a:latin typeface="Angsana New" pitchFamily="18" charset="-34"/>
              </a:rPr>
              <a:t> </a:t>
            </a:r>
            <a:r>
              <a:rPr lang="th-TH" sz="2800" b="1">
                <a:latin typeface="Angsana New" pitchFamily="18" charset="-34"/>
              </a:rPr>
              <a:t>ธุรกิจต่างๆจะมีต้นทุนโดยเฉลี่ยสำหรับระบบสินค้าทางธุรกิจอยู่ระหว่างร้อยละ </a:t>
            </a:r>
            <a:endParaRPr lang="en-US" sz="2800" b="1">
              <a:latin typeface="Angsana New" pitchFamily="18" charset="-34"/>
            </a:endParaRPr>
          </a:p>
          <a:p>
            <a:pPr algn="l"/>
            <a:r>
              <a:rPr lang="en-US" sz="2800" b="1">
                <a:latin typeface="Angsana New" pitchFamily="18" charset="-34"/>
              </a:rPr>
              <a:t>   </a:t>
            </a:r>
            <a:r>
              <a:rPr lang="en-US" sz="2800" b="1" u="sng">
                <a:solidFill>
                  <a:srgbClr val="FF0000"/>
                </a:solidFill>
                <a:latin typeface="Angsana New" pitchFamily="18" charset="-34"/>
              </a:rPr>
              <a:t>5  – 35 </a:t>
            </a:r>
            <a:r>
              <a:rPr lang="th-TH" sz="2800" b="1" u="sng">
                <a:solidFill>
                  <a:srgbClr val="FF0000"/>
                </a:solidFill>
                <a:latin typeface="Angsana New" pitchFamily="18" charset="-34"/>
              </a:rPr>
              <a:t> ของราคาขาย</a:t>
            </a:r>
            <a:r>
              <a:rPr lang="th-TH" sz="2800" b="1">
                <a:latin typeface="Angsana New" pitchFamily="18" charset="-34"/>
              </a:rPr>
              <a:t>ซึ่งเป็นค่าใช้จ่ายหรือต้นทุนที่สูงรองลงมาจากค่าวัตถุดิบของ</a:t>
            </a:r>
          </a:p>
          <a:p>
            <a:pPr algn="l"/>
            <a:r>
              <a:rPr lang="th-TH" sz="2800" b="1">
                <a:latin typeface="Angsana New" pitchFamily="18" charset="-34"/>
              </a:rPr>
              <a:t>    อุตสาหกรรมการผลิต</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611188" y="333375"/>
            <a:ext cx="7772400" cy="1143000"/>
          </a:xfrm>
        </p:spPr>
        <p:txBody>
          <a:bodyPr>
            <a:normAutofit fontScale="90000"/>
          </a:bodyPr>
          <a:lstStyle/>
          <a:p>
            <a:r>
              <a:rPr lang="th-TH" sz="4000" b="1">
                <a:latin typeface="Angsana New" pitchFamily="18" charset="-34"/>
              </a:rPr>
              <a:t>เพื่อให้การจัดการโลจิสติกส์มีประสิทธิภาพสูงสุด   สมาชิกในห่วงโซ่อุปทานควร</a:t>
            </a:r>
          </a:p>
        </p:txBody>
      </p:sp>
      <p:sp>
        <p:nvSpPr>
          <p:cNvPr id="125955" name="Rectangle 3"/>
          <p:cNvSpPr>
            <a:spLocks noGrp="1" noChangeArrowheads="1"/>
          </p:cNvSpPr>
          <p:nvPr>
            <p:ph type="subTitle" idx="1"/>
          </p:nvPr>
        </p:nvSpPr>
        <p:spPr>
          <a:xfrm>
            <a:off x="395288" y="2060575"/>
            <a:ext cx="8280400" cy="2590800"/>
          </a:xfrm>
        </p:spPr>
        <p:txBody>
          <a:bodyPr/>
          <a:lstStyle/>
          <a:p>
            <a:pPr algn="l">
              <a:buFontTx/>
              <a:buChar char="•"/>
            </a:pPr>
            <a:r>
              <a:rPr lang="th-TH" sz="2800" b="1">
                <a:latin typeface="Angsana New" pitchFamily="18" charset="-34"/>
              </a:rPr>
              <a:t>นำเอาเทคโนโลยีสารสนเทศเข้ามาใช้เพื่อช่วยให้การสื่อสารทั้งภายในองค์กรและภายนอกองค์กรโปร่งใสและมีประสิทธิภาพสูงสุด</a:t>
            </a:r>
          </a:p>
          <a:p>
            <a:pPr algn="l">
              <a:buFontTx/>
              <a:buChar char="•"/>
            </a:pPr>
            <a:r>
              <a:rPr lang="th-TH" sz="2800" b="1">
                <a:latin typeface="Angsana New" pitchFamily="18" charset="-34"/>
              </a:rPr>
              <a:t>นำเอาเทคนิคและหลักการบริหารจัดการเข้ามาประยุกต์ใช้โดยพิจารณาให้เหมาะสมกับภาพแวดล้อมขององค์กรและกับห่วงโซ่อุปทานโดยรวม</a:t>
            </a:r>
          </a:p>
        </p:txBody>
      </p:sp>
      <p:pic>
        <p:nvPicPr>
          <p:cNvPr id="125956" name="Picture 4" descr="it collaborate"/>
          <p:cNvPicPr>
            <a:picLocks noChangeAspect="1" noChangeArrowheads="1"/>
          </p:cNvPicPr>
          <p:nvPr/>
        </p:nvPicPr>
        <p:blipFill>
          <a:blip r:embed="rId3"/>
          <a:srcRect/>
          <a:stretch>
            <a:fillRect/>
          </a:stretch>
        </p:blipFill>
        <p:spPr bwMode="auto">
          <a:xfrm>
            <a:off x="6084888" y="3933825"/>
            <a:ext cx="2520950" cy="1663700"/>
          </a:xfrm>
          <a:prstGeom prst="rect">
            <a:avLst/>
          </a:prstGeo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323850" y="557213"/>
            <a:ext cx="8496300" cy="1143000"/>
          </a:xfrm>
        </p:spPr>
        <p:txBody>
          <a:bodyPr>
            <a:normAutofit fontScale="90000"/>
          </a:bodyPr>
          <a:lstStyle/>
          <a:p>
            <a:r>
              <a:rPr lang="th-TH" sz="4000" b="1">
                <a:solidFill>
                  <a:srgbClr val="FF0000"/>
                </a:solidFill>
                <a:latin typeface="Angsana New" pitchFamily="18" charset="-34"/>
              </a:rPr>
              <a:t>การจัดการห่วงโซ่อุปทานให้มีประสิทธิภาพและประสิทธิผลต้องมี</a:t>
            </a:r>
          </a:p>
        </p:txBody>
      </p:sp>
      <p:sp>
        <p:nvSpPr>
          <p:cNvPr id="118787" name="Rectangle 3"/>
          <p:cNvSpPr>
            <a:spLocks noGrp="1" noChangeArrowheads="1"/>
          </p:cNvSpPr>
          <p:nvPr>
            <p:ph type="subTitle" idx="1"/>
          </p:nvPr>
        </p:nvSpPr>
        <p:spPr>
          <a:xfrm>
            <a:off x="457200" y="1524000"/>
            <a:ext cx="8362950" cy="5000625"/>
          </a:xfrm>
        </p:spPr>
        <p:txBody>
          <a:bodyPr/>
          <a:lstStyle/>
          <a:p>
            <a:endParaRPr lang="th-TH" sz="3600" b="1" u="sng">
              <a:solidFill>
                <a:srgbClr val="FF0000"/>
              </a:solidFill>
              <a:latin typeface="Angsana New" pitchFamily="18" charset="-34"/>
            </a:endParaRPr>
          </a:p>
          <a:p>
            <a:pPr algn="l">
              <a:buFontTx/>
              <a:buChar char="•"/>
            </a:pPr>
            <a:r>
              <a:rPr lang="th-TH" sz="2800">
                <a:latin typeface="Angsana New" pitchFamily="18" charset="-34"/>
              </a:rPr>
              <a:t> </a:t>
            </a:r>
            <a:r>
              <a:rPr lang="th-TH" sz="2800" b="1">
                <a:latin typeface="Angsana New" pitchFamily="18" charset="-34"/>
              </a:rPr>
              <a:t>เข้าใจความหมายและหลักการของห่วงโซ่อุปทาน</a:t>
            </a:r>
          </a:p>
          <a:p>
            <a:pPr algn="l">
              <a:buFontTx/>
              <a:buChar char="•"/>
            </a:pPr>
            <a:r>
              <a:rPr lang="th-TH" sz="2800" b="1">
                <a:latin typeface="Angsana New" pitchFamily="18" charset="-34"/>
              </a:rPr>
              <a:t>  มีวินัยในการวางแผนและการบริหารตารางกิจกรรมต่างๆ</a:t>
            </a:r>
          </a:p>
          <a:p>
            <a:pPr algn="l">
              <a:buFontTx/>
              <a:buChar char="•"/>
            </a:pPr>
            <a:r>
              <a:rPr lang="th-TH" sz="2800" b="1">
                <a:latin typeface="Angsana New" pitchFamily="18" charset="-34"/>
              </a:rPr>
              <a:t>  มีระดับของการสื่อสารและการเชื่อมโยงของแผนและข้อมูลต่างๆ</a:t>
            </a:r>
          </a:p>
          <a:p>
            <a:pPr algn="l"/>
            <a:r>
              <a:rPr lang="th-TH" sz="2800" b="1">
                <a:latin typeface="Angsana New" pitchFamily="18" charset="-34"/>
              </a:rPr>
              <a:t>     ระหว่างหุ้นส่วนที่ดีเยี่ยม</a:t>
            </a:r>
            <a:r>
              <a:rPr lang="th-TH">
                <a:latin typeface="Angsana New" pitchFamily="18" charset="-34"/>
              </a:rPr>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323850" y="630238"/>
            <a:ext cx="8424863" cy="1143000"/>
          </a:xfrm>
        </p:spPr>
        <p:txBody>
          <a:bodyPr>
            <a:normAutofit fontScale="90000"/>
          </a:bodyPr>
          <a:lstStyle/>
          <a:p>
            <a:r>
              <a:rPr lang="th-TH" sz="4000" b="1">
                <a:solidFill>
                  <a:srgbClr val="FF0000"/>
                </a:solidFill>
                <a:latin typeface="Angsana New" pitchFamily="18" charset="-34"/>
              </a:rPr>
              <a:t>การจัดการห่วงโซ่อุปทานให้มีประสิทธิภาพและประสิทธิผลต้องมี (ต่อ)</a:t>
            </a:r>
            <a:r>
              <a:rPr lang="th-TH" b="1" u="sng">
                <a:solidFill>
                  <a:srgbClr val="FF0000"/>
                </a:solidFill>
                <a:latin typeface="Angsana New" pitchFamily="18" charset="-34"/>
              </a:rPr>
              <a:t> </a:t>
            </a:r>
          </a:p>
        </p:txBody>
      </p:sp>
      <p:sp>
        <p:nvSpPr>
          <p:cNvPr id="128003" name="Rectangle 3"/>
          <p:cNvSpPr>
            <a:spLocks noGrp="1" noChangeArrowheads="1"/>
          </p:cNvSpPr>
          <p:nvPr>
            <p:ph type="subTitle" idx="1"/>
          </p:nvPr>
        </p:nvSpPr>
        <p:spPr>
          <a:xfrm>
            <a:off x="457200" y="1524000"/>
            <a:ext cx="8362950" cy="5000625"/>
          </a:xfrm>
        </p:spPr>
        <p:txBody>
          <a:bodyPr/>
          <a:lstStyle/>
          <a:p>
            <a:pPr algn="l">
              <a:buFontTx/>
              <a:buChar char="•"/>
            </a:pPr>
            <a:endParaRPr lang="th-TH">
              <a:latin typeface="Angsana New" pitchFamily="18" charset="-34"/>
            </a:endParaRPr>
          </a:p>
          <a:p>
            <a:pPr algn="l">
              <a:buFontTx/>
              <a:buChar char="•"/>
            </a:pPr>
            <a:r>
              <a:rPr lang="th-TH">
                <a:latin typeface="Angsana New" pitchFamily="18" charset="-34"/>
              </a:rPr>
              <a:t>  </a:t>
            </a:r>
            <a:r>
              <a:rPr lang="th-TH" sz="2800" b="1">
                <a:latin typeface="Angsana New" pitchFamily="18" charset="-34"/>
              </a:rPr>
              <a:t>มีวิสัยทัศน์ </a:t>
            </a:r>
            <a:r>
              <a:rPr lang="en-US" sz="2800" b="1">
                <a:latin typeface="Angsana New" pitchFamily="18" charset="-34"/>
              </a:rPr>
              <a:t>(Logistics Vision) </a:t>
            </a:r>
            <a:r>
              <a:rPr lang="th-TH" sz="2800" b="1">
                <a:latin typeface="Angsana New" pitchFamily="18" charset="-34"/>
              </a:rPr>
              <a:t>ที่มุ่งที่จะลดต้นทุนและยกระดับความพึง</a:t>
            </a:r>
          </a:p>
          <a:p>
            <a:pPr algn="l"/>
            <a:r>
              <a:rPr lang="th-TH" sz="2800" b="1">
                <a:latin typeface="Angsana New" pitchFamily="18" charset="-34"/>
              </a:rPr>
              <a:t>    พอใจของลูกค้า</a:t>
            </a:r>
          </a:p>
          <a:p>
            <a:pPr algn="l">
              <a:buFontTx/>
              <a:buChar char="•"/>
            </a:pPr>
            <a:r>
              <a:rPr lang="th-TH" sz="2800" b="1">
                <a:latin typeface="Angsana New" pitchFamily="18" charset="-34"/>
              </a:rPr>
              <a:t>  รู้ว่าจะบริหารและจัดการโลจิสติกส์ให้เหมาะสมและสอดคล้องกับ</a:t>
            </a:r>
          </a:p>
          <a:p>
            <a:pPr algn="l"/>
            <a:r>
              <a:rPr lang="th-TH" sz="2800" b="1">
                <a:latin typeface="Angsana New" pitchFamily="18" charset="-34"/>
              </a:rPr>
              <a:t>     สิ่งแวดล้อมธุรกิจ</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sz="5400">
                <a:latin typeface="Angsana New" pitchFamily="18" charset="-34"/>
              </a:rPr>
              <a:t>END &amp; Questions</a:t>
            </a:r>
          </a:p>
        </p:txBody>
      </p:sp>
      <p:graphicFrame>
        <p:nvGraphicFramePr>
          <p:cNvPr id="94211" name="Object 3">
            <a:hlinkClick r:id="" action="ppaction://ole?verb=0"/>
          </p:cNvPr>
          <p:cNvGraphicFramePr>
            <a:graphicFrameLocks/>
          </p:cNvGraphicFramePr>
          <p:nvPr/>
        </p:nvGraphicFramePr>
        <p:xfrm>
          <a:off x="3733800" y="3124200"/>
          <a:ext cx="1981200" cy="2667000"/>
        </p:xfrm>
        <a:graphic>
          <a:graphicData uri="http://schemas.openxmlformats.org/presentationml/2006/ole">
            <p:oleObj spid="_x0000_s94211" name="Microsoft ClipArt Gallery" r:id="rId4" imgW="5567040" imgH="5546520" progId="MS_ClipArt_Gallery">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2062163"/>
            <a:ext cx="8218488" cy="4319587"/>
          </a:xfrm>
        </p:spPr>
        <p:txBody>
          <a:bodyPr/>
          <a:lstStyle/>
          <a:p>
            <a:pPr marL="990600" lvl="1" indent="-533400">
              <a:buFont typeface="Wingdings" pitchFamily="2" charset="2"/>
              <a:buChar char="q"/>
            </a:pPr>
            <a:r>
              <a:rPr lang="th-TH" b="1">
                <a:latin typeface="Angsana New" pitchFamily="18" charset="-34"/>
              </a:rPr>
              <a:t>ช่วยให้ธุรกิจเกิดประสิทธิภาพและประสิทธิผลในกระบวนการด้าน            โลจิสติกส์และการจัดการซัพพลายเชน</a:t>
            </a:r>
          </a:p>
          <a:p>
            <a:pPr marL="990600" lvl="1" indent="-533400">
              <a:buFont typeface="Wingdings" pitchFamily="2" charset="2"/>
              <a:buChar char="q"/>
            </a:pPr>
            <a:r>
              <a:rPr lang="th-TH" b="1">
                <a:latin typeface="Angsana New" pitchFamily="18" charset="-34"/>
              </a:rPr>
              <a:t>ทำให้ธุรกิจปรับตัวรองรับการเปลี่ยนแปลงเปิดเสรีทางการค้า </a:t>
            </a:r>
          </a:p>
          <a:p>
            <a:pPr marL="990600" lvl="1" indent="-533400">
              <a:buFont typeface="Wingdings" pitchFamily="2" charset="2"/>
              <a:buChar char="q"/>
            </a:pPr>
            <a:r>
              <a:rPr lang="th-TH" b="1">
                <a:latin typeface="Angsana New" pitchFamily="18" charset="-34"/>
              </a:rPr>
              <a:t>สามารถนำเทคโนโลยีสารสนเทศและระบบการสื่อสารมาประยุกต์ใช้เพื่อช่วยลดระยะเวลาดำเนินงานในขั้นตอนต่างๆ ในระบบเศรษฐกิจให้มีประสิทธิภาพมากขึ้น</a:t>
            </a:r>
          </a:p>
          <a:p>
            <a:pPr marL="990600" lvl="1" indent="-533400">
              <a:buFont typeface="Wingdings" pitchFamily="2" charset="2"/>
              <a:buChar char="q"/>
            </a:pPr>
            <a:r>
              <a:rPr lang="th-TH" b="1">
                <a:latin typeface="Angsana New" pitchFamily="18" charset="-34"/>
              </a:rPr>
              <a:t>ช่วยเพิ่มศักยภาพด้านเศรษฐกิจโดยกระบวนการด้านโลจิสติกส์และเสริมสร้างอำนาจแข่งขันของธุรกิจเข้าด้วยกันให้เกิดการประสานงานกันต่อเนื่องในการสร้างความพึงพอใจสูงสุดแก่ลูกค้า</a:t>
            </a:r>
          </a:p>
        </p:txBody>
      </p:sp>
      <p:sp>
        <p:nvSpPr>
          <p:cNvPr id="91138" name="Rectangle 2"/>
          <p:cNvSpPr>
            <a:spLocks noGrp="1" noChangeArrowheads="1"/>
          </p:cNvSpPr>
          <p:nvPr>
            <p:ph type="title"/>
          </p:nvPr>
        </p:nvSpPr>
        <p:spPr>
          <a:xfrm>
            <a:off x="323850" y="414338"/>
            <a:ext cx="8640763" cy="1143000"/>
          </a:xfrm>
        </p:spPr>
        <p:txBody>
          <a:bodyPr>
            <a:normAutofit fontScale="90000"/>
          </a:bodyPr>
          <a:lstStyle/>
          <a:p>
            <a:pPr algn="l"/>
            <a:r>
              <a:rPr lang="th-TH" sz="4000" b="1"/>
              <a:t>บทบาทและความสำคัญของระบบโลจิสติกส์ที่มีต่อการพัฒนาระบบเศรษฐกิจของประเทศ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217488" y="1628775"/>
            <a:ext cx="8675687" cy="5040313"/>
          </a:xfrm>
        </p:spPr>
        <p:txBody>
          <a:bodyPr/>
          <a:lstStyle/>
          <a:p>
            <a:pPr marL="990600" lvl="1" indent="-533400">
              <a:buFont typeface="Wingdings" pitchFamily="2" charset="2"/>
              <a:buChar char="q"/>
            </a:pPr>
            <a:r>
              <a:rPr lang="th-TH" b="1">
                <a:latin typeface="Angsana New" pitchFamily="18" charset="-34"/>
              </a:rPr>
              <a:t>ช่วยให้ภาคการเกษตรเกิดประสิทธิภาพและประสิทธิผลในกระบวนการด้าน     โลจิสติกส์และการจัดการซัพพลายเชน</a:t>
            </a:r>
          </a:p>
          <a:p>
            <a:pPr marL="990600" lvl="1" indent="-533400">
              <a:buFont typeface="Wingdings" pitchFamily="2" charset="2"/>
              <a:buChar char="q"/>
            </a:pPr>
            <a:r>
              <a:rPr lang="th-TH" b="1">
                <a:latin typeface="Angsana New" pitchFamily="18" charset="-34"/>
              </a:rPr>
              <a:t>สามารถเพิ่มกิจกรรมสำคัญในการสนับสนุนการขายและบริการในภาคการเกษตร</a:t>
            </a:r>
          </a:p>
          <a:p>
            <a:pPr marL="990600" lvl="1" indent="-533400">
              <a:buFont typeface="Wingdings" pitchFamily="2" charset="2"/>
              <a:buChar char="q"/>
            </a:pPr>
            <a:r>
              <a:rPr lang="th-TH" b="1">
                <a:latin typeface="Angsana New" pitchFamily="18" charset="-34"/>
              </a:rPr>
              <a:t>ช่วยเพิ่มอรรถประโยชน์ด้านเวลาและสถานที่สำหรับลูกค้า เมื่อต้องการบริโภคหรือนำไปใช้ผลิตด้วยต้นทุนที่ภาคการเกษตรกำหนดไว้</a:t>
            </a:r>
          </a:p>
          <a:p>
            <a:pPr marL="990600" lvl="1" indent="-533400">
              <a:buFont typeface="Wingdings" pitchFamily="2" charset="2"/>
              <a:buChar char="q"/>
            </a:pPr>
            <a:r>
              <a:rPr lang="th-TH" b="1">
                <a:latin typeface="Angsana New" pitchFamily="18" charset="-34"/>
              </a:rPr>
              <a:t>สามารถนำเทคโนโลยีสารสนเทศและระบบการสื่อสารมาประยุกต์ใช้เพื่อช่วยลดระยะเวลาดำเนินงานในขั้นตอนต่างๆ ของกระบวนการผลิตไปจนถึงมือผู้บริโภคและซัพพลายเออร์ให้มีประสิทธิภาพมากขึ้น</a:t>
            </a:r>
          </a:p>
          <a:p>
            <a:pPr marL="990600" lvl="1" indent="-533400">
              <a:buFont typeface="Wingdings" pitchFamily="2" charset="2"/>
              <a:buChar char="q"/>
            </a:pPr>
            <a:r>
              <a:rPr lang="th-TH" b="1">
                <a:latin typeface="Angsana New" pitchFamily="18" charset="-34"/>
              </a:rPr>
              <a:t>เสริมสร้างอำนาจแข่งขันของภาคการเกษตรเข้าด้วยกันทำให้เกิดการประสานงานกันต่อเนื่องในการสร้างความพึงพอใจสูงสุดแก่ลูกค้าและผู้บริโภค</a:t>
            </a:r>
          </a:p>
        </p:txBody>
      </p:sp>
      <p:sp>
        <p:nvSpPr>
          <p:cNvPr id="92162" name="Rectangle 2"/>
          <p:cNvSpPr>
            <a:spLocks noGrp="1" noChangeArrowheads="1"/>
          </p:cNvSpPr>
          <p:nvPr>
            <p:ph type="title"/>
          </p:nvPr>
        </p:nvSpPr>
        <p:spPr>
          <a:xfrm>
            <a:off x="323850" y="414338"/>
            <a:ext cx="8640763" cy="1143000"/>
          </a:xfrm>
        </p:spPr>
        <p:txBody>
          <a:bodyPr>
            <a:normAutofit fontScale="90000"/>
          </a:bodyPr>
          <a:lstStyle/>
          <a:p>
            <a:pPr algn="l"/>
            <a:r>
              <a:rPr lang="th-TH" sz="4000" b="1"/>
              <a:t>บทบาทและความสำคัญของระบบโลจิสติกส์ที่มีต่อการพัฒนาภาคการเกษตรของประเทศ</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1715</TotalTime>
  <Words>3992</Words>
  <Application>Microsoft Office PowerPoint</Application>
  <PresentationFormat>On-screen Show (4:3)</PresentationFormat>
  <Paragraphs>600</Paragraphs>
  <Slides>73</Slides>
  <Notes>65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7" baseType="lpstr">
      <vt:lpstr>Arial</vt:lpstr>
      <vt:lpstr>Angsana New</vt:lpstr>
      <vt:lpstr>Times New Roman</vt:lpstr>
      <vt:lpstr>Tahoma</vt:lpstr>
      <vt:lpstr>Wingdings</vt:lpstr>
      <vt:lpstr>Arial Narrow</vt:lpstr>
      <vt:lpstr>Cordia New</vt:lpstr>
      <vt:lpstr>Verdana</vt:lpstr>
      <vt:lpstr>Gill Sans</vt:lpstr>
      <vt:lpstr>SimSun</vt:lpstr>
      <vt:lpstr>Browallia New</vt:lpstr>
      <vt:lpstr>Concourse</vt:lpstr>
      <vt:lpstr>Microsoft Clip Gallery</vt:lpstr>
      <vt:lpstr>Microsoft ClipArt Gallery</vt:lpstr>
      <vt:lpstr>Slide 1</vt:lpstr>
      <vt:lpstr>Slide 2</vt:lpstr>
      <vt:lpstr>วัตถุประสงค์ของบทเรียน </vt:lpstr>
      <vt:lpstr>ขอบเขตของการนำเสนอ </vt:lpstr>
      <vt:lpstr>บทนำ </vt:lpstr>
      <vt:lpstr>การเปลี่ยนแปลงที่เกิดขึ้นกับระบบธุรกิจของโลก</vt:lpstr>
      <vt:lpstr>Logistics &amp; Supply Chain Management</vt:lpstr>
      <vt:lpstr>บทบาทและความสำคัญของระบบโลจิสติกส์ที่มีต่อการพัฒนาระบบเศรษฐกิจของประเทศ</vt:lpstr>
      <vt:lpstr>บทบาทและความสำคัญของระบบโลจิสติกส์ที่มีต่อการพัฒนาภาคการเกษตรของประเทศ</vt:lpstr>
      <vt:lpstr>ระบบโลจิสติกส์จะครอบคลุมกิจกรรมกิจกรรมดังนี้คือ</vt:lpstr>
      <vt:lpstr>ระบบโลจิสติกส์จะครอบคลุมกิจกรรมกิจกรรมดังนี้คือ</vt:lpstr>
      <vt:lpstr>ระบบโลจิสติกส์จะครอบคลุมกิจกรรมกิจกรรมดังนี้คือ</vt:lpstr>
      <vt:lpstr>1. การบริการลูกค้า (Customer Service)</vt:lpstr>
      <vt:lpstr>2. กระบวนการสั่งซื้อ (Order Processing)</vt:lpstr>
      <vt:lpstr>3. การสื่อสารระหว่างกันในการส่งผ่านกระจายสินค้า (Distribution Communication)</vt:lpstr>
      <vt:lpstr>4. การควบคุมสินค้าคงคลังในโกดัง (Inventory Control)</vt:lpstr>
      <vt:lpstr>5. การคาดคะเนความต้องการ (Demand Forecasting)</vt:lpstr>
      <vt:lpstr>6. กระบวนการขนส่ง (Traffic and Transportation)</vt:lpstr>
      <vt:lpstr>7. การบริหารคลังสินค้า (Warehousing and storage)</vt:lpstr>
      <vt:lpstr>8. การเลือกแหล่งที่ตั้งของคลังสินค้าและโรงงาน      (Plant and Warehouse Site Selection)</vt:lpstr>
      <vt:lpstr>9. การขนถ่ายวัตถุดิบและการบรรจุภัณฑ์                                   (Material Handling &amp; Packaging)</vt:lpstr>
      <vt:lpstr>10. การจัดซื้อและการจัดหาวัตถุดิบ (Procurement)</vt:lpstr>
      <vt:lpstr>11.   การสนับสนุนทางด้านบริการและชิ้นส่วนประกอบ (Part and Service Support)</vt:lpstr>
      <vt:lpstr>12. การเคลื่อนย้ายของเสียจากกระบวนการผลิต หรือการนำกลับมาใช้ใหม่ (Salvage and Scrap Disposal)</vt:lpstr>
      <vt:lpstr>13. การยกขนสินค้าเพื่อส่งคืน (Return Goods Handling)</vt:lpstr>
      <vt:lpstr>Logistics &amp; Supply Chain Management</vt:lpstr>
      <vt:lpstr>Logistics &amp; Supply Chain Management</vt:lpstr>
      <vt:lpstr>ความหมายของโลจิสติกส์และห่วงโซ่อุปทาน</vt:lpstr>
      <vt:lpstr>Logistics &amp; Supply Chain Management</vt:lpstr>
      <vt:lpstr>Logistics &amp; Supply Chain Management</vt:lpstr>
      <vt:lpstr>Logistics &amp; Supply Chain Management</vt:lpstr>
      <vt:lpstr>Slide 32</vt:lpstr>
      <vt:lpstr>Slide 33</vt:lpstr>
      <vt:lpstr>Slide 34</vt:lpstr>
      <vt:lpstr>ความหมายของโลจิสติกส์</vt:lpstr>
      <vt:lpstr>รูปแบบของการเคลื่อนย้ายหรือการไหล</vt:lpstr>
      <vt:lpstr>Relationships between logistics and supply chain</vt:lpstr>
      <vt:lpstr>ตัวอย่างความสำเร็จของการนำเอาการจัดการโลจิสติกส์มาประยุกต์ใช้</vt:lpstr>
      <vt:lpstr>บทบาทและความสำคัญของระบบโลจิสติกส์และ ห่วงโซ่อุปทานที่มีต่อการพัฒนาและการเจริญเติบโต</vt:lpstr>
      <vt:lpstr>ปัจจัยที่มีอิทธิพลต่อการพัฒนาและการนำเอาการบริหารจัดการโลจิสติกส์และห่วงโซ่อุปทานมาใช้</vt:lpstr>
      <vt:lpstr>สถานการณ์ขององค์กรในปัจจุบัน</vt:lpstr>
      <vt:lpstr>ห่วงโซ่อุปทานในอุดมคติ (Integrated/ Virtual Supply Chain)</vt:lpstr>
      <vt:lpstr>ห่วงโซ่อุปทานในรูปแบบของท่อน้ำ</vt:lpstr>
      <vt:lpstr>ปัจจัยที่มีอิทธิพลต่อการพัฒนาและ การนำเอาการบริหารจัดการโลจิสติกส์และห่วงโซ่อุปทานมาใช้</vt:lpstr>
      <vt:lpstr>เป้าหมายและประโยชน์จากการมีการจัดการโลจิสติกส์ และห่วงโซ่อุปทาน</vt:lpstr>
      <vt:lpstr>Slide 46</vt:lpstr>
      <vt:lpstr>Slide 47</vt:lpstr>
      <vt:lpstr>7R in Logistics Management</vt:lpstr>
      <vt:lpstr>Slide 49</vt:lpstr>
      <vt:lpstr>Logistics Systematic Concept</vt:lpstr>
      <vt:lpstr>What are trade-offs in Supply Chain</vt:lpstr>
      <vt:lpstr>Slide 52</vt:lpstr>
      <vt:lpstr>Customer Service Concept</vt:lpstr>
      <vt:lpstr>Slide 54</vt:lpstr>
      <vt:lpstr>ความได้เปรียบในเชิงการแข่งขัน (Competitive Advantage)</vt:lpstr>
      <vt:lpstr>Major Supply Chain Drivers</vt:lpstr>
      <vt:lpstr>การตอบสนองและประสิทธิภาพ(Responsiveness vs. Efficie)</vt:lpstr>
      <vt:lpstr>การตอบสนองและประสิทธิภาพ(Responsiveness vs. Efficie)</vt:lpstr>
      <vt:lpstr>Goal of Logistics Management </vt:lpstr>
      <vt:lpstr>ปัญหาทั่วๆไปที่เกี่ยวข้องกับโลจิสติกส์และซัพพลายเชน </vt:lpstr>
      <vt:lpstr>Slide 61</vt:lpstr>
      <vt:lpstr>ปัญหาที่เกิดขึ้นในห่วงโซ่อุปทาน</vt:lpstr>
      <vt:lpstr>  </vt:lpstr>
      <vt:lpstr>Logistics Management </vt:lpstr>
      <vt:lpstr>Slide 65</vt:lpstr>
      <vt:lpstr>แนวทางในการจัดการปัญหาทางโลจิสติกส์   </vt:lpstr>
      <vt:lpstr>Slide 67</vt:lpstr>
      <vt:lpstr>Slide 68</vt:lpstr>
      <vt:lpstr>เพื่อให้การจัดการโลจิสติกส์มีประสิทธิภาพสูงสุด  สมาชิกในห่วงโซ่อุปทานควร</vt:lpstr>
      <vt:lpstr>เพื่อให้การจัดการโลจิสติกส์มีประสิทธิภาพสูงสุด   สมาชิกในห่วงโซ่อุปทานควร</vt:lpstr>
      <vt:lpstr>การจัดการห่วงโซ่อุปทานให้มีประสิทธิภาพและประสิทธิผลต้องมี</vt:lpstr>
      <vt:lpstr>การจัดการห่วงโซ่อุปทานให้มีประสิทธิภาพและประสิทธิผลต้องมี (ต่อ) </vt:lpstr>
      <vt:lpstr>END &amp; Questions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 1 ความหมายและความสำคัญของระบบโลจิสติกส์</dc:title>
  <dc:creator>G42</dc:creator>
  <cp:lastModifiedBy>COM</cp:lastModifiedBy>
  <cp:revision>111</cp:revision>
  <dcterms:created xsi:type="dcterms:W3CDTF">2006-06-27T04:17:20Z</dcterms:created>
  <dcterms:modified xsi:type="dcterms:W3CDTF">2009-02-07T05:43:37Z</dcterms:modified>
</cp:coreProperties>
</file>