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9"/>
  </p:notesMasterIdLst>
  <p:sldIdLst>
    <p:sldId id="256" r:id="rId2"/>
    <p:sldId id="30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61BB1-563B-4C63-963A-DDBC0F9350C4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9036F-B38A-4C88-B7B1-45D170E846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05CA70-1CAA-4BF6-8308-B6148682AA5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036F-B38A-4C88-B7B1-45D170E846B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D6A2-39B8-47B9-ABFC-23C420FD1753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B60C-000E-49EA-A1E1-792BE00AB1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D6A2-39B8-47B9-ABFC-23C420FD1753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B60C-000E-49EA-A1E1-792BE00AB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D6A2-39B8-47B9-ABFC-23C420FD1753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B60C-000E-49EA-A1E1-792BE00AB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D6A2-39B8-47B9-ABFC-23C420FD1753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B60C-000E-49EA-A1E1-792BE00AB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D6A2-39B8-47B9-ABFC-23C420FD1753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B60C-000E-49EA-A1E1-792BE00AB1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D6A2-39B8-47B9-ABFC-23C420FD1753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B60C-000E-49EA-A1E1-792BE00AB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D6A2-39B8-47B9-ABFC-23C420FD1753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B60C-000E-49EA-A1E1-792BE00AB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D6A2-39B8-47B9-ABFC-23C420FD1753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A2B60C-000E-49EA-A1E1-792BE00AB1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D6A2-39B8-47B9-ABFC-23C420FD1753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B60C-000E-49EA-A1E1-792BE00AB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D6A2-39B8-47B9-ABFC-23C420FD1753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A2B60C-000E-49EA-A1E1-792BE00AB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DD5D6A2-39B8-47B9-ABFC-23C420FD1753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B60C-000E-49EA-A1E1-792BE00AB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D5D6A2-39B8-47B9-ABFC-23C420FD1753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A2B60C-000E-49EA-A1E1-792BE00AB1D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natee.math.science.cmu.ac.th/BCK/rule.ht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2301240"/>
          </a:xfrm>
        </p:spPr>
        <p:txBody>
          <a:bodyPr>
            <a:normAutofit/>
          </a:bodyPr>
          <a:lstStyle/>
          <a:p>
            <a:pPr algn="ctr"/>
            <a:r>
              <a:rPr lang="th-TH" sz="11500" i="1" dirty="0" smtClean="0">
                <a:ln w="5000" cmpd="sng">
                  <a:solidFill>
                    <a:srgbClr val="002060"/>
                  </a:solidFill>
                  <a:prstDash val="solid"/>
                </a:ln>
                <a:latin typeface="Arial Unicode MS" pitchFamily="34" charset="-128"/>
                <a:ea typeface="Arial Unicode MS" pitchFamily="34" charset="-128"/>
                <a:cs typeface="+mn-cs"/>
              </a:rPr>
              <a:t>สื่อการเรียนการสอน</a:t>
            </a:r>
            <a:endParaRPr lang="en-US" sz="11500" i="1" dirty="0">
              <a:ln w="5000" cmpd="sng">
                <a:solidFill>
                  <a:srgbClr val="002060"/>
                </a:solidFill>
                <a:prstDash val="solid"/>
              </a:ln>
              <a:latin typeface="Arial Unicode MS" pitchFamily="34" charset="-128"/>
              <a:ea typeface="Arial Unicode MS" pitchFamily="34" charset="-128"/>
              <a:cs typeface="+mn-cs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Autofit/>
          </a:bodyPr>
          <a:lstStyle/>
          <a:p>
            <a:pPr algn="l"/>
            <a:r>
              <a:rPr lang="th-TH" sz="72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วิชา หลักการเขียนโปรแกรม</a:t>
            </a:r>
            <a:endParaRPr lang="en-US" sz="7200" b="1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การประมวลผล (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Processing)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 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เป็น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วิธีการจัดการกับข้อมูลที่ถูกส่งมาทางอุปกรณ์นำเข้า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Input Devices)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และข้อมูลเหล่านั้นจะถูกนำไปทำการประมวลผลด้วยคอมพิวเตอร์ โดยวิธีการต่างๆ ได้แก่ อาจเป็นการคำนวณทั่วๆ ไป คือการบวก การลบ การคูณ และการหาร, การเปรียบเทียบ, การจัดกลุ่มข้อมูล, การรวมข้อมูลเข้าด้วยกัน เป็นต้น ซึ่งอุปกรณ์ที่สำคัญที่สุดในการประมวลผลก็คือตัว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CPU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ทุกครั้งที่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CPU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ทำงานจะทำการรับคำสั่งจากหน่วยความจำเข้ามาแล้วทำการประมวลผลและเมื่อประมวลผลเสร็จแล้วจะส่งผลที่ได้กลับไปยังหน่วยความจำอีกครั้งหนึ่งเราเรียกว่า วัฏจักรของเครื่องหรือรอบของการทำงาน(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Machine </a:t>
            </a:r>
            <a:r>
              <a:rPr lang="en-US" dirty="0" err="1" smtClean="0">
                <a:latin typeface="2005_iannnnnGMO" pitchFamily="2" charset="0"/>
                <a:cs typeface="2005_iannnnnGMO" pitchFamily="2" charset="0"/>
              </a:rPr>
              <a:t>Cyecle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)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การนำเสนอ</a:t>
            </a:r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ข้อมูล</a:t>
            </a:r>
            <a:b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</a:br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(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Output Data)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เป็น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ขั้นตอนที่ได้หลังจากผ่านการประมวลผลแล้ว โดยจะมีการแสดงผลลัพธ์ที่ได้จากการประมวลผลให้ผู้อื่นทราบ โดยข้อมูลที่นำออกจากระบบคอมพิวเตอร์จะถูกส่งข้อมูลผ่านตัวเชื่อมต่อ(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connector)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ของคอมพิวเตอร์ ซึ่งรูปแบบของผลลัพธ์สามารถแสดงได้หลายรูปแบบ เช่น รายงาน, กราฟ, ตาราง เป็นต้น นอกจากนี้ การนำเสนอข้อมูลยังรวมไปถึงการเคลื่อนย้ายข้อมูลข่าวสารจากที่หนึ่งไปยังอีกที่หนึ่ง โดยอาศัยเทคโนโลยีการสื่อสารเป็นตัวกลาง เช่น คู่สายโทรศัพท์ การส่งสัญญาณดาวเทียม เป็นต้น ส่วนใหญ่แล้วมักนิยมแสดงผลลัพธ์ของข้อมูลออกมาทางหน้าจอของคอมพิวเตอร์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Display Screen)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หรือ มอนิเตอร์(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Monitor)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หรือเราอาจนำเสนอข้อมูลออกมาทางกระดาษ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Hard Copy)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โดยใช้เครื่องพิมพ์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Printer)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วิธีการประมวลผลข้อมูล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400" b="1" dirty="0" smtClean="0">
                <a:latin typeface="2005_iannnnnGMO" pitchFamily="2" charset="0"/>
                <a:cs typeface="2005_iannnnnGMO" pitchFamily="2" charset="0"/>
              </a:rPr>
              <a:t>1) การคำนวณ (</a:t>
            </a:r>
            <a:r>
              <a:rPr lang="en-US" sz="2400" b="1" dirty="0" smtClean="0">
                <a:latin typeface="2005_iannnnnGMO" pitchFamily="2" charset="0"/>
                <a:cs typeface="2005_iannnnnGMO" pitchFamily="2" charset="0"/>
              </a:rPr>
              <a:t>Calculation)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หมายถึง การนำข้อมูลที่เป็นตัวเลขมาทำการ บวก ลบ คูณ หารยกกำลัง เช่น การคำนวณภาษี การคำนวณค่าแรง เป็นต้น</a:t>
            </a:r>
          </a:p>
          <a:p>
            <a:pPr>
              <a:buNone/>
            </a:pPr>
            <a:r>
              <a:rPr lang="th-TH" sz="2400" b="1" dirty="0" smtClean="0">
                <a:latin typeface="2005_iannnnnGMO" pitchFamily="2" charset="0"/>
                <a:cs typeface="2005_iannnnnGMO" pitchFamily="2" charset="0"/>
              </a:rPr>
              <a:t>2) การจัดเรียงข้อมูล (</a:t>
            </a:r>
            <a:r>
              <a:rPr lang="en-US" sz="2400" b="1" dirty="0" smtClean="0">
                <a:latin typeface="2005_iannnnnGMO" pitchFamily="2" charset="0"/>
                <a:cs typeface="2005_iannnnnGMO" pitchFamily="2" charset="0"/>
              </a:rPr>
              <a:t>Sorting)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เป็นการเรียงข้อมูลจากน้อยไปหามาก หรือมากไปหาน้อย เพื่อทำให้ดูง่ายขึ้น ค้นหาข้อมูลที่ต้องการได้เร็วขึ้น เช่น การเรียง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คะแนนดิบของ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นักเรียนจากมาก ไปหาน้อย การเก็บบัตรดัชนีสำหรับหนังสือต่างๆ โดยการเรียงตามตัวอักษร จาก ก ข ค ถึง ฮ เป็นต้น </a:t>
            </a:r>
          </a:p>
          <a:p>
            <a:pPr>
              <a:buNone/>
            </a:pPr>
            <a:r>
              <a:rPr lang="th-TH" sz="2400" b="1" dirty="0" smtClean="0">
                <a:latin typeface="2005_iannnnnGMO" pitchFamily="2" charset="0"/>
                <a:cs typeface="2005_iannnnnGMO" pitchFamily="2" charset="0"/>
              </a:rPr>
              <a:t>3) การจัดกลุ่ม (</a:t>
            </a:r>
            <a:r>
              <a:rPr lang="en-US" sz="2400" b="1" dirty="0" smtClean="0">
                <a:latin typeface="2005_iannnnnGMO" pitchFamily="2" charset="0"/>
                <a:cs typeface="2005_iannnnnGMO" pitchFamily="2" charset="0"/>
              </a:rPr>
              <a:t>Classifying)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หมายถึง การจัดข้อมูลโดยการแยกออกเป็นกลุ่มหรือประเภท ต่างๆ เช่น การนำข้อมูลเกี่ยวกับประวัตินักศึกษา มาแยกตามคณะต่างๆ เช่น แยกเป็นนักศึกษาที่ สังกัดคณะวิทยาศาสตร์ นักศึกษาที่สังกัดคณะครุศาสตร์ เป็นต้น การทำเช่นนี้ทำให้การค้นหาข้อมูล ทำได้ง่ายขึ้น และยังสะดวกสำหรับทำรายงานต่างๆ</a:t>
            </a:r>
          </a:p>
          <a:p>
            <a:pPr>
              <a:buNone/>
            </a:pPr>
            <a:r>
              <a:rPr lang="th-TH" sz="2400" b="1" dirty="0" smtClean="0">
                <a:latin typeface="2005_iannnnnGMO" pitchFamily="2" charset="0"/>
                <a:cs typeface="2005_iannnnnGMO" pitchFamily="2" charset="0"/>
              </a:rPr>
              <a:t>4) การดึงข้อมูล (</a:t>
            </a:r>
            <a:r>
              <a:rPr lang="en-US" sz="2400" b="1" dirty="0" smtClean="0">
                <a:latin typeface="2005_iannnnnGMO" pitchFamily="2" charset="0"/>
                <a:cs typeface="2005_iannnnnGMO" pitchFamily="2" charset="0"/>
              </a:rPr>
              <a:t>Retrieving)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หมายถึง การค้นหาและการนำข้อมูลที่ต้องการมาจากแหล่ง เก็บข้อมูล เพื่อนำไปใช้งาน</a:t>
            </a:r>
          </a:p>
          <a:p>
            <a:pPr>
              <a:buNone/>
            </a:pP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5) การรวมข้อมูล (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Merging)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หมายถึง การนำข้อมูลตั้งแต่สองชุดขึ้นไปมารวมกันให้เป็นชุด เดียวเช่น การนำประวัติส่วนตัวของนักศึกษา และประวัติการศึกษามารวมเป็นชุดเดียวกัน เป็นประวัตินักศึกษาเป็นต้น </a:t>
            </a:r>
          </a:p>
          <a:p>
            <a:pPr>
              <a:buNone/>
            </a:pP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/>
            </a:r>
            <a:br>
              <a:rPr lang="th-TH" sz="2400" dirty="0" smtClean="0">
                <a:latin typeface="2005_iannnnnGMO" pitchFamily="2" charset="0"/>
                <a:cs typeface="2005_iannnnnGMO" pitchFamily="2" charset="0"/>
              </a:rPr>
            </a:br>
            <a:endParaRPr lang="th-TH" sz="2400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endParaRPr lang="en-US" sz="1100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400" b="1" dirty="0" smtClean="0">
                <a:latin typeface="2005_iannnnnGMO" pitchFamily="2" charset="0"/>
                <a:cs typeface="2005_iannnnnGMO" pitchFamily="2" charset="0"/>
              </a:rPr>
              <a:t>6) การสรุปผล (</a:t>
            </a:r>
            <a:r>
              <a:rPr lang="en-US" sz="2400" b="1" dirty="0" smtClean="0">
                <a:latin typeface="2005_iannnnnGMO" pitchFamily="2" charset="0"/>
                <a:cs typeface="2005_iannnnnGMO" pitchFamily="2" charset="0"/>
              </a:rPr>
              <a:t>Summarizing)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หมายถึง การสรุปส่วนต่างๆของข้อมูลโดยย่อเอา เฉพาะส่วนที่เป็น ใจความสำคัญ เพื่อเน้นจุดสำคัญและแนวโน้ม เช่น การนำข้อฒุลมาแจงนับและ ทำเป็นตารางการ หายอดนักศึกษา ของแต่ละวิชา ข้อมูลเหล่านี้ใช้สำหรับพิมพ์เป็นรายงานสรุป ส่งขึ้นไปให้ผู้บริหาร ระดับสูง เพื่อใช้ในการบริหาร</a:t>
            </a:r>
          </a:p>
          <a:p>
            <a:pPr>
              <a:buNone/>
            </a:pPr>
            <a:r>
              <a:rPr lang="th-TH" sz="2400" b="1" dirty="0" smtClean="0">
                <a:latin typeface="2005_iannnnnGMO" pitchFamily="2" charset="0"/>
                <a:cs typeface="2005_iannnnnGMO" pitchFamily="2" charset="0"/>
              </a:rPr>
              <a:t>7) การทำรายงาน (</a:t>
            </a:r>
            <a:r>
              <a:rPr lang="en-US" sz="2400" b="1" dirty="0" smtClean="0">
                <a:latin typeface="2005_iannnnnGMO" pitchFamily="2" charset="0"/>
                <a:cs typeface="2005_iannnnnGMO" pitchFamily="2" charset="0"/>
              </a:rPr>
              <a:t>Reporting)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หมายถึง การนำข้อมูลมาจัดพิมพ์ราย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งารูปแบบ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ต่างๆ เช่น รายงานการวิเคราะห์อาชีพของผู้ปกครองของนักศึกษา รายงานการเรียนของนักศึกษา เป็นต้น</a:t>
            </a:r>
          </a:p>
          <a:p>
            <a:pPr>
              <a:buNone/>
            </a:pPr>
            <a:r>
              <a:rPr lang="th-TH" sz="2400" b="1" dirty="0" smtClean="0">
                <a:latin typeface="2005_iannnnnGMO" pitchFamily="2" charset="0"/>
                <a:cs typeface="2005_iannnnnGMO" pitchFamily="2" charset="0"/>
              </a:rPr>
              <a:t>8) การบันทึก (</a:t>
            </a:r>
            <a:r>
              <a:rPr lang="en-US" sz="2400" b="1" dirty="0" smtClean="0">
                <a:latin typeface="2005_iannnnnGMO" pitchFamily="2" charset="0"/>
                <a:cs typeface="2005_iannnnnGMO" pitchFamily="2" charset="0"/>
              </a:rPr>
              <a:t>Recording)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หมายถึง การจดบันทึกข้อมูลเอาไว้โดยทำการคัดลอกข้อมูล จากต้นฉบับแล้วเก็บเป็นแฟ้ม (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Filing)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เช่น การบันทึกประวัติส่วนตัวนักศึกษาแต่ละคน เป็นต้น </a:t>
            </a:r>
          </a:p>
          <a:p>
            <a:pPr>
              <a:buNone/>
            </a:pPr>
            <a:r>
              <a:rPr lang="th-TH" sz="2400" b="1" dirty="0" smtClean="0">
                <a:latin typeface="2005_iannnnnGMO" pitchFamily="2" charset="0"/>
                <a:cs typeface="2005_iannnnnGMO" pitchFamily="2" charset="0"/>
              </a:rPr>
              <a:t>9) การปรับปรุงรักษาข้อมูล (</a:t>
            </a:r>
            <a:r>
              <a:rPr lang="en-US" sz="2400" b="1" dirty="0" smtClean="0">
                <a:latin typeface="2005_iannnnnGMO" pitchFamily="2" charset="0"/>
                <a:cs typeface="2005_iannnnnGMO" pitchFamily="2" charset="0"/>
              </a:rPr>
              <a:t>Updating)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หมายถึง การเพิ่ม (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Add)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หรือการเอาออก (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Delete)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และการเปลี่ยนค่า (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Change)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ข้อมูลที่อยู่ในแฟ้มให้ทันสมัยอยู่เสมอ</a:t>
            </a:r>
          </a:p>
          <a:p>
            <a:pPr>
              <a:buNone/>
            </a:pPr>
            <a:endParaRPr lang="en-US" sz="2400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ประเภทของการประมวณผลข้อมูล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การประมวลผลข้อมูล แบ่งได้ 3 ประเภท โดยพิจารณาจากอุปกรณ์ที่ใช้เป็นหลัก ได้แก่ </a:t>
            </a:r>
            <a:br>
              <a:rPr lang="th-TH" sz="2000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1. การประมวลผลข้อมูลด้วยมือ (</a:t>
            </a:r>
            <a:r>
              <a:rPr lang="en-US" sz="2000" dirty="0" smtClean="0">
                <a:latin typeface="2005_iannnnnGMO" pitchFamily="2" charset="0"/>
                <a:cs typeface="2005_iannnnnGMO" pitchFamily="2" charset="0"/>
              </a:rPr>
              <a:t>Manual Data Processing) </a:t>
            </a: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คือ เป็นวิธีการที่ใช้มาแต่อดีต อุปกรณ์ที่ใช้คือ แฟ้ม กระดาษ กระดาษทด เครื่องคิดเลข ลูกคิด ใช้กับข้อมูลจำนวนน้อย และคำนวณไม่ยุ่งยาก และเป็นงานที่ไม่รีบเร่ง </a:t>
            </a:r>
            <a:br>
              <a:rPr lang="th-TH" sz="2000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2. การประมวลผลข้อมูลด้วยเครื่องจักรกล (</a:t>
            </a:r>
            <a:r>
              <a:rPr lang="en-US" sz="2000" dirty="0" smtClean="0">
                <a:latin typeface="2005_iannnnnGMO" pitchFamily="2" charset="0"/>
                <a:cs typeface="2005_iannnnnGMO" pitchFamily="2" charset="0"/>
              </a:rPr>
              <a:t>Mechanical Data Processing) </a:t>
            </a: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คือ เป็นการอาศัยแรงงานคนร่วม กับเครื่องจักรกล เครื่องมือที่ใช้กันมากคือ เครื่องเจาะบัตร งานที่เหมาะคืองานระดับกลางที่มีปริมาณไม่มากนัก และ ต้องการความรวดเร็วในการทำงานปานกลาง </a:t>
            </a:r>
            <a:br>
              <a:rPr lang="th-TH" sz="2000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3. การประมวลผลข้อมูลด้วยคอมพิวเตอร์ (</a:t>
            </a:r>
            <a:r>
              <a:rPr lang="en-US" sz="2000" dirty="0" smtClean="0">
                <a:latin typeface="2005_iannnnnGMO" pitchFamily="2" charset="0"/>
                <a:cs typeface="2005_iannnnnGMO" pitchFamily="2" charset="0"/>
              </a:rPr>
              <a:t>Electronic Data Processing - EDP) </a:t>
            </a: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คือ การใช้คอมพิวเตอร์ เข้ามาช่วยในการประมวลผลข้อมูลนั่นเอง งานที่เหมาะสมกับการประมวลผลด้วยคอมพิวเตอร์ ได้แก่งานดังต่อไปนี้ </a:t>
            </a:r>
            <a:br>
              <a:rPr lang="th-TH" sz="2000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ก. เป็นงานปริมาณมาก และมีขั้นตอนการทำงานซ้ำ ๆ กัน </a:t>
            </a:r>
            <a:br>
              <a:rPr lang="th-TH" sz="2000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ข. ต้องการให้งานเสร็จถูกต้อง </a:t>
            </a:r>
            <a:br>
              <a:rPr lang="th-TH" sz="2000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ค. มีผลลัพธ์ที่ถูกต้อง </a:t>
            </a:r>
            <a:br>
              <a:rPr lang="th-TH" sz="2000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ง. เป็นงานที่คำนวณที่มีสูตรยุ่งยากซับซ้อน </a:t>
            </a:r>
            <a:br>
              <a:rPr lang="th-TH" sz="2000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จ. เป็นงานที่ต้องการภาพพจน์ทันสมัย</a:t>
            </a:r>
            <a:br>
              <a:rPr lang="th-TH" sz="2000" dirty="0" smtClean="0">
                <a:latin typeface="2005_iannnnnGMO" pitchFamily="2" charset="0"/>
                <a:cs typeface="2005_iannnnnGMO" pitchFamily="2" charset="0"/>
              </a:rPr>
            </a:br>
            <a:endParaRPr lang="en-US" sz="2000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600200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สาเหตุที่ต้องนำคอมพิวเตอร์มาใช้ในการประมวลผลข้อมูล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2037"/>
            <a:ext cx="7467600" cy="4525963"/>
          </a:xfrm>
        </p:spPr>
        <p:txBody>
          <a:bodyPr/>
          <a:lstStyle/>
          <a:p>
            <a:pPr marL="550926" indent="-514350"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ความรวดเร็วและทันสมัย</a:t>
            </a:r>
          </a:p>
          <a:p>
            <a:pPr marL="550926" indent="-514350"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ปริมาณของข้อมูลมีมาก</a:t>
            </a:r>
          </a:p>
          <a:p>
            <a:pPr marL="550926" indent="-514350"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มีความถูกต้องแม่นยำ</a:t>
            </a:r>
          </a:p>
          <a:p>
            <a:pPr marL="550926" indent="-514350"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ประหยัดค่าใช้จ่าย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>
            <a:normAutofit/>
          </a:bodyPr>
          <a:lstStyle/>
          <a:p>
            <a:pPr algn="ctr"/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GMM" pitchFamily="2" charset="0"/>
                <a:cs typeface="2005_iannnnnGMM" pitchFamily="2" charset="0"/>
              </a:rPr>
              <a:t>หน่วยที่ 2 ส่วนประกอบของคอมพิวเตอร์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005_iannnnnGMM" pitchFamily="2" charset="0"/>
              <a:cs typeface="2005_iannnnnGMM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6000" dirty="0" smtClean="0">
                <a:latin typeface="05_ZZ HouKang" pitchFamily="2" charset="0"/>
                <a:cs typeface="05_ZZ HouKang" pitchFamily="2" charset="0"/>
              </a:rPr>
              <a:t>ส่วนประกอบของคอมพิวเตอร์</a:t>
            </a:r>
            <a:endParaRPr lang="en-US" sz="6000" dirty="0"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สำหรับ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คอมพิวเตอร์นั้น  จะมีส่วนประกอบหลัก ๆ อยู่ 4 ส่วนด้วยกัน คือ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โปรเซสเซอร์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(Processor)</a:t>
            </a:r>
            <a:endParaRPr lang="th-TH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หน่วยความจำ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(Memory)</a:t>
            </a:r>
            <a:endParaRPr lang="th-TH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ส่วน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อินพุต/เอาต์พุต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(</a:t>
            </a:r>
            <a:r>
              <a:rPr lang="en-US" dirty="0" err="1" smtClean="0">
                <a:latin typeface="2005_iannnnnGMO" pitchFamily="2" charset="0"/>
                <a:cs typeface="2005_iannnnnGMO" pitchFamily="2" charset="0"/>
              </a:rPr>
              <a:t>Input/Output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)</a:t>
            </a:r>
            <a:endParaRPr lang="th-TH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สื่อ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จัดเก็บข้อมูล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(Storage)</a:t>
            </a:r>
          </a:p>
          <a:p>
            <a:pPr>
              <a:buNone/>
            </a:pP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th-TH" sz="6000" dirty="0" smtClean="0">
                <a:latin typeface="05_ZZ HouKang" pitchFamily="2" charset="0"/>
                <a:cs typeface="05_ZZ HouKang" pitchFamily="2" charset="0"/>
              </a:rPr>
              <a:t>โปรเซสเซอร์ </a:t>
            </a:r>
            <a:r>
              <a:rPr lang="en-US" sz="6000" dirty="0" smtClean="0">
                <a:latin typeface="05_ZZ HouKang" pitchFamily="2" charset="0"/>
                <a:cs typeface="05_ZZ HouKang" pitchFamily="2" charset="0"/>
              </a:rPr>
              <a:t>(Processor)</a:t>
            </a:r>
            <a:endParaRPr lang="en-US" sz="6000" dirty="0"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หน่วยประมวลผลกลาง (</a:t>
            </a:r>
            <a:r>
              <a:rPr lang="en-US" b="1" dirty="0" smtClean="0">
                <a:latin typeface="2005_iannnnnGMO" pitchFamily="2" charset="0"/>
                <a:cs typeface="2005_iannnnnGMO" pitchFamily="2" charset="0"/>
              </a:rPr>
              <a:t>Central Processing Unit : CPU)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หน่วย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ประมวลผลกลางหรือซีพียู เรียกอีกชื่อหนึ่งว่า โปรเซสเซอร์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Processor)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หรือ ชิป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chip)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นับเป็นอุปกรณ์ ที่มีความสำคัญมากที่สุด ของฮาร์ดแวร์เพราะมีหน้าที่ในการประมวลผลข้อมูลที่ผู้ใช้ป้อน เข้ามาทางอุปกรณ์อินพุต ตามชุดคำสั่งหรือโปรแกรมที่ผู้ใช้ต้องการใช้งาน หน่วยประมวลผลกลาง ประกอบด้วยส่วนประสำคัญ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3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ส่วน คือ </a:t>
            </a:r>
            <a:endParaRPr lang="en-US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>
                <a:latin typeface="2005_iannnnnGMO" pitchFamily="2" charset="0"/>
                <a:cs typeface="2005_iannnnnGMO" pitchFamily="2" charset="0"/>
              </a:rPr>
              <a:t>1. </a:t>
            </a: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หน่วยคำนวณและตรรกะ (</a:t>
            </a:r>
            <a:r>
              <a:rPr lang="en-US" b="1" dirty="0" smtClean="0">
                <a:latin typeface="2005_iannnnnGMO" pitchFamily="2" charset="0"/>
                <a:cs typeface="2005_iannnnnGMO" pitchFamily="2" charset="0"/>
              </a:rPr>
              <a:t>Arithmetic &amp; Logical Unit : ALU)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     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หน่วยคำนวณตรรกะ ทำหน้าที่เหมือนกับเครื่องคำนวณอยู่ในเครื่องคอมพิวเตอร์โดยทำงานเกี่ยวข้องกับ การคำนวณทางคณิตศาสตร์ เช่น บวก ลบ คูณ หาร นอกจากนี้หน่วยคำนวณและตรรกะของคอมพิวเตอร์ ยังมีความสามารถอีกอย่างหนึ่งที่เครื่องคำนวณธรรมดาไม่มี คือ ความสามารถในเชิงตรรกะศาสตร์ หมายถึง ความสามารถในการเปรียบเทียบตามเงื่อนไข และกฏเกณฑ์ทางคณิตศาสตร์ เพื่อให้ได้คำตอบออกมาว่าเงื่อนไข นั้นเป็น จริง หรือ เท็จ เช่น เปรียบเทียบมากว่า น้อยกว่า เท่ากัน ไม่เท่ากัน ของจำนวน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2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จำนวน เป็นต้น ซึ่งการเปรียบเทียบนี้มักจะใช้ในการเลือกทำงานของเครื่องคอมพิวเตอร์ จะทำตามคำสั่งใดของโปรแกรมเป็น คําสั่งต่อไป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 </a:t>
            </a:r>
          </a:p>
          <a:p>
            <a:pPr>
              <a:buNone/>
            </a:pP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544762"/>
          </a:xfrm>
        </p:spPr>
        <p:txBody>
          <a:bodyPr>
            <a:normAutofit/>
          </a:bodyPr>
          <a:lstStyle/>
          <a:p>
            <a:pPr algn="ctr"/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GMM" pitchFamily="2" charset="0"/>
                <a:cs typeface="2005_iannnnnGMM" pitchFamily="2" charset="0"/>
              </a:rPr>
              <a:t>หน่วยที่ 1 การประมาลผลข้อมูลและสารสนเทศ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005_iannnnnGMM" pitchFamily="2" charset="0"/>
              <a:cs typeface="2005_iannnnnGMM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2005_iannnnnGMO" pitchFamily="2" charset="0"/>
                <a:cs typeface="2005_iannnnnGMO" pitchFamily="2" charset="0"/>
              </a:rPr>
              <a:t>2. </a:t>
            </a: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หน่วยควบคุม (</a:t>
            </a:r>
            <a:r>
              <a:rPr lang="en-US" b="1" dirty="0" smtClean="0">
                <a:latin typeface="2005_iannnnnGMO" pitchFamily="2" charset="0"/>
                <a:cs typeface="2005_iannnnnGMO" pitchFamily="2" charset="0"/>
              </a:rPr>
              <a:t>Control Unit)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     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หน่วยควบคุมทำหน้าที่คงบคุมลำดับขั้นตอนการการประมวลผลและการทำงานของอุปกรณ์ต่างๆ ภายใน หน่วยประมวลผลกลาง และรวมไปถึงการประสานงานในการทำงานร่วมกันระหว่างหน่วยประมวลผลกลาง กับอุปกรณ์นำเข้าข้อมูล อุปกรณ์แสดงผล และหน่วยความจำสำรองด้วย เมื่อผู้ใช้ต้องการประมวลผล ตามชุดคำสั่งใด ผู้ใช้จะต้องส่งข้อมูลและชุดคำสั่งนั้น ๆ เข้าสู่ระบบ คอมพิวเตอร์เสียก่อน โดยข้อมูล และชุดคำสั่งดังกล่าวจะถูกนำไปเก็บไว้ในหน่วยความจำหลักก่อน จากนั้นหน่วยควบคุมจะดึงคำสั่งจาก ชุดคำสั่งที่มีอยู่ในหน่วยความจำหลักออกมาทีละคำสั่งเพื่อทำการแปล ความหมายว่าคำสั่งดังกล่าวสั่งให้ ฮาร์ดแวร์ส่วนใด ทำงานอะไรกับข้อมูลตัวใด เมื่อทราบความหมายของ คำสั่งนั้นแล้ว หน่วยควบคุมก็จะส่ง สัญญาณคำสั่งไปยังฮาร์แวร์ ส่วนที่ทำหน้าที่ ในการประมวลผลดังกล่าว ให้ทำตามคำสั่งนั้น ๆ เช่น ถ้าคำสั่ง ที่เข้ามานั้นเป็นคำสั่งเกี่ยวกับการคำนวณ หน่วยควบคุมจะส่งสัญญาณ คำสั่งไปยังหน่วยคำนวณและตรรกะ ให้ทำงาน หน่วยคำนวณและตรรกะก็จะไปทำการดึงข้อมูลจาก หน่วยความจำหลักเข้ามาประมวลผล ตามคำสั่งแล้วนำผลลัพธ์ที่ได้ไปแสดงยังอุปกรณ์แสดงผล หน่วยคงบคุมจึงจะส่งสัญญาณคำสั่งไปยัง อุปกรณ์แสดงผลลัพธ์ ที่กำหนดให้ดึงข้อมูลจากหน่วยความจำหลัก ออกไปแสดงให้เห็นผลลัพธ์ดังกล่าว อีกต่อหนึ่ง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 </a:t>
            </a:r>
          </a:p>
          <a:p>
            <a:pPr>
              <a:buNone/>
            </a:pP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2005_iannnnnGMO" pitchFamily="2" charset="0"/>
                <a:cs typeface="2005_iannnnnGMO" pitchFamily="2" charset="0"/>
              </a:rPr>
              <a:t>3. </a:t>
            </a: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หน่วยความจำหลัก (</a:t>
            </a:r>
            <a:r>
              <a:rPr lang="en-US" b="1" dirty="0" smtClean="0">
                <a:latin typeface="2005_iannnnnGMO" pitchFamily="2" charset="0"/>
                <a:cs typeface="2005_iannnnnGMO" pitchFamily="2" charset="0"/>
              </a:rPr>
              <a:t>Main Memory)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     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คอมพิวเตอร์จะสามารถทำงานได้เมื่อมีข้อมูล และชุดคำสั่งที่ใช้ในการประมวลผลอยู่ในหน่วยความ จำหลักเรียบร้อยแล้วเท่านั้น และหลักจากทำการประมวลผลข้อมูลตามชุดคำสั่งเรียบร้อบแล้ว ผลลัพธ์ที่ได้ จะถูกนำไปเก็บไว้ที่หน่วยความจำหลัก และก่อนจะถูกนำออกไปแสดงที่อุปกรณ์แสดงผล </a:t>
            </a: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ถ้าเปรียบเทียบกับร่างกายของมนุษย์โพรเซสเซอร์ก็น่าจะเปรียบเทียบเป็นเหมือนสมองของมนุษย์นั่งเอง ซึ่งคอยคิดควบคุมการทำงานส่วนต่างๆของร่างกาย ดังนั้นถ้าจัดระดับความสำคัญแล้วโพรเซสเซอร์ก็น่าจะมีความสำคัญเป็นอันดับแรก</a:t>
            </a:r>
            <a:endParaRPr lang="en-US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หน่วยความจำ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(Memory)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400" b="1" dirty="0" smtClean="0">
                <a:latin typeface="2005_iannnnnGMO" pitchFamily="2" charset="0"/>
                <a:cs typeface="2005_iannnnnGMO" pitchFamily="2" charset="0"/>
              </a:rPr>
              <a:t>	</a:t>
            </a:r>
            <a:r>
              <a:rPr lang="en-US" sz="2400" b="1" dirty="0" smtClean="0">
                <a:latin typeface="2005_iannnnnGMO" pitchFamily="2" charset="0"/>
                <a:cs typeface="2005_iannnnnGMO" pitchFamily="2" charset="0"/>
              </a:rPr>
              <a:t>RAM </a:t>
            </a:r>
            <a:r>
              <a:rPr lang="th-TH" sz="2400" b="1" dirty="0" smtClean="0">
                <a:latin typeface="2005_iannnnnGMO" pitchFamily="2" charset="0"/>
                <a:cs typeface="2005_iannnnnGMO" pitchFamily="2" charset="0"/>
              </a:rPr>
              <a:t>ย่อมาจาก (</a:t>
            </a:r>
            <a:r>
              <a:rPr lang="en-US" sz="2400" b="1" dirty="0" smtClean="0">
                <a:latin typeface="2005_iannnnnGMO" pitchFamily="2" charset="0"/>
                <a:cs typeface="2005_iannnnnGMO" pitchFamily="2" charset="0"/>
              </a:rPr>
              <a:t>Random Access Memory)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เป็นหน่วยความจำหลักที่จำเป็น หน่วยความจำ ชนิดนี้จะสามารถเก็บข้อมูลได้ เฉพาะเวลาที่มีกระแสไฟฟ้าหล่อเลี้ยงเท่านั้นเมื่อใดก็ตามที่ไม่มีกระแสไฟฟ้า มาเลี้ยง ข็อมูลที่อยู่ภายในหน่วยความจำชนิดจะหายไปทันที หน่วยควมจำแรม ทำหน้าที่เก็บชุดคำสั่งและข้อมูลที่ระบบคอมพิวเตอร์กำลังทำงานอยู่ด้วย ไม่ว่าจะเป็นการนำเข้าข้อมูล (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Input)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หรือ การนำออกข้อมูล (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Output)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โดยที่เนื้อที่ของหน่วยความจำหลักแบบแรมนี้ถูกแบ่งออกเป็น 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4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ส่วน คือ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 </a:t>
            </a:r>
            <a:br>
              <a:rPr lang="en-US" sz="2400" dirty="0" smtClean="0">
                <a:latin typeface="2005_iannnnnGMO" pitchFamily="2" charset="0"/>
                <a:cs typeface="2005_iannnnnGMO" pitchFamily="2" charset="0"/>
              </a:rPr>
            </a:b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     1. Input Storage Area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เป็นส่วนที่เก็บข้อมูลนำเข้าที่ได้รับมาจากหน่วยรับข้อมูลเข้าโดย ข้อมูลนี้จะถูกนำไปใช้ในการประมวลผลต่อไป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 </a:t>
            </a:r>
            <a:br>
              <a:rPr lang="en-US" sz="2400" dirty="0" smtClean="0">
                <a:latin typeface="2005_iannnnnGMO" pitchFamily="2" charset="0"/>
                <a:cs typeface="2005_iannnnnGMO" pitchFamily="2" charset="0"/>
              </a:rPr>
            </a:b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     2. Working Storage Area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เป็นส่วนที่เก็บข้อมูลที่อยู่ในระหว่างการประมวลผล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 </a:t>
            </a:r>
            <a:br>
              <a:rPr lang="en-US" sz="2400" dirty="0" smtClean="0">
                <a:latin typeface="2005_iannnnnGMO" pitchFamily="2" charset="0"/>
                <a:cs typeface="2005_iannnnnGMO" pitchFamily="2" charset="0"/>
              </a:rPr>
            </a:b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     3. Output Storage Area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เป็นส่วนที่เก็บผลลัพธ์ที่ได้จากการประมวลผล ตามความต้องการของผู้ใช้ เพื่อรอที่จะถูกส่งไปแสดงออก ยังหน่วยแสดงผลอื่นที่ผู้ใช้ต้องการ</a:t>
            </a: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 </a:t>
            </a:r>
            <a:br>
              <a:rPr lang="en-US" sz="2400" dirty="0" smtClean="0">
                <a:latin typeface="2005_iannnnnGMO" pitchFamily="2" charset="0"/>
                <a:cs typeface="2005_iannnnnGMO" pitchFamily="2" charset="0"/>
              </a:rPr>
            </a:br>
            <a:r>
              <a:rPr lang="en-US" sz="2400" dirty="0" smtClean="0">
                <a:latin typeface="2005_iannnnnGMO" pitchFamily="2" charset="0"/>
                <a:cs typeface="2005_iannnnnGMO" pitchFamily="2" charset="0"/>
              </a:rPr>
              <a:t>     4. Program Storage Area </a:t>
            </a:r>
            <a:r>
              <a:rPr lang="th-TH" sz="2400" dirty="0" smtClean="0">
                <a:latin typeface="2005_iannnnnGMO" pitchFamily="2" charset="0"/>
                <a:cs typeface="2005_iannnnnGMO" pitchFamily="2" charset="0"/>
              </a:rPr>
              <a:t>เป็นส่วนที่ใช้เก็บชุดคำสั่ง หรือโปรแกรมที่ผู้ใช้ต้องการจะส่งเข้ามา เพื่อใช้คอมพิวเตอร์ปฏิบัติตามคำสั่ง ชุดดังกล่าว หน่วยควบคุมจะทำหน้าที่ดึงคำสั่งจากส่วน นี้ไปที่ละคำสั่งเพื่อทำการแปลความหมาย ว่าคำสั่งนั้นสังให้ทำอะไร จากนั้นหน่วยควบคุม จะไปควบคุมฮาร์ดแวร์ที่ต้องการทำงานดังกล่าวให้ทำงานตามคำสั่งนั้นๆ</a:t>
            </a:r>
            <a:endParaRPr lang="en-US" sz="2400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49362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>
                <a:latin typeface="05_ZZ HouKang" pitchFamily="2" charset="0"/>
                <a:cs typeface="05_ZZ HouKang" pitchFamily="2" charset="0"/>
              </a:rPr>
              <a:t>ส่วนอินพุต/เอาต์พุต </a:t>
            </a:r>
            <a:r>
              <a:rPr lang="en-US" sz="6000" dirty="0" smtClean="0">
                <a:latin typeface="05_ZZ HouKang" pitchFamily="2" charset="0"/>
                <a:cs typeface="05_ZZ HouKang" pitchFamily="2" charset="0"/>
              </a:rPr>
              <a:t>(</a:t>
            </a:r>
            <a:r>
              <a:rPr lang="en-US" sz="6000" dirty="0" err="1" smtClean="0">
                <a:latin typeface="05_ZZ HouKang" pitchFamily="2" charset="0"/>
                <a:cs typeface="05_ZZ HouKang" pitchFamily="2" charset="0"/>
              </a:rPr>
              <a:t>Input/Output</a:t>
            </a:r>
            <a:r>
              <a:rPr lang="en-US" sz="6000" dirty="0" smtClean="0">
                <a:latin typeface="05_ZZ HouKang" pitchFamily="2" charset="0"/>
                <a:cs typeface="05_ZZ HouKang" pitchFamily="2" charset="0"/>
              </a:rPr>
              <a:t>)</a:t>
            </a:r>
            <a:endParaRPr lang="en-US" sz="6000" dirty="0"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	</a:t>
            </a:r>
            <a:r>
              <a:rPr lang="th-TH" sz="3200" b="1" dirty="0" smtClean="0">
                <a:latin typeface="2005_iannnnnGMO" pitchFamily="2" charset="0"/>
                <a:cs typeface="2005_iannnnnGMO" pitchFamily="2" charset="0"/>
              </a:rPr>
              <a:t>อุปกรณ์</a:t>
            </a:r>
            <a:r>
              <a:rPr lang="th-TH" sz="3200" b="1" dirty="0" smtClean="0">
                <a:latin typeface="2005_iannnnnGMO" pitchFamily="2" charset="0"/>
                <a:cs typeface="2005_iannnnnGMO" pitchFamily="2" charset="0"/>
              </a:rPr>
              <a:t>อินพุต (</a:t>
            </a:r>
            <a:r>
              <a:rPr lang="en-US" sz="3200" b="1" dirty="0" smtClean="0">
                <a:latin typeface="2005_iannnnnGMO" pitchFamily="2" charset="0"/>
                <a:cs typeface="2005_iannnnnGMO" pitchFamily="2" charset="0"/>
              </a:rPr>
              <a:t>Input device)</a:t>
            </a:r>
            <a:r>
              <a:rPr lang="en-US" sz="3200" dirty="0" smtClean="0">
                <a:latin typeface="2005_iannnnnGMO" pitchFamily="2" charset="0"/>
                <a:cs typeface="2005_iannnnnGMO" pitchFamily="2" charset="0"/>
              </a:rPr>
              <a:t> </a:t>
            </a:r>
            <a:endParaRPr lang="th-TH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คือ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อุปกรณ์ที่ทำให้คอมพิวเตอร์สามารถสัมผัสและรับรู้สิ่งต่าง ๆ จากโลก ภายนอกได้ ตัวอย่างเช่น เครื่องอ่านบัตร คีย์บอร์ด เมาส์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อุปกรณ์นำข้อมูลเข้า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 คือ อุปกรณ์ที่ทำให้คอมพิวเตอร์สามารถสัมผัสและรับรู้สิ่งต่างๆ จากภายนอกเครื่องได้ อันได้แก่ โปรแกรมหรือชุดคำสั่งที่เขียนสั่งงาน ให้คอมพิวเตอร์ทำงานตามขั้นตอน และข้อมูลที่ต้องใส่เข้าไปพร้อมกับโปรแกรม เพื่อส่งไปให้หน่วยประมวลผลกลางทำการประมวลผล และผลิตผลลัพธ์ที่ต้องการออกมา ตัวอย่างเช่น เครื่องอ่านบัตร คีย์บอร์ด เมาส์ จอยสติก จอสัมผัส ปากกาแสง กล้องดิจิตอล สแกนเนอร์ เป็นต้น</a:t>
            </a:r>
            <a:endParaRPr lang="en-US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	</a:t>
            </a:r>
            <a:r>
              <a:rPr lang="th-TH" sz="3200" b="1" dirty="0" smtClean="0">
                <a:latin typeface="2005_iannnnnGMO" pitchFamily="2" charset="0"/>
                <a:cs typeface="2005_iannnnnGMO" pitchFamily="2" charset="0"/>
              </a:rPr>
              <a:t>อุปกรณ์เอาต์พุต (</a:t>
            </a:r>
            <a:r>
              <a:rPr lang="en-US" sz="3200" b="1" dirty="0" smtClean="0">
                <a:latin typeface="2005_iannnnnGMO" pitchFamily="2" charset="0"/>
                <a:cs typeface="2005_iannnnnGMO" pitchFamily="2" charset="0"/>
              </a:rPr>
              <a:t>Output device)</a:t>
            </a:r>
            <a:r>
              <a:rPr lang="en-US" sz="3200" dirty="0" smtClean="0">
                <a:latin typeface="2005_iannnnnGMO" pitchFamily="2" charset="0"/>
                <a:cs typeface="2005_iannnnnGMO" pitchFamily="2" charset="0"/>
              </a:rPr>
              <a:t> </a:t>
            </a:r>
            <a:endParaRPr lang="th-TH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คือ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อุปกรณ์ที่ทำให้คอมพิวเตอร์คอมพิวเตอร์ควบคุมหรือส่งผลออกมาสู่โลกภายนอกได้ ตัวอย่างเช่น เครื่องเจาะบัตร จอภาพ เครื่องพิมพ์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อุปกรณ์นำข้อมูลออก หรืออุปกรณ์แสดงผล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 คือ อุปกรณ์ที่ทำให้คอมพิวเตอร์ควบคุมหรือส่งผลออกมาสู่ภายนอกตัวเครื่องได้ หลังจากที่คอมพิวเตอร์ได้ทำการประมวลผลแล้ว ก็จะต้องมีวิธีในการนำผลลัพธ์ออกมาแสดง ซึ่งสามารถแบ่งอุปกรณ์แสดงผลนี้ ออกได้เป็น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3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ประเภทคือ อุปกรณ์แสดงผลลัพธ์ชั่วคราว เช่น จอภาพ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Monitor)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อุปกรณ์แสดงผลลัพธ์ถาวร เช่น เครื่องพิมพ์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Printer)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และอุปกรณ์แสดงผลลัพธ์ถาวรทางด้านกราฟิก เช่น พลอตเตอร์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Plotter)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เป็นต้น</a:t>
            </a:r>
            <a:endParaRPr lang="en-US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สื่อจัดเก็บข้อมูล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(Storage)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สื่อ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ที่ใช้ในการจัดเก็บข้อมูลในอดีตเริ่มตั้งแต่การใช้บัตรเจาะรู ต่อมามีการใช้เทปแม่เหล็กซึ่งสามารถอ่านและเขียนได้รวดเร็วกว่า รวมทั้งยังเก็บรักษาง่ายและมีความจุสูง ต่อมามีการพัฒนาดิสก์(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Disk)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ขึ้นมา ซึ่งสามารถอ่าน และค้นหาข้อมูลได้รวดเร็วกว่าเทปแม่เหล็ก ดิสก์ในปัจจุบันมี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2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แบบ คือ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 </a:t>
            </a:r>
          </a:p>
          <a:p>
            <a:pPr>
              <a:buNone/>
            </a:pP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3200" u="sng" dirty="0" smtClean="0">
                <a:latin typeface="2005_iannnnnGMO" pitchFamily="2" charset="0"/>
                <a:cs typeface="2005_iannnnnGMO" pitchFamily="2" charset="0"/>
              </a:rPr>
              <a:t>ดิสก์</a:t>
            </a:r>
            <a:r>
              <a:rPr lang="th-TH" sz="3200" u="sng" dirty="0" smtClean="0">
                <a:latin typeface="2005_iannnnnGMO" pitchFamily="2" charset="0"/>
                <a:cs typeface="2005_iannnnnGMO" pitchFamily="2" charset="0"/>
              </a:rPr>
              <a:t>แบบอ่อน </a:t>
            </a:r>
            <a:endParaRPr lang="th-TH" sz="3200" u="sng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เป็น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ดิสก์ที่มีลักษณะเป็นแผ่นพลาสติกบางๆ และมีสารแม่เหล็กเคลือบภายนอก ตัวอย่างดิสก์แบบนี้ เช่น แผ่นดิสก์ขนาด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3.25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นิ้ว ที่เราใช้กันอยู่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u="sng" dirty="0" smtClean="0">
                <a:latin typeface="2005_iannnnnGMO" pitchFamily="2" charset="0"/>
                <a:cs typeface="2005_iannnnnGMO" pitchFamily="2" charset="0"/>
              </a:rPr>
              <a:t>ดิสก์</a:t>
            </a:r>
            <a:r>
              <a:rPr lang="th-TH" u="sng" dirty="0" smtClean="0">
                <a:latin typeface="2005_iannnnnGMO" pitchFamily="2" charset="0"/>
                <a:cs typeface="2005_iannnnnGMO" pitchFamily="2" charset="0"/>
              </a:rPr>
              <a:t>แบบแข็ง </a:t>
            </a:r>
            <a:endParaRPr lang="th-TH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เป็น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แผ่นดิสก์ที่เป็นแผ่นอลูมิเนียม มีสารแม่เหล็กเคลือบอยู่ เช่นฮาร์ดดิสก์ชนิดต่างๆ ดิสก์แบบนี้จะสามารถบันทึกได้มากกว่าดิสก์แบบอ่อน เพราะสามารถบรรจุข้อมูลได้หนาแน่นกว่า และมีความเร็วในการหมุนเร็วมาก ดังนั้นดิสก์แบบนี้จะมีการเก็บที่ดีมาก โดยจะมีกล่องครอบดิสก์ไว้ ไม่ให้มีอากาศ หรือฝุ่นเข้าไปถูกแผ่นดิสก์เลยและในปัจจุบันก็มีอุปกรณ์อีกอย่างที่พัฒนาขึ้นมาใหม่ เรียกว่า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Handy Drive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จะเป็นชิปขนาดเล็กที่สามารถเก็บข้อมูลไว้ภายในได้ มีลักษณะคล้าย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ROM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แบบเขียนได้ โดยจะติดต่อกับเครื่องผ่านพอร์ต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USB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ปัจจุบันมีตั้งแต่ขนาด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2, 4, 8,…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จนถึง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128 Mb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392362"/>
          </a:xfrm>
        </p:spPr>
        <p:txBody>
          <a:bodyPr>
            <a:noAutofit/>
          </a:bodyPr>
          <a:lstStyle/>
          <a:p>
            <a:pPr algn="ctr"/>
            <a:r>
              <a:rPr lang="th-TH" sz="4400" dirty="0" smtClean="0">
                <a:latin typeface="2005_iannnnnGMM" pitchFamily="2" charset="0"/>
                <a:cs typeface="2005_iannnnnGMM" pitchFamily="2" charset="0"/>
              </a:rPr>
              <a:t>หน่วยที่ 3 ขั้นตอนการวางแผนและพัฒนาโปรแกรม</a:t>
            </a:r>
            <a:endParaRPr lang="en-US" sz="4400" dirty="0">
              <a:latin typeface="2005_iannnnnGMM" pitchFamily="2" charset="0"/>
              <a:cs typeface="2005_iannnnnGMM" pitchFamily="2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>
                <a:latin typeface="05_ZZ HouKang" pitchFamily="2" charset="0"/>
                <a:cs typeface="05_ZZ HouKang" pitchFamily="2" charset="0"/>
              </a:rPr>
              <a:t>ขั้นตอนการวางแผนและพัฒนาโปรแกรม</a:t>
            </a:r>
            <a:endParaRPr lang="en-US" sz="6000" dirty="0"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7467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1.การวิเคราะห์งาน เป็นการวิเคาระห์ปัญหา เป็นขั้นตอนแรกของการเขียนโปรแกรม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2.การออกแบบขั้นตอนการทำงานของโปรแกรม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3.การลงรหัสของโปรแกรม(การเขียนโปรแกรม)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4.การทดสอบและแก้ไขโปรแกรม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5. การทำเอกสารรายงานประกอบโปรแกรม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ความหมายของข้อมูล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คือ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 ข้อเท็จจริงของสิ่งที่เราสนใจ ข้อเท็จจริงที่เป็นตัวเลข ข้อความ หรือรายละเอียดซึ่งอาจอยู่ในรูปแบบต่าง ๆ เช่น ภาพ เสียง วีดิโอไม่ว่าจะเป็นคน สัตว์ สิ่งของ หรือเหตุการณ์ที่เกี่ยวข้องกับสิ่งต่าง ๆ  ข้อมูลเป็นเรื่องเกี่ยวกับเหตุการณ์ที่เกิดขึ้นอย่างต่อเนื่อง  และต้องถูกต้องแม่นยำ  ครบถ้วน ขึ้นอยู่กับผู้ดำเนินการที่ให้ความสำคัญของความรวดเร็วของการเก็บข้อมูล ดังนั้นการเก็บข้อมูลจึงเป็นการเก็บรวบรวมเกี่ยวกับข้อเท็จจริงของสิ่งที่เราสนใจนั่นเอง ข้อมูลจึงหมายถึงตัวแทนของข้อเท็จจริง หรือความเป็นไปของสิ่งของที่เราสนใจ 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/>
          <a:lstStyle/>
          <a:p>
            <a:pPr algn="ctr"/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การลงรหัสของโปรแกรม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เป็นการนำผลลัพธ์ของขั้นตอนการออกแบบของโปรแกรม มาเขียนโปรแกรมเพื่อสั่งให้คอมพิวเตอร์ทำงานด้วยภาษาของคอมพิวเตอร์ต่าง ๆ เช่นภาษา ปาศคาล, ภาษาเบสิก, ภาษาโคบอล, ภาษาซี เป็นต้น ทั้นนี้ขึ้นอยู่กับว่างานนั้นเหมาะสมกับภาษาใด และ ผู้เขียนโปรแกรมจะต้องให้ความสนใจกับรูปแบบกฏเกณฑ์ของภาษานั้น ๆ โดยมีการอธิบายโปรแกรมจะต้องสั้นกะทัดรัด เข้าใจง่ายต่อการตรวจสอบ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>
            <a:norm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การทดสอบและแก้ไขโปรแกรม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การ</a:t>
            </a: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ทดสอบโปรแกรมเป็นการนำโปรแกรมที่ลงรหัสแล้วเข้าคอมพิวเตอร์  เพื่อตรวจสอบรูปแบบกฎเกณฑ์ของภาษา  และผลการทำงานของโปรแกรมนั้น  ถ้าพบว่ายังไม่ถูกก็แก้ไขให้ถูกต้องต่อไป  ขั้นตอนการทดสอบและแก้ไขโปรแกรม  อาจแบ่งได้เป็น  3  ขั้น</a:t>
            </a:r>
          </a:p>
          <a:p>
            <a:pPr lvl="0">
              <a:buNone/>
            </a:pP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	1.สร้าง</a:t>
            </a: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แฟ้มเก็บโปแกรมซึ่งส่วนใหญ่นิยมนำโปรแกรมเข้าโดยผ่านทางแป้นพิมพ์โดยใช้โปรแกรม</a:t>
            </a: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ประมวลคำ</a:t>
            </a:r>
            <a:br>
              <a:rPr lang="th-TH" sz="2000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2.ใช้</a:t>
            </a: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ตัวแปลภาษาคอมพิวเตอร์แปลโปรแกรมที่สร้างขึ้นเป็นภาษาเครื่อง  โดยระหว่างการแปลจะมีการตรวจสอบความถูกต้องของรูปแบบและกฎเกณฑ์ในการใช้ภาษา      ถ้าคำสั่งใดมีรูปแบบไม่ถูกต้องก็จะแสดงข้อผิดพลาดออกมาเพื่อให้ผู้เขียนนำไปแก้ไขต่อไป  ถ้าไม่มีข้อผิดพลาด  เราจะได้โปรแกรมภาษาเครื่องที่สามารถให้คอมพิวเตอร์ประมวลผลได้</a:t>
            </a:r>
            <a:br>
              <a:rPr lang="th-TH" sz="2000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3</a:t>
            </a: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.ตรวจสอบ</a:t>
            </a:r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ความถูกต้องของการประมวลผลของโปรแกรม     โปรแกรมที่ถูกต้องตามรูปแบบและกฎเกณฑ์ของภาษา  อาจให้ผลลัพธ์ของการประมวลผลไม่ถูกต้องก็ได้  ดังนั้นผู้เขียนโปรแกรมจำเป็นต้องตรวจสอบว่าโปรแกรมประมวลผลถูกต้องตามต้องการหรือไม่  วิธีการหนึ่งก็คือ  สมมติข้อมูลตัวแทนจากข้อมูลจริงนำไปให้โปรแกรมประมวลผลแล้วตรวจสอบผลลัพธ์ว่าถูกต้องหรือไม่  ถ้าพบว่าไม่ถูกต้องก็ต้องดำเนินการแก้ไขโปรแกรมต่อไป  การสมมติข้อมูลตัวแทนเพื่อการทดสอบเป็นสิ่งที่มีความสำคัญเป็นอย่างมาก  ลักษณะของข้อมูลตัวแทนที่ดีควรจะสมมติทั้งข้อมูลที่ถูกต้องและข้อมูลที่ผิดพลาด  เพื่อทดสอบว่าโปรแกรมที่พัฒนาขึ้นสามารถครอบคลุมการปฏิบัติงานในเงื่อนไขต่าง ๆ ได้ครบถ้วน  นอกจากนี้อาจตรวจสอบการทำงานของโปรแกรมด้วยการสมมติตัวเองเป็นคอมพิวเตอร์ที่จะประมวลผล  แล้วทำตามคำสั่งทีละคำสั่งของโปรแกรมนั้น ๆ  วิธีการนี้อาจทำได้ยากถ้าโปรแกรมมีขนาดใหญ่  หรือมีการประมวลผลที่ซับซ้อน</a:t>
            </a:r>
          </a:p>
          <a:p>
            <a:pPr>
              <a:buNone/>
            </a:pPr>
            <a:endParaRPr lang="en-US" sz="2000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การทำเอกสารรายงานประกอบโปรแกรม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การ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ทำเอกสารประกอบโปรแกรมเป็นงานที่สำคัญของการพัฒนาโปรแกรม  เอกสารประกอบโปรแกรมช่วยให้ผู้ใช้โปรแกรมเข้าใจวัตถุประสงค์  ข้อมูลที่จะต้องใช้กับโปรแกรมตลอดจนผลลัพธ์ที่จะได้จากโปรแกรม  การทำโปรแกรมทุกโปรแกรมจึงควรต้องทำเอกสารกำกับเพื่อใช้สำหรับการอ้างอิงเมื่อจะใช้งานโปรแกรมและเมื่อต้องการแก้ไขปรับปรุง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โปรแกรม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เอกสารประกอบโปรแกรมที่จัดทำ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ควร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ประกอบด้วยหัวข้อต่อไปนี้</a:t>
            </a:r>
          </a:p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วัตถุประสงค์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/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ประเภท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และชนิดของคอมพิวเตอร์และอุปกรณ์ที่ใช้ในโปรแกรม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วิธีการใช้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โปรแกรม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แนวคิด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เกี่ยวกับการออกแบบโปรแกรม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รายละเอียด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โปรแกรม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ข้อมูล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ตัวแทนที่ใช้ทดสอบ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ผลลัพธ์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ของการ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ทดสอบ</a:t>
            </a:r>
            <a:endParaRPr lang="th-TH" dirty="0" smtClean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th-TH" sz="6000" dirty="0" smtClean="0">
                <a:latin typeface="05_ZZ HouKang" pitchFamily="2" charset="0"/>
                <a:cs typeface="05_ZZ HouKang" pitchFamily="2" charset="0"/>
              </a:rPr>
              <a:t>การบำรุงรักษาโปรแกรม</a:t>
            </a:r>
            <a:endParaRPr lang="en-US" sz="6000" dirty="0"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เมื่อ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โปรแกรมผ่านการตรวจสอบตามขั้นตอนเรียบร้อยแล้ว  และถูกนำมาให้ผู้ใช้ได้ใช้งาน  ในช่วงแรกผู้ใช้อาจจะยังไม่คุ้นเคยก็อาจทำให้เกิดปัญหาขึ้นมาบ้าง  ดังนั้นจึงต้องมีผู้คอยควบคุมดูแลและคอยตรวจสอบการทำงาน  การบำรุงรักษาโปรแกรมจึงเป็นขั้นตอนที่ผู้เขียนโปรแกรมต้องคอยเฝ้าดูและหาข้อผิดพลาดของโปรแกรมในระหว่างที่ผู้ใช้ใช้งานโปรแกรม  และปรับปรุงโปรแกรมเมื่อเกิดข้อผิดพลาดขึ้น  หรือในการใช้งานโปรแกรมไปนาน ๆ ผู้ใช้อาจต้องการเปลี่ยนแปลงการทำงานของระบบงานเดิมเพื่อให้เหมาะกับเหตุการณ์  นักเขียนโปรแกรมก็จะต้องคอยปรับปรุงแก้ไขโปรแกรมตามความต้องการของผู้ใช้ที่เปลี่ยนแปลงไปนั่นเอง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th-TH" sz="6000" dirty="0" smtClean="0">
                <a:latin typeface="05_ZZ HouKang" pitchFamily="2" charset="0"/>
                <a:cs typeface="05_ZZ HouKang" pitchFamily="2" charset="0"/>
              </a:rPr>
              <a:t>ลักษณะของโปรแกรมที่ดี</a:t>
            </a:r>
            <a:endParaRPr lang="en-US" sz="6000" dirty="0"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โปรแกรมที่ดีควรมีคุณลักษณะพื้นฐาน  ดังนี้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1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.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 ให้ผลลัพธ์ที่ถูกต้องตามความ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ต้องการ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2. ตรวจสอบ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ความถูกต้องของรูปแบบของ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ข้อมูลไ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3.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 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รูปแบบ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ของโปรแกรมสามารถทำความเข้าใจได้โดยงาน  โดยโปรแกรมที่เขียนขึ้นควรมีรูปแบบการประมวลผลอย่างเป็นระบบ  และมีการอธิบายที่ช่วยให้เข้าใจได้ดียิ่งขึ้น </a:t>
            </a:r>
            <a:endParaRPr lang="th-TH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4. เอื้ออำนวย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ต่อการปรับปรุงแก้ไขที่อาจเกิดขึ้นในอนาคต  และต้องมีเอกสารประกอบโปรแกรมที่พัฒนาด้วย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th-TH" sz="6000" u="sng" dirty="0" smtClean="0">
                <a:latin typeface="05_ZZ HouKang" pitchFamily="2" charset="0"/>
                <a:cs typeface="05_ZZ HouKang" pitchFamily="2" charset="0"/>
                <a:hlinkClick r:id="rId3"/>
              </a:rPr>
              <a:t>รหัสเทียม (Psuedocode)</a:t>
            </a:r>
            <a:endParaRPr lang="th-TH" sz="6000" dirty="0"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การ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เขียนขั้นตอนวิธีโดยการใช้ภาษาธรรมชาติอาจมีความกำกวมหรือยืดยาวเกินไป ทำให้เกิดการผิดพลาดได้ง่าย ส่วนการใช้โปรแกรมภาษาอาจมีความเฉพาะจนเกินไป ผู้ที่ไม่เข้าใจโปรแกรมภาษาที่ใช้เขียนอาจไม่สามารถเข้าใจได้ รหัสเทียมเป็นส่วนผสมของการใช้ภาษาธรรมชาติและโปรแกรมภาษา เพื่อใช้ในการสื่อสารระหว่างผู้ใช้หลายกลุ่มที่มีความต้องการใช้ขั้นตอนวิธีต่างกันออกไป</a:t>
            </a:r>
            <a:endParaRPr lang="en-US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รหัส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เทียมไม่มีกฎในการเขียนตายตัว โดยมากขึ้นอยู่กับความถนัดของผู้ใช้ แต่มีข้อตกลงบางอย่างร่วมกันเป็นสากล ส่วนประกอบที่สำคัญของรหัสเทียม ได้แก่ ชื่อ คำสั่งกำหนดงาน คำสั่งควบคุม กลุ่มของคำสั่ง และข้อบันทึกหรือคำอธิบาย</a:t>
            </a:r>
            <a:endParaRPr lang="en-US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endParaRPr lang="th-TH" sz="5600" b="1" i="1">
              <a:solidFill>
                <a:srgbClr val="FFFF66"/>
              </a:solidFill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sz="6000" b="1" smtClean="0">
                <a:solidFill>
                  <a:srgbClr val="FF0000"/>
                </a:solidFill>
                <a:latin typeface="05_ZZ HouKang" pitchFamily="2" charset="0"/>
                <a:cs typeface="05_ZZ HouKang" pitchFamily="2" charset="0"/>
              </a:rPr>
              <a:t>ตัวอย่างการเขียนรหัสเทียม</a:t>
            </a:r>
            <a:r>
              <a:rPr lang="en-US" sz="6000" b="1" dirty="0" smtClean="0">
                <a:solidFill>
                  <a:srgbClr val="FF0000"/>
                </a:solidFill>
                <a:latin typeface="05_ZZ HouKang" pitchFamily="2" charset="0"/>
                <a:ea typeface="AngsanaNew-Bold" charset="-120"/>
                <a:cs typeface="05_ZZ HouKang" pitchFamily="2" charset="0"/>
              </a:rPr>
              <a:t> (Pseudo code)</a:t>
            </a:r>
            <a:endParaRPr sz="6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20815"/>
            <a:ext cx="7696200" cy="47085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autoUpdateAnimBg="0"/>
      <p:bldP spid="132100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GMM" pitchFamily="2" charset="0"/>
                <a:cs typeface="2005_iannnnnGMM" pitchFamily="2" charset="0"/>
              </a:rPr>
              <a:t>หน่าวย 4 หลักในการวิเคาระห์งาน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005_iannnnnGMM" pitchFamily="2" charset="0"/>
              <a:cs typeface="2005_iannnnnGMM" pitchFamily="2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05_ZZ HouKang" pitchFamily="2" charset="0"/>
                <a:cs typeface="05_ZZ HouKang" pitchFamily="2" charset="0"/>
              </a:rPr>
              <a:t>การวิเคาระห์งาน</a:t>
            </a:r>
            <a:endParaRPr lang="en-US" dirty="0"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ในการวิเคราะห์งานเราจะต้องกำหนดจุดประสงค์ของการวิเคราะห์งาน  และขั้นตอนวิธีการวิเคราะห์งานแต่ละอย่างให้ได้  ซึ่งงานแต่ละอย่างมีรายละเอียดดังนี้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จุดประสงค์ของการวิเคราะห์งาน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/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 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ใน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การวิเคราะห์งานแต่ละอย่างมีจุดประสงค์ของการวิเคราะห์งานที่สำคัญ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ดังนี้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 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1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. เพื่อหาวัตถุประสงค์ของการเขียนโปรแกรม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 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2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. เพื่อหารูปแบบผลลัพธ์ที่ต้องการ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 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3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. เพื่อหาข้อมูลนำเข้าที่ต้องใส่เข้าไปในโปรแกรม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 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4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. เพื่อหาตัวแปรที่จำเป็นต้องใช้ใน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โปรแกรม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 5.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เพื่อหาขั้นตอนวิธีการทำงานของ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โปรแกรม</a:t>
            </a:r>
          </a:p>
          <a:p>
            <a:pPr>
              <a:buNone/>
            </a:pP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ขั้นตอนวิธีการวิเคราะห์</a:t>
            </a: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งาน</a:t>
            </a:r>
          </a:p>
          <a:p>
            <a:pPr>
              <a:buNone/>
            </a:pP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ใ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นกา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รวิเคราะห์งานแต่ละอย่างมีขั้นตอนวิธีการวิเคราะห์งานที่สำคัญดังนี้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ความหมายของสารสนเทศ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หมายถึง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ข้อมูลที่มีสาระอยู่ในตัว สามารถสื่อความหมายให้เกิด การเข้าใจกับผู้ที่ต้องการใช้ข้อมูลนั้น และสามารถที่จะนำไปใช้ประโยชน์ต่อไปได้ การที่จะได้มาซึ่งสารสนเทศที่ต้องการนั้นจะต้องนำข้อมูล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data)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ที่เกี่ยวข้องกับเรื่องที่สนใจ มาทำการประมวลผลเสียก่อน โดยข้อมูลที่นำมาประมวลผลนั้นอาจจะมาจากแหล่งข้อมูลทั้ง ภายในหรือภายนอกองค์การ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GMO" pitchFamily="2" charset="0"/>
                <a:cs typeface="2005_iannnnnGMO" pitchFamily="2" charset="0"/>
              </a:rPr>
              <a:t>การ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GMO" pitchFamily="2" charset="0"/>
                <a:cs typeface="2005_iannnnnGMO" pitchFamily="2" charset="0"/>
              </a:rPr>
              <a:t>หาวัตถุประสงค์ของการเขียน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GMO" pitchFamily="2" charset="0"/>
                <a:cs typeface="2005_iannnnnGMO" pitchFamily="2" charset="0"/>
              </a:rPr>
              <a:t>โปรแกรม</a:t>
            </a:r>
          </a:p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ผู้เขียน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โปรแกรมจะต้องหาวัตถุประสงค์จากงานที่จะเขียนโปรแกรมว่า ต้องการเขียนโปรแกรมเพื่อ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แก้ปัญหาอะไรบ้าง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ซึ่งจะทำให้เขียนโปรแกรมได้ตรงกับความต้องการหรือวัตถุประสงค์ของงาน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นั้น</a:t>
            </a:r>
          </a:p>
          <a:p>
            <a:pPr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GMO" pitchFamily="2" charset="0"/>
                <a:cs typeface="2005_iannnnnGMO" pitchFamily="2" charset="0"/>
              </a:rPr>
              <a:t>การหารูปแบบผลลัพธ์ที่ต้องการ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/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เมื่อผู้เขียนโปรแกรมหาวัตถุประสงค์ของการเขียนโปรแกรมได้แล้ว ขั้นตอนต่อมาคือการกำหนดรูปแบบผลลัพธ์ที่ต้องการจาก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โปรแกรมซึ่ง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รูปแบบผลลัพธ์อาจอยู่ในลักษณะของข้อความหรือตัวเลข  หรือ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ตาราง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หรือ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แผนภูมิหรือ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อาจใช้ผสมกันระหว่างตัวเลขกับข้อความ หรือข้อความกับตัวเลข 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และ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ตารางก็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ได้ขึ้นอยู่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กับผู้เขียนโปรแกรมเป็นผู้กำหนด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เองแต่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โดยส่วนมากนิยมแสดงผลลัพธ์ของโปรแกรมให้อยู่ในรูปแบบที่เข้าใจง่ายมากกว่ารูปแบบที่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ซับซ้อน</a:t>
            </a:r>
          </a:p>
          <a:p>
            <a:pPr>
              <a:buNone/>
            </a:pP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การหาข้อมูลนำเข้าที่ต้องใส่เข้าไปในโปรแกรม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/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ผู้เขียนโปรแกรมจะต้องหาข้อมูลนำเข้าจากผลลัพธ์ที่ได้จากโปรแกรม โดยคำนึงถึงขั้นตอนวิธีการ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คำนวณและ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ข้อมูลที่จำเป็นต้องใส่เข้าไปเพื่อให้ได้ผลลัพธ์ที่ต้องการ </a:t>
            </a:r>
          </a:p>
          <a:p>
            <a:pPr>
              <a:buNone/>
            </a:pP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th-TH" sz="6000" dirty="0" smtClean="0">
                <a:latin typeface="05_ZZ HouKang" pitchFamily="2" charset="0"/>
                <a:cs typeface="05_ZZ HouKang" pitchFamily="2" charset="0"/>
              </a:rPr>
              <a:t>หลักในการตั้งชื่อตัวแปร</a:t>
            </a:r>
            <a:endParaRPr lang="en-US" sz="6000" dirty="0"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จะต้องขึ้นต้นด้วยตัวอักษรภาษาอังกฤษ ตัวต่อไปจะเป็นตัวอักษร หรือ ตัวเลขก็ได้ ยกเว้นช่องว่าง หรื่อ สัณลักษณ์พิเศษ</a:t>
            </a:r>
          </a:p>
          <a:p>
            <a:pPr marL="550926" indent="-514350"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ในการตั้งชื่อตัวแปรจะตั้งอย่างไรก็ตามกฏเกณฑ์ข้อที่ 1 แต่ควรตั้งให้ สื่อความหมาย เพื่อให้ทราบว่าตัวแปรนั้นเก็บข้อมูลอะไร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th-TH" dirty="0" smtClean="0">
                <a:latin typeface="2005_iannnnnGMM" pitchFamily="2" charset="0"/>
                <a:cs typeface="2005_iannnnnGMM" pitchFamily="2" charset="0"/>
              </a:rPr>
              <a:t>หน่วยที่ 6 หลักการเขียนผังงาน</a:t>
            </a:r>
            <a:endParaRPr lang="en-US" dirty="0">
              <a:latin typeface="2005_iannnnnGMM" pitchFamily="2" charset="0"/>
              <a:cs typeface="2005_iannnnnGMM" pitchFamily="2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ผังงาน</a:t>
            </a:r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 (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Flowchart)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ผัง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งาน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Flowchart)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คือ รูปภาพ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Image)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หรือสัญลักษณ์(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Symbol)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ที่ใช้เขียนแทนขั้นตอน คำอธิบาย ข้อความ หรือคำพูด ที่ใช้ในอัลกอริทึม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Algorithm)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เพราะการนำเสนอขั้นตอนของงานให้เข้าใจตรงกัน ระหว่างผู้เกี่ยวข้อง ด้วยคำพูด หรือข้อความทำได้ยากกว่า 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ผังงานแบ่งได้ 2 ประเภท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 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1. ผังงานระบบ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System Flowchart)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คือ ผังงานที่แสดงขั้นตอนการทำงานในระบบอย่างกว้าง ๆ แต่ไม่เจาะลงในระบบงานย่อย 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2. ผังงานโปรแกรม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Program Flowchart)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คือ ผังงานที่แสดงถึงขั้นตอนในการทำงานของโปรแกรม ตั้งแต่รับข้อมูล คำนวณ จนถึงแสดงผลลัพธ์ 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ประโยชน์ของผังงาน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ประโยชน์ของผังงาน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 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1. ทำให้เข้าใจ และแยกแยะปัญหาได้ง่าย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Problem Define)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2.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แสดงลำดับการทำงาน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Step Flowing)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3.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หาข้อผิดพลาดได้ง่าย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Easy to Debug)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4.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ทำความเข้าใจโปรแกรมได้ง่าย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Easy to Read) 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5.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ไม่ขึ้นกับภาษาใดภาษาหนึ่ง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Flexible Language)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	สัญลักษณ์(</a:t>
            </a:r>
            <a:r>
              <a:rPr lang="en-US" b="1" dirty="0" smtClean="0"/>
              <a:t>Symbol)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การเขียน </a:t>
            </a:r>
            <a:r>
              <a:rPr lang="en-US" dirty="0" smtClean="0"/>
              <a:t>Flowchart </a:t>
            </a:r>
            <a:r>
              <a:rPr lang="th-TH" dirty="0" smtClean="0"/>
              <a:t>เบื้องต้นเราจะใช้สัญลักษณ์ดังต่อไปนี้ (ที่จริง มีเยอะค่ะแต่ใช้จริงๆ เบื้องต้น มีแค่นี้แหละ)</a:t>
            </a:r>
          </a:p>
          <a:p>
            <a:pPr>
              <a:buNone/>
            </a:pPr>
            <a:r>
              <a:rPr lang="th-TH" dirty="0" smtClean="0"/>
              <a:t>           </a:t>
            </a:r>
            <a:endParaRPr lang="th-TH" dirty="0"/>
          </a:p>
        </p:txBody>
      </p:sp>
      <p:pic>
        <p:nvPicPr>
          <p:cNvPr id="5" name="Picture 4" descr="SNAG4-00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524000"/>
            <a:ext cx="6477000" cy="476481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dirty="0" smtClean="0">
                <a:latin typeface="05_ZZ HouKang" pitchFamily="2" charset="0"/>
                <a:cs typeface="05_ZZ HouKang" pitchFamily="2" charset="0"/>
              </a:rPr>
              <a:t>หลักการเขียนผังงาน</a:t>
            </a:r>
            <a:endParaRPr lang="en-US" sz="6000" dirty="0"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h-TH" dirty="0" smtClean="0"/>
              <a:t>สัญลักษณ์ที่ใช้อาจมีขนาดต่าง ๆ กันได้ แต่จะต้องมีรูปร่างเป็นสัดส่วนตามมาตรฐาน 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/>
              <a:t>ทิศทางของลูกศรในผังงาน ควรจะมีทิศทางจากบนลงล่าง หรือจากซ้ายไปขวาเสมอ 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/>
              <a:t>ผังงานควรมีความเรียบร้อย สะอาด พยายามหลีกเลี่ยงการเขียนลูกศรที่ทำให้เกิดจุดตัด เพราะจะทำให้อ่านและทำความเข้าใจได้ยาก และถ้าในผังงานมีการเขียนข้อความอธิบายใด ๆ ควรทำให้สั้นกระทัดรัดและได้ใจความ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417638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ความแตกต่างของข้อมูลและสารสนเทศ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/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              ความแตกต่างของข้อมูลและสารสนเทศ คำว่า “ข้อมูล”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Data)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และ “สารสนเทศ”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Information)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นั้นมีความหมายแตกต่างกัน กล่าวคือ “ข้อมูล” หมายถึง ข้อเท็จจริงทั่ว ๆ ไปที่มีอยู่ซึ่งทำการเก็บรวบรวมมาได้ โดยข้อเท็จจริงนี้เป็นบุคคล วัตถุ สิ่งของ เหตุการณ์ หรือสถานที่และข้อมูลดังกล่าวอาจอยู่ในรูปแบบที่เป็นตัวเลข ตัวหนังสือ หรือสถานที่ รูปภาพหรือเสียงก็ได้ สำหรับ “สารสนเทศ” นั้นหมายถึง ข้อมูลที่ได้รับการประมวลผลให้อยู่ในรูปแบบที่สามารถนำไปใช้อ้างอิง ดำเนินงาน หรือตัดสินใจอย่างหนึ่งอย่างใด โดยสารสนเทศนี้อาจอยู่ในรูปแบบที่เป็นตัวเลข ตัวหนังสือ รูปภาพ หรือเสียงก็ได้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ข้อมูล การประมวลผล สารสนเทศ เพื่อให้เห็นภาพของข้อมูลและสารสนเทศชัดเจนขึ้น จะขอยกตัวอย่างเรื่อง เกรดเฉลี่ยของนักเรียนในแต่ละภาคเรียน ซึ่งเกรดเฉลี่ยนั้นจะได้จากการนำเกรดในแต่ละวิชาที่นักเรียนลงเรียนมาทำการประมวลผล ดังนั้น ในที่นี้เกรดแต่ละวิชาของนักเรียนจึงเป็น “ข้อมูล”ในขณะที่เกรดเฉลี่ยของนักเรียนเป็น “สารสนเทศ” อย่างไรก็ตามข้อเท็จจริงหนึ่ง ๆ อาจเป็นได้ทั้งข้อมูลและสารสนเทศก็ได้ขึ้นอยู่กับผู้ที่จะใช้ข้อเท็จจริงนั้น ๆ 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cs typeface="05_ZZ HouKang" pitchFamily="2" charset="0"/>
              </a:rPr>
              <a:t>แหล่งข้อมูล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1.แหล่งข้อมูลภายในองค์กร คือแหล่งข้อมูลที่เกิดขึ้นในองค์กรนั้น ๆ โดยสามารถนำข้อมูลนั้นมาผ่านกระบวนการให้ได้สารสนเทศ เพื่อใช้ในองค์การได้ เช่น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ประเภทของตลาด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สภาพคล่อง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สภาพแรงงานสัมพันธ์ในองค์กร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นโยบายการกักตุนสินค้า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นโยบายการลดราคาสินค้า</a:t>
            </a:r>
          </a:p>
          <a:p>
            <a:pPr>
              <a:buNone/>
            </a:pP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HouKang" pitchFamily="2" charset="0"/>
                <a:ea typeface="Arial Unicode MS" pitchFamily="34" charset="-128"/>
                <a:cs typeface="05_ZZ HouKang" pitchFamily="2" charset="0"/>
              </a:rPr>
              <a:t>แหล่งข้อมูล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HouKang" pitchFamily="2" charset="0"/>
              <a:ea typeface="Arial Unicode MS" pitchFamily="34" charset="-128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2. แหล่งข้อมูลภายนอกองค์กร คือ แหล่งข้อมูลที่เกิดขึ้นภายนอกองค์กร แล้วนำข้อมูลนั้นมาผ่านกระบวนการให้ได้สารสนเทศ เช่น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สภาวะตลาดแรงงานในประเทศไทย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สภาพเศรษฐกิจของโลด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การออกกฏหมายใหม่ของรัฐบาล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การค้ากับประเทศโลกที่ 3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คุ่แข่งการค้ารายใหณ่ที่ได้รับส่วนแบ่งของตลาดมาก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th-TH" sz="6000" dirty="0" smtClean="0">
                <a:latin typeface="05_ZZ HouKang" pitchFamily="2" charset="0"/>
                <a:cs typeface="05_ZZ HouKang" pitchFamily="2" charset="0"/>
              </a:rPr>
              <a:t>ขั้นตอนการประมวลผลข้อมูล</a:t>
            </a:r>
            <a:endParaRPr lang="en-US" sz="6000" dirty="0"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	ขั้นตอน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ในการนำคอมพิวเตอร์มาช่วยในการประมวลผลข้อมูลโดยทั่วไปแบ่งออกเป็น 3 ขั้นตอน คือการนำข้อมูลเข้า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Input Data)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การประมวลผล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Processing)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และ การนำเสนอข้อมูล(</a:t>
            </a:r>
            <a:r>
              <a:rPr lang="en-US" dirty="0" err="1" smtClean="0">
                <a:latin typeface="2005_iannnnnGMO" pitchFamily="2" charset="0"/>
                <a:cs typeface="2005_iannnnnGMO" pitchFamily="2" charset="0"/>
              </a:rPr>
              <a:t>OutputData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ซึ่งทั้ง 3 ขั้นตอนนี้ต้องทำงานต่อเนื่องกัน เราสามารถเรียกกรรมวิธีนี้ว่า “วงจรการประมวลผล”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Data Processing Cycle) 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>
                <a:latin typeface="05_ZZ HouKang" pitchFamily="2" charset="0"/>
                <a:cs typeface="05_ZZ HouKang" pitchFamily="2" charset="0"/>
              </a:rPr>
              <a:t>การนำข้อมูลเข้า (</a:t>
            </a:r>
            <a:r>
              <a:rPr lang="en-US" sz="6000" dirty="0" smtClean="0">
                <a:latin typeface="05_ZZ HouKang" pitchFamily="2" charset="0"/>
                <a:cs typeface="05_ZZ HouKang" pitchFamily="2" charset="0"/>
              </a:rPr>
              <a:t>Input Data)</a:t>
            </a:r>
            <a:endParaRPr lang="en-US" sz="6000" dirty="0">
              <a:latin typeface="05_ZZ HouKang" pitchFamily="2" charset="0"/>
              <a:cs typeface="05_ZZ HouK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  ขั้นนี้จัดเป็นขั้นตอนที่ต้องจัดเตรียมข้อมูลที่รวบรวมมาแล้วให้อยู่ในลักษณะที่เหมาะสมและสะดวก ในการป้อนข้อมูลเข้าสู่เครื่องคอมพิวเตอร์ เพื่อที่จะนำไปประมวลผล ซึ่งขั้นตอนนี้สามารถทำได้โดยผ่านทางคีย์บอร์ด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Keyboard)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และอุปกรณ์อื่นๆ ที่ใช้ป้อนข้อมูลได้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Input Devices)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ซึ่งข้อมูลที่นำเข้าสู่ระบบคอมพิวเตอร์จะนำเข้าผ่านตัวเชื่อมต่อ(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connector)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ซึ่งในทางคอมพิวเตอร์เรียกว่า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Port </a:t>
            </a:r>
            <a:r>
              <a:rPr lang="en-US" dirty="0" err="1" smtClean="0">
                <a:latin typeface="2005_iannnnnGMO" pitchFamily="2" charset="0"/>
                <a:cs typeface="2005_iannnnnGMO" pitchFamily="2" charset="0"/>
              </a:rPr>
              <a:t>Port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ของระบบคอมพิวเตอร์ที่สำคัญๆ ได้แก่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Serial Port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จะนำข้อมูลเข้าสู่ระบบคอมพิวเตอร์ ได้ครั้งละ 1บิต เรียงตามลำดับไปเรื่อยๆ อุปกรณ์ ที่ใช้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Serial Port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ได้แก่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Mouse Parallel Port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จะนำข้อมูลเข้าสู่ระบบคอมพิวเตอร์ ได้ครั้งละหลาย เรียงตามลำดับไปเรื่อยๆ อุปกรณ์ ที่ใช้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Parallel Port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ได้แก่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Printer Tape USB Port (Universal Serial Bus Port)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เป็น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Port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ชนิดใหม่ซึ่งสามารถใช้เชื่อมต่ออุปกรณ์ได้ทั้ง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Serial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และ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Parallel Port </a:t>
            </a:r>
            <a:endParaRPr lang="en-US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127</TotalTime>
  <Words>1174</Words>
  <Application>Microsoft Office PowerPoint</Application>
  <PresentationFormat>On-screen Show (4:3)</PresentationFormat>
  <Paragraphs>171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Technic</vt:lpstr>
      <vt:lpstr>สื่อการเรียนการสอน</vt:lpstr>
      <vt:lpstr>หน่วยที่ 1 การประมาลผลข้อมูลและสารสนเทศ</vt:lpstr>
      <vt:lpstr>ความหมายของข้อมูล</vt:lpstr>
      <vt:lpstr>ความหมายของสารสนเทศ</vt:lpstr>
      <vt:lpstr>ความแตกต่างของข้อมูลและสารสนเทศ</vt:lpstr>
      <vt:lpstr>แหล่งข้อมูล</vt:lpstr>
      <vt:lpstr>แหล่งข้อมูล</vt:lpstr>
      <vt:lpstr>ขั้นตอนการประมวลผลข้อมูล</vt:lpstr>
      <vt:lpstr>การนำข้อมูลเข้า (Input Data)</vt:lpstr>
      <vt:lpstr>การประมวลผล (Processing)</vt:lpstr>
      <vt:lpstr>การนำเสนอข้อมูล (Output Data)</vt:lpstr>
      <vt:lpstr>วิธีการประมวลผลข้อมูล</vt:lpstr>
      <vt:lpstr>Slide 13</vt:lpstr>
      <vt:lpstr>ประเภทของการประมวณผลข้อมูล</vt:lpstr>
      <vt:lpstr>สาเหตุที่ต้องนำคอมพิวเตอร์มาใช้ในการประมวลผลข้อมูล</vt:lpstr>
      <vt:lpstr>หน่วยที่ 2 ส่วนประกอบของคอมพิวเตอร์</vt:lpstr>
      <vt:lpstr>ส่วนประกอบของคอมพิวเตอร์</vt:lpstr>
      <vt:lpstr>โปรเซสเซอร์ (Processor)</vt:lpstr>
      <vt:lpstr>Slide 19</vt:lpstr>
      <vt:lpstr>Slide 20</vt:lpstr>
      <vt:lpstr>Slide 21</vt:lpstr>
      <vt:lpstr>หน่วยความจำ(Memory)</vt:lpstr>
      <vt:lpstr>ส่วนอินพุต/เอาต์พุต (Input/Output)</vt:lpstr>
      <vt:lpstr>Slide 24</vt:lpstr>
      <vt:lpstr>สื่อจัดเก็บข้อมูล(Storage)</vt:lpstr>
      <vt:lpstr>Slide 26</vt:lpstr>
      <vt:lpstr>Slide 27</vt:lpstr>
      <vt:lpstr>หน่วยที่ 3 ขั้นตอนการวางแผนและพัฒนาโปรแกรม</vt:lpstr>
      <vt:lpstr>ขั้นตอนการวางแผนและพัฒนาโปรแกรม</vt:lpstr>
      <vt:lpstr>การลงรหัสของโปรแกรม</vt:lpstr>
      <vt:lpstr>การทดสอบและแก้ไขโปรแกรม</vt:lpstr>
      <vt:lpstr>การทำเอกสารรายงานประกอบโปรแกรม</vt:lpstr>
      <vt:lpstr>Slide 33</vt:lpstr>
      <vt:lpstr>การบำรุงรักษาโปรแกรม</vt:lpstr>
      <vt:lpstr>ลักษณะของโปรแกรมที่ดี</vt:lpstr>
      <vt:lpstr>รหัสเทียม (Psuedocode)</vt:lpstr>
      <vt:lpstr>ตัวอย่างการเขียนรหัสเทียม (Pseudo code)</vt:lpstr>
      <vt:lpstr>หน่าวย 4 หลักในการวิเคาระห์งาน</vt:lpstr>
      <vt:lpstr>การวิเคาระห์งาน</vt:lpstr>
      <vt:lpstr>Slide 40</vt:lpstr>
      <vt:lpstr>หลักในการตั้งชื่อตัวแปร</vt:lpstr>
      <vt:lpstr>หน่วยที่ 6 หลักการเขียนผังงาน</vt:lpstr>
      <vt:lpstr>ผังงาน (Flowchart) </vt:lpstr>
      <vt:lpstr>ประโยชน์ของผังงาน</vt:lpstr>
      <vt:lpstr>Slide 45</vt:lpstr>
      <vt:lpstr>หลักการเขียนผังงาน</vt:lpstr>
      <vt:lpstr>Slide 47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สื่อการเรียนการสอน</dc:title>
  <dc:creator>COM</dc:creator>
  <cp:lastModifiedBy>COM</cp:lastModifiedBy>
  <cp:revision>14</cp:revision>
  <dcterms:created xsi:type="dcterms:W3CDTF">2010-08-03T06:43:36Z</dcterms:created>
  <dcterms:modified xsi:type="dcterms:W3CDTF">2010-08-03T08:51:10Z</dcterms:modified>
</cp:coreProperties>
</file>