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78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67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74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63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Default Extension="doc" ContentType="application/msword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79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7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71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76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72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77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73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81"/>
  </p:notesMasterIdLst>
  <p:sldIdLst>
    <p:sldId id="474" r:id="rId2"/>
    <p:sldId id="385" r:id="rId3"/>
    <p:sldId id="386" r:id="rId4"/>
    <p:sldId id="338" r:id="rId5"/>
    <p:sldId id="428" r:id="rId6"/>
    <p:sldId id="460" r:id="rId7"/>
    <p:sldId id="461" r:id="rId8"/>
    <p:sldId id="387" r:id="rId9"/>
    <p:sldId id="462" r:id="rId10"/>
    <p:sldId id="463" r:id="rId11"/>
    <p:sldId id="389" r:id="rId12"/>
    <p:sldId id="390" r:id="rId13"/>
    <p:sldId id="435" r:id="rId14"/>
    <p:sldId id="429" r:id="rId15"/>
    <p:sldId id="436" r:id="rId16"/>
    <p:sldId id="446" r:id="rId17"/>
    <p:sldId id="431" r:id="rId18"/>
    <p:sldId id="432" r:id="rId19"/>
    <p:sldId id="464" r:id="rId20"/>
    <p:sldId id="465" r:id="rId21"/>
    <p:sldId id="467" r:id="rId22"/>
    <p:sldId id="466" r:id="rId23"/>
    <p:sldId id="468" r:id="rId24"/>
    <p:sldId id="469" r:id="rId25"/>
    <p:sldId id="470" r:id="rId26"/>
    <p:sldId id="471" r:id="rId27"/>
    <p:sldId id="447" r:id="rId28"/>
    <p:sldId id="472" r:id="rId29"/>
    <p:sldId id="473" r:id="rId30"/>
    <p:sldId id="434" r:id="rId31"/>
    <p:sldId id="440" r:id="rId32"/>
    <p:sldId id="441" r:id="rId33"/>
    <p:sldId id="442" r:id="rId34"/>
    <p:sldId id="444" r:id="rId35"/>
    <p:sldId id="445" r:id="rId36"/>
    <p:sldId id="405" r:id="rId37"/>
    <p:sldId id="407" r:id="rId38"/>
    <p:sldId id="408" r:id="rId39"/>
    <p:sldId id="409" r:id="rId40"/>
    <p:sldId id="342" r:id="rId41"/>
    <p:sldId id="343" r:id="rId42"/>
    <p:sldId id="410" r:id="rId43"/>
    <p:sldId id="344" r:id="rId44"/>
    <p:sldId id="411" r:id="rId45"/>
    <p:sldId id="412" r:id="rId46"/>
    <p:sldId id="413" r:id="rId47"/>
    <p:sldId id="360" r:id="rId48"/>
    <p:sldId id="308" r:id="rId49"/>
    <p:sldId id="335" r:id="rId50"/>
    <p:sldId id="348" r:id="rId51"/>
    <p:sldId id="349" r:id="rId52"/>
    <p:sldId id="370" r:id="rId53"/>
    <p:sldId id="416" r:id="rId54"/>
    <p:sldId id="417" r:id="rId55"/>
    <p:sldId id="419" r:id="rId56"/>
    <p:sldId id="351" r:id="rId57"/>
    <p:sldId id="420" r:id="rId58"/>
    <p:sldId id="421" r:id="rId59"/>
    <p:sldId id="422" r:id="rId60"/>
    <p:sldId id="423" r:id="rId61"/>
    <p:sldId id="424" r:id="rId62"/>
    <p:sldId id="425" r:id="rId63"/>
    <p:sldId id="383" r:id="rId64"/>
    <p:sldId id="352" r:id="rId65"/>
    <p:sldId id="357" r:id="rId66"/>
    <p:sldId id="353" r:id="rId67"/>
    <p:sldId id="426" r:id="rId68"/>
    <p:sldId id="448" r:id="rId69"/>
    <p:sldId id="449" r:id="rId70"/>
    <p:sldId id="450" r:id="rId71"/>
    <p:sldId id="451" r:id="rId72"/>
    <p:sldId id="452" r:id="rId73"/>
    <p:sldId id="453" r:id="rId74"/>
    <p:sldId id="454" r:id="rId75"/>
    <p:sldId id="455" r:id="rId76"/>
    <p:sldId id="456" r:id="rId77"/>
    <p:sldId id="457" r:id="rId78"/>
    <p:sldId id="458" r:id="rId79"/>
    <p:sldId id="459" r:id="rId80"/>
  </p:sldIdLst>
  <p:sldSz cx="9144000" cy="6858000" type="screen4x3"/>
  <p:notesSz cx="6858000" cy="9144000"/>
  <p:defaultTextStyle>
    <a:defPPr>
      <a:defRPr lang="th-TH"/>
    </a:defPPr>
    <a:lvl1pPr algn="ctr" rtl="0" fontAlgn="base">
      <a:spcBef>
        <a:spcPct val="0"/>
      </a:spcBef>
      <a:spcAft>
        <a:spcPct val="0"/>
      </a:spcAft>
      <a:defRPr sz="4000" b="1" kern="1200">
        <a:solidFill>
          <a:srgbClr val="000099"/>
        </a:solidFill>
        <a:latin typeface="Angsana New" pitchFamily="18" charset="-34"/>
        <a:ea typeface="+mn-ea"/>
        <a:cs typeface="Angsana New" pitchFamily="18" charset="-34"/>
      </a:defRPr>
    </a:lvl1pPr>
    <a:lvl2pPr marL="457200" algn="ctr" rtl="0" fontAlgn="base">
      <a:spcBef>
        <a:spcPct val="0"/>
      </a:spcBef>
      <a:spcAft>
        <a:spcPct val="0"/>
      </a:spcAft>
      <a:defRPr sz="4000" b="1" kern="1200">
        <a:solidFill>
          <a:srgbClr val="000099"/>
        </a:solidFill>
        <a:latin typeface="Angsana New" pitchFamily="18" charset="-34"/>
        <a:ea typeface="+mn-ea"/>
        <a:cs typeface="Angsana New" pitchFamily="18" charset="-34"/>
      </a:defRPr>
    </a:lvl2pPr>
    <a:lvl3pPr marL="914400" algn="ctr" rtl="0" fontAlgn="base">
      <a:spcBef>
        <a:spcPct val="0"/>
      </a:spcBef>
      <a:spcAft>
        <a:spcPct val="0"/>
      </a:spcAft>
      <a:defRPr sz="4000" b="1" kern="1200">
        <a:solidFill>
          <a:srgbClr val="000099"/>
        </a:solidFill>
        <a:latin typeface="Angsana New" pitchFamily="18" charset="-34"/>
        <a:ea typeface="+mn-ea"/>
        <a:cs typeface="Angsana New" pitchFamily="18" charset="-34"/>
      </a:defRPr>
    </a:lvl3pPr>
    <a:lvl4pPr marL="1371600" algn="ctr" rtl="0" fontAlgn="base">
      <a:spcBef>
        <a:spcPct val="0"/>
      </a:spcBef>
      <a:spcAft>
        <a:spcPct val="0"/>
      </a:spcAft>
      <a:defRPr sz="4000" b="1" kern="1200">
        <a:solidFill>
          <a:srgbClr val="000099"/>
        </a:solidFill>
        <a:latin typeface="Angsana New" pitchFamily="18" charset="-34"/>
        <a:ea typeface="+mn-ea"/>
        <a:cs typeface="Angsana New" pitchFamily="18" charset="-34"/>
      </a:defRPr>
    </a:lvl4pPr>
    <a:lvl5pPr marL="1828800" algn="ctr" rtl="0" fontAlgn="base">
      <a:spcBef>
        <a:spcPct val="0"/>
      </a:spcBef>
      <a:spcAft>
        <a:spcPct val="0"/>
      </a:spcAft>
      <a:defRPr sz="4000" b="1" kern="1200">
        <a:solidFill>
          <a:srgbClr val="000099"/>
        </a:solidFill>
        <a:latin typeface="Angsana New" pitchFamily="18" charset="-34"/>
        <a:ea typeface="+mn-ea"/>
        <a:cs typeface="Angsana New" pitchFamily="18" charset="-34"/>
      </a:defRPr>
    </a:lvl5pPr>
    <a:lvl6pPr marL="2286000" algn="l" defTabSz="914400" rtl="0" eaLnBrk="1" latinLnBrk="0" hangingPunct="1">
      <a:defRPr sz="4000" b="1" kern="1200">
        <a:solidFill>
          <a:srgbClr val="000099"/>
        </a:solidFill>
        <a:latin typeface="Angsana New" pitchFamily="18" charset="-34"/>
        <a:ea typeface="+mn-ea"/>
        <a:cs typeface="Angsana New" pitchFamily="18" charset="-34"/>
      </a:defRPr>
    </a:lvl6pPr>
    <a:lvl7pPr marL="2743200" algn="l" defTabSz="914400" rtl="0" eaLnBrk="1" latinLnBrk="0" hangingPunct="1">
      <a:defRPr sz="4000" b="1" kern="1200">
        <a:solidFill>
          <a:srgbClr val="000099"/>
        </a:solidFill>
        <a:latin typeface="Angsana New" pitchFamily="18" charset="-34"/>
        <a:ea typeface="+mn-ea"/>
        <a:cs typeface="Angsana New" pitchFamily="18" charset="-34"/>
      </a:defRPr>
    </a:lvl7pPr>
    <a:lvl8pPr marL="3200400" algn="l" defTabSz="914400" rtl="0" eaLnBrk="1" latinLnBrk="0" hangingPunct="1">
      <a:defRPr sz="4000" b="1" kern="1200">
        <a:solidFill>
          <a:srgbClr val="000099"/>
        </a:solidFill>
        <a:latin typeface="Angsana New" pitchFamily="18" charset="-34"/>
        <a:ea typeface="+mn-ea"/>
        <a:cs typeface="Angsana New" pitchFamily="18" charset="-34"/>
      </a:defRPr>
    </a:lvl8pPr>
    <a:lvl9pPr marL="3657600" algn="l" defTabSz="914400" rtl="0" eaLnBrk="1" latinLnBrk="0" hangingPunct="1">
      <a:defRPr sz="4000" b="1" kern="1200">
        <a:solidFill>
          <a:srgbClr val="000099"/>
        </a:solidFill>
        <a:latin typeface="Angsana New" pitchFamily="18" charset="-34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0000FF"/>
    <a:srgbClr val="CC3300"/>
    <a:srgbClr val="0AF691"/>
    <a:srgbClr val="00FFFF"/>
    <a:srgbClr val="66FF33"/>
    <a:srgbClr val="FF99FF"/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0" autoAdjust="0"/>
    <p:restoredTop sz="94581" autoAdjust="0"/>
  </p:normalViewPr>
  <p:slideViewPr>
    <p:cSldViewPr>
      <p:cViewPr>
        <p:scale>
          <a:sx n="66" d="100"/>
          <a:sy n="66" d="100"/>
        </p:scale>
        <p:origin x="-336" y="-144"/>
      </p:cViewPr>
      <p:guideLst>
        <p:guide orient="horz" pos="2160"/>
        <p:guide pos="288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45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presProps" Target="presProp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>
              <a:buFontTx/>
              <a:buChar char="•"/>
              <a:defRPr sz="18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buFontTx/>
              <a:buChar char="•"/>
              <a:defRPr sz="18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8397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คลิกเพื่อแก้ไขลักษณะข้อความหลัก</a:t>
            </a:r>
          </a:p>
          <a:p>
            <a:pPr lvl="1"/>
            <a:r>
              <a:rPr lang="en-US" smtClean="0"/>
              <a:t>ระดับสอง</a:t>
            </a:r>
          </a:p>
          <a:p>
            <a:pPr lvl="2"/>
            <a:r>
              <a:rPr lang="en-US" smtClean="0"/>
              <a:t>ระดับสาม</a:t>
            </a:r>
          </a:p>
          <a:p>
            <a:pPr lvl="3"/>
            <a:r>
              <a:rPr lang="en-US" smtClean="0"/>
              <a:t>ระดับสี่</a:t>
            </a:r>
          </a:p>
          <a:p>
            <a:pPr lvl="4"/>
            <a:r>
              <a:rPr lang="en-US" smtClean="0"/>
              <a:t>ระดับห้า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7288"/>
            <a:ext cx="297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l">
              <a:buFontTx/>
              <a:buChar char="•"/>
              <a:defRPr sz="18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77288"/>
            <a:ext cx="297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buFontTx/>
              <a:buChar char="•"/>
              <a:defRPr sz="1800">
                <a:solidFill>
                  <a:schemeClr val="tx1"/>
                </a:solidFill>
              </a:defRPr>
            </a:lvl1pPr>
          </a:lstStyle>
          <a:p>
            <a:fld id="{86751D77-4A2A-4CE4-A7E8-F9798F2C817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ngsana New" pitchFamily="18" charset="-34"/>
        <a:ea typeface="+mn-ea"/>
        <a:cs typeface="Angsana New" pitchFamily="18" charset="-34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ngsana New" pitchFamily="18" charset="-34"/>
        <a:ea typeface="+mn-ea"/>
        <a:cs typeface="Angsana New" pitchFamily="18" charset="-34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ngsana New" pitchFamily="18" charset="-34"/>
        <a:ea typeface="+mn-ea"/>
        <a:cs typeface="Angsana New" pitchFamily="18" charset="-34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ngsana New" pitchFamily="18" charset="-34"/>
        <a:ea typeface="+mn-ea"/>
        <a:cs typeface="Angsana New" pitchFamily="18" charset="-34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ngsana New" pitchFamily="18" charset="-34"/>
        <a:ea typeface="+mn-ea"/>
        <a:cs typeface="Angsana New" pitchFamily="18" charset="-34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64</a:t>
            </a:fld>
            <a:endParaRPr 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65</a:t>
            </a:fld>
            <a:endParaRPr 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66</a:t>
            </a:fld>
            <a:endParaRPr 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67</a:t>
            </a:fld>
            <a:endParaRPr 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68</a:t>
            </a:fld>
            <a:endParaRPr 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69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70</a:t>
            </a:fld>
            <a:endParaRPr lang="en-US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71</a:t>
            </a:fld>
            <a:endParaRPr lang="en-US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72</a:t>
            </a:fld>
            <a:endParaRPr lang="en-US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73</a:t>
            </a:fld>
            <a:endParaRPr lang="en-US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74</a:t>
            </a:fld>
            <a:endParaRPr lang="en-US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75</a:t>
            </a:fld>
            <a:endParaRPr lang="en-US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76</a:t>
            </a:fld>
            <a:endParaRPr lang="en-US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77</a:t>
            </a:fld>
            <a:endParaRPr lang="en-US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78</a:t>
            </a:fld>
            <a:endParaRPr lang="en-US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79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51D77-4A2A-4CE4-A7E8-F9798F2C817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418" name="Group 2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60419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60420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</p:grpSp>
      <p:sp>
        <p:nvSpPr>
          <p:cNvPr id="60421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th-TH"/>
              <a:t>คลิกเพื่อแก้ไขลักษณะต้นแบบชื่อเรื่อง</a:t>
            </a:r>
            <a:endParaRPr lang="en-US"/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h-TH"/>
              <a:t>คลิกเพื่อแก้ไขลักษณะต้นแบบหัวข้อย่อย</a:t>
            </a:r>
            <a:endParaRPr lang="en-US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0424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0425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293FBC0-E657-4885-98C8-B78E9A4190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61111E-6 3.33333E-6  C 0.06892 3.33333E-6  0.125 0.02847  0.125 0.06389  C 0.125 0.09907  0.06892 0.12777  3.61111E-6 0.12777  C -0.0691 0.12777  -0.125 0.09907  -0.125 0.06389  C -0.125 0.02847  -0.0691 3.33333E-6  3.61111E-6 3.33333E-6  Z " pathEditMode="relative">
                                      <p:cBhvr>
                                        <p:cTn id="6" dur="2000" fill="hold"/>
                                        <p:tgtEl>
                                          <p:spTgt spid="604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1" grpId="0"/>
      <p:bldP spid="60422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04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604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9F449-A4AB-4FCE-8BA2-050A43C5AD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514BB2-80DA-4B5C-ABE7-E90D96BB7B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CF0566-CA5B-44D8-A9EB-AA766B03B1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C9CC35-199F-491F-9E9B-44D2D76988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7213D1-A1CC-413A-8EC3-9915661D24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37ECB3-F33A-4029-B9BF-F902B520F8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A577B0-70B3-48B4-B424-141AD74157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E1556D-3CFA-42A5-A169-3AA1620455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DCD922-9E01-4211-8E97-623F5744CA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6B3BB-EF04-4C4C-8C2A-7806196F89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394" name="Group 2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59395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59396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</p:grpSp>
      <p:sp>
        <p:nvSpPr>
          <p:cNvPr id="5939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คลิกเพื่อแก้ไขลักษณะต้นแบบชื่อเรื่อง</a:t>
            </a:r>
            <a:endParaRPr lang="en-US" smtClean="0"/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94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fld id="{1C26F116-122B-4FD8-9C57-9004DB72D6B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940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  <a:endParaRPr lang="en-US" smtClean="0"/>
          </a:p>
          <a:p>
            <a:pPr lvl="1"/>
            <a:r>
              <a:rPr lang="th-TH" smtClean="0"/>
              <a:t>ระดับที่สอง</a:t>
            </a:r>
            <a:endParaRPr lang="en-US" smtClean="0"/>
          </a:p>
          <a:p>
            <a:pPr lvl="2"/>
            <a:r>
              <a:rPr lang="th-TH" smtClean="0"/>
              <a:t>ระดับที่สาม</a:t>
            </a:r>
            <a:endParaRPr lang="en-US" smtClean="0"/>
          </a:p>
          <a:p>
            <a:pPr lvl="3"/>
            <a:r>
              <a:rPr lang="th-TH" smtClean="0"/>
              <a:t>ระดับที่สี่</a:t>
            </a:r>
            <a:endParaRPr lang="en-US" smtClean="0"/>
          </a:p>
          <a:p>
            <a:pPr lvl="4"/>
            <a:r>
              <a:rPr lang="th-TH" smtClean="0"/>
              <a:t>ระดับที่ห้า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61111E-6 3.33333E-6  C 0.06892 3.33333E-6  0.125 0.02847  0.125 0.06389  C 0.125 0.09907  0.06892 0.12777  3.61111E-6 0.12777  C -0.0691 0.12777  -0.125 0.09907  -0.125 0.06389  C -0.125 0.02847  -0.0691 3.33333E-6  3.61111E-6 3.33333E-6  Z " pathEditMode="relative">
                                      <p:cBhvr>
                                        <p:cTn id="6" dur="20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/>
      <p:bldP spid="59401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40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5940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40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5940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40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5940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40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5940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40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5940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ngsana New" pitchFamily="18" charset="-34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ngsana New" pitchFamily="18" charset="-34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ngsana New" pitchFamily="18" charset="-34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ngsana New" pitchFamily="18" charset="-34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0101" y="1071546"/>
            <a:ext cx="707236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5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H_LuGDeK" pitchFamily="2" charset="0"/>
                <a:cs typeface="AH_LuGDeK" pitchFamily="2" charset="0"/>
              </a:rPr>
              <a:t>วิทยาลัยเทคโนโลยีอรรถวิทย์พณิชยการ</a:t>
            </a:r>
            <a:endParaRPr lang="en-US" sz="54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H_LuGDeK" pitchFamily="2" charset="0"/>
              <a:cs typeface="AH_LuGDeK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7159" y="3000372"/>
            <a:ext cx="835824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gency FB" pitchFamily="34" charset="0"/>
              </a:rPr>
              <a:t>Attawit Commercial Technology college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gency FB" pitchFamily="34" charset="0"/>
            </a:endParaRPr>
          </a:p>
        </p:txBody>
      </p:sp>
    </p:spTree>
  </p:cSld>
  <p:clrMapOvr>
    <a:masterClrMapping/>
  </p:clrMapOvr>
  <p:transition>
    <p:strips dir="r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2" name="AutoShape 4"/>
          <p:cNvSpPr>
            <a:spLocks noChangeArrowheads="1"/>
          </p:cNvSpPr>
          <p:nvPr/>
        </p:nvSpPr>
        <p:spPr bwMode="auto">
          <a:xfrm>
            <a:off x="0" y="765175"/>
            <a:ext cx="2627313" cy="5256213"/>
          </a:xfrm>
          <a:prstGeom prst="homePlate">
            <a:avLst>
              <a:gd name="adj" fmla="val 25000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47813" name="Text Box 5"/>
          <p:cNvSpPr txBox="1">
            <a:spLocks noChangeArrowheads="1"/>
          </p:cNvSpPr>
          <p:nvPr/>
        </p:nvSpPr>
        <p:spPr bwMode="auto">
          <a:xfrm>
            <a:off x="0" y="765175"/>
            <a:ext cx="233997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2) </a:t>
            </a:r>
            <a:r>
              <a:rPr lang="th-TH">
                <a:solidFill>
                  <a:srgbClr val="0000FF"/>
                </a:solidFill>
              </a:rPr>
              <a:t>ส่วนที่เกี่ยวกับ ความพึงพอใจ ในการทำงาน การสร้างแรงจูงใจ </a:t>
            </a:r>
            <a:r>
              <a:rPr lang="en-US">
                <a:solidFill>
                  <a:srgbClr val="0000FF"/>
                </a:solidFill>
              </a:rPr>
              <a:t> (Job Satisfaction as Motivation)</a:t>
            </a:r>
            <a:endParaRPr lang="th-TH">
              <a:solidFill>
                <a:srgbClr val="0000FF"/>
              </a:solidFill>
            </a:endParaRPr>
          </a:p>
        </p:txBody>
      </p:sp>
      <p:sp>
        <p:nvSpPr>
          <p:cNvPr id="247814" name="AutoShape 6"/>
          <p:cNvSpPr>
            <a:spLocks noChangeArrowheads="1"/>
          </p:cNvSpPr>
          <p:nvPr/>
        </p:nvSpPr>
        <p:spPr bwMode="auto">
          <a:xfrm>
            <a:off x="2555875" y="0"/>
            <a:ext cx="6588125" cy="6858000"/>
          </a:xfrm>
          <a:prstGeom prst="foldedCorner">
            <a:avLst>
              <a:gd name="adj" fmla="val 12500"/>
            </a:avLst>
          </a:prstGeom>
          <a:solidFill>
            <a:srgbClr val="66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47815" name="Text Box 7"/>
          <p:cNvSpPr txBox="1">
            <a:spLocks noChangeArrowheads="1"/>
          </p:cNvSpPr>
          <p:nvPr/>
        </p:nvSpPr>
        <p:spPr bwMode="auto">
          <a:xfrm>
            <a:off x="2555875" y="0"/>
            <a:ext cx="6588125" cy="832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/>
            <a:r>
              <a:rPr lang="th-TH">
                <a:solidFill>
                  <a:schemeClr val="bg2"/>
                </a:solidFill>
              </a:rPr>
              <a:t>1 </a:t>
            </a:r>
            <a:r>
              <a:rPr lang="th-TH">
                <a:solidFill>
                  <a:srgbClr val="333399"/>
                </a:solidFill>
              </a:rPr>
              <a:t>กลุ่มที่เกี่ยวข้องกับเนื้อหาของการจูงใจ </a:t>
            </a:r>
            <a:r>
              <a:rPr lang="en-US">
                <a:solidFill>
                  <a:srgbClr val="333399"/>
                </a:solidFill>
              </a:rPr>
              <a:t>(Content Theory of Motivation)</a:t>
            </a:r>
            <a:r>
              <a:rPr lang="th-TH">
                <a:solidFill>
                  <a:schemeClr val="bg2"/>
                </a:solidFill>
              </a:rPr>
              <a:t>  เช่น พยายามหาคำตอบว่า มนุษย์มีความต้องการอะไร แตกต่างกันอย่างไร และจะมีผลต่อพฤติกรรมต่างๆอย่างไรได้บ้าง</a:t>
            </a:r>
          </a:p>
          <a:p>
            <a:pPr algn="l"/>
            <a:r>
              <a:rPr lang="th-TH">
                <a:solidFill>
                  <a:schemeClr val="bg2"/>
                </a:solidFill>
              </a:rPr>
              <a:t> 2) </a:t>
            </a:r>
            <a:r>
              <a:rPr lang="th-TH">
                <a:solidFill>
                  <a:schemeClr val="hlink"/>
                </a:solidFill>
              </a:rPr>
              <a:t>กลุ่มที่เน้นที่กระบวนการในการจูงใจ </a:t>
            </a:r>
            <a:r>
              <a:rPr lang="en-US">
                <a:solidFill>
                  <a:schemeClr val="hlink"/>
                </a:solidFill>
              </a:rPr>
              <a:t>(Process Theory of Motivation )</a:t>
            </a:r>
            <a:r>
              <a:rPr lang="en-US">
                <a:solidFill>
                  <a:schemeClr val="bg2"/>
                </a:solidFill>
              </a:rPr>
              <a:t> เพื่อจะหาคำตอบว่า </a:t>
            </a:r>
            <a:r>
              <a:rPr lang="th-TH">
                <a:solidFill>
                  <a:schemeClr val="bg2"/>
                </a:solidFill>
              </a:rPr>
              <a:t>ควร</a:t>
            </a:r>
            <a:r>
              <a:rPr lang="en-US">
                <a:solidFill>
                  <a:schemeClr val="bg2"/>
                </a:solidFill>
              </a:rPr>
              <a:t>มีวิธี</a:t>
            </a:r>
            <a:r>
              <a:rPr lang="th-TH">
                <a:solidFill>
                  <a:schemeClr val="bg2"/>
                </a:solidFill>
              </a:rPr>
              <a:t>การสร้างแรง</a:t>
            </a:r>
            <a:r>
              <a:rPr lang="en-US">
                <a:solidFill>
                  <a:schemeClr val="bg2"/>
                </a:solidFill>
              </a:rPr>
              <a:t>จูงใจ</a:t>
            </a:r>
            <a:r>
              <a:rPr lang="th-TH">
                <a:solidFill>
                  <a:schemeClr val="bg2"/>
                </a:solidFill>
              </a:rPr>
              <a:t>คน</a:t>
            </a:r>
            <a:r>
              <a:rPr lang="en-US">
                <a:solidFill>
                  <a:schemeClr val="bg2"/>
                </a:solidFill>
              </a:rPr>
              <a:t>อย่</a:t>
            </a:r>
            <a:r>
              <a:rPr lang="th-TH">
                <a:solidFill>
                  <a:schemeClr val="bg2"/>
                </a:solidFill>
              </a:rPr>
              <a:t>าง</a:t>
            </a:r>
            <a:r>
              <a:rPr lang="en-US">
                <a:solidFill>
                  <a:schemeClr val="bg2"/>
                </a:solidFill>
              </a:rPr>
              <a:t>ไรที่จะ</a:t>
            </a:r>
            <a:r>
              <a:rPr lang="th-TH">
                <a:solidFill>
                  <a:schemeClr val="bg2"/>
                </a:solidFill>
              </a:rPr>
              <a:t>ทำให้คนมี </a:t>
            </a:r>
            <a:r>
              <a:rPr lang="th-TH">
                <a:solidFill>
                  <a:schemeClr val="hlink"/>
                </a:solidFill>
              </a:rPr>
              <a:t>ขวัญและกำลังใจในการทำงานที่ดี</a:t>
            </a:r>
            <a:r>
              <a:rPr lang="en-US">
                <a:solidFill>
                  <a:schemeClr val="bg2"/>
                </a:solidFill>
              </a:rPr>
              <a:t>  </a:t>
            </a:r>
            <a:r>
              <a:rPr lang="th-TH">
                <a:solidFill>
                  <a:schemeClr val="bg2"/>
                </a:solidFill>
              </a:rPr>
              <a:t>เพื่อให้มีความรู้สึกที่ดีต่องาน มีความมุ่งมั่นที่จะทำงานให้ดีที่สุด</a:t>
            </a:r>
          </a:p>
          <a:p>
            <a:pPr algn="l"/>
            <a:r>
              <a:rPr lang="th-TH">
                <a:solidFill>
                  <a:schemeClr val="bg2"/>
                </a:solidFill>
              </a:rPr>
              <a:t>     </a:t>
            </a:r>
            <a:r>
              <a:rPr lang="en-US">
                <a:solidFill>
                  <a:schemeClr val="bg2"/>
                </a:solidFill>
              </a:rPr>
              <a:t>        </a:t>
            </a:r>
            <a:endParaRPr lang="th-TH">
              <a:solidFill>
                <a:schemeClr val="tx1"/>
              </a:solidFill>
            </a:endParaRPr>
          </a:p>
          <a:p>
            <a:pPr algn="l">
              <a:spcBef>
                <a:spcPct val="50000"/>
              </a:spcBef>
            </a:pPr>
            <a:endParaRPr lang="th-TH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47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47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2478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2478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2478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3" grpId="0"/>
      <p:bldP spid="247814" grpId="0" animBg="1"/>
      <p:bldP spid="24781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8" name="AutoShape 4"/>
          <p:cNvSpPr>
            <a:spLocks noChangeArrowheads="1"/>
          </p:cNvSpPr>
          <p:nvPr/>
        </p:nvSpPr>
        <p:spPr bwMode="auto">
          <a:xfrm>
            <a:off x="0" y="692150"/>
            <a:ext cx="3276600" cy="1728788"/>
          </a:xfrm>
          <a:prstGeom prst="homePlate">
            <a:avLst>
              <a:gd name="adj" fmla="val 47383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69989" name="Text Box 5"/>
          <p:cNvSpPr txBox="1">
            <a:spLocks noChangeArrowheads="1"/>
          </p:cNvSpPr>
          <p:nvPr/>
        </p:nvSpPr>
        <p:spPr bwMode="auto">
          <a:xfrm>
            <a:off x="0" y="765175"/>
            <a:ext cx="2843213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/>
              <a:t>นักมนุษยสัมพันธ์ มีความเชื่อว่า</a:t>
            </a:r>
          </a:p>
        </p:txBody>
      </p:sp>
      <p:sp>
        <p:nvSpPr>
          <p:cNvPr id="169990" name="AutoShape 6"/>
          <p:cNvSpPr>
            <a:spLocks noChangeArrowheads="1"/>
          </p:cNvSpPr>
          <p:nvPr/>
        </p:nvSpPr>
        <p:spPr bwMode="auto">
          <a:xfrm>
            <a:off x="3276600" y="333375"/>
            <a:ext cx="5867400" cy="2519363"/>
          </a:xfrm>
          <a:prstGeom prst="downArrowCallout">
            <a:avLst>
              <a:gd name="adj1" fmla="val 58223"/>
              <a:gd name="adj2" fmla="val 58223"/>
              <a:gd name="adj3" fmla="val 16667"/>
              <a:gd name="adj4" fmla="val 66667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69991" name="Text Box 7"/>
          <p:cNvSpPr txBox="1">
            <a:spLocks noChangeArrowheads="1"/>
          </p:cNvSpPr>
          <p:nvPr/>
        </p:nvSpPr>
        <p:spPr bwMode="auto">
          <a:xfrm>
            <a:off x="3455988" y="476250"/>
            <a:ext cx="568801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/>
              <a:t>การกระทำของคนต้องผ่านกระบวนการทางความคิด(ใช้สมอง)</a:t>
            </a:r>
          </a:p>
        </p:txBody>
      </p:sp>
      <p:sp>
        <p:nvSpPr>
          <p:cNvPr id="169992" name="AutoShape 8"/>
          <p:cNvSpPr>
            <a:spLocks noChangeArrowheads="1"/>
          </p:cNvSpPr>
          <p:nvPr/>
        </p:nvSpPr>
        <p:spPr bwMode="auto">
          <a:xfrm>
            <a:off x="4427538" y="2924175"/>
            <a:ext cx="4716462" cy="1584325"/>
          </a:xfrm>
          <a:prstGeom prst="downArrowCallout">
            <a:avLst>
              <a:gd name="adj1" fmla="val 74424"/>
              <a:gd name="adj2" fmla="val 74424"/>
              <a:gd name="adj3" fmla="val 16667"/>
              <a:gd name="adj4" fmla="val 66667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69993" name="Text Box 9"/>
          <p:cNvSpPr txBox="1">
            <a:spLocks noChangeArrowheads="1"/>
          </p:cNvSpPr>
          <p:nvPr/>
        </p:nvSpPr>
        <p:spPr bwMode="auto">
          <a:xfrm>
            <a:off x="4427538" y="2997200"/>
            <a:ext cx="47164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>
                <a:solidFill>
                  <a:srgbClr val="CC3300"/>
                </a:solidFill>
              </a:rPr>
              <a:t>เกิดความรู้สึก อารมณ์ ความคิด</a:t>
            </a:r>
          </a:p>
        </p:txBody>
      </p:sp>
      <p:sp>
        <p:nvSpPr>
          <p:cNvPr id="169994" name="AutoShape 10"/>
          <p:cNvSpPr>
            <a:spLocks noChangeArrowheads="1"/>
          </p:cNvSpPr>
          <p:nvPr/>
        </p:nvSpPr>
        <p:spPr bwMode="auto">
          <a:xfrm>
            <a:off x="5651500" y="4508500"/>
            <a:ext cx="2951163" cy="2089150"/>
          </a:xfrm>
          <a:prstGeom prst="leftArrowCallout">
            <a:avLst>
              <a:gd name="adj1" fmla="val 25000"/>
              <a:gd name="adj2" fmla="val 25000"/>
              <a:gd name="adj3" fmla="val 23544"/>
              <a:gd name="adj4" fmla="val 66667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69995" name="Text Box 11"/>
          <p:cNvSpPr txBox="1">
            <a:spLocks noChangeArrowheads="1"/>
          </p:cNvSpPr>
          <p:nvPr/>
        </p:nvSpPr>
        <p:spPr bwMode="auto">
          <a:xfrm>
            <a:off x="6659563" y="5157788"/>
            <a:ext cx="20875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/>
              <a:t>   ตัดสินใจ</a:t>
            </a:r>
          </a:p>
        </p:txBody>
      </p:sp>
      <p:sp>
        <p:nvSpPr>
          <p:cNvPr id="169996" name="Rectangle 12"/>
          <p:cNvSpPr>
            <a:spLocks noChangeArrowheads="1"/>
          </p:cNvSpPr>
          <p:nvPr/>
        </p:nvSpPr>
        <p:spPr bwMode="auto">
          <a:xfrm>
            <a:off x="0" y="4076700"/>
            <a:ext cx="5651500" cy="27813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69997" name="Text Box 13"/>
          <p:cNvSpPr txBox="1">
            <a:spLocks noChangeArrowheads="1"/>
          </p:cNvSpPr>
          <p:nvPr/>
        </p:nvSpPr>
        <p:spPr bwMode="auto">
          <a:xfrm>
            <a:off x="0" y="4149725"/>
            <a:ext cx="5651500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3600"/>
              <a:t>แสดงพฤติกรรมออกมาภายนอก</a:t>
            </a:r>
          </a:p>
          <a:p>
            <a:pPr algn="l">
              <a:spcBef>
                <a:spcPct val="50000"/>
              </a:spcBef>
            </a:pPr>
            <a:r>
              <a:rPr lang="th-TH" sz="3600">
                <a:solidFill>
                  <a:schemeClr val="hlink"/>
                </a:solidFill>
              </a:rPr>
              <a:t>พฤติกรรมของคนจึงออกมาจากความรู้สึกของคนที่มีต่อสิ่งนั้น  เรียกว่า “</a:t>
            </a:r>
            <a:r>
              <a:rPr lang="th-TH" sz="3600">
                <a:solidFill>
                  <a:schemeClr val="folHlink"/>
                </a:solidFill>
              </a:rPr>
              <a:t>ขวัญกำลังใจและแรงจูงใจ”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9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9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69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9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69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69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69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169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69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1699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8" grpId="0" animBg="1"/>
      <p:bldP spid="169989" grpId="0"/>
      <p:bldP spid="169990" grpId="0" animBg="1"/>
      <p:bldP spid="169991" grpId="0"/>
      <p:bldP spid="169992" grpId="0" animBg="1"/>
      <p:bldP spid="169993" grpId="0"/>
      <p:bldP spid="169994" grpId="0" animBg="1"/>
      <p:bldP spid="169995" grpId="0"/>
      <p:bldP spid="169996" grpId="0" animBg="1"/>
      <p:bldP spid="16999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2" name="AutoShape 4"/>
          <p:cNvSpPr>
            <a:spLocks noChangeArrowheads="1"/>
          </p:cNvSpPr>
          <p:nvPr/>
        </p:nvSpPr>
        <p:spPr bwMode="auto">
          <a:xfrm>
            <a:off x="2987675" y="0"/>
            <a:ext cx="3527425" cy="2592388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71013" name="Text Box 5"/>
          <p:cNvSpPr txBox="1">
            <a:spLocks noChangeArrowheads="1"/>
          </p:cNvSpPr>
          <p:nvPr/>
        </p:nvSpPr>
        <p:spPr bwMode="auto">
          <a:xfrm>
            <a:off x="3348038" y="188913"/>
            <a:ext cx="2879725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/>
              <a:t>“กำลังขวัญ”มีความ สำคัญต่อการทำงาน              -        ของคน</a:t>
            </a:r>
          </a:p>
        </p:txBody>
      </p:sp>
      <p:sp>
        <p:nvSpPr>
          <p:cNvPr id="171014" name="AutoShape 6"/>
          <p:cNvSpPr>
            <a:spLocks noChangeArrowheads="1"/>
          </p:cNvSpPr>
          <p:nvPr/>
        </p:nvSpPr>
        <p:spPr bwMode="auto">
          <a:xfrm>
            <a:off x="0" y="2276475"/>
            <a:ext cx="4427538" cy="4581525"/>
          </a:xfrm>
          <a:prstGeom prst="plus">
            <a:avLst>
              <a:gd name="adj" fmla="val 25000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71015" name="Text Box 7"/>
          <p:cNvSpPr txBox="1">
            <a:spLocks noChangeArrowheads="1"/>
          </p:cNvSpPr>
          <p:nvPr/>
        </p:nvSpPr>
        <p:spPr bwMode="auto">
          <a:xfrm>
            <a:off x="1187450" y="2276475"/>
            <a:ext cx="22320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/>
              <a:t>ถ้าคนมี </a:t>
            </a:r>
            <a:r>
              <a:rPr lang="th-TH">
                <a:solidFill>
                  <a:srgbClr val="CC3300"/>
                </a:solidFill>
              </a:rPr>
              <a:t>ขวัญแรงจูงใจต่ำ</a:t>
            </a:r>
            <a:r>
              <a:rPr lang="th-TH"/>
              <a:t> </a:t>
            </a:r>
          </a:p>
        </p:txBody>
      </p:sp>
      <p:sp>
        <p:nvSpPr>
          <p:cNvPr id="171016" name="Text Box 8"/>
          <p:cNvSpPr txBox="1">
            <a:spLocks noChangeArrowheads="1"/>
          </p:cNvSpPr>
          <p:nvPr/>
        </p:nvSpPr>
        <p:spPr bwMode="auto">
          <a:xfrm>
            <a:off x="0" y="3716338"/>
            <a:ext cx="43561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/>
              <a:t>เกิดความรู้สึกเศร้าซึม เฉื่อยชา ไม่สนใจในงาน ไม่ใส่ใจเพื่อนร่วมงาน ทำงานผิดพลาดบ่อย</a:t>
            </a:r>
          </a:p>
        </p:txBody>
      </p:sp>
      <p:sp>
        <p:nvSpPr>
          <p:cNvPr id="171017" name="Text Box 9"/>
          <p:cNvSpPr txBox="1">
            <a:spLocks noChangeArrowheads="1"/>
          </p:cNvSpPr>
          <p:nvPr/>
        </p:nvSpPr>
        <p:spPr bwMode="auto">
          <a:xfrm>
            <a:off x="1116013" y="5661025"/>
            <a:ext cx="2232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/>
              <a:t>ขาดงานบ่อย</a:t>
            </a:r>
          </a:p>
        </p:txBody>
      </p:sp>
      <p:sp>
        <p:nvSpPr>
          <p:cNvPr id="171018" name="Cloud"/>
          <p:cNvSpPr>
            <a:spLocks noChangeAspect="1" noEditPoints="1" noChangeArrowheads="1"/>
          </p:cNvSpPr>
          <p:nvPr/>
        </p:nvSpPr>
        <p:spPr bwMode="auto">
          <a:xfrm>
            <a:off x="4643438" y="1412875"/>
            <a:ext cx="4500562" cy="54451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th-TH"/>
          </a:p>
        </p:txBody>
      </p:sp>
      <p:sp>
        <p:nvSpPr>
          <p:cNvPr id="171019" name="Text Box 11"/>
          <p:cNvSpPr txBox="1">
            <a:spLocks noChangeArrowheads="1"/>
          </p:cNvSpPr>
          <p:nvPr/>
        </p:nvSpPr>
        <p:spPr bwMode="auto">
          <a:xfrm>
            <a:off x="5076825" y="2349500"/>
            <a:ext cx="381635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>
                <a:solidFill>
                  <a:schemeClr val="tx1"/>
                </a:solidFill>
              </a:rPr>
              <a:t>ผู้นำ</a:t>
            </a:r>
            <a:r>
              <a:rPr lang="th-TH"/>
              <a:t> ที่ต้องการสร้างความร่วมมือในการทำงานของคน เพื่อให้มีผลงานที่ดีมีคุณภาพสูง ต้องหาวิธีการ</a:t>
            </a:r>
            <a:r>
              <a:rPr lang="th-TH">
                <a:solidFill>
                  <a:schemeClr val="tx1"/>
                </a:solidFill>
              </a:rPr>
              <a:t>สร้างขวัญกำลังใจที่ดี </a:t>
            </a:r>
            <a:r>
              <a:rPr lang="th-TH"/>
              <a:t>ให้เกิดขึ้นกับผู้ร่วมงาน</a:t>
            </a:r>
          </a:p>
        </p:txBody>
      </p:sp>
      <p:sp>
        <p:nvSpPr>
          <p:cNvPr id="171020" name="Rectangle 12"/>
          <p:cNvSpPr>
            <a:spLocks noChangeArrowheads="1"/>
          </p:cNvSpPr>
          <p:nvPr/>
        </p:nvSpPr>
        <p:spPr bwMode="auto">
          <a:xfrm>
            <a:off x="5076825" y="4797425"/>
            <a:ext cx="2951163" cy="64770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1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1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1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71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1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1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1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71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1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1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2" grpId="0" animBg="1"/>
      <p:bldP spid="171013" grpId="0"/>
      <p:bldP spid="171014" grpId="0" animBg="1"/>
      <p:bldP spid="171016" grpId="0"/>
      <p:bldP spid="171017" grpId="0"/>
      <p:bldP spid="171018" grpId="0" animBg="1"/>
      <p:bldP spid="171019" grpId="0"/>
      <p:bldP spid="1710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6" name="AutoShape 4"/>
          <p:cNvSpPr>
            <a:spLocks noChangeArrowheads="1"/>
          </p:cNvSpPr>
          <p:nvPr/>
        </p:nvSpPr>
        <p:spPr bwMode="auto">
          <a:xfrm>
            <a:off x="0" y="188913"/>
            <a:ext cx="3419475" cy="5256212"/>
          </a:xfrm>
          <a:prstGeom prst="homePlate">
            <a:avLst>
              <a:gd name="adj" fmla="val 25000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18117" name="Text Box 5"/>
          <p:cNvSpPr txBox="1">
            <a:spLocks noChangeArrowheads="1"/>
          </p:cNvSpPr>
          <p:nvPr/>
        </p:nvSpPr>
        <p:spPr bwMode="auto">
          <a:xfrm>
            <a:off x="0" y="1484313"/>
            <a:ext cx="3059113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/>
              <a:t> การศึกษาค้นคว้าทดลองเกี่ยวกับคนที่ทำงานในองค์การในลักษณะที่เป็นพลวัตร</a:t>
            </a:r>
          </a:p>
        </p:txBody>
      </p:sp>
      <p:sp>
        <p:nvSpPr>
          <p:cNvPr id="218119" name="Rectangle 7"/>
          <p:cNvSpPr>
            <a:spLocks noChangeArrowheads="1"/>
          </p:cNvSpPr>
          <p:nvPr/>
        </p:nvSpPr>
        <p:spPr bwMode="auto">
          <a:xfrm>
            <a:off x="3348038" y="0"/>
            <a:ext cx="5795962" cy="68580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18120" name="Text Box 8"/>
          <p:cNvSpPr txBox="1">
            <a:spLocks noChangeArrowheads="1"/>
          </p:cNvSpPr>
          <p:nvPr/>
        </p:nvSpPr>
        <p:spPr bwMode="auto">
          <a:xfrm>
            <a:off x="3348038" y="0"/>
            <a:ext cx="5795962" cy="710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/>
              <a:t>เริ่มต้นจากการศึกษาทดลองที่เรียกว่า </a:t>
            </a:r>
            <a:r>
              <a:rPr lang="en-US"/>
              <a:t> </a:t>
            </a:r>
            <a:r>
              <a:rPr lang="en-US">
                <a:solidFill>
                  <a:schemeClr val="hlink"/>
                </a:solidFill>
              </a:rPr>
              <a:t>“Hawthrone Studies”</a:t>
            </a:r>
            <a:r>
              <a:rPr lang="th-TH"/>
              <a:t> ตั้งแต่ ค.ศ.1924</a:t>
            </a:r>
          </a:p>
          <a:p>
            <a:pPr algn="l">
              <a:spcBef>
                <a:spcPct val="50000"/>
              </a:spcBef>
            </a:pPr>
            <a:r>
              <a:rPr lang="th-TH"/>
              <a:t>-โดย</a:t>
            </a:r>
            <a:r>
              <a:rPr lang="en-US">
                <a:solidFill>
                  <a:schemeClr val="hlink"/>
                </a:solidFill>
              </a:rPr>
              <a:t>Prof. Elton Mayo</a:t>
            </a:r>
            <a:r>
              <a:rPr lang="en-US"/>
              <a:t>  </a:t>
            </a:r>
            <a:r>
              <a:rPr lang="th-TH"/>
              <a:t>ค้นพบว่า</a:t>
            </a:r>
          </a:p>
          <a:p>
            <a:pPr algn="l">
              <a:spcBef>
                <a:spcPct val="50000"/>
              </a:spcBef>
            </a:pPr>
            <a:r>
              <a:rPr lang="th-TH"/>
              <a:t>“พฤติกรรมของมนุษย์ในการทำงานไม่ได้ขึ้นอยู่กับ</a:t>
            </a:r>
            <a:r>
              <a:rPr lang="th-TH">
                <a:solidFill>
                  <a:schemeClr val="hlink"/>
                </a:solidFill>
              </a:rPr>
              <a:t>ปัจจัยทางด้านเศรษฐกิจ</a:t>
            </a:r>
            <a:r>
              <a:rPr lang="th-TH"/>
              <a:t> หรือสิ่งจูงใจทางการเงินเท่านั้น แต่ยังขึ้นกับ</a:t>
            </a:r>
            <a:r>
              <a:rPr lang="th-TH">
                <a:solidFill>
                  <a:schemeClr val="hlink"/>
                </a:solidFill>
              </a:rPr>
              <a:t>ความพอใจทางด้านจิตใจและเรื่องราวทางสังคม</a:t>
            </a:r>
            <a:r>
              <a:rPr lang="th-TH"/>
              <a:t>ด้วย”</a:t>
            </a:r>
          </a:p>
          <a:p>
            <a:pPr algn="l">
              <a:spcBef>
                <a:spcPct val="50000"/>
              </a:spcBef>
            </a:pPr>
            <a:r>
              <a:rPr lang="th-TH"/>
              <a:t>หลังจากนั้นจึงมีการศึกษาค้นคว้าวิจัยต่อมา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181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18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2181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18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181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181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181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6" grpId="0" animBg="1"/>
      <p:bldP spid="218117" grpId="0"/>
      <p:bldP spid="218119" grpId="0" animBg="1"/>
      <p:bldP spid="218120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Text Box 2"/>
          <p:cNvSpPr txBox="1">
            <a:spLocks noChangeArrowheads="1"/>
          </p:cNvSpPr>
          <p:nvPr/>
        </p:nvSpPr>
        <p:spPr bwMode="auto">
          <a:xfrm>
            <a:off x="250825" y="60325"/>
            <a:ext cx="8610600" cy="557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>
                <a:solidFill>
                  <a:srgbClr val="0000FF"/>
                </a:solidFill>
              </a:rPr>
              <a:t>ทฤษฎีการจูงใจที่นักวิชาการกลุ่มนี้ได้ทำการศึกษา ค้นคว้า วิจัยไว้ อาจแบ่งเป็น สองกลุ่มคือ</a:t>
            </a:r>
          </a:p>
          <a:p>
            <a:pPr algn="l"/>
            <a:r>
              <a:rPr lang="th-TH">
                <a:solidFill>
                  <a:schemeClr val="bg2"/>
                </a:solidFill>
              </a:rPr>
              <a:t>  </a:t>
            </a:r>
            <a:r>
              <a:rPr lang="en-US">
                <a:solidFill>
                  <a:schemeClr val="bg2"/>
                </a:solidFill>
              </a:rPr>
              <a:t>   1.</a:t>
            </a:r>
            <a:r>
              <a:rPr lang="th-TH">
                <a:solidFill>
                  <a:schemeClr val="bg2"/>
                </a:solidFill>
              </a:rPr>
              <a:t>กลุ่มที่เน้นเนื้อหาของการจูงใจ</a:t>
            </a:r>
            <a:r>
              <a:rPr lang="en-US">
                <a:solidFill>
                  <a:schemeClr val="bg2"/>
                </a:solidFill>
              </a:rPr>
              <a:t>(Content Theory of Motivation) </a:t>
            </a:r>
            <a:r>
              <a:rPr lang="th-TH">
                <a:solidFill>
                  <a:schemeClr val="bg2"/>
                </a:solidFill>
              </a:rPr>
              <a:t>เช่น </a:t>
            </a:r>
            <a:r>
              <a:rPr lang="en-US">
                <a:solidFill>
                  <a:schemeClr val="hlink"/>
                </a:solidFill>
              </a:rPr>
              <a:t>Abraham Maslow</a:t>
            </a:r>
            <a:endParaRPr lang="th-TH">
              <a:solidFill>
                <a:schemeClr val="hlink"/>
              </a:solidFill>
            </a:endParaRPr>
          </a:p>
          <a:p>
            <a:pPr algn="l"/>
            <a:r>
              <a:rPr lang="en-US">
                <a:solidFill>
                  <a:schemeClr val="bg2"/>
                </a:solidFill>
              </a:rPr>
              <a:t> </a:t>
            </a:r>
          </a:p>
          <a:p>
            <a:pPr algn="l"/>
            <a:r>
              <a:rPr lang="en-US">
                <a:solidFill>
                  <a:schemeClr val="bg2"/>
                </a:solidFill>
              </a:rPr>
              <a:t>    2.</a:t>
            </a:r>
            <a:r>
              <a:rPr lang="th-TH">
                <a:solidFill>
                  <a:schemeClr val="bg2"/>
                </a:solidFill>
              </a:rPr>
              <a:t>กลุ่มที่เน้นที่กระบวนการของการจูงใจ </a:t>
            </a:r>
            <a:r>
              <a:rPr lang="en-US">
                <a:solidFill>
                  <a:schemeClr val="bg2"/>
                </a:solidFill>
              </a:rPr>
              <a:t> (Process Theory of Motivation) </a:t>
            </a:r>
            <a:r>
              <a:rPr lang="th-TH">
                <a:solidFill>
                  <a:schemeClr val="bg2"/>
                </a:solidFill>
              </a:rPr>
              <a:t>เช่น </a:t>
            </a:r>
            <a:r>
              <a:rPr lang="en-US">
                <a:solidFill>
                  <a:srgbClr val="0000FF"/>
                </a:solidFill>
              </a:rPr>
              <a:t>Douglas Mc. Gregor ,Frederick Herberze </a:t>
            </a:r>
            <a:r>
              <a:rPr lang="th-TH">
                <a:solidFill>
                  <a:srgbClr val="0000FF"/>
                </a:solidFill>
              </a:rPr>
              <a:t>ฯลฯ</a:t>
            </a:r>
          </a:p>
          <a:p>
            <a:pPr algn="l"/>
            <a:r>
              <a:rPr lang="th-TH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	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1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11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11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119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11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0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40" name="AutoShape 4"/>
          <p:cNvSpPr>
            <a:spLocks noChangeArrowheads="1"/>
          </p:cNvSpPr>
          <p:nvPr/>
        </p:nvSpPr>
        <p:spPr bwMode="auto">
          <a:xfrm>
            <a:off x="179388" y="0"/>
            <a:ext cx="8964612" cy="3860800"/>
          </a:xfrm>
          <a:prstGeom prst="cloudCallout">
            <a:avLst>
              <a:gd name="adj1" fmla="val -48282"/>
              <a:gd name="adj2" fmla="val 53495"/>
            </a:avLst>
          </a:pr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r>
              <a:rPr lang="en-US">
                <a:solidFill>
                  <a:schemeClr val="hlink"/>
                </a:solidFill>
              </a:rPr>
              <a:t>Hierarchy of Needs Theory</a:t>
            </a:r>
            <a:r>
              <a:rPr lang="en-US"/>
              <a:t> / </a:t>
            </a:r>
            <a:r>
              <a:rPr lang="th-TH"/>
              <a:t>ทฤษฎีลำดับขั้นความต้องการ หรือ </a:t>
            </a:r>
            <a:r>
              <a:rPr lang="en-US">
                <a:solidFill>
                  <a:schemeClr val="hlink"/>
                </a:solidFill>
              </a:rPr>
              <a:t>Hierarchical Theory of Motivation</a:t>
            </a:r>
            <a:r>
              <a:rPr lang="en-US"/>
              <a:t> / </a:t>
            </a:r>
            <a:r>
              <a:rPr lang="th-TH"/>
              <a:t>ทฤษฎีลำดับขั้นของแรงจูงใจ (</a:t>
            </a:r>
            <a:r>
              <a:rPr lang="th-TH">
                <a:solidFill>
                  <a:schemeClr val="bg2"/>
                </a:solidFill>
              </a:rPr>
              <a:t>ค.ศ.1954) </a:t>
            </a:r>
            <a:r>
              <a:rPr lang="en-US">
                <a:solidFill>
                  <a:schemeClr val="bg2"/>
                </a:solidFill>
              </a:rPr>
              <a:t>ของ     </a:t>
            </a:r>
            <a:r>
              <a:rPr lang="en-US">
                <a:solidFill>
                  <a:srgbClr val="CC3300"/>
                </a:solidFill>
              </a:rPr>
              <a:t>Abraham H. Maslow</a:t>
            </a:r>
            <a:endParaRPr lang="th-TH">
              <a:solidFill>
                <a:srgbClr val="CC3300"/>
              </a:solidFill>
            </a:endParaRPr>
          </a:p>
        </p:txBody>
      </p:sp>
      <p:sp>
        <p:nvSpPr>
          <p:cNvPr id="219141" name="AutoShape 5"/>
          <p:cNvSpPr>
            <a:spLocks noChangeArrowheads="1"/>
          </p:cNvSpPr>
          <p:nvPr/>
        </p:nvSpPr>
        <p:spPr bwMode="auto">
          <a:xfrm>
            <a:off x="0" y="4076700"/>
            <a:ext cx="9144000" cy="2781300"/>
          </a:xfrm>
          <a:prstGeom prst="foldedCorner">
            <a:avLst>
              <a:gd name="adj" fmla="val 12500"/>
            </a:avLst>
          </a:pr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19142" name="Text Box 6"/>
          <p:cNvSpPr txBox="1">
            <a:spLocks noChangeArrowheads="1"/>
          </p:cNvSpPr>
          <p:nvPr/>
        </p:nvSpPr>
        <p:spPr bwMode="auto">
          <a:xfrm>
            <a:off x="0" y="4022725"/>
            <a:ext cx="9144000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  <a:buFontTx/>
              <a:buChar char="-"/>
            </a:pPr>
            <a:r>
              <a:rPr lang="en-US">
                <a:solidFill>
                  <a:schemeClr val="bg2"/>
                </a:solidFill>
              </a:rPr>
              <a:t>  Abraham H. Maslow</a:t>
            </a:r>
            <a:r>
              <a:rPr lang="th-TH"/>
              <a:t> ได้ศึกษาวิจัยเกี่ยวกับพัฒนาการด้านลำดับความจำเป็นของมนุษย์ และมีความเชื่อว่า</a:t>
            </a:r>
          </a:p>
          <a:p>
            <a:pPr algn="l">
              <a:spcBef>
                <a:spcPct val="50000"/>
              </a:spcBef>
              <a:buFontTx/>
              <a:buChar char="-"/>
            </a:pPr>
            <a:r>
              <a:rPr lang="th-TH"/>
              <a:t>  </a:t>
            </a:r>
            <a:r>
              <a:rPr lang="th-TH">
                <a:solidFill>
                  <a:schemeClr val="hlink"/>
                </a:solidFill>
              </a:rPr>
              <a:t>“มนุษย์ทุกคนจำเป็นต้องเผชิญกับความต้องการสิ่งต่างๆตลอดเวลา”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191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19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19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19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40" grpId="0" animBg="1"/>
      <p:bldP spid="219141" grpId="0" animBg="1"/>
      <p:bldP spid="21914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Text Box 2"/>
          <p:cNvSpPr txBox="1">
            <a:spLocks noChangeArrowheads="1"/>
          </p:cNvSpPr>
          <p:nvPr/>
        </p:nvSpPr>
        <p:spPr bwMode="auto">
          <a:xfrm>
            <a:off x="395288" y="404813"/>
            <a:ext cx="8424862" cy="631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u="sng">
                <a:solidFill>
                  <a:schemeClr val="hlink"/>
                </a:solidFill>
              </a:rPr>
              <a:t>สมมติฐาน</a:t>
            </a:r>
            <a:r>
              <a:rPr lang="en-US">
                <a:solidFill>
                  <a:schemeClr val="hlink"/>
                </a:solidFill>
              </a:rPr>
              <a:t>	ของทฤษฎีลำดับขั้นแรงจูงใจ</a:t>
            </a:r>
          </a:p>
          <a:p>
            <a:pPr algn="l"/>
            <a:r>
              <a:rPr lang="en-US">
                <a:solidFill>
                  <a:schemeClr val="bg2"/>
                </a:solidFill>
              </a:rPr>
              <a:t>1.  </a:t>
            </a:r>
            <a:r>
              <a:rPr lang="en-US" u="sng">
                <a:solidFill>
                  <a:schemeClr val="bg2"/>
                </a:solidFill>
              </a:rPr>
              <a:t>มนุษย์</a:t>
            </a:r>
            <a:r>
              <a:rPr lang="en-US" u="sng">
                <a:solidFill>
                  <a:schemeClr val="hlink"/>
                </a:solidFill>
              </a:rPr>
              <a:t>มีความต้องการอยู่ตลอดเวลา</a:t>
            </a:r>
            <a:r>
              <a:rPr lang="en-US">
                <a:solidFill>
                  <a:schemeClr val="bg2"/>
                </a:solidFill>
              </a:rPr>
              <a:t>ไม่มีที่สิ้นสุด ตราบใดที่มีชีวิตอยู่</a:t>
            </a:r>
          </a:p>
          <a:p>
            <a:pPr algn="l"/>
            <a:r>
              <a:rPr lang="en-US">
                <a:solidFill>
                  <a:schemeClr val="bg2"/>
                </a:solidFill>
              </a:rPr>
              <a:t>2.  ความต้องการ</a:t>
            </a:r>
            <a:r>
              <a:rPr lang="en-US">
                <a:solidFill>
                  <a:schemeClr val="hlink"/>
                </a:solidFill>
              </a:rPr>
              <a:t>ที่</a:t>
            </a:r>
            <a:r>
              <a:rPr lang="en-US" u="sng">
                <a:solidFill>
                  <a:schemeClr val="hlink"/>
                </a:solidFill>
              </a:rPr>
              <a:t>ยังไม่ได้รับการตอบสนอง</a:t>
            </a:r>
            <a:r>
              <a:rPr lang="en-US" u="sng">
                <a:solidFill>
                  <a:schemeClr val="bg2"/>
                </a:solidFill>
              </a:rPr>
              <a:t>เท่านั้น </a:t>
            </a:r>
            <a:r>
              <a:rPr lang="en-US">
                <a:solidFill>
                  <a:schemeClr val="bg2"/>
                </a:solidFill>
              </a:rPr>
              <a:t>ที่จะสามารถใช้เป็นแรงจูงใจ หรือ</a:t>
            </a:r>
            <a:r>
              <a:rPr lang="en-US" u="sng">
                <a:solidFill>
                  <a:schemeClr val="hlink"/>
                </a:solidFill>
              </a:rPr>
              <a:t>มีอิทธิพลต่อพฤติกรรม</a:t>
            </a:r>
            <a:r>
              <a:rPr lang="en-US">
                <a:solidFill>
                  <a:schemeClr val="hlink"/>
                </a:solidFill>
              </a:rPr>
              <a:t>ของมนุษย์</a:t>
            </a:r>
          </a:p>
          <a:p>
            <a:pPr algn="l"/>
            <a:r>
              <a:rPr lang="en-US">
                <a:solidFill>
                  <a:schemeClr val="bg2"/>
                </a:solidFill>
              </a:rPr>
              <a:t>3.  ความต้องการของคน</a:t>
            </a:r>
            <a:r>
              <a:rPr lang="en-US">
                <a:solidFill>
                  <a:schemeClr val="hlink"/>
                </a:solidFill>
              </a:rPr>
              <a:t>มีลักษณะเป็นลำดับขั้น</a:t>
            </a:r>
            <a:r>
              <a:rPr lang="en-US">
                <a:solidFill>
                  <a:schemeClr val="bg2"/>
                </a:solidFill>
              </a:rPr>
              <a:t>จากต่ำไปหาสูง </a:t>
            </a:r>
            <a:r>
              <a:rPr lang="th-TH">
                <a:solidFill>
                  <a:schemeClr val="bg2"/>
                </a:solidFill>
              </a:rPr>
              <a:t>เมื่อความต้องการระดับต่ำได้รับการตอบสนองจนพอใจแล้ว จะเกิดความต้องการอื่นตามมา</a:t>
            </a:r>
            <a:endParaRPr lang="th-TH">
              <a:solidFill>
                <a:schemeClr val="tx1"/>
              </a:solidFill>
            </a:endParaRPr>
          </a:p>
          <a:p>
            <a:pPr algn="l">
              <a:spcBef>
                <a:spcPct val="50000"/>
              </a:spcBef>
            </a:pPr>
            <a:endParaRPr lang="th-TH" sz="320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9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29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293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29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7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Text Box 2"/>
          <p:cNvSpPr txBox="1">
            <a:spLocks noChangeArrowheads="1"/>
          </p:cNvSpPr>
          <p:nvPr/>
        </p:nvSpPr>
        <p:spPr bwMode="auto">
          <a:xfrm>
            <a:off x="441325" y="5629275"/>
            <a:ext cx="5045075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/>
            <a:endParaRPr lang="en-US" sz="28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14019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33400" indent="-533400"/>
            <a:r>
              <a:rPr lang="th-TH" sz="3600">
                <a:solidFill>
                  <a:schemeClr val="hlink"/>
                </a:solidFill>
              </a:rPr>
              <a:t>ความต้องการของมนุษย์</a:t>
            </a:r>
          </a:p>
          <a:p>
            <a:pPr marL="533400" indent="-533400"/>
            <a:endParaRPr lang="th-TH" sz="3600">
              <a:solidFill>
                <a:schemeClr val="hlink"/>
              </a:solidFill>
            </a:endParaRPr>
          </a:p>
          <a:p>
            <a:pPr marL="533400" indent="-533400" algn="l"/>
            <a:r>
              <a:rPr lang="th-TH" sz="3600">
                <a:solidFill>
                  <a:schemeClr val="bg2"/>
                </a:solidFill>
              </a:rPr>
              <a:t>                                            </a:t>
            </a:r>
            <a:r>
              <a:rPr lang="th-TH" sz="3600">
                <a:solidFill>
                  <a:srgbClr val="CC3300"/>
                </a:solidFill>
              </a:rPr>
              <a:t>ที่อยู่อาศัย</a:t>
            </a:r>
          </a:p>
          <a:p>
            <a:pPr marL="533400" indent="-533400" algn="l"/>
            <a:r>
              <a:rPr lang="th-TH" sz="3600">
                <a:solidFill>
                  <a:srgbClr val="CC3300"/>
                </a:solidFill>
              </a:rPr>
              <a:t>                                             ความมั่นคง</a:t>
            </a:r>
          </a:p>
          <a:p>
            <a:pPr marL="533400" indent="-533400" algn="l"/>
            <a:r>
              <a:rPr lang="th-TH" sz="3600">
                <a:solidFill>
                  <a:schemeClr val="bg2"/>
                </a:solidFill>
              </a:rPr>
              <a:t>                   อากาศ				          ความรัก</a:t>
            </a:r>
          </a:p>
          <a:p>
            <a:pPr marL="533400" indent="-533400" algn="l"/>
            <a:r>
              <a:rPr lang="th-TH" sz="3600">
                <a:solidFill>
                  <a:schemeClr val="bg2"/>
                </a:solidFill>
              </a:rPr>
              <a:t>			                      คน 	        </a:t>
            </a:r>
            <a:r>
              <a:rPr lang="th-TH" sz="3600">
                <a:solidFill>
                  <a:schemeClr val="hlink"/>
                </a:solidFill>
              </a:rPr>
              <a:t> เพื่อน</a:t>
            </a:r>
            <a:r>
              <a:rPr lang="th-TH" sz="3600">
                <a:solidFill>
                  <a:srgbClr val="66FF33"/>
                </a:solidFill>
              </a:rPr>
              <a:t>	</a:t>
            </a:r>
            <a:r>
              <a:rPr lang="th-TH" sz="3600">
                <a:solidFill>
                  <a:schemeClr val="bg2"/>
                </a:solidFill>
              </a:rPr>
              <a:t>      ความอบอุ่น	                  </a:t>
            </a:r>
          </a:p>
          <a:p>
            <a:pPr marL="533400" indent="-533400" algn="l"/>
            <a:r>
              <a:rPr lang="th-TH" sz="3600">
                <a:solidFill>
                  <a:schemeClr val="bg2"/>
                </a:solidFill>
              </a:rPr>
              <a:t>                                 	                                         ครอบครัว	</a:t>
            </a:r>
          </a:p>
          <a:p>
            <a:pPr marL="533400" indent="-533400" algn="l"/>
            <a:r>
              <a:rPr lang="th-TH" sz="3600">
                <a:solidFill>
                  <a:schemeClr val="bg2"/>
                </a:solidFill>
              </a:rPr>
              <a:t>		</a:t>
            </a:r>
            <a:endParaRPr lang="th-TH" sz="3200">
              <a:solidFill>
                <a:schemeClr val="bg2"/>
              </a:solidFill>
            </a:endParaRPr>
          </a:p>
        </p:txBody>
      </p:sp>
      <p:sp>
        <p:nvSpPr>
          <p:cNvPr id="214020" name="Oval 4"/>
          <p:cNvSpPr>
            <a:spLocks noChangeArrowheads="1"/>
          </p:cNvSpPr>
          <p:nvPr/>
        </p:nvSpPr>
        <p:spPr bwMode="auto">
          <a:xfrm>
            <a:off x="3124200" y="838200"/>
            <a:ext cx="2209800" cy="1676400"/>
          </a:xfrm>
          <a:prstGeom prst="ellips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14021" name="Oval 5"/>
          <p:cNvSpPr>
            <a:spLocks noChangeArrowheads="1"/>
          </p:cNvSpPr>
          <p:nvPr/>
        </p:nvSpPr>
        <p:spPr bwMode="auto">
          <a:xfrm>
            <a:off x="1116013" y="1484313"/>
            <a:ext cx="1752600" cy="1600200"/>
          </a:xfrm>
          <a:prstGeom prst="ellips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14022" name="Oval 6"/>
          <p:cNvSpPr>
            <a:spLocks noChangeArrowheads="1"/>
          </p:cNvSpPr>
          <p:nvPr/>
        </p:nvSpPr>
        <p:spPr bwMode="auto">
          <a:xfrm>
            <a:off x="914400" y="3048000"/>
            <a:ext cx="1752600" cy="1524000"/>
          </a:xfrm>
          <a:prstGeom prst="ellips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14023" name="Oval 7"/>
          <p:cNvSpPr>
            <a:spLocks noChangeArrowheads="1"/>
          </p:cNvSpPr>
          <p:nvPr/>
        </p:nvSpPr>
        <p:spPr bwMode="auto">
          <a:xfrm>
            <a:off x="2339975" y="4149725"/>
            <a:ext cx="990600" cy="1143000"/>
          </a:xfrm>
          <a:prstGeom prst="ellips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14024" name="Oval 8"/>
          <p:cNvSpPr>
            <a:spLocks noChangeArrowheads="1"/>
          </p:cNvSpPr>
          <p:nvPr/>
        </p:nvSpPr>
        <p:spPr bwMode="auto">
          <a:xfrm>
            <a:off x="3276600" y="3962400"/>
            <a:ext cx="2819400" cy="2362200"/>
          </a:xfrm>
          <a:prstGeom prst="ellips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14025" name="Oval 9"/>
          <p:cNvSpPr>
            <a:spLocks noChangeArrowheads="1"/>
          </p:cNvSpPr>
          <p:nvPr/>
        </p:nvSpPr>
        <p:spPr bwMode="auto">
          <a:xfrm>
            <a:off x="4953000" y="1143000"/>
            <a:ext cx="3810000" cy="3581400"/>
          </a:xfrm>
          <a:prstGeom prst="ellips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14026" name="Oval 10"/>
          <p:cNvSpPr>
            <a:spLocks noChangeArrowheads="1"/>
          </p:cNvSpPr>
          <p:nvPr/>
        </p:nvSpPr>
        <p:spPr bwMode="auto">
          <a:xfrm>
            <a:off x="5029200" y="2362200"/>
            <a:ext cx="1752600" cy="1828800"/>
          </a:xfrm>
          <a:prstGeom prst="ellips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14027" name="Oval 11"/>
          <p:cNvSpPr>
            <a:spLocks noChangeArrowheads="1"/>
          </p:cNvSpPr>
          <p:nvPr/>
        </p:nvSpPr>
        <p:spPr bwMode="auto">
          <a:xfrm>
            <a:off x="3505200" y="2819400"/>
            <a:ext cx="762000" cy="533400"/>
          </a:xfrm>
          <a:prstGeom prst="ellips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14028" name="Line 12"/>
          <p:cNvSpPr>
            <a:spLocks noChangeShapeType="1"/>
          </p:cNvSpPr>
          <p:nvPr/>
        </p:nvSpPr>
        <p:spPr bwMode="auto">
          <a:xfrm flipV="1">
            <a:off x="3886200" y="2438400"/>
            <a:ext cx="0" cy="3810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14029" name="Line 13"/>
          <p:cNvSpPr>
            <a:spLocks noChangeShapeType="1"/>
          </p:cNvSpPr>
          <p:nvPr/>
        </p:nvSpPr>
        <p:spPr bwMode="auto">
          <a:xfrm flipH="1" flipV="1">
            <a:off x="3200400" y="2819400"/>
            <a:ext cx="304800" cy="2286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14030" name="Line 14"/>
          <p:cNvSpPr>
            <a:spLocks noChangeShapeType="1"/>
          </p:cNvSpPr>
          <p:nvPr/>
        </p:nvSpPr>
        <p:spPr bwMode="auto">
          <a:xfrm flipH="1">
            <a:off x="2667000" y="3276600"/>
            <a:ext cx="914400" cy="3810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14031" name="Line 15"/>
          <p:cNvSpPr>
            <a:spLocks noChangeShapeType="1"/>
          </p:cNvSpPr>
          <p:nvPr/>
        </p:nvSpPr>
        <p:spPr bwMode="auto">
          <a:xfrm flipH="1">
            <a:off x="3124200" y="3352800"/>
            <a:ext cx="609600" cy="838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14032" name="Line 16"/>
          <p:cNvSpPr>
            <a:spLocks noChangeShapeType="1"/>
          </p:cNvSpPr>
          <p:nvPr/>
        </p:nvSpPr>
        <p:spPr bwMode="auto">
          <a:xfrm>
            <a:off x="3962400" y="3352800"/>
            <a:ext cx="228600" cy="6858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14033" name="Line 17"/>
          <p:cNvSpPr>
            <a:spLocks noChangeShapeType="1"/>
          </p:cNvSpPr>
          <p:nvPr/>
        </p:nvSpPr>
        <p:spPr bwMode="auto">
          <a:xfrm>
            <a:off x="4191000" y="3200400"/>
            <a:ext cx="914400" cy="3048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14034" name="Line 18"/>
          <p:cNvSpPr>
            <a:spLocks noChangeShapeType="1"/>
          </p:cNvSpPr>
          <p:nvPr/>
        </p:nvSpPr>
        <p:spPr bwMode="auto">
          <a:xfrm flipH="1">
            <a:off x="4267200" y="2743200"/>
            <a:ext cx="685800" cy="2286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14035" name="Text Box 19"/>
          <p:cNvSpPr txBox="1">
            <a:spLocks noChangeArrowheads="1"/>
          </p:cNvSpPr>
          <p:nvPr/>
        </p:nvSpPr>
        <p:spPr bwMode="auto">
          <a:xfrm>
            <a:off x="1187450" y="3213100"/>
            <a:ext cx="11525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/>
              <a:t>อาหาร น้ำ</a:t>
            </a:r>
          </a:p>
        </p:txBody>
      </p:sp>
      <p:sp>
        <p:nvSpPr>
          <p:cNvPr id="214036" name="Text Box 20"/>
          <p:cNvSpPr txBox="1">
            <a:spLocks noChangeArrowheads="1"/>
          </p:cNvSpPr>
          <p:nvPr/>
        </p:nvSpPr>
        <p:spPr bwMode="auto">
          <a:xfrm>
            <a:off x="2339975" y="4365625"/>
            <a:ext cx="1295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/>
              <a:t>งาน</a:t>
            </a:r>
          </a:p>
        </p:txBody>
      </p:sp>
      <p:sp>
        <p:nvSpPr>
          <p:cNvPr id="214037" name="Text Box 21"/>
          <p:cNvSpPr txBox="1">
            <a:spLocks noChangeArrowheads="1"/>
          </p:cNvSpPr>
          <p:nvPr/>
        </p:nvSpPr>
        <p:spPr bwMode="auto">
          <a:xfrm>
            <a:off x="3563938" y="4076700"/>
            <a:ext cx="23749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3600">
                <a:solidFill>
                  <a:schemeClr val="hlink"/>
                </a:solidFill>
              </a:rPr>
              <a:t>อำนาจ การยกย่องยอมรับนับถือ ชื่อเสียง เกียรติยศ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4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4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4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4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4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4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4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4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4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4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1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19" grpId="0" build="p" autoUpdateAnimBg="0"/>
      <p:bldP spid="214035" grpId="0"/>
      <p:bldP spid="21403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Text Box 2"/>
          <p:cNvSpPr txBox="1">
            <a:spLocks noChangeArrowheads="1"/>
          </p:cNvSpPr>
          <p:nvPr/>
        </p:nvSpPr>
        <p:spPr bwMode="auto">
          <a:xfrm>
            <a:off x="304800" y="304800"/>
            <a:ext cx="88392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33400" indent="-533400" algn="l">
              <a:spcBef>
                <a:spcPct val="50000"/>
              </a:spcBef>
            </a:pPr>
            <a:r>
              <a:rPr lang="th-TH" sz="32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ความต้องการ		        การกำหนด   	          กิจกรรม</a:t>
            </a:r>
          </a:p>
          <a:p>
            <a:pPr marL="533400" indent="-533400" algn="l"/>
            <a:r>
              <a:rPr lang="th-TH" sz="32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 ที่ยังไม่ได้รับ        นำไปสู่    เป้าหมาย      นำไปสู่       ไปสู่</a:t>
            </a:r>
          </a:p>
          <a:p>
            <a:pPr marL="533400" indent="-533400" algn="l"/>
            <a:r>
              <a:rPr lang="th-TH" sz="32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การตอบสนอง 				                     เป้าหมาย</a:t>
            </a:r>
            <a:endParaRPr lang="th-TH" sz="3600">
              <a:solidFill>
                <a:schemeClr val="tx1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215043" name="Rectangle 3"/>
          <p:cNvSpPr>
            <a:spLocks noChangeArrowheads="1"/>
          </p:cNvSpPr>
          <p:nvPr/>
        </p:nvSpPr>
        <p:spPr bwMode="auto">
          <a:xfrm>
            <a:off x="228600" y="228600"/>
            <a:ext cx="2209800" cy="17526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15044" name="Rectangle 4"/>
          <p:cNvSpPr>
            <a:spLocks noChangeArrowheads="1"/>
          </p:cNvSpPr>
          <p:nvPr/>
        </p:nvSpPr>
        <p:spPr bwMode="auto">
          <a:xfrm>
            <a:off x="3733800" y="304800"/>
            <a:ext cx="1600200" cy="17526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15045" name="Rectangle 5"/>
          <p:cNvSpPr>
            <a:spLocks noChangeArrowheads="1"/>
          </p:cNvSpPr>
          <p:nvPr/>
        </p:nvSpPr>
        <p:spPr bwMode="auto">
          <a:xfrm>
            <a:off x="6553200" y="381000"/>
            <a:ext cx="1828800" cy="17526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15046" name="Line 6"/>
          <p:cNvSpPr>
            <a:spLocks noChangeShapeType="1"/>
          </p:cNvSpPr>
          <p:nvPr/>
        </p:nvSpPr>
        <p:spPr bwMode="auto">
          <a:xfrm>
            <a:off x="2438400" y="1371600"/>
            <a:ext cx="12954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arrow" w="med" len="med"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15047" name="Line 7"/>
          <p:cNvSpPr>
            <a:spLocks noChangeShapeType="1"/>
          </p:cNvSpPr>
          <p:nvPr/>
        </p:nvSpPr>
        <p:spPr bwMode="auto">
          <a:xfrm>
            <a:off x="5410200" y="1371600"/>
            <a:ext cx="1143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arrow" w="med" len="med"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15048" name="Text Box 8"/>
          <p:cNvSpPr txBox="1">
            <a:spLocks noChangeArrowheads="1"/>
          </p:cNvSpPr>
          <p:nvPr/>
        </p:nvSpPr>
        <p:spPr bwMode="auto">
          <a:xfrm>
            <a:off x="228600" y="2057400"/>
            <a:ext cx="2209800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th-TH" sz="32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rPr>
              <a:t>หิว  </a:t>
            </a:r>
          </a:p>
          <a:p>
            <a:pPr algn="l"/>
            <a:endParaRPr lang="th-TH" sz="3200">
              <a:solidFill>
                <a:schemeClr val="tx1"/>
              </a:solidFill>
              <a:latin typeface="Cordia New" pitchFamily="34" charset="-34"/>
              <a:cs typeface="Cordia New" pitchFamily="34" charset="-34"/>
            </a:endParaRPr>
          </a:p>
          <a:p>
            <a:pPr algn="l"/>
            <a:r>
              <a:rPr lang="th-TH" sz="32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rPr>
              <a:t>ง่วงนอน</a:t>
            </a:r>
          </a:p>
          <a:p>
            <a:pPr algn="l"/>
            <a:endParaRPr lang="th-TH" sz="3200">
              <a:solidFill>
                <a:schemeClr val="tx1"/>
              </a:solidFill>
              <a:latin typeface="Cordia New" pitchFamily="34" charset="-34"/>
              <a:cs typeface="Cordia New" pitchFamily="34" charset="-34"/>
            </a:endParaRPr>
          </a:p>
          <a:p>
            <a:pPr algn="l"/>
            <a:r>
              <a:rPr lang="th-TH" sz="32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rPr>
              <a:t>อยากหาเงิน</a:t>
            </a:r>
          </a:p>
          <a:p>
            <a:pPr algn="l"/>
            <a:r>
              <a:rPr lang="th-TH" sz="32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rPr>
              <a:t>รายได้</a:t>
            </a:r>
          </a:p>
          <a:p>
            <a:pPr algn="l"/>
            <a:endParaRPr lang="th-TH" sz="3200">
              <a:solidFill>
                <a:schemeClr val="tx1"/>
              </a:solidFill>
              <a:latin typeface="Cordia New" pitchFamily="34" charset="-34"/>
              <a:cs typeface="Cordia New" pitchFamily="34" charset="-34"/>
            </a:endParaRPr>
          </a:p>
          <a:p>
            <a:pPr algn="l"/>
            <a:r>
              <a:rPr lang="th-TH" sz="32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rPr>
              <a:t>อยากมีเพื่อน</a:t>
            </a:r>
          </a:p>
        </p:txBody>
      </p:sp>
      <p:sp>
        <p:nvSpPr>
          <p:cNvPr id="215049" name="Text Box 9"/>
          <p:cNvSpPr txBox="1">
            <a:spLocks noChangeArrowheads="1"/>
          </p:cNvSpPr>
          <p:nvPr/>
        </p:nvSpPr>
        <p:spPr bwMode="auto">
          <a:xfrm>
            <a:off x="4038600" y="2514600"/>
            <a:ext cx="1905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endParaRPr lang="en-US" sz="3600">
              <a:solidFill>
                <a:schemeClr val="tx1"/>
              </a:solidFill>
            </a:endParaRPr>
          </a:p>
        </p:txBody>
      </p:sp>
      <p:sp>
        <p:nvSpPr>
          <p:cNvPr id="215050" name="Text Box 10"/>
          <p:cNvSpPr txBox="1">
            <a:spLocks noChangeArrowheads="1"/>
          </p:cNvSpPr>
          <p:nvPr/>
        </p:nvSpPr>
        <p:spPr bwMode="auto">
          <a:xfrm>
            <a:off x="3581400" y="2057400"/>
            <a:ext cx="2209800" cy="447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th-TH" sz="32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- ต้องหาอาหาร</a:t>
            </a:r>
          </a:p>
          <a:p>
            <a:pPr algn="l"/>
            <a:r>
              <a:rPr lang="th-TH" sz="32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- </a:t>
            </a:r>
          </a:p>
          <a:p>
            <a:pPr algn="l"/>
            <a:r>
              <a:rPr lang="th-TH" sz="32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ต้องหาที่นอน</a:t>
            </a:r>
          </a:p>
          <a:p>
            <a:pPr algn="l"/>
            <a:endParaRPr lang="th-TH" sz="3200">
              <a:solidFill>
                <a:schemeClr val="bg2"/>
              </a:solidFill>
              <a:latin typeface="Cordia New" pitchFamily="34" charset="-34"/>
              <a:cs typeface="Cordia New" pitchFamily="34" charset="-34"/>
            </a:endParaRPr>
          </a:p>
          <a:p>
            <a:pPr algn="l"/>
            <a:r>
              <a:rPr lang="th-TH" sz="32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- ต้องทำงาน</a:t>
            </a:r>
          </a:p>
          <a:p>
            <a:pPr algn="l"/>
            <a:endParaRPr lang="th-TH" sz="3200">
              <a:solidFill>
                <a:schemeClr val="bg2"/>
              </a:solidFill>
              <a:latin typeface="Cordia New" pitchFamily="34" charset="-34"/>
              <a:cs typeface="Cordia New" pitchFamily="34" charset="-34"/>
            </a:endParaRPr>
          </a:p>
          <a:p>
            <a:pPr algn="l"/>
            <a:endParaRPr lang="th-TH" sz="3200">
              <a:solidFill>
                <a:schemeClr val="bg2"/>
              </a:solidFill>
              <a:latin typeface="Cordia New" pitchFamily="34" charset="-34"/>
              <a:cs typeface="Cordia New" pitchFamily="34" charset="-34"/>
            </a:endParaRPr>
          </a:p>
          <a:p>
            <a:pPr algn="l"/>
            <a:r>
              <a:rPr lang="th-TH" sz="32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- ต้องไปหาคน</a:t>
            </a:r>
          </a:p>
          <a:p>
            <a:pPr algn="l"/>
            <a:r>
              <a:rPr lang="th-TH" sz="32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รู้จัก</a:t>
            </a:r>
          </a:p>
        </p:txBody>
      </p:sp>
      <p:sp>
        <p:nvSpPr>
          <p:cNvPr id="215051" name="Text Box 11"/>
          <p:cNvSpPr txBox="1">
            <a:spLocks noChangeArrowheads="1"/>
          </p:cNvSpPr>
          <p:nvPr/>
        </p:nvSpPr>
        <p:spPr bwMode="auto">
          <a:xfrm>
            <a:off x="6477000" y="2133600"/>
            <a:ext cx="2667000" cy="447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th-TH" sz="32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- </a:t>
            </a:r>
            <a:r>
              <a:rPr lang="th-TH" sz="3200">
                <a:solidFill>
                  <a:schemeClr val="hlink"/>
                </a:solidFill>
                <a:latin typeface="Cordia New" pitchFamily="34" charset="-34"/>
                <a:cs typeface="Cordia New" pitchFamily="34" charset="-34"/>
              </a:rPr>
              <a:t>ไปซื้ออาหารทำอาหารกิน</a:t>
            </a:r>
          </a:p>
          <a:p>
            <a:pPr algn="l"/>
            <a:r>
              <a:rPr lang="th-TH" sz="3200">
                <a:solidFill>
                  <a:schemeClr val="hlink"/>
                </a:solidFill>
                <a:latin typeface="Cordia New" pitchFamily="34" charset="-34"/>
                <a:cs typeface="Cordia New" pitchFamily="34" charset="-34"/>
              </a:rPr>
              <a:t>- กลับบ้านไปนอนฟุบกับโต๊ะนอน</a:t>
            </a:r>
          </a:p>
          <a:p>
            <a:pPr algn="l"/>
            <a:r>
              <a:rPr lang="th-TH" sz="3200">
                <a:solidFill>
                  <a:schemeClr val="hlink"/>
                </a:solidFill>
                <a:latin typeface="Cordia New" pitchFamily="34" charset="-34"/>
                <a:cs typeface="Cordia New" pitchFamily="34" charset="-34"/>
              </a:rPr>
              <a:t>- ไปสมัครงาน</a:t>
            </a:r>
          </a:p>
          <a:p>
            <a:pPr algn="l"/>
            <a:endParaRPr lang="th-TH" sz="3200">
              <a:solidFill>
                <a:schemeClr val="hlink"/>
              </a:solidFill>
              <a:latin typeface="Cordia New" pitchFamily="34" charset="-34"/>
              <a:cs typeface="Cordia New" pitchFamily="34" charset="-34"/>
            </a:endParaRPr>
          </a:p>
          <a:p>
            <a:pPr algn="l"/>
            <a:r>
              <a:rPr lang="th-TH" sz="3200">
                <a:solidFill>
                  <a:schemeClr val="hlink"/>
                </a:solidFill>
                <a:latin typeface="Cordia New" pitchFamily="34" charset="-34"/>
                <a:cs typeface="Cordia New" pitchFamily="34" charset="-34"/>
              </a:rPr>
              <a:t>โทรศัพท์ไปหาเพื่อน</a:t>
            </a:r>
          </a:p>
          <a:p>
            <a:pPr algn="l"/>
            <a:r>
              <a:rPr lang="th-TH" sz="3200">
                <a:solidFill>
                  <a:schemeClr val="hlink"/>
                </a:solidFill>
                <a:latin typeface="Cordia New" pitchFamily="34" charset="-34"/>
                <a:cs typeface="Cordia New" pitchFamily="34" charset="-34"/>
              </a:rPr>
              <a:t>- ไปเที่ยว ฟังเพลง </a:t>
            </a:r>
          </a:p>
          <a:p>
            <a:pPr algn="l"/>
            <a:r>
              <a:rPr lang="th-TH" sz="3200">
                <a:solidFill>
                  <a:schemeClr val="hlink"/>
                </a:solidFill>
                <a:latin typeface="Cordia New" pitchFamily="34" charset="-34"/>
                <a:cs typeface="Cordia New" pitchFamily="34" charset="-34"/>
              </a:rPr>
              <a:t>ดูหนังกับเพื่อน</a:t>
            </a:r>
          </a:p>
        </p:txBody>
      </p:sp>
      <p:sp>
        <p:nvSpPr>
          <p:cNvPr id="215052" name="AutoShape 12"/>
          <p:cNvSpPr>
            <a:spLocks noChangeArrowheads="1"/>
          </p:cNvSpPr>
          <p:nvPr/>
        </p:nvSpPr>
        <p:spPr bwMode="auto">
          <a:xfrm>
            <a:off x="1042988" y="2349500"/>
            <a:ext cx="1873250" cy="287338"/>
          </a:xfrm>
          <a:prstGeom prst="rightArrow">
            <a:avLst>
              <a:gd name="adj1" fmla="val 50000"/>
              <a:gd name="adj2" fmla="val 162983"/>
            </a:avLst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15053" name="AutoShape 13"/>
          <p:cNvSpPr>
            <a:spLocks noChangeArrowheads="1"/>
          </p:cNvSpPr>
          <p:nvPr/>
        </p:nvSpPr>
        <p:spPr bwMode="auto">
          <a:xfrm>
            <a:off x="1403350" y="2060575"/>
            <a:ext cx="1512888" cy="431800"/>
          </a:xfrm>
          <a:prstGeom prst="rightArrow">
            <a:avLst>
              <a:gd name="adj1" fmla="val 50000"/>
              <a:gd name="adj2" fmla="val 87592"/>
            </a:avLst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15054" name="AutoShape 14"/>
          <p:cNvSpPr>
            <a:spLocks noChangeArrowheads="1"/>
          </p:cNvSpPr>
          <p:nvPr/>
        </p:nvSpPr>
        <p:spPr bwMode="auto">
          <a:xfrm>
            <a:off x="2195513" y="5734050"/>
            <a:ext cx="1008062" cy="215900"/>
          </a:xfrm>
          <a:prstGeom prst="rightArrow">
            <a:avLst>
              <a:gd name="adj1" fmla="val 50000"/>
              <a:gd name="adj2" fmla="val 116728"/>
            </a:avLst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15055" name="AutoShape 15"/>
          <p:cNvSpPr>
            <a:spLocks noChangeArrowheads="1"/>
          </p:cNvSpPr>
          <p:nvPr/>
        </p:nvSpPr>
        <p:spPr bwMode="auto">
          <a:xfrm>
            <a:off x="5580063" y="5734050"/>
            <a:ext cx="936625" cy="215900"/>
          </a:xfrm>
          <a:prstGeom prst="rightArrow">
            <a:avLst>
              <a:gd name="adj1" fmla="val 50000"/>
              <a:gd name="adj2" fmla="val 108456"/>
            </a:avLst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15056" name="AutoShape 16"/>
          <p:cNvSpPr>
            <a:spLocks noChangeArrowheads="1"/>
          </p:cNvSpPr>
          <p:nvPr/>
        </p:nvSpPr>
        <p:spPr bwMode="auto">
          <a:xfrm>
            <a:off x="1331913" y="2276475"/>
            <a:ext cx="1655762" cy="215900"/>
          </a:xfrm>
          <a:prstGeom prst="rightArrow">
            <a:avLst>
              <a:gd name="adj1" fmla="val 50000"/>
              <a:gd name="adj2" fmla="val 191728"/>
            </a:avLst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15057" name="AutoShape 17"/>
          <p:cNvSpPr>
            <a:spLocks noChangeArrowheads="1"/>
          </p:cNvSpPr>
          <p:nvPr/>
        </p:nvSpPr>
        <p:spPr bwMode="auto">
          <a:xfrm>
            <a:off x="5724525" y="2276475"/>
            <a:ext cx="863600" cy="215900"/>
          </a:xfrm>
          <a:prstGeom prst="rightArrow">
            <a:avLst>
              <a:gd name="adj1" fmla="val 50000"/>
              <a:gd name="adj2" fmla="val 100000"/>
            </a:avLst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15058" name="AutoShape 18"/>
          <p:cNvSpPr>
            <a:spLocks noChangeArrowheads="1"/>
          </p:cNvSpPr>
          <p:nvPr/>
        </p:nvSpPr>
        <p:spPr bwMode="auto">
          <a:xfrm>
            <a:off x="1476375" y="3213100"/>
            <a:ext cx="1655763" cy="360363"/>
          </a:xfrm>
          <a:prstGeom prst="rightArrow">
            <a:avLst>
              <a:gd name="adj1" fmla="val 50000"/>
              <a:gd name="adj2" fmla="val 114868"/>
            </a:avLst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15059" name="AutoShape 19"/>
          <p:cNvSpPr>
            <a:spLocks noChangeArrowheads="1"/>
          </p:cNvSpPr>
          <p:nvPr/>
        </p:nvSpPr>
        <p:spPr bwMode="auto">
          <a:xfrm>
            <a:off x="5508625" y="3141663"/>
            <a:ext cx="1079500" cy="215900"/>
          </a:xfrm>
          <a:prstGeom prst="rightArrow">
            <a:avLst>
              <a:gd name="adj1" fmla="val 50000"/>
              <a:gd name="adj2" fmla="val 125000"/>
            </a:avLst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15060" name="AutoShape 20"/>
          <p:cNvSpPr>
            <a:spLocks noChangeArrowheads="1"/>
          </p:cNvSpPr>
          <p:nvPr/>
        </p:nvSpPr>
        <p:spPr bwMode="auto">
          <a:xfrm>
            <a:off x="2051050" y="4292600"/>
            <a:ext cx="1081088" cy="288925"/>
          </a:xfrm>
          <a:prstGeom prst="rightArrow">
            <a:avLst>
              <a:gd name="adj1" fmla="val 50000"/>
              <a:gd name="adj2" fmla="val 93544"/>
            </a:avLst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15061" name="AutoShape 21"/>
          <p:cNvSpPr>
            <a:spLocks noChangeArrowheads="1"/>
          </p:cNvSpPr>
          <p:nvPr/>
        </p:nvSpPr>
        <p:spPr bwMode="auto">
          <a:xfrm>
            <a:off x="5435600" y="4292600"/>
            <a:ext cx="1081088" cy="215900"/>
          </a:xfrm>
          <a:prstGeom prst="rightArrow">
            <a:avLst>
              <a:gd name="adj1" fmla="val 50000"/>
              <a:gd name="adj2" fmla="val 125184"/>
            </a:avLst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5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5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5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215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15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5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15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5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15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5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150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150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8" dur="2000"/>
                                        <p:tgtEl>
                                          <p:spTgt spid="21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15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15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9" dur="2000"/>
                                        <p:tgtEl>
                                          <p:spTgt spid="215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15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15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150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150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150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150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21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15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15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21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15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15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150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2150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0" dur="500"/>
                                        <p:tgtEl>
                                          <p:spTgt spid="215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150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150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150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150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7" dur="500"/>
                                        <p:tgtEl>
                                          <p:spTgt spid="215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215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215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215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15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215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215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215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215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215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215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2" grpId="0" autoUpdateAnimBg="0"/>
      <p:bldP spid="215043" grpId="0" animBg="1"/>
      <p:bldP spid="215044" grpId="0" animBg="1"/>
      <p:bldP spid="215045" grpId="0" animBg="1"/>
      <p:bldP spid="215046" grpId="0" animBg="1"/>
      <p:bldP spid="215047" grpId="0" animBg="1"/>
      <p:bldP spid="215048" grpId="0" build="p" autoUpdateAnimBg="0"/>
      <p:bldP spid="215049" grpId="0" autoUpdateAnimBg="0"/>
      <p:bldP spid="215050" grpId="0" build="p" autoUpdateAnimBg="0"/>
      <p:bldP spid="215051" grpId="0" build="p" autoUpdateAnimBg="0"/>
      <p:bldP spid="215054" grpId="0" animBg="1"/>
      <p:bldP spid="215055" grpId="0" animBg="1"/>
      <p:bldP spid="215056" grpId="0" animBg="1"/>
      <p:bldP spid="215057" grpId="0" animBg="1"/>
      <p:bldP spid="215058" grpId="0" animBg="1"/>
      <p:bldP spid="215059" grpId="0" animBg="1"/>
      <p:bldP spid="215060" grpId="0" animBg="1"/>
      <p:bldP spid="21506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6" name="AutoShape 4"/>
          <p:cNvSpPr>
            <a:spLocks noChangeArrowheads="1"/>
          </p:cNvSpPr>
          <p:nvPr/>
        </p:nvSpPr>
        <p:spPr bwMode="auto">
          <a:xfrm>
            <a:off x="0" y="0"/>
            <a:ext cx="9144000" cy="2708275"/>
          </a:xfrm>
          <a:prstGeom prst="downArrowCallout">
            <a:avLst>
              <a:gd name="adj1" fmla="val 84408"/>
              <a:gd name="adj2" fmla="val 84408"/>
              <a:gd name="adj3" fmla="val 16667"/>
              <a:gd name="adj4" fmla="val 6666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48837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</a:rPr>
              <a:t>Hierarchy of Needs Theory</a:t>
            </a:r>
            <a:r>
              <a:rPr lang="en-US"/>
              <a:t> / </a:t>
            </a:r>
            <a:r>
              <a:rPr lang="th-TH"/>
              <a:t>ทฤษฎีลำดับขั้นความต้องการ หรือ </a:t>
            </a:r>
            <a:r>
              <a:rPr lang="en-US">
                <a:solidFill>
                  <a:schemeClr val="hlink"/>
                </a:solidFill>
              </a:rPr>
              <a:t>Hierarchical Theory of Motivation</a:t>
            </a:r>
            <a:r>
              <a:rPr lang="en-US"/>
              <a:t> / </a:t>
            </a:r>
            <a:r>
              <a:rPr lang="th-TH"/>
              <a:t>ทฤษฎีลำดับขั้นของแรงจูงใจ (</a:t>
            </a:r>
            <a:r>
              <a:rPr lang="th-TH">
                <a:solidFill>
                  <a:schemeClr val="bg2"/>
                </a:solidFill>
              </a:rPr>
              <a:t>ค.ศ.1954) </a:t>
            </a:r>
            <a:r>
              <a:rPr lang="en-US">
                <a:solidFill>
                  <a:schemeClr val="bg2"/>
                </a:solidFill>
              </a:rPr>
              <a:t>ของ     </a:t>
            </a:r>
            <a:r>
              <a:rPr lang="en-US">
                <a:solidFill>
                  <a:srgbClr val="CC3300"/>
                </a:solidFill>
              </a:rPr>
              <a:t>Abraham H. Maslow</a:t>
            </a:r>
            <a:endParaRPr lang="th-TH">
              <a:solidFill>
                <a:srgbClr val="CC3300"/>
              </a:solidFill>
            </a:endParaRPr>
          </a:p>
        </p:txBody>
      </p:sp>
      <p:sp>
        <p:nvSpPr>
          <p:cNvPr id="248838" name="Text Box 6"/>
          <p:cNvSpPr txBox="1">
            <a:spLocks noChangeArrowheads="1"/>
          </p:cNvSpPr>
          <p:nvPr/>
        </p:nvSpPr>
        <p:spPr bwMode="auto">
          <a:xfrm>
            <a:off x="3419475" y="1844675"/>
            <a:ext cx="23050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/>
              <a:t> มีความเชื่อว่า</a:t>
            </a:r>
          </a:p>
        </p:txBody>
      </p:sp>
      <p:sp>
        <p:nvSpPr>
          <p:cNvPr id="248841" name="AutoShape 9"/>
          <p:cNvSpPr>
            <a:spLocks noChangeArrowheads="1"/>
          </p:cNvSpPr>
          <p:nvPr/>
        </p:nvSpPr>
        <p:spPr bwMode="auto">
          <a:xfrm>
            <a:off x="2124075" y="2708275"/>
            <a:ext cx="7019925" cy="4149725"/>
          </a:xfrm>
          <a:prstGeom prst="leftArrowCallout">
            <a:avLst>
              <a:gd name="adj1" fmla="val 17981"/>
              <a:gd name="adj2" fmla="val 25000"/>
              <a:gd name="adj3" fmla="val 51212"/>
              <a:gd name="adj4" fmla="val 6666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48842" name="Text Box 10"/>
          <p:cNvSpPr txBox="1">
            <a:spLocks noChangeArrowheads="1"/>
          </p:cNvSpPr>
          <p:nvPr/>
        </p:nvSpPr>
        <p:spPr bwMode="auto">
          <a:xfrm>
            <a:off x="4427538" y="2781300"/>
            <a:ext cx="4716462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/>
            <a:r>
              <a:rPr lang="th-TH"/>
              <a:t>-</a:t>
            </a:r>
            <a:r>
              <a:rPr lang="th-TH">
                <a:solidFill>
                  <a:schemeClr val="hlink"/>
                </a:solidFill>
              </a:rPr>
              <a:t>พฤติกรรม</a:t>
            </a:r>
            <a:r>
              <a:rPr lang="th-TH"/>
              <a:t>ของมนุษย์ทุกรูปแบบเกิดจากความต้องการที่มีอยู่ในตัวมนุษย์แต่ละคน</a:t>
            </a:r>
          </a:p>
          <a:p>
            <a:pPr algn="l"/>
            <a:r>
              <a:rPr lang="th-TH"/>
              <a:t>- คนแต่ละคน</a:t>
            </a:r>
            <a:r>
              <a:rPr lang="th-TH">
                <a:solidFill>
                  <a:schemeClr val="hlink"/>
                </a:solidFill>
              </a:rPr>
              <a:t>มีค่านิยม ทัศนคติ ความเชื่อ ความต้องการ</a:t>
            </a:r>
            <a:r>
              <a:rPr lang="th-TH"/>
              <a:t>ที่แตกต่างกัน</a:t>
            </a:r>
          </a:p>
          <a:p>
            <a:pPr algn="l">
              <a:spcBef>
                <a:spcPct val="50000"/>
              </a:spcBef>
            </a:pPr>
            <a:endParaRPr lang="th-TH"/>
          </a:p>
        </p:txBody>
      </p:sp>
      <p:sp>
        <p:nvSpPr>
          <p:cNvPr id="248843" name="Rectangle 11"/>
          <p:cNvSpPr>
            <a:spLocks noChangeArrowheads="1"/>
          </p:cNvSpPr>
          <p:nvPr/>
        </p:nvSpPr>
        <p:spPr bwMode="auto">
          <a:xfrm>
            <a:off x="0" y="2420938"/>
            <a:ext cx="2268538" cy="4437062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48844" name="Text Box 12"/>
          <p:cNvSpPr txBox="1">
            <a:spLocks noChangeArrowheads="1"/>
          </p:cNvSpPr>
          <p:nvPr/>
        </p:nvSpPr>
        <p:spPr bwMode="auto">
          <a:xfrm>
            <a:off x="0" y="2636838"/>
            <a:ext cx="2339975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/>
              <a:t>มีผลให้</a:t>
            </a:r>
            <a:r>
              <a:rPr lang="th-TH">
                <a:solidFill>
                  <a:schemeClr val="hlink"/>
                </a:solidFill>
              </a:rPr>
              <a:t>มนุษย์มีบุคลิกภาพและพฤติกรรม</a:t>
            </a:r>
            <a:r>
              <a:rPr lang="th-TH"/>
              <a:t>ที่แตกต่างกันไป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48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48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248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48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48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248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248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37" grpId="0"/>
      <p:bldP spid="248838" grpId="0"/>
      <p:bldP spid="248841" grpId="0" animBg="1"/>
      <p:bldP spid="248842" grpId="0" build="p"/>
      <p:bldP spid="248843" grpId="0" animBg="1"/>
      <p:bldP spid="2488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2" name="AutoShape 4"/>
          <p:cNvSpPr>
            <a:spLocks noChangeArrowheads="1"/>
          </p:cNvSpPr>
          <p:nvPr/>
        </p:nvSpPr>
        <p:spPr bwMode="auto">
          <a:xfrm>
            <a:off x="0" y="0"/>
            <a:ext cx="9144000" cy="1341438"/>
          </a:xfrm>
          <a:prstGeom prst="bevel">
            <a:avLst>
              <a:gd name="adj" fmla="val 12500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65893" name="Text Box 5"/>
          <p:cNvSpPr txBox="1">
            <a:spLocks noChangeArrowheads="1"/>
          </p:cNvSpPr>
          <p:nvPr/>
        </p:nvSpPr>
        <p:spPr bwMode="auto">
          <a:xfrm>
            <a:off x="250825" y="333375"/>
            <a:ext cx="8569325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/>
            <a:r>
              <a:rPr lang="th-TH" dirty="0"/>
              <a:t>ทฤษฎีมนุษย์สัมพันธ์  ( </a:t>
            </a:r>
            <a:r>
              <a:rPr lang="en-US" dirty="0"/>
              <a:t>Human  Relation  Theory)</a:t>
            </a:r>
            <a:endParaRPr lang="th-TH" dirty="0"/>
          </a:p>
          <a:p>
            <a:pPr algn="l"/>
            <a:endParaRPr lang="th-TH" dirty="0"/>
          </a:p>
          <a:p>
            <a:pPr algn="l">
              <a:spcBef>
                <a:spcPct val="50000"/>
              </a:spcBef>
            </a:pPr>
            <a:endParaRPr lang="th-TH" dirty="0"/>
          </a:p>
        </p:txBody>
      </p:sp>
      <p:sp>
        <p:nvSpPr>
          <p:cNvPr id="165894" name="AutoShape 6"/>
          <p:cNvSpPr>
            <a:spLocks noChangeArrowheads="1"/>
          </p:cNvSpPr>
          <p:nvPr/>
        </p:nvSpPr>
        <p:spPr bwMode="auto">
          <a:xfrm>
            <a:off x="0" y="1557338"/>
            <a:ext cx="2268538" cy="5111750"/>
          </a:xfrm>
          <a:prstGeom prst="homePlate">
            <a:avLst>
              <a:gd name="adj" fmla="val 25000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65895" name="Text Box 7"/>
          <p:cNvSpPr txBox="1">
            <a:spLocks noChangeArrowheads="1"/>
          </p:cNvSpPr>
          <p:nvPr/>
        </p:nvSpPr>
        <p:spPr bwMode="auto">
          <a:xfrm>
            <a:off x="0" y="2205038"/>
            <a:ext cx="2051050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/>
            <a:r>
              <a:rPr lang="th-TH"/>
              <a:t>แนวคิดนักวิชาการ ในยุคลาสสิก มีความเชื่อ   </a:t>
            </a:r>
          </a:p>
          <a:p>
            <a:pPr algn="l"/>
            <a:r>
              <a:rPr lang="th-TH"/>
              <a:t>       </a:t>
            </a:r>
            <a:endParaRPr lang="en-US"/>
          </a:p>
          <a:p>
            <a:pPr algn="l">
              <a:spcBef>
                <a:spcPct val="50000"/>
              </a:spcBef>
            </a:pPr>
            <a:endParaRPr lang="th-TH"/>
          </a:p>
        </p:txBody>
      </p:sp>
      <p:sp>
        <p:nvSpPr>
          <p:cNvPr id="165896" name="AutoShape 8"/>
          <p:cNvSpPr>
            <a:spLocks noChangeArrowheads="1"/>
          </p:cNvSpPr>
          <p:nvPr/>
        </p:nvSpPr>
        <p:spPr bwMode="auto">
          <a:xfrm>
            <a:off x="2268538" y="1412875"/>
            <a:ext cx="6875462" cy="5445125"/>
          </a:xfrm>
          <a:prstGeom prst="foldedCorner">
            <a:avLst>
              <a:gd name="adj" fmla="val 12500"/>
            </a:avLst>
          </a:prstGeom>
          <a:solidFill>
            <a:srgbClr val="66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65897" name="Text Box 9"/>
          <p:cNvSpPr txBox="1">
            <a:spLocks noChangeArrowheads="1"/>
          </p:cNvSpPr>
          <p:nvPr/>
        </p:nvSpPr>
        <p:spPr bwMode="auto">
          <a:xfrm>
            <a:off x="2339975" y="1557338"/>
            <a:ext cx="6804025" cy="588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>
                <a:solidFill>
                  <a:schemeClr val="bg2"/>
                </a:solidFill>
              </a:rPr>
              <a:t> </a:t>
            </a:r>
            <a:r>
              <a:rPr lang="th-TH">
                <a:solidFill>
                  <a:schemeClr val="bg2"/>
                </a:solidFill>
              </a:rPr>
              <a:t>การบริหารที่ประสบความสำเร็จ</a:t>
            </a:r>
          </a:p>
          <a:p>
            <a:pPr algn="l"/>
            <a:r>
              <a:rPr lang="th-TH">
                <a:solidFill>
                  <a:schemeClr val="bg2"/>
                </a:solidFill>
              </a:rPr>
              <a:t> </a:t>
            </a:r>
            <a:r>
              <a:rPr lang="th-TH"/>
              <a:t>-</a:t>
            </a:r>
            <a:r>
              <a:rPr lang="th-TH">
                <a:solidFill>
                  <a:schemeClr val="hlink"/>
                </a:solidFill>
              </a:rPr>
              <a:t>โครงสร้างองค์การที่ชัดเจน </a:t>
            </a:r>
          </a:p>
          <a:p>
            <a:pPr algn="l"/>
            <a:r>
              <a:rPr lang="th-TH">
                <a:solidFill>
                  <a:schemeClr val="hlink"/>
                </a:solidFill>
              </a:rPr>
              <a:t> - ระเบียบ ข้อบังคับ ขั้นตอนในการทำงาน </a:t>
            </a:r>
          </a:p>
          <a:p>
            <a:pPr algn="l"/>
            <a:r>
              <a:rPr lang="th-TH">
                <a:solidFill>
                  <a:schemeClr val="hlink"/>
                </a:solidFill>
              </a:rPr>
              <a:t> - </a:t>
            </a:r>
            <a:r>
              <a:rPr lang="th-TH"/>
              <a:t>ความสัมพันธ์แบบเป็นทางการระหว่างบุคคล</a:t>
            </a:r>
          </a:p>
          <a:p>
            <a:pPr algn="l">
              <a:buFontTx/>
              <a:buChar char="-"/>
            </a:pPr>
            <a:r>
              <a:rPr lang="th-TH"/>
              <a:t> ทุกคนต้องทำงานตามขั้นตอนและวิธีการที่องค์การกำหนดไว้อย่างเคร่งครัด</a:t>
            </a:r>
          </a:p>
          <a:p>
            <a:pPr algn="l"/>
            <a:endParaRPr lang="en-US"/>
          </a:p>
          <a:p>
            <a:pPr algn="l"/>
            <a:endParaRPr lang="th-TH"/>
          </a:p>
          <a:p>
            <a:pPr algn="l">
              <a:spcBef>
                <a:spcPct val="50000"/>
              </a:spcBef>
            </a:pPr>
            <a:endParaRPr lang="th-TH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5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5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5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5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5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5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5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5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5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58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58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58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58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58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58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58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58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58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58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2" grpId="0" animBg="1"/>
      <p:bldP spid="165893" grpId="0"/>
      <p:bldP spid="165894" grpId="0" animBg="1"/>
      <p:bldP spid="165895" grpId="0"/>
      <p:bldP spid="165896" grpId="0" animBg="1"/>
      <p:bldP spid="16589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60" name="AutoShape 4"/>
          <p:cNvSpPr>
            <a:spLocks noChangeArrowheads="1"/>
          </p:cNvSpPr>
          <p:nvPr/>
        </p:nvSpPr>
        <p:spPr bwMode="auto">
          <a:xfrm>
            <a:off x="0" y="0"/>
            <a:ext cx="9144000" cy="1557338"/>
          </a:xfrm>
          <a:prstGeom prst="cloudCallout">
            <a:avLst>
              <a:gd name="adj1" fmla="val -38782"/>
              <a:gd name="adj2" fmla="val 97606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l"/>
            <a:endParaRPr lang="th-TH"/>
          </a:p>
        </p:txBody>
      </p:sp>
      <p:sp>
        <p:nvSpPr>
          <p:cNvPr id="249861" name="Text Box 5"/>
          <p:cNvSpPr txBox="1">
            <a:spLocks noChangeArrowheads="1"/>
          </p:cNvSpPr>
          <p:nvPr/>
        </p:nvSpPr>
        <p:spPr bwMode="auto">
          <a:xfrm>
            <a:off x="684213" y="476250"/>
            <a:ext cx="81375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</a:rPr>
              <a:t>  </a:t>
            </a:r>
            <a:r>
              <a:rPr lang="th-TH">
                <a:solidFill>
                  <a:schemeClr val="hlink"/>
                </a:solidFill>
              </a:rPr>
              <a:t>     สมมุติฐาน - </a:t>
            </a:r>
            <a:r>
              <a:rPr lang="en-US">
                <a:solidFill>
                  <a:schemeClr val="hlink"/>
                </a:solidFill>
              </a:rPr>
              <a:t>Hierarchy of Needs Theory</a:t>
            </a:r>
            <a:endParaRPr lang="th-TH">
              <a:solidFill>
                <a:schemeClr val="hlink"/>
              </a:solidFill>
            </a:endParaRPr>
          </a:p>
        </p:txBody>
      </p:sp>
      <p:sp>
        <p:nvSpPr>
          <p:cNvPr id="249862" name="AutoShape 6"/>
          <p:cNvSpPr>
            <a:spLocks noChangeArrowheads="1"/>
          </p:cNvSpPr>
          <p:nvPr/>
        </p:nvSpPr>
        <p:spPr bwMode="auto">
          <a:xfrm>
            <a:off x="0" y="1844675"/>
            <a:ext cx="2411413" cy="5013325"/>
          </a:xfrm>
          <a:prstGeom prst="homePlate">
            <a:avLst>
              <a:gd name="adj" fmla="val 250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49863" name="Text Box 7"/>
          <p:cNvSpPr txBox="1">
            <a:spLocks noChangeArrowheads="1"/>
          </p:cNvSpPr>
          <p:nvPr/>
        </p:nvSpPr>
        <p:spPr bwMode="auto">
          <a:xfrm>
            <a:off x="0" y="2060575"/>
            <a:ext cx="2268538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/>
              <a:t>1.มนุษย์มีความต้องการอยู่ตลอดเวลา ไม่มีที่สิ้นสุด ตราบใดที่ยังมีชีวิตอยู่</a:t>
            </a:r>
          </a:p>
        </p:txBody>
      </p:sp>
      <p:sp>
        <p:nvSpPr>
          <p:cNvPr id="249864" name="AutoShape 8"/>
          <p:cNvSpPr>
            <a:spLocks noChangeArrowheads="1"/>
          </p:cNvSpPr>
          <p:nvPr/>
        </p:nvSpPr>
        <p:spPr bwMode="auto">
          <a:xfrm>
            <a:off x="2411413" y="1700213"/>
            <a:ext cx="2881312" cy="5157787"/>
          </a:xfrm>
          <a:prstGeom prst="homePlate">
            <a:avLst>
              <a:gd name="adj" fmla="val 250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49865" name="Text Box 9"/>
          <p:cNvSpPr txBox="1">
            <a:spLocks noChangeArrowheads="1"/>
          </p:cNvSpPr>
          <p:nvPr/>
        </p:nvSpPr>
        <p:spPr bwMode="auto">
          <a:xfrm>
            <a:off x="2555875" y="1889125"/>
            <a:ext cx="2376488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/>
              <a:t>2.</a:t>
            </a:r>
            <a:r>
              <a:rPr lang="th-TH">
                <a:solidFill>
                  <a:schemeClr val="hlink"/>
                </a:solidFill>
              </a:rPr>
              <a:t>ความต้องการที่ยังไม่ได้รับการตอบสนอง</a:t>
            </a:r>
            <a:r>
              <a:rPr lang="th-TH"/>
              <a:t>เท่านั้นที่มีอิทธิพลต่อการกำหนดพฤติกรรมของคนได้</a:t>
            </a:r>
          </a:p>
        </p:txBody>
      </p:sp>
      <p:sp>
        <p:nvSpPr>
          <p:cNvPr id="249866" name="AutoShape 10"/>
          <p:cNvSpPr>
            <a:spLocks noChangeArrowheads="1"/>
          </p:cNvSpPr>
          <p:nvPr/>
        </p:nvSpPr>
        <p:spPr bwMode="auto">
          <a:xfrm>
            <a:off x="5364163" y="1557338"/>
            <a:ext cx="3779837" cy="5300662"/>
          </a:xfrm>
          <a:prstGeom prst="homePlate">
            <a:avLst>
              <a:gd name="adj" fmla="val 250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49867" name="Text Box 11"/>
          <p:cNvSpPr txBox="1">
            <a:spLocks noChangeArrowheads="1"/>
          </p:cNvSpPr>
          <p:nvPr/>
        </p:nvSpPr>
        <p:spPr bwMode="auto">
          <a:xfrm>
            <a:off x="5435600" y="1628775"/>
            <a:ext cx="3348038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/>
              <a:t>3. ความต้องการของคน</a:t>
            </a:r>
            <a:r>
              <a:rPr lang="th-TH">
                <a:solidFill>
                  <a:schemeClr val="hlink"/>
                </a:solidFill>
              </a:rPr>
              <a:t>มีลักษณะเป็นไปตามลำดับขั้นจากต่ำไปหาสูง</a:t>
            </a:r>
            <a:r>
              <a:rPr lang="th-TH"/>
              <a:t> เมื่อความต้องการระดับต่ำได้รับการสนองตอบแล้วจะเกิดความต้องการในระดับที่สูงขึ้นตามมา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49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49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9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9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98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9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24986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249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249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61" grpId="0"/>
      <p:bldP spid="249862" grpId="0" animBg="1"/>
      <p:bldP spid="249863" grpId="0"/>
      <p:bldP spid="249864" grpId="0" animBg="1"/>
      <p:bldP spid="249865" grpId="0"/>
      <p:bldP spid="249866" grpId="0" animBg="1"/>
      <p:bldP spid="24986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Text Box 2"/>
          <p:cNvSpPr txBox="1">
            <a:spLocks noChangeArrowheads="1"/>
          </p:cNvSpPr>
          <p:nvPr/>
        </p:nvSpPr>
        <p:spPr bwMode="auto">
          <a:xfrm>
            <a:off x="457200" y="0"/>
            <a:ext cx="5791200" cy="625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th-TH" sz="2800">
              <a:solidFill>
                <a:schemeClr val="bg2"/>
              </a:solidFill>
              <a:latin typeface="Cordia New" pitchFamily="34" charset="-34"/>
              <a:cs typeface="Cordia New" pitchFamily="34" charset="-34"/>
            </a:endParaRPr>
          </a:p>
          <a:p>
            <a:r>
              <a:rPr lang="th-TH" sz="28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ความต้องการสำเร็จในชีวิต</a:t>
            </a:r>
          </a:p>
          <a:p>
            <a:r>
              <a:rPr lang="th-TH" sz="28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(</a:t>
            </a:r>
            <a:r>
              <a:rPr lang="en-US" sz="28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Need for self- actualization)</a:t>
            </a:r>
          </a:p>
          <a:p>
            <a:r>
              <a:rPr lang="en-US" sz="28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ความต้องการการยกย่อง</a:t>
            </a:r>
            <a:r>
              <a:rPr lang="th-TH" sz="28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ยอมรับ</a:t>
            </a:r>
            <a:endParaRPr lang="en-US" sz="2800">
              <a:solidFill>
                <a:schemeClr val="bg2"/>
              </a:solidFill>
              <a:latin typeface="Cordia New" pitchFamily="34" charset="-34"/>
              <a:cs typeface="Cordia New" pitchFamily="34" charset="-34"/>
            </a:endParaRPr>
          </a:p>
          <a:p>
            <a:r>
              <a:rPr lang="en-US" sz="28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(Esteem needs)</a:t>
            </a:r>
          </a:p>
          <a:p>
            <a:r>
              <a:rPr lang="en-US" sz="28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ความต้องการความผูกพันหรือสังคม</a:t>
            </a:r>
          </a:p>
          <a:p>
            <a:r>
              <a:rPr lang="en-US" sz="28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(Belonging needs) or</a:t>
            </a:r>
          </a:p>
          <a:p>
            <a:r>
              <a:rPr lang="en-US" sz="28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(Social needs)</a:t>
            </a:r>
          </a:p>
          <a:p>
            <a:r>
              <a:rPr lang="th-TH" sz="28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ความต้องการความมั่นคงหรือความปลอดภัย</a:t>
            </a:r>
          </a:p>
          <a:p>
            <a:r>
              <a:rPr lang="th-TH" sz="28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(</a:t>
            </a:r>
            <a:r>
              <a:rPr lang="en-US" sz="28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Security or safety needs))</a:t>
            </a:r>
          </a:p>
          <a:p>
            <a:r>
              <a:rPr lang="th-TH" sz="28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ความต้องการทางกายภาพ  </a:t>
            </a:r>
            <a:endParaRPr lang="th-TH" sz="3200">
              <a:solidFill>
                <a:schemeClr val="bg2"/>
              </a:solidFill>
              <a:latin typeface="Cordia New" pitchFamily="34" charset="-34"/>
              <a:cs typeface="Cordia New" pitchFamily="34" charset="-34"/>
            </a:endParaRPr>
          </a:p>
          <a:p>
            <a:r>
              <a:rPr lang="th-TH" sz="32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(</a:t>
            </a:r>
            <a:r>
              <a:rPr lang="en-US" sz="32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Physiological needs)   (ปัจจัย 4 - จ.ป.ฐ.)</a:t>
            </a:r>
            <a:endParaRPr lang="th-TH" sz="3200">
              <a:solidFill>
                <a:schemeClr val="bg2"/>
              </a:solidFill>
              <a:latin typeface="Cordia New" pitchFamily="34" charset="-34"/>
              <a:cs typeface="Cordia New" pitchFamily="34" charset="-34"/>
            </a:endParaRPr>
          </a:p>
          <a:p>
            <a:endParaRPr lang="th-TH" sz="3200">
              <a:solidFill>
                <a:schemeClr val="bg2"/>
              </a:solidFill>
              <a:latin typeface="Cordia New" pitchFamily="34" charset="-34"/>
              <a:cs typeface="Cordia New" pitchFamily="34" charset="-34"/>
            </a:endParaRPr>
          </a:p>
          <a:p>
            <a:endParaRPr lang="th-TH" sz="3200">
              <a:solidFill>
                <a:schemeClr val="bg2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251907" name="AutoShape 3"/>
          <p:cNvSpPr>
            <a:spLocks noChangeArrowheads="1"/>
          </p:cNvSpPr>
          <p:nvPr/>
        </p:nvSpPr>
        <p:spPr bwMode="auto">
          <a:xfrm>
            <a:off x="1447800" y="228600"/>
            <a:ext cx="4191000" cy="1143000"/>
          </a:xfrm>
          <a:prstGeom prst="cube">
            <a:avLst>
              <a:gd name="adj" fmla="val 25000"/>
            </a:avLst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51908" name="Line 4"/>
          <p:cNvSpPr>
            <a:spLocks noChangeShapeType="1"/>
          </p:cNvSpPr>
          <p:nvPr/>
        </p:nvSpPr>
        <p:spPr bwMode="auto">
          <a:xfrm>
            <a:off x="1066800" y="1371600"/>
            <a:ext cx="381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1909" name="Line 5"/>
          <p:cNvSpPr>
            <a:spLocks noChangeShapeType="1"/>
          </p:cNvSpPr>
          <p:nvPr/>
        </p:nvSpPr>
        <p:spPr bwMode="auto">
          <a:xfrm>
            <a:off x="5410200" y="1371600"/>
            <a:ext cx="2286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51910" name="Line 6"/>
          <p:cNvSpPr>
            <a:spLocks noChangeShapeType="1"/>
          </p:cNvSpPr>
          <p:nvPr/>
        </p:nvSpPr>
        <p:spPr bwMode="auto">
          <a:xfrm>
            <a:off x="5638800" y="1066800"/>
            <a:ext cx="3048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51911" name="Line 7"/>
          <p:cNvSpPr>
            <a:spLocks noChangeShapeType="1"/>
          </p:cNvSpPr>
          <p:nvPr/>
        </p:nvSpPr>
        <p:spPr bwMode="auto">
          <a:xfrm flipV="1">
            <a:off x="1066800" y="1066800"/>
            <a:ext cx="381000" cy="3048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1912" name="Line 8"/>
          <p:cNvSpPr>
            <a:spLocks noChangeShapeType="1"/>
          </p:cNvSpPr>
          <p:nvPr/>
        </p:nvSpPr>
        <p:spPr bwMode="auto">
          <a:xfrm flipV="1">
            <a:off x="5638800" y="1066800"/>
            <a:ext cx="304800" cy="3048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1913" name="Line 9"/>
          <p:cNvSpPr>
            <a:spLocks noChangeShapeType="1"/>
          </p:cNvSpPr>
          <p:nvPr/>
        </p:nvSpPr>
        <p:spPr bwMode="auto">
          <a:xfrm>
            <a:off x="1066800" y="1371600"/>
            <a:ext cx="0" cy="838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1914" name="Line 10"/>
          <p:cNvSpPr>
            <a:spLocks noChangeShapeType="1"/>
          </p:cNvSpPr>
          <p:nvPr/>
        </p:nvSpPr>
        <p:spPr bwMode="auto">
          <a:xfrm>
            <a:off x="5638800" y="1371600"/>
            <a:ext cx="0" cy="838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51915" name="Line 11"/>
          <p:cNvSpPr>
            <a:spLocks noChangeShapeType="1"/>
          </p:cNvSpPr>
          <p:nvPr/>
        </p:nvSpPr>
        <p:spPr bwMode="auto">
          <a:xfrm>
            <a:off x="1066800" y="2209800"/>
            <a:ext cx="4572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1916" name="Line 12"/>
          <p:cNvSpPr>
            <a:spLocks noChangeShapeType="1"/>
          </p:cNvSpPr>
          <p:nvPr/>
        </p:nvSpPr>
        <p:spPr bwMode="auto">
          <a:xfrm flipV="1">
            <a:off x="5638800" y="1676400"/>
            <a:ext cx="304800" cy="5334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51917" name="Line 13"/>
          <p:cNvSpPr>
            <a:spLocks noChangeShapeType="1"/>
          </p:cNvSpPr>
          <p:nvPr/>
        </p:nvSpPr>
        <p:spPr bwMode="auto">
          <a:xfrm>
            <a:off x="5943600" y="1066800"/>
            <a:ext cx="0" cy="6096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1918" name="Line 14"/>
          <p:cNvSpPr>
            <a:spLocks noChangeShapeType="1"/>
          </p:cNvSpPr>
          <p:nvPr/>
        </p:nvSpPr>
        <p:spPr bwMode="auto">
          <a:xfrm flipH="1">
            <a:off x="762000" y="2209800"/>
            <a:ext cx="3048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1919" name="Line 15"/>
          <p:cNvSpPr>
            <a:spLocks noChangeShapeType="1"/>
          </p:cNvSpPr>
          <p:nvPr/>
        </p:nvSpPr>
        <p:spPr bwMode="auto">
          <a:xfrm>
            <a:off x="762000" y="2209800"/>
            <a:ext cx="0" cy="1219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1920" name="Line 16"/>
          <p:cNvSpPr>
            <a:spLocks noChangeShapeType="1"/>
          </p:cNvSpPr>
          <p:nvPr/>
        </p:nvSpPr>
        <p:spPr bwMode="auto">
          <a:xfrm>
            <a:off x="762000" y="3429000"/>
            <a:ext cx="51054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51921" name="Line 17"/>
          <p:cNvSpPr>
            <a:spLocks noChangeShapeType="1"/>
          </p:cNvSpPr>
          <p:nvPr/>
        </p:nvSpPr>
        <p:spPr bwMode="auto">
          <a:xfrm>
            <a:off x="5867400" y="2209800"/>
            <a:ext cx="0" cy="1219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1922" name="Line 18"/>
          <p:cNvSpPr>
            <a:spLocks noChangeShapeType="1"/>
          </p:cNvSpPr>
          <p:nvPr/>
        </p:nvSpPr>
        <p:spPr bwMode="auto">
          <a:xfrm>
            <a:off x="5638800" y="2209800"/>
            <a:ext cx="2286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51923" name="Line 19"/>
          <p:cNvSpPr>
            <a:spLocks noChangeShapeType="1"/>
          </p:cNvSpPr>
          <p:nvPr/>
        </p:nvSpPr>
        <p:spPr bwMode="auto">
          <a:xfrm flipV="1">
            <a:off x="762000" y="1905000"/>
            <a:ext cx="304800" cy="3048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1924" name="Line 20"/>
          <p:cNvSpPr>
            <a:spLocks noChangeShapeType="1"/>
          </p:cNvSpPr>
          <p:nvPr/>
        </p:nvSpPr>
        <p:spPr bwMode="auto">
          <a:xfrm>
            <a:off x="5943600" y="1676400"/>
            <a:ext cx="2286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51925" name="Line 21"/>
          <p:cNvSpPr>
            <a:spLocks noChangeShapeType="1"/>
          </p:cNvSpPr>
          <p:nvPr/>
        </p:nvSpPr>
        <p:spPr bwMode="auto">
          <a:xfrm flipV="1">
            <a:off x="5867400" y="1676400"/>
            <a:ext cx="304800" cy="5334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51926" name="Line 22"/>
          <p:cNvSpPr>
            <a:spLocks noChangeShapeType="1"/>
          </p:cNvSpPr>
          <p:nvPr/>
        </p:nvSpPr>
        <p:spPr bwMode="auto">
          <a:xfrm>
            <a:off x="6172200" y="1676400"/>
            <a:ext cx="0" cy="9906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1927" name="Line 23"/>
          <p:cNvSpPr>
            <a:spLocks noChangeShapeType="1"/>
          </p:cNvSpPr>
          <p:nvPr/>
        </p:nvSpPr>
        <p:spPr bwMode="auto">
          <a:xfrm flipV="1">
            <a:off x="5867400" y="2667000"/>
            <a:ext cx="304800" cy="7620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1928" name="Line 24"/>
          <p:cNvSpPr>
            <a:spLocks noChangeShapeType="1"/>
          </p:cNvSpPr>
          <p:nvPr/>
        </p:nvSpPr>
        <p:spPr bwMode="auto">
          <a:xfrm>
            <a:off x="457200" y="4343400"/>
            <a:ext cx="56388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51929" name="Line 25"/>
          <p:cNvSpPr>
            <a:spLocks noChangeShapeType="1"/>
          </p:cNvSpPr>
          <p:nvPr/>
        </p:nvSpPr>
        <p:spPr bwMode="auto">
          <a:xfrm>
            <a:off x="457200" y="3429000"/>
            <a:ext cx="3048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1930" name="Line 26"/>
          <p:cNvSpPr>
            <a:spLocks noChangeShapeType="1"/>
          </p:cNvSpPr>
          <p:nvPr/>
        </p:nvSpPr>
        <p:spPr bwMode="auto">
          <a:xfrm flipV="1">
            <a:off x="457200" y="3048000"/>
            <a:ext cx="304800" cy="3810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1931" name="Line 27"/>
          <p:cNvSpPr>
            <a:spLocks noChangeShapeType="1"/>
          </p:cNvSpPr>
          <p:nvPr/>
        </p:nvSpPr>
        <p:spPr bwMode="auto">
          <a:xfrm>
            <a:off x="5867400" y="3429000"/>
            <a:ext cx="2286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51932" name="Line 28"/>
          <p:cNvSpPr>
            <a:spLocks noChangeShapeType="1"/>
          </p:cNvSpPr>
          <p:nvPr/>
        </p:nvSpPr>
        <p:spPr bwMode="auto">
          <a:xfrm>
            <a:off x="6172200" y="2667000"/>
            <a:ext cx="2286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51933" name="Line 29"/>
          <p:cNvSpPr>
            <a:spLocks noChangeShapeType="1"/>
          </p:cNvSpPr>
          <p:nvPr/>
        </p:nvSpPr>
        <p:spPr bwMode="auto">
          <a:xfrm flipV="1">
            <a:off x="6096000" y="2667000"/>
            <a:ext cx="304800" cy="7620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1934" name="Line 30"/>
          <p:cNvSpPr>
            <a:spLocks noChangeShapeType="1"/>
          </p:cNvSpPr>
          <p:nvPr/>
        </p:nvSpPr>
        <p:spPr bwMode="auto">
          <a:xfrm>
            <a:off x="457200" y="3429000"/>
            <a:ext cx="0" cy="9144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1935" name="Line 31"/>
          <p:cNvSpPr>
            <a:spLocks noChangeShapeType="1"/>
          </p:cNvSpPr>
          <p:nvPr/>
        </p:nvSpPr>
        <p:spPr bwMode="auto">
          <a:xfrm>
            <a:off x="6096000" y="3429000"/>
            <a:ext cx="0" cy="9144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1936" name="Line 32"/>
          <p:cNvSpPr>
            <a:spLocks noChangeShapeType="1"/>
          </p:cNvSpPr>
          <p:nvPr/>
        </p:nvSpPr>
        <p:spPr bwMode="auto">
          <a:xfrm>
            <a:off x="6400800" y="2667000"/>
            <a:ext cx="0" cy="9144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1937" name="Line 33"/>
          <p:cNvSpPr>
            <a:spLocks noChangeShapeType="1"/>
          </p:cNvSpPr>
          <p:nvPr/>
        </p:nvSpPr>
        <p:spPr bwMode="auto">
          <a:xfrm flipH="1">
            <a:off x="6096000" y="3505200"/>
            <a:ext cx="304800" cy="838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1938" name="Line 34"/>
          <p:cNvSpPr>
            <a:spLocks noChangeShapeType="1"/>
          </p:cNvSpPr>
          <p:nvPr/>
        </p:nvSpPr>
        <p:spPr bwMode="auto">
          <a:xfrm flipH="1">
            <a:off x="76200" y="4343400"/>
            <a:ext cx="381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1939" name="Line 35"/>
          <p:cNvSpPr>
            <a:spLocks noChangeShapeType="1"/>
          </p:cNvSpPr>
          <p:nvPr/>
        </p:nvSpPr>
        <p:spPr bwMode="auto">
          <a:xfrm>
            <a:off x="76200" y="4343400"/>
            <a:ext cx="0" cy="9906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1940" name="Line 36"/>
          <p:cNvSpPr>
            <a:spLocks noChangeShapeType="1"/>
          </p:cNvSpPr>
          <p:nvPr/>
        </p:nvSpPr>
        <p:spPr bwMode="auto">
          <a:xfrm>
            <a:off x="76200" y="5334000"/>
            <a:ext cx="6477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51941" name="Line 37"/>
          <p:cNvSpPr>
            <a:spLocks noChangeShapeType="1"/>
          </p:cNvSpPr>
          <p:nvPr/>
        </p:nvSpPr>
        <p:spPr bwMode="auto">
          <a:xfrm flipH="1">
            <a:off x="76200" y="3886200"/>
            <a:ext cx="381000" cy="457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51942" name="Line 38"/>
          <p:cNvSpPr>
            <a:spLocks noChangeShapeType="1"/>
          </p:cNvSpPr>
          <p:nvPr/>
        </p:nvSpPr>
        <p:spPr bwMode="auto">
          <a:xfrm>
            <a:off x="6096000" y="4343400"/>
            <a:ext cx="4572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1943" name="Line 39"/>
          <p:cNvSpPr>
            <a:spLocks noChangeShapeType="1"/>
          </p:cNvSpPr>
          <p:nvPr/>
        </p:nvSpPr>
        <p:spPr bwMode="auto">
          <a:xfrm>
            <a:off x="6400800" y="3505200"/>
            <a:ext cx="4572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51944" name="Line 40"/>
          <p:cNvSpPr>
            <a:spLocks noChangeShapeType="1"/>
          </p:cNvSpPr>
          <p:nvPr/>
        </p:nvSpPr>
        <p:spPr bwMode="auto">
          <a:xfrm flipV="1">
            <a:off x="6553200" y="3505200"/>
            <a:ext cx="304800" cy="838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1945" name="Line 41"/>
          <p:cNvSpPr>
            <a:spLocks noChangeShapeType="1"/>
          </p:cNvSpPr>
          <p:nvPr/>
        </p:nvSpPr>
        <p:spPr bwMode="auto">
          <a:xfrm>
            <a:off x="6553200" y="4267200"/>
            <a:ext cx="0" cy="10668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1946" name="Line 42"/>
          <p:cNvSpPr>
            <a:spLocks noChangeShapeType="1"/>
          </p:cNvSpPr>
          <p:nvPr/>
        </p:nvSpPr>
        <p:spPr bwMode="auto">
          <a:xfrm>
            <a:off x="6858000" y="3581400"/>
            <a:ext cx="0" cy="9906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51947" name="Line 43"/>
          <p:cNvSpPr>
            <a:spLocks noChangeShapeType="1"/>
          </p:cNvSpPr>
          <p:nvPr/>
        </p:nvSpPr>
        <p:spPr bwMode="auto">
          <a:xfrm flipV="1">
            <a:off x="6553200" y="4495800"/>
            <a:ext cx="304800" cy="838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1948" name="Text Box 44"/>
          <p:cNvSpPr txBox="1">
            <a:spLocks noChangeArrowheads="1"/>
          </p:cNvSpPr>
          <p:nvPr/>
        </p:nvSpPr>
        <p:spPr bwMode="auto">
          <a:xfrm>
            <a:off x="323850" y="5791200"/>
            <a:ext cx="8534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32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 </a:t>
            </a:r>
            <a:r>
              <a:rPr lang="th-TH" sz="32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rPr>
              <a:t>แสดงลำดับขั้นความต้องการของมาสโลว์ </a:t>
            </a:r>
            <a:r>
              <a:rPr lang="en-US" sz="32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rPr>
              <a:t>(Maslow’s hierarchy of needs)</a:t>
            </a:r>
            <a:endParaRPr lang="th-TH" sz="3200">
              <a:solidFill>
                <a:schemeClr val="tx1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251949" name="Text Box 45"/>
          <p:cNvSpPr txBox="1">
            <a:spLocks noChangeArrowheads="1"/>
          </p:cNvSpPr>
          <p:nvPr/>
        </p:nvSpPr>
        <p:spPr bwMode="auto">
          <a:xfrm>
            <a:off x="5105400" y="228600"/>
            <a:ext cx="3581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       </a:t>
            </a:r>
            <a:r>
              <a:rPr lang="th-TH" sz="28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                   </a:t>
            </a:r>
          </a:p>
          <a:p>
            <a:pPr algn="l"/>
            <a:r>
              <a:rPr lang="th-TH" sz="28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                    </a:t>
            </a:r>
            <a:endParaRPr lang="th-TH" sz="3200">
              <a:solidFill>
                <a:schemeClr val="hlink"/>
              </a:solidFill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1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1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19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19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19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19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19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19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19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19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19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19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19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19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19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19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19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19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519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19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51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51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51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51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51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51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519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19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6" grpId="0" build="p" autoUpdateAnimBg="0"/>
      <p:bldP spid="251948" grpId="0" build="p" autoUpdateAnimBg="0"/>
      <p:bldP spid="251949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4" name="AutoShape 4"/>
          <p:cNvSpPr>
            <a:spLocks noChangeArrowheads="1"/>
          </p:cNvSpPr>
          <p:nvPr/>
        </p:nvSpPr>
        <p:spPr bwMode="auto">
          <a:xfrm>
            <a:off x="468313" y="3644900"/>
            <a:ext cx="8280400" cy="2952750"/>
          </a:xfrm>
          <a:prstGeom prst="cube">
            <a:avLst>
              <a:gd name="adj" fmla="val 250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50885" name="Text Box 5"/>
          <p:cNvSpPr txBox="1">
            <a:spLocks noChangeArrowheads="1"/>
          </p:cNvSpPr>
          <p:nvPr/>
        </p:nvSpPr>
        <p:spPr bwMode="auto">
          <a:xfrm>
            <a:off x="611188" y="4652963"/>
            <a:ext cx="7273925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th-TH">
                <a:solidFill>
                  <a:schemeClr val="bg2"/>
                </a:solidFill>
              </a:rPr>
              <a:t>ความต้องการทางกายภาพ  </a:t>
            </a:r>
          </a:p>
          <a:p>
            <a:r>
              <a:rPr lang="th-TH">
                <a:solidFill>
                  <a:schemeClr val="bg2"/>
                </a:solidFill>
              </a:rPr>
              <a:t>(</a:t>
            </a:r>
            <a:r>
              <a:rPr lang="en-US">
                <a:solidFill>
                  <a:schemeClr val="bg2"/>
                </a:solidFill>
              </a:rPr>
              <a:t>Physiological needs)   (ปัจจัย 4 - จ.ป.ฐ.)</a:t>
            </a:r>
            <a:endParaRPr lang="th-TH">
              <a:solidFill>
                <a:schemeClr val="bg2"/>
              </a:solidFill>
            </a:endParaRPr>
          </a:p>
          <a:p>
            <a:pPr algn="l"/>
            <a:endParaRPr lang="th-TH">
              <a:solidFill>
                <a:schemeClr val="bg2"/>
              </a:solidFill>
            </a:endParaRPr>
          </a:p>
          <a:p>
            <a:pPr algn="l">
              <a:spcBef>
                <a:spcPct val="50000"/>
              </a:spcBef>
            </a:pPr>
            <a:endParaRPr lang="th-TH"/>
          </a:p>
        </p:txBody>
      </p:sp>
      <p:sp>
        <p:nvSpPr>
          <p:cNvPr id="250886" name="AutoShape 6"/>
          <p:cNvSpPr>
            <a:spLocks noChangeArrowheads="1"/>
          </p:cNvSpPr>
          <p:nvPr/>
        </p:nvSpPr>
        <p:spPr bwMode="auto">
          <a:xfrm>
            <a:off x="1116013" y="0"/>
            <a:ext cx="7632700" cy="3644900"/>
          </a:xfrm>
          <a:prstGeom prst="triangle">
            <a:avLst>
              <a:gd name="adj" fmla="val 500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50887" name="Text Box 7"/>
          <p:cNvSpPr txBox="1">
            <a:spLocks noChangeArrowheads="1"/>
          </p:cNvSpPr>
          <p:nvPr/>
        </p:nvSpPr>
        <p:spPr bwMode="auto">
          <a:xfrm>
            <a:off x="2555875" y="260350"/>
            <a:ext cx="4897438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/>
              <a:t>-ความต้องการขั้นพื้นฐานของมนุษย์ที่ขาดไม่ได้ (ปัจจัย4)</a:t>
            </a:r>
          </a:p>
          <a:p>
            <a:pPr algn="l">
              <a:spcBef>
                <a:spcPct val="50000"/>
              </a:spcBef>
            </a:pPr>
            <a:r>
              <a:rPr lang="th-TH"/>
              <a:t>-</a:t>
            </a:r>
            <a:r>
              <a:rPr lang="th-TH">
                <a:solidFill>
                  <a:schemeClr val="hlink"/>
                </a:solidFill>
              </a:rPr>
              <a:t>ตราบใดที่มนุษย์ยังขาดแคลนสิ่งเหล่านี้ถึงขั้นที่</a:t>
            </a:r>
            <a:r>
              <a:rPr lang="th-TH">
                <a:solidFill>
                  <a:schemeClr val="tx1"/>
                </a:solidFill>
              </a:rPr>
              <a:t>เป็นความจำเป็น</a:t>
            </a:r>
            <a:r>
              <a:rPr lang="th-TH">
                <a:solidFill>
                  <a:schemeClr val="hlink"/>
                </a:solidFill>
              </a:rPr>
              <a:t>(</a:t>
            </a:r>
            <a:r>
              <a:rPr lang="en-US">
                <a:solidFill>
                  <a:schemeClr val="hlink"/>
                </a:solidFill>
              </a:rPr>
              <a:t>Needs)</a:t>
            </a:r>
            <a:r>
              <a:rPr lang="th-TH">
                <a:solidFill>
                  <a:schemeClr val="hlink"/>
                </a:solidFill>
              </a:rPr>
              <a:t>จึงจะเป็นสิ่งเร้าที่สำคัญต่อการกำหนดพฤติกรรมของคน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0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0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2508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2508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2508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5" grpId="0"/>
      <p:bldP spid="250886" grpId="0" animBg="1"/>
      <p:bldP spid="25088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2" name="AutoShape 4"/>
          <p:cNvSpPr>
            <a:spLocks noChangeArrowheads="1"/>
          </p:cNvSpPr>
          <p:nvPr/>
        </p:nvSpPr>
        <p:spPr bwMode="auto">
          <a:xfrm>
            <a:off x="0" y="5805488"/>
            <a:ext cx="9144000" cy="1052512"/>
          </a:xfrm>
          <a:prstGeom prst="cube">
            <a:avLst>
              <a:gd name="adj" fmla="val 250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52933" name="AutoShape 5"/>
          <p:cNvSpPr>
            <a:spLocks noChangeArrowheads="1"/>
          </p:cNvSpPr>
          <p:nvPr/>
        </p:nvSpPr>
        <p:spPr bwMode="auto">
          <a:xfrm>
            <a:off x="468313" y="4149725"/>
            <a:ext cx="8243887" cy="1655763"/>
          </a:xfrm>
          <a:prstGeom prst="cube">
            <a:avLst>
              <a:gd name="adj" fmla="val 250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52934" name="Text Box 6"/>
          <p:cNvSpPr txBox="1">
            <a:spLocks noChangeArrowheads="1"/>
          </p:cNvSpPr>
          <p:nvPr/>
        </p:nvSpPr>
        <p:spPr bwMode="auto">
          <a:xfrm>
            <a:off x="684213" y="4632325"/>
            <a:ext cx="7705725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th-TH">
                <a:solidFill>
                  <a:schemeClr val="hlink"/>
                </a:solidFill>
              </a:rPr>
              <a:t>ความต้องการความมั่นคงหรือความปลอดภัย</a:t>
            </a:r>
          </a:p>
          <a:p>
            <a:r>
              <a:rPr lang="th-TH">
                <a:solidFill>
                  <a:schemeClr val="hlink"/>
                </a:solidFill>
              </a:rPr>
              <a:t>(</a:t>
            </a:r>
            <a:r>
              <a:rPr lang="en-US">
                <a:solidFill>
                  <a:schemeClr val="hlink"/>
                </a:solidFill>
              </a:rPr>
              <a:t>Security or safety needs)</a:t>
            </a:r>
          </a:p>
          <a:p>
            <a:pPr algn="l">
              <a:spcBef>
                <a:spcPct val="50000"/>
              </a:spcBef>
            </a:pPr>
            <a:endParaRPr lang="th-TH">
              <a:solidFill>
                <a:schemeClr val="hlink"/>
              </a:solidFill>
            </a:endParaRPr>
          </a:p>
        </p:txBody>
      </p:sp>
      <p:sp>
        <p:nvSpPr>
          <p:cNvPr id="252935" name="Rectangle 7"/>
          <p:cNvSpPr>
            <a:spLocks noChangeArrowheads="1"/>
          </p:cNvSpPr>
          <p:nvPr/>
        </p:nvSpPr>
        <p:spPr bwMode="auto">
          <a:xfrm>
            <a:off x="0" y="0"/>
            <a:ext cx="9144000" cy="4149725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52936" name="Text Box 8"/>
          <p:cNvSpPr txBox="1">
            <a:spLocks noChangeArrowheads="1"/>
          </p:cNvSpPr>
          <p:nvPr/>
        </p:nvSpPr>
        <p:spPr bwMode="auto">
          <a:xfrm>
            <a:off x="0" y="0"/>
            <a:ext cx="9144000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/>
              <a:t>- ความต้องการสิ่งต่างๆที่มาช่วยปกป้องหรือป้องกันให้พ้นจากภัยอันตรายหรือสิ่งเลวร้ายต่างๆ</a:t>
            </a:r>
          </a:p>
          <a:p>
            <a:pPr algn="l">
              <a:spcBef>
                <a:spcPct val="50000"/>
              </a:spcBef>
            </a:pPr>
            <a:r>
              <a:rPr lang="th-TH"/>
              <a:t>-ความต้องการความมั่นคงปลอดภัยในชีวิต ร่างกาย ทรัพย์สิน</a:t>
            </a:r>
          </a:p>
          <a:p>
            <a:pPr algn="l">
              <a:spcBef>
                <a:spcPct val="50000"/>
              </a:spcBef>
            </a:pPr>
            <a:r>
              <a:rPr lang="th-TH"/>
              <a:t>- ความกลัวของมนุษย์ เช่นกลัวความยากจน กลัวหมดอำนาจ กลัวถูกทำร้าย กลัวถูกฆ่า เป็นแรงขับให้คนต้องพยายามค้นคิดหาวิธีการต่างๆเพื่อให้มีความมั่นคงปลอดภัย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52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52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529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529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529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2529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33" grpId="0" animBg="1"/>
      <p:bldP spid="252934" grpId="0"/>
      <p:bldP spid="252935" grpId="0" animBg="1"/>
      <p:bldP spid="252936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6" name="AutoShape 4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cube">
            <a:avLst>
              <a:gd name="adj" fmla="val 250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53957" name="AutoShape 5"/>
          <p:cNvSpPr>
            <a:spLocks noChangeArrowheads="1"/>
          </p:cNvSpPr>
          <p:nvPr/>
        </p:nvSpPr>
        <p:spPr bwMode="auto">
          <a:xfrm>
            <a:off x="323850" y="5805488"/>
            <a:ext cx="8569325" cy="576262"/>
          </a:xfrm>
          <a:prstGeom prst="cube">
            <a:avLst>
              <a:gd name="adj" fmla="val 250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53958" name="AutoShape 6"/>
          <p:cNvSpPr>
            <a:spLocks noChangeArrowheads="1"/>
          </p:cNvSpPr>
          <p:nvPr/>
        </p:nvSpPr>
        <p:spPr bwMode="auto">
          <a:xfrm>
            <a:off x="539750" y="4508500"/>
            <a:ext cx="8353425" cy="1441450"/>
          </a:xfrm>
          <a:prstGeom prst="cube">
            <a:avLst>
              <a:gd name="adj" fmla="val 250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53959" name="Text Box 7"/>
          <p:cNvSpPr txBox="1">
            <a:spLocks noChangeArrowheads="1"/>
          </p:cNvSpPr>
          <p:nvPr/>
        </p:nvSpPr>
        <p:spPr bwMode="auto">
          <a:xfrm>
            <a:off x="539750" y="4632325"/>
            <a:ext cx="80645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>
                <a:solidFill>
                  <a:schemeClr val="hlink"/>
                </a:solidFill>
              </a:rPr>
              <a:t>ความต้องการความผูกพันหรือสังคม(Belonging needs) or</a:t>
            </a:r>
          </a:p>
          <a:p>
            <a:pPr algn="l"/>
            <a:r>
              <a:rPr lang="en-US">
                <a:solidFill>
                  <a:schemeClr val="hlink"/>
                </a:solidFill>
              </a:rPr>
              <a:t>(Social needs)</a:t>
            </a:r>
          </a:p>
          <a:p>
            <a:pPr algn="l">
              <a:spcBef>
                <a:spcPct val="50000"/>
              </a:spcBef>
            </a:pPr>
            <a:endParaRPr lang="th-TH">
              <a:solidFill>
                <a:schemeClr val="hlink"/>
              </a:solidFill>
            </a:endParaRPr>
          </a:p>
        </p:txBody>
      </p:sp>
      <p:sp>
        <p:nvSpPr>
          <p:cNvPr id="253960" name="AutoShape 8"/>
          <p:cNvSpPr>
            <a:spLocks noChangeArrowheads="1"/>
          </p:cNvSpPr>
          <p:nvPr/>
        </p:nvSpPr>
        <p:spPr bwMode="auto">
          <a:xfrm>
            <a:off x="0" y="0"/>
            <a:ext cx="9144000" cy="4508500"/>
          </a:xfrm>
          <a:prstGeom prst="foldedCorner">
            <a:avLst>
              <a:gd name="adj" fmla="val 12500"/>
            </a:avLst>
          </a:prstGeom>
          <a:solidFill>
            <a:srgbClr val="66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53961" name="Text Box 9"/>
          <p:cNvSpPr txBox="1">
            <a:spLocks noChangeArrowheads="1"/>
          </p:cNvSpPr>
          <p:nvPr/>
        </p:nvSpPr>
        <p:spPr bwMode="auto">
          <a:xfrm>
            <a:off x="0" y="0"/>
            <a:ext cx="9144000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  <a:buFontTx/>
              <a:buChar char="-"/>
            </a:pPr>
            <a:r>
              <a:rPr lang="th-TH"/>
              <a:t>มนุษย์เป็นสัตว์สังคม ที่ต้องการอยู่ร่วมกับผู้อื่นในสังคม </a:t>
            </a:r>
          </a:p>
          <a:p>
            <a:pPr algn="l">
              <a:spcBef>
                <a:spcPct val="50000"/>
              </a:spcBef>
              <a:buFontTx/>
              <a:buChar char="-"/>
            </a:pPr>
            <a:r>
              <a:rPr lang="th-TH"/>
              <a:t> ต้องการโหยหามิตรภาพ ความรัก ความห่วงหาอาทร ความผูกพันจากผู้อื่นในสังคม</a:t>
            </a:r>
          </a:p>
          <a:p>
            <a:pPr algn="l">
              <a:spcBef>
                <a:spcPct val="50000"/>
              </a:spcBef>
              <a:buFontTx/>
              <a:buChar char="-"/>
            </a:pPr>
            <a:r>
              <a:rPr lang="th-TH"/>
              <a:t>ต้องการมีเพื่อน มีครอบครัวที่อบอุ่น</a:t>
            </a:r>
          </a:p>
          <a:p>
            <a:pPr algn="l">
              <a:spcBef>
                <a:spcPct val="50000"/>
              </a:spcBef>
              <a:buFontTx/>
              <a:buChar char="-"/>
            </a:pPr>
            <a:r>
              <a:rPr lang="th-TH"/>
              <a:t>ต้องการเข้าไปช่วยเหลือสังคม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53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5396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539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539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539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2539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9" grpId="0"/>
      <p:bldP spid="253960" grpId="0" animBg="1"/>
      <p:bldP spid="253961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80" name="AutoShape 4"/>
          <p:cNvSpPr>
            <a:spLocks noChangeArrowheads="1"/>
          </p:cNvSpPr>
          <p:nvPr/>
        </p:nvSpPr>
        <p:spPr bwMode="auto">
          <a:xfrm>
            <a:off x="971550" y="3357563"/>
            <a:ext cx="7632700" cy="1798637"/>
          </a:xfrm>
          <a:prstGeom prst="cube">
            <a:avLst>
              <a:gd name="adj" fmla="val 250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54981" name="AutoShape 5"/>
          <p:cNvSpPr>
            <a:spLocks noChangeArrowheads="1"/>
          </p:cNvSpPr>
          <p:nvPr/>
        </p:nvSpPr>
        <p:spPr bwMode="auto">
          <a:xfrm>
            <a:off x="0" y="6021388"/>
            <a:ext cx="9144000" cy="836612"/>
          </a:xfrm>
          <a:prstGeom prst="cube">
            <a:avLst>
              <a:gd name="adj" fmla="val 250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54982" name="AutoShape 6"/>
          <p:cNvSpPr>
            <a:spLocks noChangeArrowheads="1"/>
          </p:cNvSpPr>
          <p:nvPr/>
        </p:nvSpPr>
        <p:spPr bwMode="auto">
          <a:xfrm>
            <a:off x="250825" y="5516563"/>
            <a:ext cx="8497888" cy="865187"/>
          </a:xfrm>
          <a:prstGeom prst="cube">
            <a:avLst>
              <a:gd name="adj" fmla="val 250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54983" name="AutoShape 7"/>
          <p:cNvSpPr>
            <a:spLocks noChangeArrowheads="1"/>
          </p:cNvSpPr>
          <p:nvPr/>
        </p:nvSpPr>
        <p:spPr bwMode="auto">
          <a:xfrm>
            <a:off x="755650" y="5084763"/>
            <a:ext cx="7704138" cy="504825"/>
          </a:xfrm>
          <a:prstGeom prst="cube">
            <a:avLst>
              <a:gd name="adj" fmla="val 250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54984" name="Text Box 8"/>
          <p:cNvSpPr txBox="1">
            <a:spLocks noChangeArrowheads="1"/>
          </p:cNvSpPr>
          <p:nvPr/>
        </p:nvSpPr>
        <p:spPr bwMode="auto">
          <a:xfrm>
            <a:off x="1042988" y="3789363"/>
            <a:ext cx="6913562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ความต้องการการยกย่อง</a:t>
            </a:r>
            <a:r>
              <a:rPr lang="th-TH">
                <a:solidFill>
                  <a:schemeClr val="bg2"/>
                </a:solidFill>
              </a:rPr>
              <a:t>ยอมรับนับถือ</a:t>
            </a:r>
            <a:endParaRPr lang="en-US">
              <a:solidFill>
                <a:schemeClr val="bg2"/>
              </a:solidFill>
            </a:endParaRPr>
          </a:p>
          <a:p>
            <a:r>
              <a:rPr lang="en-US">
                <a:solidFill>
                  <a:schemeClr val="bg2"/>
                </a:solidFill>
              </a:rPr>
              <a:t>(Esteem needs)</a:t>
            </a:r>
          </a:p>
          <a:p>
            <a:pPr>
              <a:spcBef>
                <a:spcPct val="50000"/>
              </a:spcBef>
            </a:pPr>
            <a:endParaRPr lang="th-TH"/>
          </a:p>
        </p:txBody>
      </p:sp>
      <p:sp>
        <p:nvSpPr>
          <p:cNvPr id="254985" name="Rectangle 9"/>
          <p:cNvSpPr>
            <a:spLocks noChangeArrowheads="1"/>
          </p:cNvSpPr>
          <p:nvPr/>
        </p:nvSpPr>
        <p:spPr bwMode="auto">
          <a:xfrm>
            <a:off x="1042988" y="0"/>
            <a:ext cx="7489825" cy="3357563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54986" name="Text Box 10"/>
          <p:cNvSpPr txBox="1">
            <a:spLocks noChangeArrowheads="1"/>
          </p:cNvSpPr>
          <p:nvPr/>
        </p:nvSpPr>
        <p:spPr bwMode="auto">
          <a:xfrm>
            <a:off x="1116013" y="0"/>
            <a:ext cx="7343775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/>
              <a:t>1.ต้องการให้ผู้อื่นให้การยกย่องยอมรับ นับถือ เช่น มีฐานะเด่นดังในสังคม</a:t>
            </a:r>
          </a:p>
          <a:p>
            <a:pPr algn="l">
              <a:spcBef>
                <a:spcPct val="50000"/>
              </a:spcBef>
            </a:pPr>
            <a:r>
              <a:rPr lang="th-TH"/>
              <a:t>2.ต้องการสร้างความเชื่อมั่น ความภูมิใจ นับถือตนเอง เช่น เป็นคนดีมีศีลธรรม ภูมิใจในตนเอง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54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54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254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254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84" grpId="0"/>
      <p:bldP spid="254985" grpId="0" animBg="1"/>
      <p:bldP spid="25498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4" name="AutoShape 4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cube">
            <a:avLst>
              <a:gd name="adj" fmla="val 250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56005" name="AutoShape 5"/>
          <p:cNvSpPr>
            <a:spLocks noChangeArrowheads="1"/>
          </p:cNvSpPr>
          <p:nvPr/>
        </p:nvSpPr>
        <p:spPr bwMode="auto">
          <a:xfrm>
            <a:off x="395288" y="6165850"/>
            <a:ext cx="8424862" cy="287338"/>
          </a:xfrm>
          <a:prstGeom prst="cube">
            <a:avLst>
              <a:gd name="adj" fmla="val 250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56006" name="AutoShape 6"/>
          <p:cNvSpPr>
            <a:spLocks noChangeArrowheads="1"/>
          </p:cNvSpPr>
          <p:nvPr/>
        </p:nvSpPr>
        <p:spPr bwMode="auto">
          <a:xfrm>
            <a:off x="468313" y="5876925"/>
            <a:ext cx="8135937" cy="358775"/>
          </a:xfrm>
          <a:prstGeom prst="cube">
            <a:avLst>
              <a:gd name="adj" fmla="val 250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56007" name="AutoShape 7"/>
          <p:cNvSpPr>
            <a:spLocks noChangeArrowheads="1"/>
          </p:cNvSpPr>
          <p:nvPr/>
        </p:nvSpPr>
        <p:spPr bwMode="auto">
          <a:xfrm>
            <a:off x="684213" y="5589588"/>
            <a:ext cx="7704137" cy="431800"/>
          </a:xfrm>
          <a:prstGeom prst="cube">
            <a:avLst>
              <a:gd name="adj" fmla="val 250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56008" name="AutoShape 8"/>
          <p:cNvSpPr>
            <a:spLocks noChangeArrowheads="1"/>
          </p:cNvSpPr>
          <p:nvPr/>
        </p:nvSpPr>
        <p:spPr bwMode="auto">
          <a:xfrm>
            <a:off x="827088" y="4221163"/>
            <a:ext cx="7200900" cy="1439862"/>
          </a:xfrm>
          <a:prstGeom prst="cube">
            <a:avLst>
              <a:gd name="adj" fmla="val 250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56009" name="Text Box 9"/>
          <p:cNvSpPr txBox="1">
            <a:spLocks noChangeArrowheads="1"/>
          </p:cNvSpPr>
          <p:nvPr/>
        </p:nvSpPr>
        <p:spPr bwMode="auto">
          <a:xfrm>
            <a:off x="900113" y="4437063"/>
            <a:ext cx="6840537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th-TH">
                <a:solidFill>
                  <a:schemeClr val="hlink"/>
                </a:solidFill>
              </a:rPr>
              <a:t>ความต้องการสำเร็จในชีวิต</a:t>
            </a:r>
          </a:p>
          <a:p>
            <a:r>
              <a:rPr lang="th-TH">
                <a:solidFill>
                  <a:schemeClr val="hlink"/>
                </a:solidFill>
              </a:rPr>
              <a:t>(</a:t>
            </a:r>
            <a:r>
              <a:rPr lang="en-US">
                <a:solidFill>
                  <a:schemeClr val="hlink"/>
                </a:solidFill>
              </a:rPr>
              <a:t>Need for self- actualization)</a:t>
            </a:r>
          </a:p>
          <a:p>
            <a:pPr>
              <a:spcBef>
                <a:spcPct val="50000"/>
              </a:spcBef>
            </a:pPr>
            <a:endParaRPr lang="th-TH">
              <a:solidFill>
                <a:schemeClr val="hlink"/>
              </a:solidFill>
            </a:endParaRPr>
          </a:p>
        </p:txBody>
      </p:sp>
      <p:sp>
        <p:nvSpPr>
          <p:cNvPr id="256010" name="Rectangle 10"/>
          <p:cNvSpPr>
            <a:spLocks noChangeArrowheads="1"/>
          </p:cNvSpPr>
          <p:nvPr/>
        </p:nvSpPr>
        <p:spPr bwMode="auto">
          <a:xfrm>
            <a:off x="1116013" y="0"/>
            <a:ext cx="6624637" cy="45815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56011" name="Text Box 11"/>
          <p:cNvSpPr txBox="1">
            <a:spLocks noChangeArrowheads="1"/>
          </p:cNvSpPr>
          <p:nvPr/>
        </p:nvSpPr>
        <p:spPr bwMode="auto">
          <a:xfrm>
            <a:off x="1042988" y="0"/>
            <a:ext cx="6913562" cy="557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/>
              <a:t>-คือความต้องการที่จะทำในสิ่งที่เป็นอุดมการณ์ อุดมคติ หรือความหวังสูงสุดในชีวิตที่วางไว้ หรือที่ต้องการประสบความสำเร็จ</a:t>
            </a:r>
          </a:p>
          <a:p>
            <a:pPr algn="l">
              <a:spcBef>
                <a:spcPct val="50000"/>
              </a:spcBef>
            </a:pPr>
            <a:r>
              <a:rPr lang="en-US"/>
              <a:t>Maslow</a:t>
            </a:r>
            <a:r>
              <a:rPr lang="th-TH"/>
              <a:t> เชื่อว่า ทุกคนมีความมุ่งหวังและรอที่จะแสดงศักยภาพของตนออกมาให้ปรากฏเป็นที่ประจักษ์ให้โลกได้รับรู้ ว่า เขาคือใคร มีศักยภาพสูงสุดอย่างไร</a:t>
            </a:r>
          </a:p>
          <a:p>
            <a:pPr algn="l">
              <a:spcBef>
                <a:spcPct val="50000"/>
              </a:spcBef>
            </a:pPr>
            <a:endParaRPr lang="th-TH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56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56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256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256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9" grpId="0"/>
      <p:bldP spid="256010" grpId="0" animBg="1"/>
      <p:bldP spid="256011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4" name="AutoShape 4"/>
          <p:cNvSpPr>
            <a:spLocks noChangeArrowheads="1"/>
          </p:cNvSpPr>
          <p:nvPr/>
        </p:nvSpPr>
        <p:spPr bwMode="auto">
          <a:xfrm>
            <a:off x="323850" y="2060575"/>
            <a:ext cx="8569325" cy="2736850"/>
          </a:xfrm>
          <a:prstGeom prst="upDownArrowCallout">
            <a:avLst>
              <a:gd name="adj1" fmla="val 78277"/>
              <a:gd name="adj2" fmla="val 78277"/>
              <a:gd name="adj3" fmla="val 12500"/>
              <a:gd name="adj4" fmla="val 50000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30406" name="Rectangle 6"/>
          <p:cNvSpPr>
            <a:spLocks noChangeArrowheads="1"/>
          </p:cNvSpPr>
          <p:nvPr/>
        </p:nvSpPr>
        <p:spPr bwMode="auto">
          <a:xfrm>
            <a:off x="0" y="0"/>
            <a:ext cx="9144000" cy="2060575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30407" name="Text Box 7"/>
          <p:cNvSpPr txBox="1">
            <a:spLocks noChangeArrowheads="1"/>
          </p:cNvSpPr>
          <p:nvPr/>
        </p:nvSpPr>
        <p:spPr bwMode="auto">
          <a:xfrm>
            <a:off x="0" y="0"/>
            <a:ext cx="91440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/>
              <a:t> - จะต้องพบกับลำดับขั้นความจำเป็นต่างๆก่อน และ</a:t>
            </a:r>
          </a:p>
          <a:p>
            <a:pPr algn="l">
              <a:spcBef>
                <a:spcPct val="50000"/>
              </a:spcBef>
            </a:pPr>
            <a:r>
              <a:rPr lang="th-TH"/>
              <a:t> - มีความ</a:t>
            </a:r>
            <a:r>
              <a:rPr lang="th-TH">
                <a:solidFill>
                  <a:schemeClr val="hlink"/>
                </a:solidFill>
              </a:rPr>
              <a:t>สามารถในการตอบสนองความต้องการลำดับต้นๆได้ดีหรือไม่</a:t>
            </a:r>
            <a:r>
              <a:rPr lang="th-TH"/>
              <a:t> เพียงใด</a:t>
            </a:r>
          </a:p>
        </p:txBody>
      </p:sp>
      <p:sp>
        <p:nvSpPr>
          <p:cNvPr id="230408" name="Rectangle 8"/>
          <p:cNvSpPr>
            <a:spLocks noChangeArrowheads="1"/>
          </p:cNvSpPr>
          <p:nvPr/>
        </p:nvSpPr>
        <p:spPr bwMode="auto">
          <a:xfrm>
            <a:off x="0" y="4724400"/>
            <a:ext cx="9144000" cy="21336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30409" name="Text Box 9"/>
          <p:cNvSpPr txBox="1">
            <a:spLocks noChangeArrowheads="1"/>
          </p:cNvSpPr>
          <p:nvPr/>
        </p:nvSpPr>
        <p:spPr bwMode="auto">
          <a:xfrm>
            <a:off x="0" y="4937125"/>
            <a:ext cx="9144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/>
              <a:t> - ขึ้นกับ</a:t>
            </a:r>
            <a:r>
              <a:rPr lang="th-TH">
                <a:solidFill>
                  <a:schemeClr val="hlink"/>
                </a:solidFill>
              </a:rPr>
              <a:t>ความมุ่งมั่นและโอกาสที่จะทำให้สิ่งที่คิดหรือที่เป็นอุดมการณ์ปรากฏจริงให้ได้</a:t>
            </a:r>
          </a:p>
        </p:txBody>
      </p:sp>
      <p:sp>
        <p:nvSpPr>
          <p:cNvPr id="230410" name="Text Box 10"/>
          <p:cNvSpPr txBox="1">
            <a:spLocks noChangeArrowheads="1"/>
          </p:cNvSpPr>
          <p:nvPr/>
        </p:nvSpPr>
        <p:spPr bwMode="auto">
          <a:xfrm>
            <a:off x="395288" y="2852738"/>
            <a:ext cx="8497887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/>
              <a:t>แต่การที่คนเราจะสามารถแสดงศักยภาพสูงสุดออกมาให้ผู้อื่นประจักษ์ได้หรือไม่ ขึ้นอยู่กับปัจจัย</a:t>
            </a:r>
            <a:endParaRPr lang="th-TH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304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30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230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30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4" grpId="0" animBg="1"/>
      <p:bldP spid="230406" grpId="0" animBg="1"/>
      <p:bldP spid="230407" grpId="0"/>
      <p:bldP spid="23040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Text Box 2"/>
          <p:cNvSpPr txBox="1">
            <a:spLocks noChangeArrowheads="1"/>
          </p:cNvSpPr>
          <p:nvPr/>
        </p:nvSpPr>
        <p:spPr bwMode="auto">
          <a:xfrm>
            <a:off x="457200" y="0"/>
            <a:ext cx="5791200" cy="625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th-TH" sz="2800">
              <a:solidFill>
                <a:schemeClr val="bg2"/>
              </a:solidFill>
              <a:latin typeface="Cordia New" pitchFamily="34" charset="-34"/>
              <a:cs typeface="Cordia New" pitchFamily="34" charset="-34"/>
            </a:endParaRPr>
          </a:p>
          <a:p>
            <a:r>
              <a:rPr lang="th-TH" sz="28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ความต้องการสำเร็จในชีวิต</a:t>
            </a:r>
          </a:p>
          <a:p>
            <a:r>
              <a:rPr lang="th-TH" sz="28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(</a:t>
            </a:r>
            <a:r>
              <a:rPr lang="en-US" sz="28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Need for self- actualization)</a:t>
            </a:r>
          </a:p>
          <a:p>
            <a:r>
              <a:rPr lang="en-US" sz="28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ความต้องการการยกย่อง</a:t>
            </a:r>
            <a:r>
              <a:rPr lang="th-TH" sz="28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ยอมรับ</a:t>
            </a:r>
            <a:endParaRPr lang="en-US" sz="2800">
              <a:solidFill>
                <a:schemeClr val="bg2"/>
              </a:solidFill>
              <a:latin typeface="Cordia New" pitchFamily="34" charset="-34"/>
              <a:cs typeface="Cordia New" pitchFamily="34" charset="-34"/>
            </a:endParaRPr>
          </a:p>
          <a:p>
            <a:r>
              <a:rPr lang="en-US" sz="28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(Esteem needs)</a:t>
            </a:r>
          </a:p>
          <a:p>
            <a:r>
              <a:rPr lang="en-US" sz="28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ความต้องการความผูกพันหรือสังคม</a:t>
            </a:r>
          </a:p>
          <a:p>
            <a:r>
              <a:rPr lang="en-US" sz="28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(Belonging needs) or</a:t>
            </a:r>
          </a:p>
          <a:p>
            <a:r>
              <a:rPr lang="en-US" sz="28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(Social needs)</a:t>
            </a:r>
          </a:p>
          <a:p>
            <a:r>
              <a:rPr lang="th-TH" sz="28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ความต้องการความมั่นคงหรือความปลอดภัย</a:t>
            </a:r>
          </a:p>
          <a:p>
            <a:r>
              <a:rPr lang="th-TH" sz="28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(</a:t>
            </a:r>
            <a:r>
              <a:rPr lang="en-US" sz="28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Security or safety needs))</a:t>
            </a:r>
          </a:p>
          <a:p>
            <a:r>
              <a:rPr lang="th-TH" sz="28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ความต้องการทางกายภาพ  </a:t>
            </a:r>
            <a:endParaRPr lang="th-TH" sz="3200">
              <a:solidFill>
                <a:schemeClr val="bg2"/>
              </a:solidFill>
              <a:latin typeface="Cordia New" pitchFamily="34" charset="-34"/>
              <a:cs typeface="Cordia New" pitchFamily="34" charset="-34"/>
            </a:endParaRPr>
          </a:p>
          <a:p>
            <a:r>
              <a:rPr lang="th-TH" sz="32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(</a:t>
            </a:r>
            <a:r>
              <a:rPr lang="en-US" sz="32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Physiological needs)   (ปัจจัย 4 - จ.ป.ฐ.)</a:t>
            </a:r>
            <a:endParaRPr lang="th-TH" sz="3200">
              <a:solidFill>
                <a:schemeClr val="bg2"/>
              </a:solidFill>
              <a:latin typeface="Cordia New" pitchFamily="34" charset="-34"/>
              <a:cs typeface="Cordia New" pitchFamily="34" charset="-34"/>
            </a:endParaRPr>
          </a:p>
          <a:p>
            <a:endParaRPr lang="th-TH" sz="3200">
              <a:solidFill>
                <a:schemeClr val="bg2"/>
              </a:solidFill>
              <a:latin typeface="Cordia New" pitchFamily="34" charset="-34"/>
              <a:cs typeface="Cordia New" pitchFamily="34" charset="-34"/>
            </a:endParaRPr>
          </a:p>
          <a:p>
            <a:endParaRPr lang="th-TH" sz="3200">
              <a:solidFill>
                <a:schemeClr val="bg2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257027" name="AutoShape 3"/>
          <p:cNvSpPr>
            <a:spLocks noChangeArrowheads="1"/>
          </p:cNvSpPr>
          <p:nvPr/>
        </p:nvSpPr>
        <p:spPr bwMode="auto">
          <a:xfrm>
            <a:off x="1447800" y="228600"/>
            <a:ext cx="4191000" cy="1143000"/>
          </a:xfrm>
          <a:prstGeom prst="cube">
            <a:avLst>
              <a:gd name="adj" fmla="val 25000"/>
            </a:avLst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57028" name="Line 4"/>
          <p:cNvSpPr>
            <a:spLocks noChangeShapeType="1"/>
          </p:cNvSpPr>
          <p:nvPr/>
        </p:nvSpPr>
        <p:spPr bwMode="auto">
          <a:xfrm>
            <a:off x="1066800" y="1371600"/>
            <a:ext cx="381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7029" name="Line 5"/>
          <p:cNvSpPr>
            <a:spLocks noChangeShapeType="1"/>
          </p:cNvSpPr>
          <p:nvPr/>
        </p:nvSpPr>
        <p:spPr bwMode="auto">
          <a:xfrm>
            <a:off x="5410200" y="1371600"/>
            <a:ext cx="2286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57030" name="Line 6"/>
          <p:cNvSpPr>
            <a:spLocks noChangeShapeType="1"/>
          </p:cNvSpPr>
          <p:nvPr/>
        </p:nvSpPr>
        <p:spPr bwMode="auto">
          <a:xfrm>
            <a:off x="5638800" y="1066800"/>
            <a:ext cx="3048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57031" name="Line 7"/>
          <p:cNvSpPr>
            <a:spLocks noChangeShapeType="1"/>
          </p:cNvSpPr>
          <p:nvPr/>
        </p:nvSpPr>
        <p:spPr bwMode="auto">
          <a:xfrm flipV="1">
            <a:off x="1066800" y="1066800"/>
            <a:ext cx="381000" cy="3048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7032" name="Line 8"/>
          <p:cNvSpPr>
            <a:spLocks noChangeShapeType="1"/>
          </p:cNvSpPr>
          <p:nvPr/>
        </p:nvSpPr>
        <p:spPr bwMode="auto">
          <a:xfrm flipV="1">
            <a:off x="5638800" y="1066800"/>
            <a:ext cx="304800" cy="3048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7033" name="Line 9"/>
          <p:cNvSpPr>
            <a:spLocks noChangeShapeType="1"/>
          </p:cNvSpPr>
          <p:nvPr/>
        </p:nvSpPr>
        <p:spPr bwMode="auto">
          <a:xfrm>
            <a:off x="1066800" y="1371600"/>
            <a:ext cx="0" cy="838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7034" name="Line 10"/>
          <p:cNvSpPr>
            <a:spLocks noChangeShapeType="1"/>
          </p:cNvSpPr>
          <p:nvPr/>
        </p:nvSpPr>
        <p:spPr bwMode="auto">
          <a:xfrm>
            <a:off x="5638800" y="1371600"/>
            <a:ext cx="0" cy="838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57035" name="Line 11"/>
          <p:cNvSpPr>
            <a:spLocks noChangeShapeType="1"/>
          </p:cNvSpPr>
          <p:nvPr/>
        </p:nvSpPr>
        <p:spPr bwMode="auto">
          <a:xfrm>
            <a:off x="1066800" y="2209800"/>
            <a:ext cx="4572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7036" name="Line 12"/>
          <p:cNvSpPr>
            <a:spLocks noChangeShapeType="1"/>
          </p:cNvSpPr>
          <p:nvPr/>
        </p:nvSpPr>
        <p:spPr bwMode="auto">
          <a:xfrm flipV="1">
            <a:off x="5638800" y="1676400"/>
            <a:ext cx="304800" cy="5334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57037" name="Line 13"/>
          <p:cNvSpPr>
            <a:spLocks noChangeShapeType="1"/>
          </p:cNvSpPr>
          <p:nvPr/>
        </p:nvSpPr>
        <p:spPr bwMode="auto">
          <a:xfrm>
            <a:off x="5943600" y="1066800"/>
            <a:ext cx="0" cy="6096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7038" name="Line 14"/>
          <p:cNvSpPr>
            <a:spLocks noChangeShapeType="1"/>
          </p:cNvSpPr>
          <p:nvPr/>
        </p:nvSpPr>
        <p:spPr bwMode="auto">
          <a:xfrm flipH="1">
            <a:off x="762000" y="2209800"/>
            <a:ext cx="3048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7039" name="Line 15"/>
          <p:cNvSpPr>
            <a:spLocks noChangeShapeType="1"/>
          </p:cNvSpPr>
          <p:nvPr/>
        </p:nvSpPr>
        <p:spPr bwMode="auto">
          <a:xfrm>
            <a:off x="762000" y="2209800"/>
            <a:ext cx="0" cy="1219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7040" name="Line 16"/>
          <p:cNvSpPr>
            <a:spLocks noChangeShapeType="1"/>
          </p:cNvSpPr>
          <p:nvPr/>
        </p:nvSpPr>
        <p:spPr bwMode="auto">
          <a:xfrm>
            <a:off x="762000" y="3429000"/>
            <a:ext cx="51054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57041" name="Line 17"/>
          <p:cNvSpPr>
            <a:spLocks noChangeShapeType="1"/>
          </p:cNvSpPr>
          <p:nvPr/>
        </p:nvSpPr>
        <p:spPr bwMode="auto">
          <a:xfrm>
            <a:off x="5867400" y="2209800"/>
            <a:ext cx="0" cy="1219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7042" name="Line 18"/>
          <p:cNvSpPr>
            <a:spLocks noChangeShapeType="1"/>
          </p:cNvSpPr>
          <p:nvPr/>
        </p:nvSpPr>
        <p:spPr bwMode="auto">
          <a:xfrm>
            <a:off x="5638800" y="2209800"/>
            <a:ext cx="2286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57043" name="Line 19"/>
          <p:cNvSpPr>
            <a:spLocks noChangeShapeType="1"/>
          </p:cNvSpPr>
          <p:nvPr/>
        </p:nvSpPr>
        <p:spPr bwMode="auto">
          <a:xfrm flipV="1">
            <a:off x="762000" y="1905000"/>
            <a:ext cx="304800" cy="3048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7044" name="Line 20"/>
          <p:cNvSpPr>
            <a:spLocks noChangeShapeType="1"/>
          </p:cNvSpPr>
          <p:nvPr/>
        </p:nvSpPr>
        <p:spPr bwMode="auto">
          <a:xfrm>
            <a:off x="5943600" y="1676400"/>
            <a:ext cx="2286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57045" name="Line 21"/>
          <p:cNvSpPr>
            <a:spLocks noChangeShapeType="1"/>
          </p:cNvSpPr>
          <p:nvPr/>
        </p:nvSpPr>
        <p:spPr bwMode="auto">
          <a:xfrm flipV="1">
            <a:off x="5867400" y="1676400"/>
            <a:ext cx="304800" cy="5334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57046" name="Line 22"/>
          <p:cNvSpPr>
            <a:spLocks noChangeShapeType="1"/>
          </p:cNvSpPr>
          <p:nvPr/>
        </p:nvSpPr>
        <p:spPr bwMode="auto">
          <a:xfrm>
            <a:off x="6172200" y="1676400"/>
            <a:ext cx="0" cy="9906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7047" name="Line 23"/>
          <p:cNvSpPr>
            <a:spLocks noChangeShapeType="1"/>
          </p:cNvSpPr>
          <p:nvPr/>
        </p:nvSpPr>
        <p:spPr bwMode="auto">
          <a:xfrm flipV="1">
            <a:off x="5867400" y="2667000"/>
            <a:ext cx="304800" cy="7620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7048" name="Line 24"/>
          <p:cNvSpPr>
            <a:spLocks noChangeShapeType="1"/>
          </p:cNvSpPr>
          <p:nvPr/>
        </p:nvSpPr>
        <p:spPr bwMode="auto">
          <a:xfrm>
            <a:off x="457200" y="4343400"/>
            <a:ext cx="56388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57049" name="Line 25"/>
          <p:cNvSpPr>
            <a:spLocks noChangeShapeType="1"/>
          </p:cNvSpPr>
          <p:nvPr/>
        </p:nvSpPr>
        <p:spPr bwMode="auto">
          <a:xfrm>
            <a:off x="457200" y="3429000"/>
            <a:ext cx="3048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7050" name="Line 26"/>
          <p:cNvSpPr>
            <a:spLocks noChangeShapeType="1"/>
          </p:cNvSpPr>
          <p:nvPr/>
        </p:nvSpPr>
        <p:spPr bwMode="auto">
          <a:xfrm flipV="1">
            <a:off x="457200" y="3048000"/>
            <a:ext cx="304800" cy="3810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7051" name="Line 27"/>
          <p:cNvSpPr>
            <a:spLocks noChangeShapeType="1"/>
          </p:cNvSpPr>
          <p:nvPr/>
        </p:nvSpPr>
        <p:spPr bwMode="auto">
          <a:xfrm>
            <a:off x="5867400" y="3429000"/>
            <a:ext cx="2286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57052" name="Line 28"/>
          <p:cNvSpPr>
            <a:spLocks noChangeShapeType="1"/>
          </p:cNvSpPr>
          <p:nvPr/>
        </p:nvSpPr>
        <p:spPr bwMode="auto">
          <a:xfrm>
            <a:off x="6172200" y="2667000"/>
            <a:ext cx="2286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57053" name="Line 29"/>
          <p:cNvSpPr>
            <a:spLocks noChangeShapeType="1"/>
          </p:cNvSpPr>
          <p:nvPr/>
        </p:nvSpPr>
        <p:spPr bwMode="auto">
          <a:xfrm flipV="1">
            <a:off x="6096000" y="2667000"/>
            <a:ext cx="304800" cy="7620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7054" name="Line 30"/>
          <p:cNvSpPr>
            <a:spLocks noChangeShapeType="1"/>
          </p:cNvSpPr>
          <p:nvPr/>
        </p:nvSpPr>
        <p:spPr bwMode="auto">
          <a:xfrm>
            <a:off x="457200" y="3429000"/>
            <a:ext cx="0" cy="9144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7055" name="Line 31"/>
          <p:cNvSpPr>
            <a:spLocks noChangeShapeType="1"/>
          </p:cNvSpPr>
          <p:nvPr/>
        </p:nvSpPr>
        <p:spPr bwMode="auto">
          <a:xfrm>
            <a:off x="6096000" y="3429000"/>
            <a:ext cx="0" cy="9144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7056" name="Line 32"/>
          <p:cNvSpPr>
            <a:spLocks noChangeShapeType="1"/>
          </p:cNvSpPr>
          <p:nvPr/>
        </p:nvSpPr>
        <p:spPr bwMode="auto">
          <a:xfrm>
            <a:off x="6400800" y="2667000"/>
            <a:ext cx="0" cy="9144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7057" name="Line 33"/>
          <p:cNvSpPr>
            <a:spLocks noChangeShapeType="1"/>
          </p:cNvSpPr>
          <p:nvPr/>
        </p:nvSpPr>
        <p:spPr bwMode="auto">
          <a:xfrm flipH="1">
            <a:off x="6096000" y="3505200"/>
            <a:ext cx="304800" cy="838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7058" name="Line 34"/>
          <p:cNvSpPr>
            <a:spLocks noChangeShapeType="1"/>
          </p:cNvSpPr>
          <p:nvPr/>
        </p:nvSpPr>
        <p:spPr bwMode="auto">
          <a:xfrm flipH="1">
            <a:off x="76200" y="4343400"/>
            <a:ext cx="381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7059" name="Line 35"/>
          <p:cNvSpPr>
            <a:spLocks noChangeShapeType="1"/>
          </p:cNvSpPr>
          <p:nvPr/>
        </p:nvSpPr>
        <p:spPr bwMode="auto">
          <a:xfrm>
            <a:off x="76200" y="4343400"/>
            <a:ext cx="0" cy="9906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7060" name="Line 36"/>
          <p:cNvSpPr>
            <a:spLocks noChangeShapeType="1"/>
          </p:cNvSpPr>
          <p:nvPr/>
        </p:nvSpPr>
        <p:spPr bwMode="auto">
          <a:xfrm>
            <a:off x="76200" y="5334000"/>
            <a:ext cx="6477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57061" name="Line 37"/>
          <p:cNvSpPr>
            <a:spLocks noChangeShapeType="1"/>
          </p:cNvSpPr>
          <p:nvPr/>
        </p:nvSpPr>
        <p:spPr bwMode="auto">
          <a:xfrm flipH="1">
            <a:off x="76200" y="3886200"/>
            <a:ext cx="381000" cy="457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57062" name="Line 38"/>
          <p:cNvSpPr>
            <a:spLocks noChangeShapeType="1"/>
          </p:cNvSpPr>
          <p:nvPr/>
        </p:nvSpPr>
        <p:spPr bwMode="auto">
          <a:xfrm>
            <a:off x="6096000" y="4343400"/>
            <a:ext cx="4572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7063" name="Line 39"/>
          <p:cNvSpPr>
            <a:spLocks noChangeShapeType="1"/>
          </p:cNvSpPr>
          <p:nvPr/>
        </p:nvSpPr>
        <p:spPr bwMode="auto">
          <a:xfrm>
            <a:off x="6400800" y="3505200"/>
            <a:ext cx="4572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57064" name="Line 40"/>
          <p:cNvSpPr>
            <a:spLocks noChangeShapeType="1"/>
          </p:cNvSpPr>
          <p:nvPr/>
        </p:nvSpPr>
        <p:spPr bwMode="auto">
          <a:xfrm flipV="1">
            <a:off x="6553200" y="3505200"/>
            <a:ext cx="304800" cy="838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7065" name="Line 41"/>
          <p:cNvSpPr>
            <a:spLocks noChangeShapeType="1"/>
          </p:cNvSpPr>
          <p:nvPr/>
        </p:nvSpPr>
        <p:spPr bwMode="auto">
          <a:xfrm>
            <a:off x="6553200" y="4267200"/>
            <a:ext cx="0" cy="10668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7066" name="Line 42"/>
          <p:cNvSpPr>
            <a:spLocks noChangeShapeType="1"/>
          </p:cNvSpPr>
          <p:nvPr/>
        </p:nvSpPr>
        <p:spPr bwMode="auto">
          <a:xfrm>
            <a:off x="6858000" y="3581400"/>
            <a:ext cx="0" cy="9906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57067" name="Line 43"/>
          <p:cNvSpPr>
            <a:spLocks noChangeShapeType="1"/>
          </p:cNvSpPr>
          <p:nvPr/>
        </p:nvSpPr>
        <p:spPr bwMode="auto">
          <a:xfrm flipV="1">
            <a:off x="6553200" y="4495800"/>
            <a:ext cx="304800" cy="838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57068" name="Text Box 44"/>
          <p:cNvSpPr txBox="1">
            <a:spLocks noChangeArrowheads="1"/>
          </p:cNvSpPr>
          <p:nvPr/>
        </p:nvSpPr>
        <p:spPr bwMode="auto">
          <a:xfrm>
            <a:off x="323850" y="5791200"/>
            <a:ext cx="8534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32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 </a:t>
            </a:r>
            <a:r>
              <a:rPr lang="th-TH" sz="32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rPr>
              <a:t>แสดงลำดับขั้นความต้องการของมาสโลว์ </a:t>
            </a:r>
            <a:r>
              <a:rPr lang="en-US" sz="32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rPr>
              <a:t>(Maslow’s hierarchy of needs)</a:t>
            </a:r>
            <a:endParaRPr lang="th-TH" sz="3200">
              <a:solidFill>
                <a:schemeClr val="tx1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257069" name="Text Box 45"/>
          <p:cNvSpPr txBox="1">
            <a:spLocks noChangeArrowheads="1"/>
          </p:cNvSpPr>
          <p:nvPr/>
        </p:nvSpPr>
        <p:spPr bwMode="auto">
          <a:xfrm>
            <a:off x="5105400" y="228600"/>
            <a:ext cx="3581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       </a:t>
            </a:r>
            <a:r>
              <a:rPr lang="th-TH" sz="28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                   </a:t>
            </a:r>
          </a:p>
          <a:p>
            <a:pPr algn="l"/>
            <a:r>
              <a:rPr lang="th-TH" sz="28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                    </a:t>
            </a:r>
            <a:endParaRPr lang="th-TH" sz="3200">
              <a:solidFill>
                <a:schemeClr val="hlink"/>
              </a:solidFill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7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7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70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70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70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70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70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70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70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70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70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70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70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70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70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70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70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70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570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70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57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57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57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57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57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57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57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7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6" grpId="0" build="p" autoUpdateAnimBg="0"/>
      <p:bldP spid="257068" grpId="0" build="p" autoUpdateAnimBg="0"/>
      <p:bldP spid="257069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strips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6" name="AutoShape 4"/>
          <p:cNvSpPr>
            <a:spLocks noChangeArrowheads="1"/>
          </p:cNvSpPr>
          <p:nvPr/>
        </p:nvSpPr>
        <p:spPr bwMode="auto">
          <a:xfrm>
            <a:off x="0" y="0"/>
            <a:ext cx="4140200" cy="6858000"/>
          </a:xfrm>
          <a:prstGeom prst="rightArrowCallout">
            <a:avLst>
              <a:gd name="adj1" fmla="val 41365"/>
              <a:gd name="adj2" fmla="val 41411"/>
              <a:gd name="adj3" fmla="val 23440"/>
              <a:gd name="adj4" fmla="val 66667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66917" name="Text Box 5"/>
          <p:cNvSpPr txBox="1">
            <a:spLocks noChangeArrowheads="1"/>
          </p:cNvSpPr>
          <p:nvPr/>
        </p:nvSpPr>
        <p:spPr bwMode="auto">
          <a:xfrm>
            <a:off x="-180975" y="0"/>
            <a:ext cx="2952750" cy="771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lvl="1" algn="l">
              <a:spcBef>
                <a:spcPct val="50000"/>
              </a:spcBef>
            </a:pPr>
            <a:r>
              <a:rPr lang="th-TH"/>
              <a:t>องค์การเป็นผู้กำหนด</a:t>
            </a:r>
            <a:r>
              <a:rPr lang="th-TH">
                <a:solidFill>
                  <a:schemeClr val="bg2"/>
                </a:solidFill>
              </a:rPr>
              <a:t>               -วัตถุประสงค์    </a:t>
            </a:r>
          </a:p>
          <a:p>
            <a:pPr lvl="1" algn="l">
              <a:spcBef>
                <a:spcPct val="50000"/>
              </a:spcBef>
            </a:pPr>
            <a:r>
              <a:rPr lang="th-TH">
                <a:solidFill>
                  <a:schemeClr val="bg2"/>
                </a:solidFill>
              </a:rPr>
              <a:t>-ภารกิจที่ต้องทำ </a:t>
            </a:r>
          </a:p>
          <a:p>
            <a:pPr lvl="1" algn="l">
              <a:spcBef>
                <a:spcPct val="50000"/>
              </a:spcBef>
            </a:pPr>
            <a:r>
              <a:rPr lang="th-TH">
                <a:solidFill>
                  <a:schemeClr val="bg2"/>
                </a:solidFill>
              </a:rPr>
              <a:t>-หน่วยงาน         </a:t>
            </a:r>
          </a:p>
          <a:p>
            <a:pPr lvl="1" algn="l">
              <a:spcBef>
                <a:spcPct val="50000"/>
              </a:spcBef>
            </a:pPr>
            <a:r>
              <a:rPr lang="th-TH">
                <a:solidFill>
                  <a:schemeClr val="bg2"/>
                </a:solidFill>
              </a:rPr>
              <a:t>-</a:t>
            </a:r>
            <a:r>
              <a:rPr lang="th-TH"/>
              <a:t>ขั้นตอน วิธีการทำงาน</a:t>
            </a:r>
          </a:p>
          <a:p>
            <a:pPr lvl="1" algn="l">
              <a:spcBef>
                <a:spcPct val="50000"/>
              </a:spcBef>
            </a:pPr>
            <a:r>
              <a:rPr lang="th-TH">
                <a:solidFill>
                  <a:schemeClr val="bg2"/>
                </a:solidFill>
              </a:rPr>
              <a:t>-ระยะเวลาการทำงาน</a:t>
            </a:r>
          </a:p>
          <a:p>
            <a:pPr algn="l">
              <a:spcBef>
                <a:spcPct val="50000"/>
              </a:spcBef>
            </a:pPr>
            <a:endParaRPr lang="th-TH"/>
          </a:p>
        </p:txBody>
      </p:sp>
      <p:sp>
        <p:nvSpPr>
          <p:cNvPr id="166920" name="AutoShape 8"/>
          <p:cNvSpPr>
            <a:spLocks noChangeArrowheads="1"/>
          </p:cNvSpPr>
          <p:nvPr/>
        </p:nvSpPr>
        <p:spPr bwMode="auto">
          <a:xfrm>
            <a:off x="3995738" y="1412875"/>
            <a:ext cx="2592387" cy="4103688"/>
          </a:xfrm>
          <a:prstGeom prst="smileyFace">
            <a:avLst>
              <a:gd name="adj" fmla="val 4653"/>
            </a:avLst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66921" name="Text Box 9"/>
          <p:cNvSpPr txBox="1">
            <a:spLocks noChangeArrowheads="1"/>
          </p:cNvSpPr>
          <p:nvPr/>
        </p:nvSpPr>
        <p:spPr bwMode="auto">
          <a:xfrm>
            <a:off x="4427538" y="2133600"/>
            <a:ext cx="1944687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/>
              <a:t>คัดเลือกคนที่</a:t>
            </a:r>
          </a:p>
          <a:p>
            <a:pPr algn="l">
              <a:spcBef>
                <a:spcPct val="50000"/>
              </a:spcBef>
            </a:pPr>
            <a:r>
              <a:rPr lang="th-TH"/>
              <a:t>มีความรู้ที่เหมาะสมมาทำงาน</a:t>
            </a:r>
          </a:p>
        </p:txBody>
      </p:sp>
      <p:sp>
        <p:nvSpPr>
          <p:cNvPr id="166922" name="AutoShape 10"/>
          <p:cNvSpPr>
            <a:spLocks noChangeArrowheads="1"/>
          </p:cNvSpPr>
          <p:nvPr/>
        </p:nvSpPr>
        <p:spPr bwMode="auto">
          <a:xfrm>
            <a:off x="6588125" y="0"/>
            <a:ext cx="2555875" cy="6858000"/>
          </a:xfrm>
          <a:prstGeom prst="foldedCorner">
            <a:avLst>
              <a:gd name="adj" fmla="val 12500"/>
            </a:avLst>
          </a:prstGeom>
          <a:solidFill>
            <a:srgbClr val="66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66923" name="Text Box 11"/>
          <p:cNvSpPr txBox="1">
            <a:spLocks noChangeArrowheads="1"/>
          </p:cNvSpPr>
          <p:nvPr/>
        </p:nvSpPr>
        <p:spPr bwMode="auto">
          <a:xfrm>
            <a:off x="6659563" y="476250"/>
            <a:ext cx="2484437" cy="557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/>
              <a:t>   ทุกคนต้อง ทำงานตาม</a:t>
            </a:r>
          </a:p>
          <a:p>
            <a:pPr algn="l">
              <a:spcBef>
                <a:spcPct val="50000"/>
              </a:spcBef>
            </a:pPr>
            <a:r>
              <a:rPr lang="th-TH"/>
              <a:t>-ขั้นตอน</a:t>
            </a:r>
          </a:p>
          <a:p>
            <a:pPr algn="l">
              <a:spcBef>
                <a:spcPct val="50000"/>
              </a:spcBef>
            </a:pPr>
            <a:r>
              <a:rPr lang="th-TH"/>
              <a:t>-วิธีการ</a:t>
            </a:r>
          </a:p>
          <a:p>
            <a:pPr algn="l">
              <a:spcBef>
                <a:spcPct val="50000"/>
              </a:spcBef>
            </a:pPr>
            <a:r>
              <a:rPr lang="th-TH"/>
              <a:t>-ในระยะเวลาที่กำหนดไว้</a:t>
            </a:r>
          </a:p>
          <a:p>
            <a:pPr algn="l">
              <a:spcBef>
                <a:spcPct val="50000"/>
              </a:spcBef>
            </a:pPr>
            <a:r>
              <a:rPr lang="th-TH"/>
              <a:t>อย่างเคร่งครัด</a:t>
            </a:r>
          </a:p>
        </p:txBody>
      </p:sp>
      <p:sp>
        <p:nvSpPr>
          <p:cNvPr id="166924" name="Oval 12"/>
          <p:cNvSpPr>
            <a:spLocks noChangeArrowheads="1"/>
          </p:cNvSpPr>
          <p:nvPr/>
        </p:nvSpPr>
        <p:spPr bwMode="auto">
          <a:xfrm>
            <a:off x="6588125" y="476250"/>
            <a:ext cx="2305050" cy="1368425"/>
          </a:xfrm>
          <a:prstGeom prst="ellips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66925" name="Rectangle 13"/>
          <p:cNvSpPr>
            <a:spLocks noChangeArrowheads="1"/>
          </p:cNvSpPr>
          <p:nvPr/>
        </p:nvSpPr>
        <p:spPr bwMode="auto">
          <a:xfrm>
            <a:off x="179388" y="0"/>
            <a:ext cx="2305050" cy="1196975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66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66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669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669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1669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1669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66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166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6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6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6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6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6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6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66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66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66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66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66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66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7" grpId="0" build="p" bldLvl="2"/>
      <p:bldP spid="166920" grpId="0" animBg="1"/>
      <p:bldP spid="166921" grpId="0"/>
      <p:bldP spid="166922" grpId="0" animBg="1"/>
      <p:bldP spid="166923" grpId="0" build="p"/>
      <p:bldP spid="166924" grpId="0" animBg="1"/>
      <p:bldP spid="16692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Text Box 2"/>
          <p:cNvSpPr txBox="1">
            <a:spLocks noChangeArrowheads="1"/>
          </p:cNvSpPr>
          <p:nvPr/>
        </p:nvSpPr>
        <p:spPr bwMode="auto">
          <a:xfrm>
            <a:off x="228600" y="0"/>
            <a:ext cx="8915400" cy="668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3600">
                <a:solidFill>
                  <a:schemeClr val="bg2"/>
                </a:solidFill>
              </a:rPr>
              <a:t> </a:t>
            </a:r>
            <a:r>
              <a:rPr lang="en-US" sz="3600">
                <a:solidFill>
                  <a:srgbClr val="660033"/>
                </a:solidFill>
              </a:rPr>
              <a:t>หลัการที่สำคัญของทฤษฎีการจูงใจของ Maslow คือ</a:t>
            </a:r>
            <a:endParaRPr lang="th-TH" sz="3600">
              <a:solidFill>
                <a:schemeClr val="bg2"/>
              </a:solidFill>
            </a:endParaRP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3600">
                <a:solidFill>
                  <a:schemeClr val="bg2"/>
                </a:solidFill>
              </a:rPr>
              <a:t> </a:t>
            </a:r>
            <a:r>
              <a:rPr lang="th-TH" sz="3600">
                <a:solidFill>
                  <a:schemeClr val="bg2"/>
                </a:solidFill>
              </a:rPr>
              <a:t>-  คนจะมีความต้องการอย่างใดอย่างหนึ่งที่มี</a:t>
            </a:r>
            <a:r>
              <a:rPr lang="th-TH" sz="3600">
                <a:solidFill>
                  <a:schemeClr val="hlink"/>
                </a:solidFill>
              </a:rPr>
              <a:t>ลักษณะเด่น</a:t>
            </a:r>
            <a:r>
              <a:rPr lang="th-TH" sz="3600">
                <a:solidFill>
                  <a:schemeClr val="bg2"/>
                </a:solidFill>
              </a:rPr>
              <a:t>จากความต้องการอื่นๆในขณะหนึ่งเสมอ   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th-TH" sz="3600">
                <a:solidFill>
                  <a:schemeClr val="bg2"/>
                </a:solidFill>
              </a:rPr>
              <a:t>  -  ความต้องการที่เป็นลักษณะเด่นนี้จะเป็นตัวผลักดันให้คนเรามี   พฤติกรรมต่างๆออกมา เพื่อแสวงหาสิ่งที่ต้องการให้ได้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th-TH" sz="3600">
                <a:solidFill>
                  <a:schemeClr val="bg2"/>
                </a:solidFill>
              </a:rPr>
              <a:t>  -เมื่อได้ตามต้องการแล้ว  </a:t>
            </a:r>
            <a:r>
              <a:rPr lang="th-TH" sz="3600">
                <a:solidFill>
                  <a:schemeClr val="hlink"/>
                </a:solidFill>
              </a:rPr>
              <a:t>คนเราจะเกิดความต้องการสิ่งอื่นตามมาอีก ความต้องการใหม่จะเป็นสิ่งกระตุ้นพฤติกรรมของคนต่อไป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th-TH" sz="3600">
                <a:solidFill>
                  <a:schemeClr val="bg2"/>
                </a:solidFill>
              </a:rPr>
              <a:t>   </a:t>
            </a:r>
            <a:r>
              <a:rPr lang="en-US" sz="3600">
                <a:solidFill>
                  <a:schemeClr val="bg2"/>
                </a:solidFill>
              </a:rPr>
              <a:t>Maslow</a:t>
            </a:r>
            <a:r>
              <a:rPr lang="th-TH" sz="3600">
                <a:solidFill>
                  <a:schemeClr val="bg2"/>
                </a:solidFill>
              </a:rPr>
              <a:t> เชื่อว่าคนส่วนใหญ่จะมีความต้องการที่มีลักษณะเด่นเพียงอย่างเดียวและจะเป็นตัวผลักดันให้คนมีพฤติกรรมต่างๆเพื่อแสวงหาสิ่งที่ต้องการ</a:t>
            </a:r>
            <a:endParaRPr lang="en-US" sz="360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7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7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70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70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70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70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70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70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70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70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090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Text Box 2"/>
          <p:cNvSpPr txBox="1">
            <a:spLocks noChangeArrowheads="1"/>
          </p:cNvSpPr>
          <p:nvPr/>
        </p:nvSpPr>
        <p:spPr bwMode="auto">
          <a:xfrm>
            <a:off x="250825" y="333375"/>
            <a:ext cx="8569325" cy="527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    </a:t>
            </a:r>
            <a:r>
              <a:rPr lang="th-TH">
                <a:solidFill>
                  <a:schemeClr val="bg2"/>
                </a:solidFill>
              </a:rPr>
              <a:t>ทฤษฎีของมาสโลว์ </a:t>
            </a:r>
            <a:r>
              <a:rPr lang="th-TH">
                <a:solidFill>
                  <a:schemeClr val="hlink"/>
                </a:solidFill>
              </a:rPr>
              <a:t>เป็นภาพร่างคร่าวๆของความต้องการของคน</a:t>
            </a:r>
            <a:r>
              <a:rPr lang="th-TH">
                <a:solidFill>
                  <a:schemeClr val="bg2"/>
                </a:solidFill>
              </a:rPr>
              <a:t> ที่กระตุ้นให้เกิดความคิดและทำให้สามารถเข้าใจถึงความรู้สึกและความต้องการของมนุษย์ได้ในระดับหนึ่ง</a:t>
            </a:r>
          </a:p>
          <a:p>
            <a:pPr algn="l">
              <a:spcBef>
                <a:spcPct val="50000"/>
              </a:spcBef>
            </a:pPr>
            <a:r>
              <a:rPr lang="th-TH">
                <a:solidFill>
                  <a:schemeClr val="bg2"/>
                </a:solidFill>
              </a:rPr>
              <a:t>     รูปแบบความต้องการของคนที่ มาสโลว์เสนอไว้ แสดงให้เห็นว่า </a:t>
            </a:r>
            <a:r>
              <a:rPr lang="th-TH">
                <a:solidFill>
                  <a:schemeClr val="hlink"/>
                </a:solidFill>
              </a:rPr>
              <a:t>ทำไมทุกคนต้องทำงาน   ต้องการได้รับอะไร</a:t>
            </a:r>
          </a:p>
          <a:p>
            <a:pPr algn="l">
              <a:spcBef>
                <a:spcPct val="50000"/>
              </a:spcBef>
            </a:pPr>
            <a:r>
              <a:rPr lang="th-TH">
                <a:solidFill>
                  <a:schemeClr val="hlink"/>
                </a:solidFill>
              </a:rPr>
              <a:t>     ทำไมความต้องการของคนจึงเปลี่ยนไปได้ </a:t>
            </a:r>
          </a:p>
          <a:p>
            <a:pPr algn="l">
              <a:spcBef>
                <a:spcPct val="50000"/>
              </a:spcBef>
            </a:pPr>
            <a:r>
              <a:rPr lang="th-TH">
                <a:solidFill>
                  <a:schemeClr val="bg2"/>
                </a:solidFill>
              </a:rPr>
              <a:t>     </a:t>
            </a:r>
            <a:r>
              <a:rPr lang="th-TH">
                <a:solidFill>
                  <a:schemeClr val="hlink"/>
                </a:solidFill>
              </a:rPr>
              <a:t>ทำไมจึงเกิดความต้องการใหม่ๆขึ้นมา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3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3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32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32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32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32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32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32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4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AutoShape 2"/>
          <p:cNvSpPr>
            <a:spLocks noChangeArrowheads="1"/>
          </p:cNvSpPr>
          <p:nvPr/>
        </p:nvSpPr>
        <p:spPr bwMode="auto">
          <a:xfrm>
            <a:off x="1619250" y="692150"/>
            <a:ext cx="7345363" cy="4752975"/>
          </a:xfrm>
          <a:prstGeom prst="triangle">
            <a:avLst>
              <a:gd name="adj" fmla="val 50000"/>
            </a:avLst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24259" name="AutoShape 3"/>
          <p:cNvSpPr>
            <a:spLocks noChangeArrowheads="1"/>
          </p:cNvSpPr>
          <p:nvPr/>
        </p:nvSpPr>
        <p:spPr bwMode="auto">
          <a:xfrm>
            <a:off x="323850" y="333375"/>
            <a:ext cx="8351838" cy="6048375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24260" name="Text Box 4"/>
          <p:cNvSpPr txBox="1">
            <a:spLocks noChangeArrowheads="1"/>
          </p:cNvSpPr>
          <p:nvPr/>
        </p:nvSpPr>
        <p:spPr bwMode="auto">
          <a:xfrm>
            <a:off x="1763713" y="3573463"/>
            <a:ext cx="5616575" cy="366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3200">
                <a:solidFill>
                  <a:schemeClr val="bg2"/>
                </a:solidFill>
              </a:rPr>
              <a:t>    </a:t>
            </a:r>
            <a:r>
              <a:rPr lang="th-TH" sz="3600">
                <a:solidFill>
                  <a:schemeClr val="bg2"/>
                </a:solidFill>
              </a:rPr>
              <a:t>ความต้องการที่อยู่พื้นฐานล่างของพีรามิด เป็น</a:t>
            </a:r>
            <a:r>
              <a:rPr lang="th-TH" sz="3600">
                <a:solidFill>
                  <a:schemeClr val="folHlink"/>
                </a:solidFill>
              </a:rPr>
              <a:t>ความต้องการที่เกิดขึ้นกับมนุษย์ทุกคน และเป็นความต้องการที่มีความรุนแรง</a:t>
            </a:r>
            <a:r>
              <a:rPr lang="th-TH" sz="3600">
                <a:solidFill>
                  <a:schemeClr val="bg2"/>
                </a:solidFill>
              </a:rPr>
              <a:t> และกระทบต่อชีวิตความเป็นอยู่ของคนอย่างมาก ถ้าไม่สามารถหาทางตอบสนองได้</a:t>
            </a:r>
          </a:p>
          <a:p>
            <a:pPr algn="l">
              <a:spcBef>
                <a:spcPct val="50000"/>
              </a:spcBef>
            </a:pPr>
            <a:endParaRPr lang="th-TH" sz="360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4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4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59" grpId="0" animBg="1"/>
      <p:bldP spid="22426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AutoShape 2"/>
          <p:cNvSpPr>
            <a:spLocks noChangeArrowheads="1"/>
          </p:cNvSpPr>
          <p:nvPr/>
        </p:nvSpPr>
        <p:spPr bwMode="auto">
          <a:xfrm>
            <a:off x="971550" y="0"/>
            <a:ext cx="7345363" cy="5661025"/>
          </a:xfrm>
          <a:prstGeom prst="triangle">
            <a:avLst>
              <a:gd name="adj" fmla="val 50000"/>
            </a:avLst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25283" name="AutoShape 3"/>
          <p:cNvSpPr>
            <a:spLocks noChangeArrowheads="1"/>
          </p:cNvSpPr>
          <p:nvPr/>
        </p:nvSpPr>
        <p:spPr bwMode="auto">
          <a:xfrm>
            <a:off x="1187450" y="0"/>
            <a:ext cx="7345363" cy="5589588"/>
          </a:xfrm>
          <a:prstGeom prst="triangle">
            <a:avLst>
              <a:gd name="adj" fmla="val 50000"/>
            </a:avLst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25284" name="AutoShape 4"/>
          <p:cNvSpPr>
            <a:spLocks noChangeArrowheads="1"/>
          </p:cNvSpPr>
          <p:nvPr/>
        </p:nvSpPr>
        <p:spPr bwMode="auto">
          <a:xfrm>
            <a:off x="900113" y="476250"/>
            <a:ext cx="7343775" cy="5473700"/>
          </a:xfrm>
          <a:prstGeom prst="triangle">
            <a:avLst>
              <a:gd name="adj" fmla="val 50000"/>
            </a:avLst>
          </a:prstGeom>
          <a:noFill/>
          <a:ln w="28575">
            <a:solidFill>
              <a:srgbClr val="3333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25285" name="Text Box 5"/>
          <p:cNvSpPr txBox="1">
            <a:spLocks noChangeArrowheads="1"/>
          </p:cNvSpPr>
          <p:nvPr/>
        </p:nvSpPr>
        <p:spPr bwMode="auto">
          <a:xfrm>
            <a:off x="1692275" y="260350"/>
            <a:ext cx="6119813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3600">
                <a:solidFill>
                  <a:schemeClr val="bg2"/>
                </a:solidFill>
              </a:rPr>
              <a:t>การที่คนจะเกิดความต้องการถึงขั้นที่มุ่งไปสู่ยอด</a:t>
            </a:r>
            <a:r>
              <a:rPr lang="th-TH" sz="3600">
                <a:solidFill>
                  <a:schemeClr val="hlink"/>
                </a:solidFill>
              </a:rPr>
              <a:t>สูงสุดของพีรามิดเพื่อแสดงศักยภาพ</a:t>
            </a:r>
            <a:r>
              <a:rPr lang="th-TH" sz="3600">
                <a:solidFill>
                  <a:schemeClr val="bg2"/>
                </a:solidFill>
              </a:rPr>
              <a:t>ได้ </a:t>
            </a:r>
          </a:p>
          <a:p>
            <a:pPr algn="l">
              <a:spcBef>
                <a:spcPct val="50000"/>
              </a:spcBef>
            </a:pPr>
            <a:r>
              <a:rPr lang="th-TH" sz="3600">
                <a:solidFill>
                  <a:schemeClr val="bg2"/>
                </a:solidFill>
              </a:rPr>
              <a:t>ส่วนใหญ่จะมีความพอใจต่อความต้องการในระดับล่างๆแล้ว </a:t>
            </a:r>
          </a:p>
          <a:p>
            <a:pPr algn="l">
              <a:spcBef>
                <a:spcPct val="50000"/>
              </a:spcBef>
            </a:pPr>
            <a:r>
              <a:rPr lang="th-TH" sz="3600">
                <a:solidFill>
                  <a:schemeClr val="bg2"/>
                </a:solidFill>
              </a:rPr>
              <a:t>ทำให้ความต้องการในสิ่งเหล่านั้นลดลง และเกิดความต้องการใหม่ที่สูงขึ้นตามมา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5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5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252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252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4" grpId="0" animBg="1"/>
      <p:bldP spid="225285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Text Box 2"/>
          <p:cNvSpPr txBox="1">
            <a:spLocks noChangeArrowheads="1"/>
          </p:cNvSpPr>
          <p:nvPr/>
        </p:nvSpPr>
        <p:spPr bwMode="auto">
          <a:xfrm>
            <a:off x="228600" y="533400"/>
            <a:ext cx="8610600" cy="585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3600">
                <a:solidFill>
                  <a:schemeClr val="bg2"/>
                </a:solidFill>
              </a:rPr>
              <a:t> แนวคิดในทฤษฎี</a:t>
            </a:r>
            <a:r>
              <a:rPr lang="th-TH" sz="3600">
                <a:solidFill>
                  <a:schemeClr val="bg2"/>
                </a:solidFill>
              </a:rPr>
              <a:t>ลำดับขั้นของแรง</a:t>
            </a:r>
            <a:r>
              <a:rPr lang="en-US" sz="3600">
                <a:solidFill>
                  <a:schemeClr val="bg2"/>
                </a:solidFill>
              </a:rPr>
              <a:t>จูงใจของ Maslow</a:t>
            </a:r>
            <a:r>
              <a:rPr lang="th-TH" sz="3600">
                <a:solidFill>
                  <a:schemeClr val="bg2"/>
                </a:solidFill>
              </a:rPr>
              <a:t> สามารถนำมาปรับใช้กับการบริหารงาน หรือการแก้ไขปัญหาในองค์การได้อย่างไร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th-TH" sz="3600">
                <a:solidFill>
                  <a:schemeClr val="bg2"/>
                </a:solidFill>
              </a:rPr>
              <a:t>  1 ต้องเข้าใจถึงความต้องการของมนุษย์ ตามที่</a:t>
            </a:r>
            <a:r>
              <a:rPr lang="en-US" sz="3600">
                <a:solidFill>
                  <a:schemeClr val="bg2"/>
                </a:solidFill>
              </a:rPr>
              <a:t>Maslow</a:t>
            </a:r>
            <a:r>
              <a:rPr lang="th-TH" sz="3600">
                <a:solidFill>
                  <a:schemeClr val="bg2"/>
                </a:solidFill>
              </a:rPr>
              <a:t> ได้เสนอไว้อย่างดีก่อน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th-TH" sz="3600">
                <a:solidFill>
                  <a:schemeClr val="bg2"/>
                </a:solidFill>
              </a:rPr>
              <a:t>    ศึกษาถึงสาเหตุและความต้องการของคนที่จะจูงใจเพื่อทราบว่า เขาต้องการอะไร 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th-TH" sz="3600">
                <a:solidFill>
                  <a:schemeClr val="bg2"/>
                </a:solidFill>
              </a:rPr>
              <a:t>    เพื่อจะได้สามารถกำหนดวิธีการจูงใจได้อย่างถูกต้อง เพราะคนแต่ละกลุ่มจะมีความต้องการไม่เหมือนกัน ดังนั้นวิธีการที่ใช้จึงต้องต่างกัน</a:t>
            </a:r>
            <a:endParaRPr lang="en-US" sz="360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7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7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73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73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73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73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73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73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0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ext Box 2"/>
          <p:cNvSpPr txBox="1">
            <a:spLocks noChangeArrowheads="1"/>
          </p:cNvSpPr>
          <p:nvPr/>
        </p:nvSpPr>
        <p:spPr bwMode="auto">
          <a:xfrm>
            <a:off x="304800" y="228600"/>
            <a:ext cx="8839200" cy="684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2400">
                <a:solidFill>
                  <a:schemeClr val="bg2"/>
                </a:solidFill>
              </a:rPr>
              <a:t>              ความต้องการตามทฤษฎีมาสโลว์			การจัดการตอบสนองความต้องการ</a:t>
            </a:r>
          </a:p>
          <a:p>
            <a:pPr algn="l"/>
            <a:r>
              <a:rPr lang="th-TH" sz="2400">
                <a:solidFill>
                  <a:schemeClr val="bg2"/>
                </a:solidFill>
              </a:rPr>
              <a:t>						        บุคลากร โดยองค์การ</a:t>
            </a:r>
          </a:p>
          <a:p>
            <a:pPr algn="l">
              <a:spcBef>
                <a:spcPct val="50000"/>
              </a:spcBef>
            </a:pPr>
            <a:r>
              <a:rPr lang="th-TH" sz="2400">
                <a:solidFill>
                  <a:schemeClr val="bg2"/>
                </a:solidFill>
              </a:rPr>
              <a:t>ความสำเร็จในชีวิต	     ความเจริญเติบโต (Growth) 		ความท้าทาย  (</a:t>
            </a:r>
            <a:r>
              <a:rPr lang="en-US" sz="2400">
                <a:solidFill>
                  <a:schemeClr val="bg2"/>
                </a:solidFill>
              </a:rPr>
              <a:t>Challenge)</a:t>
            </a:r>
          </a:p>
          <a:p>
            <a:pPr algn="l"/>
            <a:r>
              <a:rPr lang="th-TH" sz="2400">
                <a:solidFill>
                  <a:schemeClr val="bg2"/>
                </a:solidFill>
              </a:rPr>
              <a:t>(Self-actualization)	     ความก้าวหน้า (</a:t>
            </a:r>
            <a:r>
              <a:rPr lang="en-US" sz="2400">
                <a:solidFill>
                  <a:schemeClr val="bg2"/>
                </a:solidFill>
              </a:rPr>
              <a:t>Advamcemant)</a:t>
            </a:r>
            <a:r>
              <a:rPr lang="th-TH" sz="2400">
                <a:solidFill>
                  <a:schemeClr val="bg2"/>
                </a:solidFill>
              </a:rPr>
              <a:t>	ความคิดสร้างสรรค์ (</a:t>
            </a:r>
            <a:r>
              <a:rPr lang="en-US" sz="2400">
                <a:solidFill>
                  <a:schemeClr val="bg2"/>
                </a:solidFill>
              </a:rPr>
              <a:t>Creativity)</a:t>
            </a:r>
          </a:p>
          <a:p>
            <a:pPr algn="l"/>
            <a:r>
              <a:rPr lang="en-US" sz="2400">
                <a:solidFill>
                  <a:schemeClr val="bg2"/>
                </a:solidFill>
              </a:rPr>
              <a:t>		     ความคิดสร้างสรรค์ (Creativity)              </a:t>
            </a:r>
            <a:r>
              <a:rPr lang="th-TH" sz="2400">
                <a:solidFill>
                  <a:schemeClr val="bg2"/>
                </a:solidFill>
              </a:rPr>
              <a:t>การเลื่อนตำแหน่ง (</a:t>
            </a:r>
            <a:r>
              <a:rPr lang="en-US" sz="2400">
                <a:solidFill>
                  <a:schemeClr val="bg2"/>
                </a:solidFill>
              </a:rPr>
              <a:t>Promotion)</a:t>
            </a:r>
            <a:r>
              <a:rPr lang="th-TH" sz="2400">
                <a:solidFill>
                  <a:schemeClr val="tx1"/>
                </a:solidFill>
              </a:rPr>
              <a:t>	</a:t>
            </a:r>
          </a:p>
          <a:p>
            <a:pPr algn="l"/>
            <a:r>
              <a:rPr lang="th-TH" sz="2400">
                <a:solidFill>
                  <a:schemeClr val="bg2"/>
                </a:solidFill>
              </a:rPr>
              <a:t>การยกย่อง (</a:t>
            </a:r>
            <a:r>
              <a:rPr lang="en-US" sz="2400">
                <a:solidFill>
                  <a:schemeClr val="bg2"/>
                </a:solidFill>
              </a:rPr>
              <a:t>Esteem)	     การยกย่อง (Self-esteem)		</a:t>
            </a:r>
            <a:r>
              <a:rPr lang="th-TH" sz="2400">
                <a:solidFill>
                  <a:schemeClr val="bg2"/>
                </a:solidFill>
              </a:rPr>
              <a:t>การยกย่อง (</a:t>
            </a:r>
            <a:r>
              <a:rPr lang="en-US" sz="2400">
                <a:solidFill>
                  <a:schemeClr val="bg2"/>
                </a:solidFill>
              </a:rPr>
              <a:t>Recognition)</a:t>
            </a:r>
          </a:p>
          <a:p>
            <a:pPr algn="l"/>
            <a:r>
              <a:rPr lang="en-US" sz="2400">
                <a:solidFill>
                  <a:schemeClr val="bg2"/>
                </a:solidFill>
              </a:rPr>
              <a:t>		     ความภาคภูมิใจ (Prestige)		ตำแหน่ง (Title)</a:t>
            </a:r>
          </a:p>
          <a:p>
            <a:pPr algn="l"/>
            <a:r>
              <a:rPr lang="en-US" sz="2400">
                <a:solidFill>
                  <a:schemeClr val="bg2"/>
                </a:solidFill>
              </a:rPr>
              <a:t>		    </a:t>
            </a:r>
            <a:r>
              <a:rPr lang="th-TH" sz="2400">
                <a:solidFill>
                  <a:schemeClr val="bg2"/>
                </a:solidFill>
              </a:rPr>
              <a:t> สถานภาพ (</a:t>
            </a:r>
            <a:r>
              <a:rPr lang="en-US" sz="2400">
                <a:solidFill>
                  <a:schemeClr val="bg2"/>
                </a:solidFill>
              </a:rPr>
              <a:t>Status)			สถานะ (Status)</a:t>
            </a:r>
          </a:p>
          <a:p>
            <a:pPr algn="l"/>
            <a:r>
              <a:rPr lang="en-US" sz="2400">
                <a:solidFill>
                  <a:schemeClr val="bg2"/>
                </a:solidFill>
              </a:rPr>
              <a:t>สังคม (Social)	     ความรัก (Love)			ทีมงาน (Teamwork)</a:t>
            </a:r>
          </a:p>
          <a:p>
            <a:pPr algn="l"/>
            <a:r>
              <a:rPr lang="en-US" sz="2400">
                <a:solidFill>
                  <a:schemeClr val="bg2"/>
                </a:solidFill>
              </a:rPr>
              <a:t> 		     ความรู้สึกที่ดี (Affection)		การทำกิจกรรมร่วมกัน</a:t>
            </a:r>
          </a:p>
          <a:p>
            <a:pPr algn="l"/>
            <a:r>
              <a:rPr lang="en-US" sz="2400">
                <a:solidFill>
                  <a:schemeClr val="bg2"/>
                </a:solidFill>
              </a:rPr>
              <a:t>		     การยอมรับ (Sense of belonging)	QCC    5</a:t>
            </a:r>
            <a:r>
              <a:rPr lang="th-TH" sz="2400">
                <a:solidFill>
                  <a:schemeClr val="bg2"/>
                </a:solidFill>
              </a:rPr>
              <a:t>ส  </a:t>
            </a:r>
            <a:r>
              <a:rPr lang="en-US" sz="2400">
                <a:solidFill>
                  <a:schemeClr val="bg2"/>
                </a:solidFill>
              </a:rPr>
              <a:t>TQM</a:t>
            </a:r>
          </a:p>
          <a:p>
            <a:pPr algn="l"/>
            <a:r>
              <a:rPr lang="th-TH" sz="2400">
                <a:solidFill>
                  <a:schemeClr val="bg2"/>
                </a:solidFill>
              </a:rPr>
              <a:t>ความปลอดภัย (</a:t>
            </a:r>
            <a:r>
              <a:rPr lang="en-US" sz="2400">
                <a:solidFill>
                  <a:schemeClr val="bg2"/>
                </a:solidFill>
              </a:rPr>
              <a:t>Saety)    </a:t>
            </a:r>
            <a:r>
              <a:rPr lang="th-TH" sz="2400">
                <a:solidFill>
                  <a:schemeClr val="bg2"/>
                </a:solidFill>
              </a:rPr>
              <a:t>ความปลอดภัย (</a:t>
            </a:r>
            <a:r>
              <a:rPr lang="en-US" sz="2400">
                <a:solidFill>
                  <a:schemeClr val="bg2"/>
                </a:solidFill>
              </a:rPr>
              <a:t>Safety)		ความมั่นคง (Job security)</a:t>
            </a:r>
          </a:p>
          <a:p>
            <a:pPr algn="l"/>
            <a:r>
              <a:rPr lang="en-US" sz="2400">
                <a:solidFill>
                  <a:schemeClr val="bg2"/>
                </a:solidFill>
              </a:rPr>
              <a:t>		    ความมั่นคง (Security)		ความปลอดภัยในการทำงาน</a:t>
            </a:r>
          </a:p>
          <a:p>
            <a:pPr algn="l"/>
            <a:r>
              <a:rPr lang="en-US" sz="2400">
                <a:solidFill>
                  <a:schemeClr val="bg2"/>
                </a:solidFill>
              </a:rPr>
              <a:t>		    ความถาวร (Stability)		(Safety on the Job)</a:t>
            </a:r>
          </a:p>
          <a:p>
            <a:pPr algn="l"/>
            <a:r>
              <a:rPr lang="th-TH" sz="2400">
                <a:solidFill>
                  <a:schemeClr val="bg2"/>
                </a:solidFill>
              </a:rPr>
              <a:t>ร่างกาย (</a:t>
            </a:r>
            <a:r>
              <a:rPr lang="en-US" sz="2400">
                <a:solidFill>
                  <a:schemeClr val="bg2"/>
                </a:solidFill>
              </a:rPr>
              <a:t>Physiological)  อาหาร (Food) </a:t>
            </a:r>
            <a:r>
              <a:rPr lang="th-TH" sz="2400">
                <a:solidFill>
                  <a:schemeClr val="bg2"/>
                </a:solidFill>
              </a:rPr>
              <a:t>น้ำ (</a:t>
            </a:r>
            <a:r>
              <a:rPr lang="en-US" sz="2400">
                <a:solidFill>
                  <a:schemeClr val="bg2"/>
                </a:solidFill>
              </a:rPr>
              <a:t>Water)		การจั</a:t>
            </a:r>
            <a:r>
              <a:rPr lang="th-TH" sz="2400">
                <a:solidFill>
                  <a:schemeClr val="bg2"/>
                </a:solidFill>
              </a:rPr>
              <a:t>ด</a:t>
            </a:r>
            <a:r>
              <a:rPr lang="en-US" sz="2400">
                <a:solidFill>
                  <a:schemeClr val="bg2"/>
                </a:solidFill>
              </a:rPr>
              <a:t>สวัสดิการ </a:t>
            </a:r>
            <a:r>
              <a:rPr lang="th-TH" sz="2400">
                <a:solidFill>
                  <a:schemeClr val="bg2"/>
                </a:solidFill>
              </a:rPr>
              <a:t> วัสดุอุปกรณ์เครื่องใช้</a:t>
            </a:r>
            <a:endParaRPr lang="en-US" sz="2400">
              <a:solidFill>
                <a:schemeClr val="bg2"/>
              </a:solidFill>
            </a:endParaRPr>
          </a:p>
          <a:p>
            <a:pPr algn="l"/>
            <a:r>
              <a:rPr lang="en-US" sz="2400">
                <a:solidFill>
                  <a:schemeClr val="bg2"/>
                </a:solidFill>
              </a:rPr>
              <a:t>		    ที่อยู่อาศัย (Shelter)			</a:t>
            </a:r>
            <a:r>
              <a:rPr lang="th-TH" sz="2400">
                <a:solidFill>
                  <a:schemeClr val="bg2"/>
                </a:solidFill>
              </a:rPr>
              <a:t>ค่าตอบแทนที่เพียงพอ</a:t>
            </a:r>
          </a:p>
          <a:p>
            <a:pPr algn="l"/>
            <a:r>
              <a:rPr lang="th-TH" sz="2400">
                <a:solidFill>
                  <a:schemeClr val="bg2"/>
                </a:solidFill>
              </a:rPr>
              <a:t>						(</a:t>
            </a:r>
            <a:r>
              <a:rPr lang="en-US" sz="2400">
                <a:solidFill>
                  <a:schemeClr val="bg2"/>
                </a:solidFill>
              </a:rPr>
              <a:t>Adequate pay)</a:t>
            </a:r>
          </a:p>
          <a:p>
            <a:pPr algn="l"/>
            <a:r>
              <a:rPr lang="en-US" sz="2400">
                <a:solidFill>
                  <a:schemeClr val="bg2"/>
                </a:solidFill>
              </a:rPr>
              <a:t>			</a:t>
            </a:r>
            <a:endParaRPr lang="th-TH" sz="2400">
              <a:solidFill>
                <a:schemeClr val="tx1"/>
              </a:solidFill>
            </a:endParaRPr>
          </a:p>
        </p:txBody>
      </p:sp>
      <p:sp>
        <p:nvSpPr>
          <p:cNvPr id="228355" name="Rectangle 3"/>
          <p:cNvSpPr>
            <a:spLocks noChangeArrowheads="1"/>
          </p:cNvSpPr>
          <p:nvPr/>
        </p:nvSpPr>
        <p:spPr bwMode="auto">
          <a:xfrm>
            <a:off x="250825" y="260350"/>
            <a:ext cx="5181600" cy="60198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28356" name="Rectangle 4"/>
          <p:cNvSpPr>
            <a:spLocks noChangeArrowheads="1"/>
          </p:cNvSpPr>
          <p:nvPr/>
        </p:nvSpPr>
        <p:spPr bwMode="auto">
          <a:xfrm>
            <a:off x="5580063" y="260350"/>
            <a:ext cx="3352800" cy="64008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28357" name="Line 5"/>
          <p:cNvSpPr>
            <a:spLocks noChangeShapeType="1"/>
          </p:cNvSpPr>
          <p:nvPr/>
        </p:nvSpPr>
        <p:spPr bwMode="auto">
          <a:xfrm>
            <a:off x="228600" y="1066800"/>
            <a:ext cx="51816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28358" name="Line 6"/>
          <p:cNvSpPr>
            <a:spLocks noChangeShapeType="1"/>
          </p:cNvSpPr>
          <p:nvPr/>
        </p:nvSpPr>
        <p:spPr bwMode="auto">
          <a:xfrm>
            <a:off x="228600" y="2286000"/>
            <a:ext cx="51816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28359" name="Line 7"/>
          <p:cNvSpPr>
            <a:spLocks noChangeShapeType="1"/>
          </p:cNvSpPr>
          <p:nvPr/>
        </p:nvSpPr>
        <p:spPr bwMode="auto">
          <a:xfrm>
            <a:off x="228600" y="3352800"/>
            <a:ext cx="51816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28360" name="Line 8"/>
          <p:cNvSpPr>
            <a:spLocks noChangeShapeType="1"/>
          </p:cNvSpPr>
          <p:nvPr/>
        </p:nvSpPr>
        <p:spPr bwMode="auto">
          <a:xfrm>
            <a:off x="228600" y="4495800"/>
            <a:ext cx="51816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28361" name="Line 9"/>
          <p:cNvSpPr>
            <a:spLocks noChangeShapeType="1"/>
          </p:cNvSpPr>
          <p:nvPr/>
        </p:nvSpPr>
        <p:spPr bwMode="auto">
          <a:xfrm>
            <a:off x="228600" y="5562600"/>
            <a:ext cx="51816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28362" name="Line 10"/>
          <p:cNvSpPr>
            <a:spLocks noChangeShapeType="1"/>
          </p:cNvSpPr>
          <p:nvPr/>
        </p:nvSpPr>
        <p:spPr bwMode="auto">
          <a:xfrm>
            <a:off x="5562600" y="1066800"/>
            <a:ext cx="33528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28363" name="Line 11"/>
          <p:cNvSpPr>
            <a:spLocks noChangeShapeType="1"/>
          </p:cNvSpPr>
          <p:nvPr/>
        </p:nvSpPr>
        <p:spPr bwMode="auto">
          <a:xfrm>
            <a:off x="5562600" y="2286000"/>
            <a:ext cx="33528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28364" name="Line 12"/>
          <p:cNvSpPr>
            <a:spLocks noChangeShapeType="1"/>
          </p:cNvSpPr>
          <p:nvPr/>
        </p:nvSpPr>
        <p:spPr bwMode="auto">
          <a:xfrm>
            <a:off x="5562600" y="3352800"/>
            <a:ext cx="33528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28365" name="Line 13"/>
          <p:cNvSpPr>
            <a:spLocks noChangeShapeType="1"/>
          </p:cNvSpPr>
          <p:nvPr/>
        </p:nvSpPr>
        <p:spPr bwMode="auto">
          <a:xfrm>
            <a:off x="5562600" y="4495800"/>
            <a:ext cx="33528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28366" name="Line 14"/>
          <p:cNvSpPr>
            <a:spLocks noChangeShapeType="1"/>
          </p:cNvSpPr>
          <p:nvPr/>
        </p:nvSpPr>
        <p:spPr bwMode="auto">
          <a:xfrm>
            <a:off x="5562600" y="5562600"/>
            <a:ext cx="33528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28367" name="Line 15"/>
          <p:cNvSpPr>
            <a:spLocks noChangeShapeType="1"/>
          </p:cNvSpPr>
          <p:nvPr/>
        </p:nvSpPr>
        <p:spPr bwMode="auto">
          <a:xfrm>
            <a:off x="5410200" y="1676400"/>
            <a:ext cx="3810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28368" name="Line 16"/>
          <p:cNvSpPr>
            <a:spLocks noChangeShapeType="1"/>
          </p:cNvSpPr>
          <p:nvPr/>
        </p:nvSpPr>
        <p:spPr bwMode="auto">
          <a:xfrm>
            <a:off x="5410200" y="2819400"/>
            <a:ext cx="3810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28369" name="Line 17"/>
          <p:cNvSpPr>
            <a:spLocks noChangeShapeType="1"/>
          </p:cNvSpPr>
          <p:nvPr/>
        </p:nvSpPr>
        <p:spPr bwMode="auto">
          <a:xfrm>
            <a:off x="5410200" y="3962400"/>
            <a:ext cx="3810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28370" name="Line 18"/>
          <p:cNvSpPr>
            <a:spLocks noChangeShapeType="1"/>
          </p:cNvSpPr>
          <p:nvPr/>
        </p:nvSpPr>
        <p:spPr bwMode="auto">
          <a:xfrm>
            <a:off x="5410200" y="5105400"/>
            <a:ext cx="3810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28371" name="Line 19"/>
          <p:cNvSpPr>
            <a:spLocks noChangeShapeType="1"/>
          </p:cNvSpPr>
          <p:nvPr/>
        </p:nvSpPr>
        <p:spPr bwMode="auto">
          <a:xfrm>
            <a:off x="5435600" y="5949950"/>
            <a:ext cx="3810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28372" name="Text Box 20"/>
          <p:cNvSpPr txBox="1">
            <a:spLocks noChangeArrowheads="1"/>
          </p:cNvSpPr>
          <p:nvPr/>
        </p:nvSpPr>
        <p:spPr bwMode="auto">
          <a:xfrm>
            <a:off x="0" y="6400800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>
                <a:solidFill>
                  <a:schemeClr val="bg2"/>
                </a:solidFill>
              </a:rPr>
              <a:t>แสดงทฤษฎีลำดับขั้นความต้องการของมาสโลว์</a:t>
            </a:r>
            <a:endParaRPr lang="th-TH" sz="24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8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8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835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835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2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835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8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835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835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83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83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83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283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283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83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83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283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283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283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2835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2835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4" grpId="0" build="p"/>
      <p:bldP spid="228355" grpId="0" animBg="1"/>
      <p:bldP spid="228356" grpId="0" animBg="1"/>
      <p:bldP spid="22837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2" name="AutoShape 4"/>
          <p:cNvSpPr>
            <a:spLocks noChangeArrowheads="1"/>
          </p:cNvSpPr>
          <p:nvPr/>
        </p:nvSpPr>
        <p:spPr bwMode="auto">
          <a:xfrm>
            <a:off x="179388" y="0"/>
            <a:ext cx="8785225" cy="2636838"/>
          </a:xfrm>
          <a:prstGeom prst="cloudCallout">
            <a:avLst>
              <a:gd name="adj1" fmla="val -40278"/>
              <a:gd name="adj2" fmla="val 49097"/>
            </a:avLst>
          </a:pr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th-TH"/>
          </a:p>
        </p:txBody>
      </p:sp>
      <p:sp>
        <p:nvSpPr>
          <p:cNvPr id="186373" name="Text Box 5"/>
          <p:cNvSpPr txBox="1">
            <a:spLocks noChangeArrowheads="1"/>
          </p:cNvSpPr>
          <p:nvPr/>
        </p:nvSpPr>
        <p:spPr bwMode="auto">
          <a:xfrm>
            <a:off x="1116013" y="333375"/>
            <a:ext cx="7416800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chemeClr val="folHlink"/>
                </a:solidFill>
              </a:rPr>
              <a:t>Douglas McGregor</a:t>
            </a:r>
            <a:r>
              <a:rPr lang="en-US">
                <a:solidFill>
                  <a:srgbClr val="660066"/>
                </a:solidFill>
              </a:rPr>
              <a:t>   </a:t>
            </a:r>
            <a:r>
              <a:rPr lang="th-TH">
                <a:solidFill>
                  <a:srgbClr val="660066"/>
                </a:solidFill>
              </a:rPr>
              <a:t>ได้เสนอแนวคิดเกี่ยวกับการบริหารตาม </a:t>
            </a:r>
            <a:r>
              <a:rPr lang="en-US">
                <a:solidFill>
                  <a:srgbClr val="660066"/>
                </a:solidFill>
              </a:rPr>
              <a:t>Theory X and Theory Y</a:t>
            </a:r>
            <a:r>
              <a:rPr lang="th-TH">
                <a:solidFill>
                  <a:srgbClr val="660066"/>
                </a:solidFill>
              </a:rPr>
              <a:t>ใน</a:t>
            </a:r>
            <a:r>
              <a:rPr lang="th-TH">
                <a:solidFill>
                  <a:schemeClr val="bg2"/>
                </a:solidFill>
              </a:rPr>
              <a:t>หนังสือที่ชื่อ  </a:t>
            </a:r>
            <a:r>
              <a:rPr lang="th-TH">
                <a:solidFill>
                  <a:schemeClr val="folHlink"/>
                </a:solidFill>
              </a:rPr>
              <a:t>“</a:t>
            </a:r>
            <a:r>
              <a:rPr lang="en-US">
                <a:solidFill>
                  <a:schemeClr val="folHlink"/>
                </a:solidFill>
              </a:rPr>
              <a:t>The Human Side of Enterprise”</a:t>
            </a:r>
            <a:r>
              <a:rPr lang="en-US">
                <a:solidFill>
                  <a:schemeClr val="bg2"/>
                </a:solidFill>
              </a:rPr>
              <a:t> </a:t>
            </a:r>
            <a:r>
              <a:rPr lang="th-TH">
                <a:solidFill>
                  <a:schemeClr val="bg2"/>
                </a:solidFill>
              </a:rPr>
              <a:t>(ค.ศ.1961)</a:t>
            </a:r>
            <a:endParaRPr lang="en-US">
              <a:solidFill>
                <a:schemeClr val="bg2"/>
              </a:solidFill>
            </a:endParaRPr>
          </a:p>
          <a:p>
            <a:pPr algn="l">
              <a:spcBef>
                <a:spcPct val="50000"/>
              </a:spcBef>
            </a:pPr>
            <a:endParaRPr lang="th-TH">
              <a:solidFill>
                <a:srgbClr val="660066"/>
              </a:solidFill>
            </a:endParaRPr>
          </a:p>
        </p:txBody>
      </p:sp>
      <p:sp>
        <p:nvSpPr>
          <p:cNvPr id="186374" name="AutoShape 6"/>
          <p:cNvSpPr>
            <a:spLocks noChangeArrowheads="1"/>
          </p:cNvSpPr>
          <p:nvPr/>
        </p:nvSpPr>
        <p:spPr bwMode="auto">
          <a:xfrm>
            <a:off x="3419475" y="2852738"/>
            <a:ext cx="2520950" cy="3097212"/>
          </a:xfrm>
          <a:prstGeom prst="leftRightArrowCallout">
            <a:avLst>
              <a:gd name="adj1" fmla="val 33058"/>
              <a:gd name="adj2" fmla="val 30715"/>
              <a:gd name="adj3" fmla="val 18894"/>
              <a:gd name="adj4" fmla="val 50000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86375" name="Text Box 7"/>
          <p:cNvSpPr txBox="1">
            <a:spLocks noChangeArrowheads="1"/>
          </p:cNvSpPr>
          <p:nvPr/>
        </p:nvSpPr>
        <p:spPr bwMode="auto">
          <a:xfrm>
            <a:off x="3995738" y="2852738"/>
            <a:ext cx="144145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/>
              <a:t>ผู้บริหารอาจมองคนได้ 2แง่มุม</a:t>
            </a:r>
          </a:p>
        </p:txBody>
      </p:sp>
      <p:sp>
        <p:nvSpPr>
          <p:cNvPr id="186376" name="AutoShape 8"/>
          <p:cNvSpPr>
            <a:spLocks noChangeArrowheads="1"/>
          </p:cNvSpPr>
          <p:nvPr/>
        </p:nvSpPr>
        <p:spPr bwMode="auto">
          <a:xfrm>
            <a:off x="0" y="2852738"/>
            <a:ext cx="3492500" cy="4005262"/>
          </a:xfrm>
          <a:prstGeom prst="plaque">
            <a:avLst>
              <a:gd name="adj" fmla="val 16667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86377" name="Text Box 9"/>
          <p:cNvSpPr txBox="1">
            <a:spLocks noChangeArrowheads="1"/>
          </p:cNvSpPr>
          <p:nvPr/>
        </p:nvSpPr>
        <p:spPr bwMode="auto">
          <a:xfrm>
            <a:off x="0" y="3429000"/>
            <a:ext cx="34925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/>
              <a:t> มองแบบ </a:t>
            </a:r>
            <a:r>
              <a:rPr lang="en-US"/>
              <a:t>Theory X </a:t>
            </a:r>
          </a:p>
          <a:p>
            <a:pPr algn="l">
              <a:spcBef>
                <a:spcPct val="50000"/>
              </a:spcBef>
            </a:pPr>
            <a:r>
              <a:rPr lang="th-TH"/>
              <a:t> วิธีการจูงใจ แบบดั้งเดิม</a:t>
            </a:r>
          </a:p>
          <a:p>
            <a:pPr algn="l">
              <a:spcBef>
                <a:spcPct val="50000"/>
              </a:spcBef>
            </a:pPr>
            <a:r>
              <a:rPr lang="en-US"/>
              <a:t>(Traditional)</a:t>
            </a:r>
            <a:endParaRPr lang="th-TH"/>
          </a:p>
        </p:txBody>
      </p:sp>
      <p:sp>
        <p:nvSpPr>
          <p:cNvPr id="186379" name="AutoShape 11"/>
          <p:cNvSpPr>
            <a:spLocks noChangeArrowheads="1"/>
          </p:cNvSpPr>
          <p:nvPr/>
        </p:nvSpPr>
        <p:spPr bwMode="auto">
          <a:xfrm>
            <a:off x="0" y="3357563"/>
            <a:ext cx="3203575" cy="1079500"/>
          </a:xfrm>
          <a:prstGeom prst="downArrowCallout">
            <a:avLst>
              <a:gd name="adj1" fmla="val 74191"/>
              <a:gd name="adj2" fmla="val 74191"/>
              <a:gd name="adj3" fmla="val 16667"/>
              <a:gd name="adj4" fmla="val 66667"/>
            </a:avLst>
          </a:prstGeom>
          <a:noFill/>
          <a:ln w="5715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86380" name="AutoShape 12"/>
          <p:cNvSpPr>
            <a:spLocks noChangeArrowheads="1"/>
          </p:cNvSpPr>
          <p:nvPr/>
        </p:nvSpPr>
        <p:spPr bwMode="auto">
          <a:xfrm>
            <a:off x="5651500" y="2636838"/>
            <a:ext cx="3492500" cy="381635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86381" name="Text Box 13"/>
          <p:cNvSpPr txBox="1">
            <a:spLocks noChangeArrowheads="1"/>
          </p:cNvSpPr>
          <p:nvPr/>
        </p:nvSpPr>
        <p:spPr bwMode="auto">
          <a:xfrm>
            <a:off x="5724525" y="2924175"/>
            <a:ext cx="31686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/>
              <a:t> มองแบบ</a:t>
            </a:r>
            <a:r>
              <a:rPr lang="en-US"/>
              <a:t>Theory Y</a:t>
            </a:r>
            <a:endParaRPr lang="th-TH"/>
          </a:p>
        </p:txBody>
      </p:sp>
      <p:sp>
        <p:nvSpPr>
          <p:cNvPr id="186382" name="AutoShape 14"/>
          <p:cNvSpPr>
            <a:spLocks noChangeArrowheads="1"/>
          </p:cNvSpPr>
          <p:nvPr/>
        </p:nvSpPr>
        <p:spPr bwMode="auto">
          <a:xfrm>
            <a:off x="5795963" y="2997200"/>
            <a:ext cx="3097212" cy="792163"/>
          </a:xfrm>
          <a:prstGeom prst="downArrowCallout">
            <a:avLst>
              <a:gd name="adj1" fmla="val 97745"/>
              <a:gd name="adj2" fmla="val 97745"/>
              <a:gd name="adj3" fmla="val 16667"/>
              <a:gd name="adj4" fmla="val 66667"/>
            </a:avLst>
          </a:prstGeom>
          <a:noFill/>
          <a:ln w="57150">
            <a:solidFill>
              <a:srgbClr val="9933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86383" name="Text Box 15"/>
          <p:cNvSpPr txBox="1">
            <a:spLocks noChangeArrowheads="1"/>
          </p:cNvSpPr>
          <p:nvPr/>
        </p:nvSpPr>
        <p:spPr bwMode="auto">
          <a:xfrm>
            <a:off x="6119813" y="3789363"/>
            <a:ext cx="3024187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/>
              <a:t>วิธีการจูงใจแบบ  มนุษยสัมพันธ์</a:t>
            </a:r>
          </a:p>
          <a:p>
            <a:pPr algn="l">
              <a:spcBef>
                <a:spcPct val="50000"/>
              </a:spcBef>
            </a:pPr>
            <a:r>
              <a:rPr lang="th-TH"/>
              <a:t>        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6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6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6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6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6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6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6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6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6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6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6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6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863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863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863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86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86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186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6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6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2" grpId="0" animBg="1"/>
      <p:bldP spid="186373" grpId="0"/>
      <p:bldP spid="186374" grpId="0" animBg="1"/>
      <p:bldP spid="186375" grpId="0"/>
      <p:bldP spid="186376" grpId="0" animBg="1"/>
      <p:bldP spid="186377" grpId="0" build="p"/>
      <p:bldP spid="186379" grpId="0" animBg="1"/>
      <p:bldP spid="186380" grpId="0" animBg="1"/>
      <p:bldP spid="186381" grpId="0"/>
      <p:bldP spid="186382" grpId="0" animBg="1"/>
      <p:bldP spid="18638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20" name="AutoShape 4"/>
          <p:cNvSpPr>
            <a:spLocks noChangeArrowheads="1"/>
          </p:cNvSpPr>
          <p:nvPr/>
        </p:nvSpPr>
        <p:spPr bwMode="auto">
          <a:xfrm>
            <a:off x="0" y="0"/>
            <a:ext cx="2987675" cy="3744913"/>
          </a:xfrm>
          <a:prstGeom prst="homePlate">
            <a:avLst>
              <a:gd name="adj" fmla="val 25000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88421" name="Text Box 5"/>
          <p:cNvSpPr txBox="1">
            <a:spLocks noChangeArrowheads="1"/>
          </p:cNvSpPr>
          <p:nvPr/>
        </p:nvSpPr>
        <p:spPr bwMode="auto">
          <a:xfrm>
            <a:off x="0" y="333375"/>
            <a:ext cx="2627313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>
                <a:solidFill>
                  <a:srgbClr val="FF99FF"/>
                </a:solidFill>
              </a:rPr>
              <a:t>ผู้บริหารแบบเก่า</a:t>
            </a:r>
            <a:r>
              <a:rPr lang="th-TH"/>
              <a:t> </a:t>
            </a:r>
            <a:r>
              <a:rPr lang="en-US"/>
              <a:t>(Traditional) </a:t>
            </a:r>
            <a:r>
              <a:rPr lang="th-TH"/>
              <a:t>มักมีทัศนคติในแง่ลบกับคน(ผู้ใต้บังคับบัญชา)</a:t>
            </a:r>
          </a:p>
          <a:p>
            <a:pPr>
              <a:spcBef>
                <a:spcPct val="50000"/>
              </a:spcBef>
            </a:pPr>
            <a:endParaRPr lang="th-TH"/>
          </a:p>
        </p:txBody>
      </p:sp>
      <p:sp>
        <p:nvSpPr>
          <p:cNvPr id="188422" name="AutoShape 6"/>
          <p:cNvSpPr>
            <a:spLocks noChangeArrowheads="1"/>
          </p:cNvSpPr>
          <p:nvPr/>
        </p:nvSpPr>
        <p:spPr bwMode="auto">
          <a:xfrm>
            <a:off x="2987675" y="0"/>
            <a:ext cx="6156325" cy="4149725"/>
          </a:xfrm>
          <a:prstGeom prst="downArrowCallout">
            <a:avLst>
              <a:gd name="adj1" fmla="val 40633"/>
              <a:gd name="adj2" fmla="val 37089"/>
              <a:gd name="adj3" fmla="val 33333"/>
              <a:gd name="adj4" fmla="val 66667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88423" name="Text Box 7"/>
          <p:cNvSpPr txBox="1">
            <a:spLocks noChangeArrowheads="1"/>
          </p:cNvSpPr>
          <p:nvPr/>
        </p:nvSpPr>
        <p:spPr bwMode="auto">
          <a:xfrm>
            <a:off x="3059113" y="0"/>
            <a:ext cx="6084887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/>
            <a:r>
              <a:rPr lang="th-TH">
                <a:solidFill>
                  <a:schemeClr val="bg2"/>
                </a:solidFill>
              </a:rPr>
              <a:t>คนส่วนใหญ่เป็นคน </a:t>
            </a:r>
            <a:r>
              <a:rPr lang="th-TH">
                <a:solidFill>
                  <a:srgbClr val="0000FF"/>
                </a:solidFill>
              </a:rPr>
              <a:t>ขี้เกียจ</a:t>
            </a:r>
            <a:r>
              <a:rPr lang="th-TH">
                <a:solidFill>
                  <a:schemeClr val="bg2"/>
                </a:solidFill>
              </a:rPr>
              <a:t> ชอบเกี่ยงงาน </a:t>
            </a:r>
            <a:r>
              <a:rPr lang="th-TH">
                <a:solidFill>
                  <a:srgbClr val="FFFF00"/>
                </a:solidFill>
              </a:rPr>
              <a:t>ขาดความรับผิดชอบ</a:t>
            </a:r>
            <a:r>
              <a:rPr lang="th-TH">
                <a:solidFill>
                  <a:schemeClr val="bg2"/>
                </a:solidFill>
              </a:rPr>
              <a:t> เห็นแก่ตัว </a:t>
            </a:r>
            <a:r>
              <a:rPr lang="th-TH">
                <a:solidFill>
                  <a:srgbClr val="0000FF"/>
                </a:solidFill>
              </a:rPr>
              <a:t>ไม่คำนึงถึงผลประโยชน์ส่วนรวม</a:t>
            </a:r>
            <a:r>
              <a:rPr lang="th-TH">
                <a:solidFill>
                  <a:schemeClr val="bg2"/>
                </a:solidFill>
              </a:rPr>
              <a:t> </a:t>
            </a:r>
            <a:r>
              <a:rPr lang="th-TH">
                <a:solidFill>
                  <a:schemeClr val="hlink"/>
                </a:solidFill>
              </a:rPr>
              <a:t>ชอบเป็นผู้ตามมากกว่าผู้นำ</a:t>
            </a:r>
            <a:r>
              <a:rPr lang="th-TH">
                <a:solidFill>
                  <a:schemeClr val="bg2"/>
                </a:solidFill>
              </a:rPr>
              <a:t> และไม่ชอบการเปลี่ยนแปลง</a:t>
            </a:r>
          </a:p>
          <a:p>
            <a:pPr algn="l">
              <a:spcBef>
                <a:spcPct val="50000"/>
              </a:spcBef>
            </a:pPr>
            <a:endParaRPr lang="th-TH"/>
          </a:p>
        </p:txBody>
      </p:sp>
      <p:sp>
        <p:nvSpPr>
          <p:cNvPr id="188424" name="Rectangle 8"/>
          <p:cNvSpPr>
            <a:spLocks noChangeArrowheads="1"/>
          </p:cNvSpPr>
          <p:nvPr/>
        </p:nvSpPr>
        <p:spPr bwMode="auto">
          <a:xfrm>
            <a:off x="0" y="4149725"/>
            <a:ext cx="9144000" cy="2708275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88425" name="Text Box 9"/>
          <p:cNvSpPr txBox="1">
            <a:spLocks noChangeArrowheads="1"/>
          </p:cNvSpPr>
          <p:nvPr/>
        </p:nvSpPr>
        <p:spPr bwMode="auto">
          <a:xfrm>
            <a:off x="0" y="4149725"/>
            <a:ext cx="9144000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/>
            <a:r>
              <a:rPr lang="th-TH">
                <a:solidFill>
                  <a:schemeClr val="hlink"/>
                </a:solidFill>
              </a:rPr>
              <a:t>วิธีการบังคับให้คนทำงาน คือ</a:t>
            </a:r>
          </a:p>
          <a:p>
            <a:pPr algn="l"/>
            <a:r>
              <a:rPr lang="th-TH">
                <a:solidFill>
                  <a:schemeClr val="bg2"/>
                </a:solidFill>
              </a:rPr>
              <a:t>1.ทำหน้าที่สั่งการ บังคับบัญชา  ตรวจสอบ   ควบคุม อย่างใกล้ชิด</a:t>
            </a:r>
          </a:p>
          <a:p>
            <a:pPr algn="l"/>
            <a:r>
              <a:rPr lang="th-TH">
                <a:solidFill>
                  <a:schemeClr val="bg2"/>
                </a:solidFill>
              </a:rPr>
              <a:t>2. กำหนดกฎเกณฑ์ ข้อบังคับ ขึ้นมาบังคับให้คนทำตาม</a:t>
            </a:r>
          </a:p>
          <a:p>
            <a:pPr algn="l"/>
            <a:r>
              <a:rPr lang="th-TH">
                <a:solidFill>
                  <a:schemeClr val="bg2"/>
                </a:solidFill>
              </a:rPr>
              <a:t>3.มีการลงโทษคนที่ทำผิด ให้รางวัลคนที่ทำงานดี</a:t>
            </a:r>
            <a:endParaRPr lang="th-TH">
              <a:solidFill>
                <a:schemeClr val="tx1"/>
              </a:solidFill>
            </a:endParaRPr>
          </a:p>
          <a:p>
            <a:pPr algn="l"/>
            <a:endParaRPr lang="th-TH"/>
          </a:p>
          <a:p>
            <a:pPr algn="l">
              <a:spcBef>
                <a:spcPct val="50000"/>
              </a:spcBef>
            </a:pPr>
            <a:endParaRPr lang="th-TH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8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8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8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88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8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8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8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8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84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84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84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84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84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84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84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84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20" grpId="0" animBg="1"/>
      <p:bldP spid="188421" grpId="0"/>
      <p:bldP spid="188422" grpId="0" animBg="1"/>
      <p:bldP spid="188423" grpId="0"/>
      <p:bldP spid="188424" grpId="0" animBg="1"/>
      <p:bldP spid="188425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4" name="AutoShape 4"/>
          <p:cNvSpPr>
            <a:spLocks noChangeArrowheads="1"/>
          </p:cNvSpPr>
          <p:nvPr/>
        </p:nvSpPr>
        <p:spPr bwMode="auto">
          <a:xfrm>
            <a:off x="0" y="1700213"/>
            <a:ext cx="2916238" cy="3068637"/>
          </a:xfrm>
          <a:prstGeom prst="homePlate">
            <a:avLst>
              <a:gd name="adj" fmla="val 25000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89445" name="Text Box 5"/>
          <p:cNvSpPr txBox="1">
            <a:spLocks noChangeArrowheads="1"/>
          </p:cNvSpPr>
          <p:nvPr/>
        </p:nvSpPr>
        <p:spPr bwMode="auto">
          <a:xfrm>
            <a:off x="0" y="1916113"/>
            <a:ext cx="2843213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>
                <a:solidFill>
                  <a:srgbClr val="990000"/>
                </a:solidFill>
              </a:rPr>
              <a:t>ผู้บริหารยุคใหม่</a:t>
            </a:r>
            <a:r>
              <a:rPr lang="th-TH"/>
              <a:t>    มีทัศนะคติต่อคน(ผู้ใต้บังคับบัญชา)ในแง่บวก</a:t>
            </a:r>
          </a:p>
        </p:txBody>
      </p:sp>
      <p:sp>
        <p:nvSpPr>
          <p:cNvPr id="189446" name="AutoShape 6"/>
          <p:cNvSpPr>
            <a:spLocks noChangeArrowheads="1"/>
          </p:cNvSpPr>
          <p:nvPr/>
        </p:nvSpPr>
        <p:spPr bwMode="auto">
          <a:xfrm>
            <a:off x="2916238" y="0"/>
            <a:ext cx="6227762" cy="6858000"/>
          </a:xfrm>
          <a:prstGeom prst="foldedCorner">
            <a:avLst>
              <a:gd name="adj" fmla="val 12500"/>
            </a:avLst>
          </a:pr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89447" name="Text Box 7"/>
          <p:cNvSpPr txBox="1">
            <a:spLocks noChangeArrowheads="1"/>
          </p:cNvSpPr>
          <p:nvPr/>
        </p:nvSpPr>
        <p:spPr bwMode="auto">
          <a:xfrm>
            <a:off x="2916238" y="188913"/>
            <a:ext cx="6227762" cy="710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/>
            <a:r>
              <a:rPr lang="th-TH">
                <a:solidFill>
                  <a:schemeClr val="bg2"/>
                </a:solidFill>
              </a:rPr>
              <a:t>1.  โดยพื้นฐาน คนทุกคนมีโอกาส</a:t>
            </a:r>
            <a:r>
              <a:rPr lang="th-TH">
                <a:solidFill>
                  <a:schemeClr val="hlink"/>
                </a:solidFill>
              </a:rPr>
              <a:t>เป็นคนดี</a:t>
            </a:r>
            <a:r>
              <a:rPr lang="th-TH" u="sng">
                <a:solidFill>
                  <a:schemeClr val="hlink"/>
                </a:solidFill>
              </a:rPr>
              <a:t> </a:t>
            </a:r>
            <a:r>
              <a:rPr lang="th-TH">
                <a:solidFill>
                  <a:schemeClr val="hlink"/>
                </a:solidFill>
              </a:rPr>
              <a:t>มีความขยันขันแข็ง</a:t>
            </a:r>
            <a:r>
              <a:rPr lang="th-TH">
                <a:solidFill>
                  <a:schemeClr val="bg2"/>
                </a:solidFill>
              </a:rPr>
              <a:t> สามารถ</a:t>
            </a:r>
            <a:r>
              <a:rPr lang="th-TH">
                <a:solidFill>
                  <a:srgbClr val="660033"/>
                </a:solidFill>
              </a:rPr>
              <a:t>รับผิดชอบ และ</a:t>
            </a:r>
            <a:r>
              <a:rPr lang="th-TH">
                <a:solidFill>
                  <a:srgbClr val="0000FF"/>
                </a:solidFill>
              </a:rPr>
              <a:t>ควบคุมตนเองได้</a:t>
            </a:r>
          </a:p>
          <a:p>
            <a:pPr algn="l"/>
            <a:r>
              <a:rPr lang="th-TH">
                <a:solidFill>
                  <a:schemeClr val="bg2"/>
                </a:solidFill>
              </a:rPr>
              <a:t>2.  ทุกคน</a:t>
            </a:r>
            <a:r>
              <a:rPr lang="th-TH">
                <a:solidFill>
                  <a:schemeClr val="hlink"/>
                </a:solidFill>
              </a:rPr>
              <a:t>มีความมุ่งมั่น</a:t>
            </a:r>
            <a:r>
              <a:rPr lang="th-TH">
                <a:solidFill>
                  <a:schemeClr val="bg2"/>
                </a:solidFill>
              </a:rPr>
              <a:t>ที่จะสร้างสรรค์ความเจริญก้าวหน้าในหน้าที่การงานและจะทุ่มเทให้กับงาน และองค์การอย่างเต็มที่ </a:t>
            </a:r>
            <a:r>
              <a:rPr lang="th-TH">
                <a:solidFill>
                  <a:schemeClr val="hlink"/>
                </a:solidFill>
              </a:rPr>
              <a:t>ขอเพียงได้รับการสนับสนุนและกำลังใจ</a:t>
            </a:r>
            <a:r>
              <a:rPr lang="th-TH">
                <a:solidFill>
                  <a:schemeClr val="bg2"/>
                </a:solidFill>
              </a:rPr>
              <a:t> เท่านั้น</a:t>
            </a:r>
          </a:p>
          <a:p>
            <a:pPr algn="l"/>
            <a:r>
              <a:rPr lang="th-TH">
                <a:solidFill>
                  <a:schemeClr val="bg2"/>
                </a:solidFill>
              </a:rPr>
              <a:t>3.  ทุกคนสามารถ</a:t>
            </a:r>
            <a:r>
              <a:rPr lang="th-TH">
                <a:solidFill>
                  <a:schemeClr val="folHlink"/>
                </a:solidFill>
              </a:rPr>
              <a:t>มีความคิดริเริ่มในการทำงานแก้ไขปัญหา</a:t>
            </a:r>
            <a:r>
              <a:rPr lang="th-TH">
                <a:solidFill>
                  <a:schemeClr val="bg2"/>
                </a:solidFill>
              </a:rPr>
              <a:t> และมีศักยภาพในการพัฒนาตนเองได้</a:t>
            </a:r>
            <a:r>
              <a:rPr lang="th-TH">
                <a:solidFill>
                  <a:schemeClr val="folHlink"/>
                </a:solidFill>
              </a:rPr>
              <a:t>ถ้าได้รับโอกาส</a:t>
            </a:r>
          </a:p>
          <a:p>
            <a:pPr algn="l">
              <a:spcBef>
                <a:spcPct val="50000"/>
              </a:spcBef>
            </a:pPr>
            <a:endParaRPr lang="th-TH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9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9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9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9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9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89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894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894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4" grpId="0" animBg="1"/>
      <p:bldP spid="189445" grpId="0"/>
      <p:bldP spid="189446" grpId="0" animBg="1"/>
      <p:bldP spid="189447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9" name="AutoShape 5"/>
          <p:cNvSpPr>
            <a:spLocks noChangeArrowheads="1"/>
          </p:cNvSpPr>
          <p:nvPr/>
        </p:nvSpPr>
        <p:spPr bwMode="auto">
          <a:xfrm>
            <a:off x="2700338" y="2205038"/>
            <a:ext cx="3529012" cy="2232025"/>
          </a:xfrm>
          <a:prstGeom prst="leftRightArrow">
            <a:avLst>
              <a:gd name="adj1" fmla="val 50000"/>
              <a:gd name="adj2" fmla="val 31622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90470" name="Text Box 6"/>
          <p:cNvSpPr txBox="1">
            <a:spLocks noChangeArrowheads="1"/>
          </p:cNvSpPr>
          <p:nvPr/>
        </p:nvSpPr>
        <p:spPr bwMode="auto">
          <a:xfrm>
            <a:off x="2916238" y="2708275"/>
            <a:ext cx="33115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>
                <a:solidFill>
                  <a:schemeClr val="hlink"/>
                </a:solidFill>
              </a:rPr>
              <a:t>การบังคับให้คนทำงาน เป็นสิ่งไม่จำเป็น</a:t>
            </a:r>
          </a:p>
        </p:txBody>
      </p:sp>
      <p:sp>
        <p:nvSpPr>
          <p:cNvPr id="190471" name="Rectangle 7"/>
          <p:cNvSpPr>
            <a:spLocks noChangeArrowheads="1"/>
          </p:cNvSpPr>
          <p:nvPr/>
        </p:nvSpPr>
        <p:spPr bwMode="auto">
          <a:xfrm>
            <a:off x="0" y="0"/>
            <a:ext cx="2627313" cy="68580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90472" name="Text Box 8"/>
          <p:cNvSpPr txBox="1">
            <a:spLocks noChangeArrowheads="1"/>
          </p:cNvSpPr>
          <p:nvPr/>
        </p:nvSpPr>
        <p:spPr bwMode="auto">
          <a:xfrm>
            <a:off x="0" y="188913"/>
            <a:ext cx="2627313" cy="649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/>
              <a:t>โดยธรรมชาติ ทุกคนอยากทำงาน เหมือนอยากเล่นกีฬา หรือพักผ่อน</a:t>
            </a:r>
          </a:p>
          <a:p>
            <a:pPr algn="l">
              <a:spcBef>
                <a:spcPct val="50000"/>
              </a:spcBef>
            </a:pPr>
            <a:r>
              <a:rPr lang="th-TH"/>
              <a:t>ถ้าการทำงานนั้นทำให้</a:t>
            </a:r>
            <a:r>
              <a:rPr lang="th-TH">
                <a:solidFill>
                  <a:srgbClr val="FFFF00"/>
                </a:solidFill>
              </a:rPr>
              <a:t>มีความสุข มีอิสระ เป็นงานที่มีคุณค่า ตอบสนองความต้องการ</a:t>
            </a:r>
            <a:r>
              <a:rPr lang="th-TH"/>
              <a:t>ของเขาได้</a:t>
            </a:r>
          </a:p>
        </p:txBody>
      </p:sp>
      <p:sp>
        <p:nvSpPr>
          <p:cNvPr id="190473" name="Rectangle 9"/>
          <p:cNvSpPr>
            <a:spLocks noChangeArrowheads="1"/>
          </p:cNvSpPr>
          <p:nvPr/>
        </p:nvSpPr>
        <p:spPr bwMode="auto">
          <a:xfrm>
            <a:off x="6227763" y="0"/>
            <a:ext cx="2916237" cy="68580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90474" name="Text Box 10"/>
          <p:cNvSpPr txBox="1">
            <a:spLocks noChangeArrowheads="1"/>
          </p:cNvSpPr>
          <p:nvPr/>
        </p:nvSpPr>
        <p:spPr bwMode="auto">
          <a:xfrm>
            <a:off x="6300788" y="0"/>
            <a:ext cx="2843212" cy="679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/>
              <a:t>-มีการประเมินผลงานอย่าง</a:t>
            </a:r>
            <a:r>
              <a:rPr lang="th-TH">
                <a:solidFill>
                  <a:schemeClr val="hlink"/>
                </a:solidFill>
              </a:rPr>
              <a:t>เป็นธรรม</a:t>
            </a:r>
          </a:p>
          <a:p>
            <a:pPr algn="l">
              <a:spcBef>
                <a:spcPct val="50000"/>
              </a:spcBef>
            </a:pPr>
            <a:r>
              <a:rPr lang="th-TH"/>
              <a:t>-ไม่ทำลายขวัญและกำลังใจ</a:t>
            </a:r>
          </a:p>
          <a:p>
            <a:pPr algn="l">
              <a:spcBef>
                <a:spcPct val="50000"/>
              </a:spcBef>
            </a:pPr>
            <a:r>
              <a:rPr lang="th-TH"/>
              <a:t>-ทุกคน</a:t>
            </a:r>
            <a:r>
              <a:rPr lang="th-TH">
                <a:solidFill>
                  <a:schemeClr val="hlink"/>
                </a:solidFill>
              </a:rPr>
              <a:t>มีสำนึกในความรับผิดชอบ</a:t>
            </a:r>
            <a:r>
              <a:rPr lang="th-TH"/>
              <a:t> มุ่งมั่นที่จะทำงานที่ได้รับมอบหมายให้ดีที่สุด </a:t>
            </a:r>
            <a:r>
              <a:rPr lang="th-TH">
                <a:solidFill>
                  <a:srgbClr val="FFFF00"/>
                </a:solidFill>
              </a:rPr>
              <a:t>ขอเพียงมีแรงบันดาลใจ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0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0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0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0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0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904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904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0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0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0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0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04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04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04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904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9" grpId="0" animBg="1"/>
      <p:bldP spid="190470" grpId="0"/>
      <p:bldP spid="190471" grpId="0" animBg="1"/>
      <p:bldP spid="190472" grpId="0" build="p"/>
      <p:bldP spid="190473" grpId="0" animBg="1"/>
      <p:bldP spid="19047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2" name="Text Box 4"/>
          <p:cNvSpPr txBox="1">
            <a:spLocks noChangeArrowheads="1"/>
          </p:cNvSpPr>
          <p:nvPr/>
        </p:nvSpPr>
        <p:spPr bwMode="auto">
          <a:xfrm>
            <a:off x="250825" y="404813"/>
            <a:ext cx="8424863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/>
              <a:t>ขั้นตอนและระยะเวลาการให้บริการการเสียภาษีประจำปี </a:t>
            </a:r>
          </a:p>
          <a:p>
            <a:pPr algn="l">
              <a:spcBef>
                <a:spcPct val="50000"/>
              </a:spcBef>
            </a:pPr>
            <a:r>
              <a:rPr lang="th-TH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 </a:t>
            </a:r>
            <a:r>
              <a:rPr lang="th-TH">
                <a:solidFill>
                  <a:schemeClr val="hlink"/>
                </a:solidFill>
              </a:rPr>
              <a:t>ขั้นตอน วิธีการ ระยะเวลาการทำงาน</a:t>
            </a:r>
          </a:p>
          <a:p>
            <a:pPr algn="l">
              <a:spcBef>
                <a:spcPct val="50000"/>
              </a:spcBef>
            </a:pPr>
            <a:endParaRPr lang="th-TH">
              <a:solidFill>
                <a:schemeClr val="hlink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09573" name="Rectangle 5"/>
          <p:cNvSpPr>
            <a:spLocks noChangeArrowheads="1"/>
          </p:cNvSpPr>
          <p:nvPr/>
        </p:nvSpPr>
        <p:spPr bwMode="auto">
          <a:xfrm>
            <a:off x="539750" y="2781300"/>
            <a:ext cx="71438" cy="7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109574" name="Rectangle 6"/>
          <p:cNvSpPr>
            <a:spLocks noChangeArrowheads="1"/>
          </p:cNvSpPr>
          <p:nvPr/>
        </p:nvSpPr>
        <p:spPr bwMode="auto">
          <a:xfrm>
            <a:off x="539750" y="2852738"/>
            <a:ext cx="15113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109576" name="Rectangle 8"/>
          <p:cNvSpPr>
            <a:spLocks noChangeArrowheads="1"/>
          </p:cNvSpPr>
          <p:nvPr/>
        </p:nvSpPr>
        <p:spPr bwMode="auto">
          <a:xfrm>
            <a:off x="395288" y="3141663"/>
            <a:ext cx="1584325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109577" name="Text Box 9"/>
          <p:cNvSpPr txBox="1">
            <a:spLocks noChangeArrowheads="1"/>
          </p:cNvSpPr>
          <p:nvPr/>
        </p:nvSpPr>
        <p:spPr bwMode="auto">
          <a:xfrm>
            <a:off x="323850" y="2924175"/>
            <a:ext cx="1223963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3200">
                <a:solidFill>
                  <a:schemeClr val="bg2"/>
                </a:solidFill>
              </a:rPr>
              <a:t>ผู้ยื่นคำขอเสียภาษี</a:t>
            </a:r>
            <a:r>
              <a:rPr lang="th-TH" sz="32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 </a:t>
            </a:r>
          </a:p>
        </p:txBody>
      </p:sp>
      <p:sp>
        <p:nvSpPr>
          <p:cNvPr id="109578" name="Rectangle 10"/>
          <p:cNvSpPr>
            <a:spLocks noChangeArrowheads="1"/>
          </p:cNvSpPr>
          <p:nvPr/>
        </p:nvSpPr>
        <p:spPr bwMode="auto">
          <a:xfrm>
            <a:off x="2411413" y="2852738"/>
            <a:ext cx="26654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109579" name="Text Box 11"/>
          <p:cNvSpPr txBox="1">
            <a:spLocks noChangeArrowheads="1"/>
          </p:cNvSpPr>
          <p:nvPr/>
        </p:nvSpPr>
        <p:spPr bwMode="auto">
          <a:xfrm>
            <a:off x="2627313" y="3068638"/>
            <a:ext cx="2592387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3200">
                <a:solidFill>
                  <a:schemeClr val="bg2"/>
                </a:solidFill>
              </a:rPr>
              <a:t>รับเรื่อง ตรวจสอบ คำนวณภาษี รับเงิน ออกใบเสร็จ (</a:t>
            </a:r>
            <a:r>
              <a:rPr lang="en-US" sz="3200">
                <a:solidFill>
                  <a:schemeClr val="bg2"/>
                </a:solidFill>
              </a:rPr>
              <a:t>12</a:t>
            </a:r>
            <a:r>
              <a:rPr lang="th-TH" sz="3200">
                <a:solidFill>
                  <a:schemeClr val="bg2"/>
                </a:solidFill>
              </a:rPr>
              <a:t> นาที)</a:t>
            </a:r>
          </a:p>
        </p:txBody>
      </p:sp>
      <p:sp>
        <p:nvSpPr>
          <p:cNvPr id="109580" name="Rectangle 12"/>
          <p:cNvSpPr>
            <a:spLocks noChangeArrowheads="1"/>
          </p:cNvSpPr>
          <p:nvPr/>
        </p:nvSpPr>
        <p:spPr bwMode="auto">
          <a:xfrm>
            <a:off x="6011863" y="3068638"/>
            <a:ext cx="3132137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109581" name="Text Box 13"/>
          <p:cNvSpPr txBox="1">
            <a:spLocks noChangeArrowheads="1"/>
          </p:cNvSpPr>
          <p:nvPr/>
        </p:nvSpPr>
        <p:spPr bwMode="auto">
          <a:xfrm>
            <a:off x="6084888" y="2997200"/>
            <a:ext cx="305911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3200">
                <a:solidFill>
                  <a:schemeClr val="folHlink"/>
                </a:solidFill>
              </a:rPr>
              <a:t>บันทึกรายการคู่มือ    </a:t>
            </a:r>
            <a:r>
              <a:rPr lang="en-US" sz="3200">
                <a:solidFill>
                  <a:schemeClr val="folHlink"/>
                </a:solidFill>
              </a:rPr>
              <a:t> (17</a:t>
            </a:r>
            <a:r>
              <a:rPr lang="th-TH" sz="3200">
                <a:solidFill>
                  <a:schemeClr val="folHlink"/>
                </a:solidFill>
              </a:rPr>
              <a:t>นาที)</a:t>
            </a:r>
          </a:p>
        </p:txBody>
      </p:sp>
      <p:sp>
        <p:nvSpPr>
          <p:cNvPr id="109582" name="Rectangle 14"/>
          <p:cNvSpPr>
            <a:spLocks noChangeArrowheads="1"/>
          </p:cNvSpPr>
          <p:nvPr/>
        </p:nvSpPr>
        <p:spPr bwMode="auto">
          <a:xfrm>
            <a:off x="5580063" y="5229225"/>
            <a:ext cx="3563937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109583" name="Text Box 15"/>
          <p:cNvSpPr txBox="1">
            <a:spLocks noChangeArrowheads="1"/>
          </p:cNvSpPr>
          <p:nvPr/>
        </p:nvSpPr>
        <p:spPr bwMode="auto">
          <a:xfrm>
            <a:off x="5724525" y="5507038"/>
            <a:ext cx="34194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3200">
                <a:solidFill>
                  <a:schemeClr val="bg2"/>
                </a:solidFill>
              </a:rPr>
              <a:t>นายทะเบียนตรวจสอบ ลงนาม (</a:t>
            </a:r>
            <a:r>
              <a:rPr lang="en-US" sz="3200">
                <a:solidFill>
                  <a:schemeClr val="bg2"/>
                </a:solidFill>
              </a:rPr>
              <a:t>11</a:t>
            </a:r>
            <a:r>
              <a:rPr lang="th-TH" sz="3200">
                <a:solidFill>
                  <a:schemeClr val="bg2"/>
                </a:solidFill>
              </a:rPr>
              <a:t> นาที)</a:t>
            </a:r>
          </a:p>
        </p:txBody>
      </p:sp>
      <p:sp>
        <p:nvSpPr>
          <p:cNvPr id="109584" name="Rectangle 16"/>
          <p:cNvSpPr>
            <a:spLocks noChangeArrowheads="1"/>
          </p:cNvSpPr>
          <p:nvPr/>
        </p:nvSpPr>
        <p:spPr bwMode="auto">
          <a:xfrm>
            <a:off x="1835150" y="5589588"/>
            <a:ext cx="2881313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109585" name="Text Box 17"/>
          <p:cNvSpPr txBox="1">
            <a:spLocks noChangeArrowheads="1"/>
          </p:cNvSpPr>
          <p:nvPr/>
        </p:nvSpPr>
        <p:spPr bwMode="auto">
          <a:xfrm>
            <a:off x="1619250" y="5516563"/>
            <a:ext cx="28797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3200">
                <a:solidFill>
                  <a:schemeClr val="bg2"/>
                </a:solidFill>
              </a:rPr>
              <a:t>จ่ายเรื่องคืนผู้เสียภาษี </a:t>
            </a:r>
            <a:r>
              <a:rPr lang="en-US" sz="3200">
                <a:solidFill>
                  <a:schemeClr val="bg2"/>
                </a:solidFill>
              </a:rPr>
              <a:t>(5</a:t>
            </a:r>
            <a:r>
              <a:rPr lang="th-TH" sz="3200">
                <a:solidFill>
                  <a:schemeClr val="bg2"/>
                </a:solidFill>
              </a:rPr>
              <a:t>นาที)</a:t>
            </a:r>
          </a:p>
        </p:txBody>
      </p:sp>
      <p:sp>
        <p:nvSpPr>
          <p:cNvPr id="109586" name="AutoShape 18"/>
          <p:cNvSpPr>
            <a:spLocks noChangeArrowheads="1"/>
          </p:cNvSpPr>
          <p:nvPr/>
        </p:nvSpPr>
        <p:spPr bwMode="auto">
          <a:xfrm>
            <a:off x="1476375" y="3644900"/>
            <a:ext cx="863600" cy="2159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FFCC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109587" name="AutoShape 19"/>
          <p:cNvSpPr>
            <a:spLocks noChangeArrowheads="1"/>
          </p:cNvSpPr>
          <p:nvPr/>
        </p:nvSpPr>
        <p:spPr bwMode="auto">
          <a:xfrm>
            <a:off x="5219700" y="3573463"/>
            <a:ext cx="863600" cy="288925"/>
          </a:xfrm>
          <a:prstGeom prst="rightArrow">
            <a:avLst>
              <a:gd name="adj1" fmla="val 50000"/>
              <a:gd name="adj2" fmla="val 74725"/>
            </a:avLst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109588" name="AutoShape 20"/>
          <p:cNvSpPr>
            <a:spLocks noChangeArrowheads="1"/>
          </p:cNvSpPr>
          <p:nvPr/>
        </p:nvSpPr>
        <p:spPr bwMode="auto">
          <a:xfrm>
            <a:off x="7235825" y="4365625"/>
            <a:ext cx="360363" cy="1079500"/>
          </a:xfrm>
          <a:prstGeom prst="downArrow">
            <a:avLst>
              <a:gd name="adj1" fmla="val 50000"/>
              <a:gd name="adj2" fmla="val 74890"/>
            </a:avLst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109589" name="AutoShape 21"/>
          <p:cNvSpPr>
            <a:spLocks noChangeArrowheads="1"/>
          </p:cNvSpPr>
          <p:nvPr/>
        </p:nvSpPr>
        <p:spPr bwMode="auto">
          <a:xfrm>
            <a:off x="4500563" y="5949950"/>
            <a:ext cx="935037" cy="358775"/>
          </a:xfrm>
          <a:prstGeom prst="leftArrow">
            <a:avLst>
              <a:gd name="adj1" fmla="val 50000"/>
              <a:gd name="adj2" fmla="val 65155"/>
            </a:avLst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109590" name="Rectangle 22"/>
          <p:cNvSpPr>
            <a:spLocks noChangeArrowheads="1"/>
          </p:cNvSpPr>
          <p:nvPr/>
        </p:nvSpPr>
        <p:spPr bwMode="auto">
          <a:xfrm>
            <a:off x="250825" y="0"/>
            <a:ext cx="8569325" cy="1125538"/>
          </a:xfrm>
          <a:prstGeom prst="rect">
            <a:avLst/>
          </a:prstGeom>
          <a:noFill/>
          <a:ln w="57150">
            <a:solidFill>
              <a:srgbClr val="660033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09591" name="Rectangle 23"/>
          <p:cNvSpPr>
            <a:spLocks noChangeArrowheads="1"/>
          </p:cNvSpPr>
          <p:nvPr/>
        </p:nvSpPr>
        <p:spPr bwMode="auto">
          <a:xfrm>
            <a:off x="250825" y="2636838"/>
            <a:ext cx="1225550" cy="1944687"/>
          </a:xfrm>
          <a:prstGeom prst="rect">
            <a:avLst/>
          </a:prstGeom>
          <a:noFill/>
          <a:ln w="381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09592" name="Rectangle 24"/>
          <p:cNvSpPr>
            <a:spLocks noChangeArrowheads="1"/>
          </p:cNvSpPr>
          <p:nvPr/>
        </p:nvSpPr>
        <p:spPr bwMode="auto">
          <a:xfrm>
            <a:off x="2627313" y="2565400"/>
            <a:ext cx="2520950" cy="2592388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09593" name="Rectangle 25"/>
          <p:cNvSpPr>
            <a:spLocks noChangeArrowheads="1"/>
          </p:cNvSpPr>
          <p:nvPr/>
        </p:nvSpPr>
        <p:spPr bwMode="auto">
          <a:xfrm>
            <a:off x="6084888" y="2420938"/>
            <a:ext cx="2590800" cy="194468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09594" name="Oval 26"/>
          <p:cNvSpPr>
            <a:spLocks noChangeArrowheads="1"/>
          </p:cNvSpPr>
          <p:nvPr/>
        </p:nvSpPr>
        <p:spPr bwMode="auto">
          <a:xfrm>
            <a:off x="5580063" y="5300663"/>
            <a:ext cx="3563937" cy="1557337"/>
          </a:xfrm>
          <a:prstGeom prst="ellipse">
            <a:avLst/>
          </a:prstGeom>
          <a:noFill/>
          <a:ln w="57150">
            <a:solidFill>
              <a:srgbClr val="FF00FF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09595" name="Oval 27"/>
          <p:cNvSpPr>
            <a:spLocks noChangeArrowheads="1"/>
          </p:cNvSpPr>
          <p:nvPr/>
        </p:nvSpPr>
        <p:spPr bwMode="auto">
          <a:xfrm>
            <a:off x="1116013" y="5157788"/>
            <a:ext cx="3384550" cy="1439862"/>
          </a:xfrm>
          <a:prstGeom prst="ellips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95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95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9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9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9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9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9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9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9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9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9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9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9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9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9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09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9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9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9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9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109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09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09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09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09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109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109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2" grpId="0" uiExpand="1" build="p"/>
      <p:bldP spid="109577" grpId="0"/>
      <p:bldP spid="109579" grpId="0"/>
      <p:bldP spid="109581" grpId="0"/>
      <p:bldP spid="109582" grpId="0" animBg="1"/>
      <p:bldP spid="109583" grpId="0"/>
      <p:bldP spid="109585" grpId="0"/>
      <p:bldP spid="109586" grpId="0" animBg="1"/>
      <p:bldP spid="109587" grpId="0" animBg="1"/>
      <p:bldP spid="109588" grpId="0" animBg="1"/>
      <p:bldP spid="109589" grpId="0" animBg="1"/>
      <p:bldP spid="109590" grpId="0" animBg="1"/>
      <p:bldP spid="109591" grpId="0" animBg="1"/>
      <p:bldP spid="109592" grpId="0" animBg="1"/>
      <p:bldP spid="109593" grpId="0" animBg="1"/>
      <p:bldP spid="10959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ext Box 2"/>
          <p:cNvSpPr txBox="1">
            <a:spLocks noChangeArrowheads="1"/>
          </p:cNvSpPr>
          <p:nvPr/>
        </p:nvSpPr>
        <p:spPr bwMode="auto">
          <a:xfrm>
            <a:off x="304800" y="533400"/>
            <a:ext cx="845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 </a:t>
            </a:r>
          </a:p>
        </p:txBody>
      </p:sp>
      <p:sp>
        <p:nvSpPr>
          <p:cNvPr id="113667" name="Text Box 3"/>
          <p:cNvSpPr txBox="1">
            <a:spLocks noChangeArrowheads="1"/>
          </p:cNvSpPr>
          <p:nvPr/>
        </p:nvSpPr>
        <p:spPr bwMode="auto">
          <a:xfrm>
            <a:off x="250825" y="2781300"/>
            <a:ext cx="8534400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>
                <a:solidFill>
                  <a:schemeClr val="hlink"/>
                </a:solidFill>
              </a:rPr>
              <a:t>ความสามารถในการคิด ตัดสินใจ แก้ไขปัญหาต่างๆไม่ได้มีแต่เฉพาะผู้บริหารระดับสูงเท่านั้น</a:t>
            </a:r>
            <a:endParaRPr lang="th-TH">
              <a:solidFill>
                <a:srgbClr val="660033"/>
              </a:solidFill>
            </a:endParaRPr>
          </a:p>
          <a:p>
            <a:pPr algn="l">
              <a:spcBef>
                <a:spcPct val="50000"/>
              </a:spcBef>
            </a:pPr>
            <a:r>
              <a:rPr lang="th-TH">
                <a:solidFill>
                  <a:schemeClr val="tx1"/>
                </a:solidFill>
              </a:rPr>
              <a:t>      แต่</a:t>
            </a:r>
            <a:r>
              <a:rPr lang="th-TH">
                <a:solidFill>
                  <a:schemeClr val="bg2"/>
                </a:solidFill>
              </a:rPr>
              <a:t>คนที่ทำงานในระดับอื่นๆ เช่น ผู้บริหารระดับกลาง หัวหน้างาน พนักงาน </a:t>
            </a:r>
            <a:r>
              <a:rPr lang="th-TH">
                <a:solidFill>
                  <a:schemeClr val="hlink"/>
                </a:solidFill>
              </a:rPr>
              <a:t>ทุกคนก็สามารถคิด ตัดสินใจ แก้ไขปัญหาได้ ถ้าเขามีโอกาส</a:t>
            </a:r>
          </a:p>
        </p:txBody>
      </p:sp>
      <p:sp>
        <p:nvSpPr>
          <p:cNvPr id="113668" name="AutoShape 4"/>
          <p:cNvSpPr>
            <a:spLocks noChangeArrowheads="1"/>
          </p:cNvSpPr>
          <p:nvPr/>
        </p:nvSpPr>
        <p:spPr bwMode="auto">
          <a:xfrm>
            <a:off x="0" y="0"/>
            <a:ext cx="9144000" cy="1628775"/>
          </a:xfrm>
          <a:prstGeom prst="wedgeRectCallout">
            <a:avLst>
              <a:gd name="adj1" fmla="val -41181"/>
              <a:gd name="adj2" fmla="val 107213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endParaRPr lang="th-TH"/>
          </a:p>
        </p:txBody>
      </p:sp>
      <p:sp>
        <p:nvSpPr>
          <p:cNvPr id="113669" name="Text Box 5"/>
          <p:cNvSpPr txBox="1">
            <a:spLocks noChangeArrowheads="1"/>
          </p:cNvSpPr>
          <p:nvPr/>
        </p:nvSpPr>
        <p:spPr bwMode="auto">
          <a:xfrm>
            <a:off x="0" y="0"/>
            <a:ext cx="8964613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/>
              <a:t>ทุกคนสามารถทำหน้าที่เป็นผู้นำ คิด ตัดสินใจ แก้ไขปัญหาต่างๆ ได้เอง ขอเพียงมีโอกาส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6" grpId="0" autoUpdateAnimBg="0"/>
      <p:bldP spid="113667" grpId="0" build="p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ext Box 2"/>
          <p:cNvSpPr txBox="1">
            <a:spLocks noChangeArrowheads="1"/>
          </p:cNvSpPr>
          <p:nvPr/>
        </p:nvSpPr>
        <p:spPr bwMode="auto">
          <a:xfrm>
            <a:off x="0" y="188913"/>
            <a:ext cx="9144000" cy="679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36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     </a:t>
            </a:r>
            <a:r>
              <a:rPr lang="th-TH">
                <a:solidFill>
                  <a:schemeClr val="bg2"/>
                </a:solidFill>
              </a:rPr>
              <a:t>แต่ องค์การบริหารแบบเก่า จะจัดโครงสร้าง รูปแบบการใช้อำนาจแบบ </a:t>
            </a:r>
            <a:r>
              <a:rPr lang="th-TH">
                <a:solidFill>
                  <a:srgbClr val="0000FF"/>
                </a:solidFill>
              </a:rPr>
              <a:t>รวมศูนย์อำนาจไว้ที่ผู้บริหารระดับสูง</a:t>
            </a:r>
          </a:p>
          <a:p>
            <a:pPr algn="l">
              <a:spcBef>
                <a:spcPct val="50000"/>
              </a:spcBef>
            </a:pPr>
            <a:r>
              <a:rPr lang="th-TH">
                <a:solidFill>
                  <a:srgbClr val="0000FF"/>
                </a:solidFill>
              </a:rPr>
              <a:t>     </a:t>
            </a:r>
            <a:r>
              <a:rPr lang="th-TH">
                <a:solidFill>
                  <a:srgbClr val="006600"/>
                </a:solidFill>
              </a:rPr>
              <a:t> อำนาจในการคิด ตัดสินใจ ทุกอย่างถูกกำหนดไว้ที่ผู้บริหารระดับสูง  เป็นการ</a:t>
            </a:r>
            <a:r>
              <a:rPr lang="th-TH">
                <a:solidFill>
                  <a:schemeClr val="hlink"/>
                </a:solidFill>
              </a:rPr>
              <a:t>ขีดเส้นการใช้อำนาจไว้ที่คนเพียงไม่กี่คน</a:t>
            </a:r>
            <a:r>
              <a:rPr lang="th-TH">
                <a:solidFill>
                  <a:srgbClr val="006600"/>
                </a:solidFill>
              </a:rPr>
              <a:t>  งานทุกอย่างจึงต้องส่งขึ้นไปสู่</a:t>
            </a:r>
            <a:r>
              <a:rPr lang="th-TH">
                <a:solidFill>
                  <a:schemeClr val="hlink"/>
                </a:solidFill>
              </a:rPr>
              <a:t>ผู้มีอำนาจพิจารณาตัดสินใจ และสั่งการลงมา</a:t>
            </a:r>
            <a:r>
              <a:rPr lang="th-TH">
                <a:solidFill>
                  <a:srgbClr val="006600"/>
                </a:solidFill>
              </a:rPr>
              <a:t>ให้ผู้ทำงานในระดับล่างทำ</a:t>
            </a:r>
          </a:p>
          <a:p>
            <a:pPr algn="l">
              <a:spcBef>
                <a:spcPct val="50000"/>
              </a:spcBef>
            </a:pPr>
            <a:r>
              <a:rPr lang="th-TH">
                <a:solidFill>
                  <a:srgbClr val="006600"/>
                </a:solidFill>
              </a:rPr>
              <a:t>      ปิดโอกาส คนที่ทำงานในระดับรองๆลงมา โดยเฉพาะในระดับกลาง – ล่างไม่มีโอกาสได้คิด ตัดสินใจใดๆ เป็นการใช้คนอย่างไม่คุ้มค่า </a:t>
            </a:r>
            <a:r>
              <a:rPr lang="th-TH">
                <a:solidFill>
                  <a:schemeClr val="hlink"/>
                </a:solidFill>
              </a:rPr>
              <a:t> </a:t>
            </a:r>
            <a:r>
              <a:rPr lang="th-TH">
                <a:solidFill>
                  <a:schemeClr val="folHlink"/>
                </a:solidFill>
              </a:rPr>
              <a:t>เช่น การบริหารงานในภาครัฐของไทย  ผู้บริหารยังมีทัศนคติกับคนแบบทฤษฎี</a:t>
            </a:r>
            <a:r>
              <a:rPr lang="en-US">
                <a:solidFill>
                  <a:schemeClr val="folHlink"/>
                </a:solidFill>
              </a:rPr>
              <a:t> X</a:t>
            </a:r>
            <a:endParaRPr lang="th-TH">
              <a:solidFill>
                <a:schemeClr val="folHlink"/>
              </a:solidFill>
            </a:endParaRPr>
          </a:p>
        </p:txBody>
      </p:sp>
      <p:sp>
        <p:nvSpPr>
          <p:cNvPr id="114691" name="Rectangle 3"/>
          <p:cNvSpPr>
            <a:spLocks noChangeArrowheads="1"/>
          </p:cNvSpPr>
          <p:nvPr/>
        </p:nvSpPr>
        <p:spPr bwMode="auto">
          <a:xfrm>
            <a:off x="1116013" y="188913"/>
            <a:ext cx="3240087" cy="620712"/>
          </a:xfrm>
          <a:prstGeom prst="rect">
            <a:avLst/>
          </a:prstGeom>
          <a:noFill/>
          <a:ln w="38100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14692" name="Rectangle 4"/>
          <p:cNvSpPr>
            <a:spLocks noChangeArrowheads="1"/>
          </p:cNvSpPr>
          <p:nvPr/>
        </p:nvSpPr>
        <p:spPr bwMode="auto">
          <a:xfrm>
            <a:off x="539750" y="4581525"/>
            <a:ext cx="1368425" cy="504825"/>
          </a:xfrm>
          <a:prstGeom prst="rect">
            <a:avLst/>
          </a:prstGeom>
          <a:noFill/>
          <a:ln w="38100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14693" name="Rectangle 5"/>
          <p:cNvSpPr>
            <a:spLocks noChangeArrowheads="1"/>
          </p:cNvSpPr>
          <p:nvPr/>
        </p:nvSpPr>
        <p:spPr bwMode="auto">
          <a:xfrm>
            <a:off x="2843213" y="1773238"/>
            <a:ext cx="5508625" cy="64770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4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4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46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46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4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0" grpId="0" uiExpand="1" build="p"/>
      <p:bldP spid="114691" grpId="0" animBg="1"/>
      <p:bldP spid="114692" grpId="0" animBg="1"/>
      <p:bldP spid="114693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3" name="AutoShape 5"/>
          <p:cNvSpPr>
            <a:spLocks noChangeArrowheads="1"/>
          </p:cNvSpPr>
          <p:nvPr/>
        </p:nvSpPr>
        <p:spPr bwMode="auto">
          <a:xfrm>
            <a:off x="179388" y="2852738"/>
            <a:ext cx="8785225" cy="1944687"/>
          </a:xfrm>
          <a:prstGeom prst="upDownArrowCallout">
            <a:avLst>
              <a:gd name="adj1" fmla="val 112939"/>
              <a:gd name="adj2" fmla="val 112939"/>
              <a:gd name="adj3" fmla="val 12500"/>
              <a:gd name="adj4" fmla="val 50000"/>
            </a:avLst>
          </a:prstGeom>
          <a:solidFill>
            <a:srgbClr val="6600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91495" name="Text Box 7"/>
          <p:cNvSpPr txBox="1">
            <a:spLocks noChangeArrowheads="1"/>
          </p:cNvSpPr>
          <p:nvPr/>
        </p:nvSpPr>
        <p:spPr bwMode="auto">
          <a:xfrm>
            <a:off x="430213" y="3213100"/>
            <a:ext cx="8713787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th-TH">
                <a:solidFill>
                  <a:schemeClr val="folHlink"/>
                </a:solidFill>
              </a:rPr>
              <a:t>การบริหารงานในภาครัฐของไทย  </a:t>
            </a:r>
            <a:r>
              <a:rPr lang="th-TH">
                <a:solidFill>
                  <a:schemeClr val="accent1"/>
                </a:solidFill>
              </a:rPr>
              <a:t>ผู้บริหารยังมีทัศนคติกับคนแบบทฤษฎี</a:t>
            </a:r>
            <a:r>
              <a:rPr lang="en-US">
                <a:solidFill>
                  <a:schemeClr val="accent1"/>
                </a:solidFill>
              </a:rPr>
              <a:t> X</a:t>
            </a:r>
            <a:endParaRPr lang="th-TH">
              <a:solidFill>
                <a:schemeClr val="accent1"/>
              </a:solidFill>
            </a:endParaRPr>
          </a:p>
        </p:txBody>
      </p:sp>
      <p:sp>
        <p:nvSpPr>
          <p:cNvPr id="191496" name="Rectangle 8"/>
          <p:cNvSpPr>
            <a:spLocks noChangeArrowheads="1"/>
          </p:cNvSpPr>
          <p:nvPr/>
        </p:nvSpPr>
        <p:spPr bwMode="auto">
          <a:xfrm>
            <a:off x="0" y="0"/>
            <a:ext cx="9144000" cy="27813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91497" name="Text Box 9"/>
          <p:cNvSpPr txBox="1">
            <a:spLocks noChangeArrowheads="1"/>
          </p:cNvSpPr>
          <p:nvPr/>
        </p:nvSpPr>
        <p:spPr bwMode="auto">
          <a:xfrm>
            <a:off x="0" y="0"/>
            <a:ext cx="9144000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>
                <a:solidFill>
                  <a:schemeClr val="bg2"/>
                </a:solidFill>
              </a:rPr>
              <a:t>-ระบบราชการไทย ใช้วิธีการบริหารแบบเน้น </a:t>
            </a:r>
            <a:r>
              <a:rPr lang="th-TH">
                <a:solidFill>
                  <a:schemeClr val="hlink"/>
                </a:solidFill>
              </a:rPr>
              <a:t>การทำงานแบบลำดับขั้น เน้นกฎเกณฑ์ มีการสั่งการตามสายการบังคับบัญชา</a:t>
            </a:r>
            <a:r>
              <a:rPr lang="th-TH">
                <a:solidFill>
                  <a:schemeClr val="bg2"/>
                </a:solidFill>
              </a:rPr>
              <a:t> ข่มขู่บังคับ</a:t>
            </a:r>
          </a:p>
          <a:p>
            <a:pPr algn="l">
              <a:spcBef>
                <a:spcPct val="50000"/>
              </a:spcBef>
            </a:pPr>
            <a:r>
              <a:rPr lang="th-TH"/>
              <a:t>- คนต้อง</a:t>
            </a:r>
            <a:r>
              <a:rPr lang="th-TH">
                <a:solidFill>
                  <a:schemeClr val="hlink"/>
                </a:solidFill>
              </a:rPr>
              <a:t>ปรับตัว</a:t>
            </a:r>
            <a:r>
              <a:rPr lang="th-TH"/>
              <a:t>ให้เข้ากับข้อสมมุติฐานของ </a:t>
            </a:r>
            <a:r>
              <a:rPr lang="th-TH">
                <a:solidFill>
                  <a:schemeClr val="hlink"/>
                </a:solidFill>
              </a:rPr>
              <a:t>ทฤษฎี </a:t>
            </a:r>
            <a:r>
              <a:rPr lang="en-US">
                <a:solidFill>
                  <a:schemeClr val="hlink"/>
                </a:solidFill>
              </a:rPr>
              <a:t>X</a:t>
            </a:r>
            <a:r>
              <a:rPr lang="th-TH"/>
              <a:t> ไม่ต้องคิดอะไร รอรับนโยบายและทำตามคำสั่ง เพื่อความก้าวหน้าของตน</a:t>
            </a:r>
          </a:p>
        </p:txBody>
      </p:sp>
      <p:sp>
        <p:nvSpPr>
          <p:cNvPr id="191498" name="Rectangle 10"/>
          <p:cNvSpPr>
            <a:spLocks noChangeArrowheads="1"/>
          </p:cNvSpPr>
          <p:nvPr/>
        </p:nvSpPr>
        <p:spPr bwMode="auto">
          <a:xfrm>
            <a:off x="0" y="4797425"/>
            <a:ext cx="9144000" cy="2060575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91499" name="Text Box 11"/>
          <p:cNvSpPr txBox="1">
            <a:spLocks noChangeArrowheads="1"/>
          </p:cNvSpPr>
          <p:nvPr/>
        </p:nvSpPr>
        <p:spPr bwMode="auto">
          <a:xfrm>
            <a:off x="0" y="4937125"/>
            <a:ext cx="9144000" cy="1920875"/>
          </a:xfrm>
          <a:prstGeom prst="rect">
            <a:avLst/>
          </a:prstGeom>
          <a:solidFill>
            <a:srgbClr val="FF99FF"/>
          </a:solidFill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>
                <a:solidFill>
                  <a:schemeClr val="bg2"/>
                </a:solidFill>
              </a:rPr>
              <a:t>ผู้บังคับบัญชา มีฐานะเป็น </a:t>
            </a:r>
            <a:r>
              <a:rPr lang="en-US">
                <a:solidFill>
                  <a:schemeClr val="hlink"/>
                </a:solidFill>
              </a:rPr>
              <a:t>“</a:t>
            </a:r>
            <a:r>
              <a:rPr lang="th-TH">
                <a:solidFill>
                  <a:schemeClr val="hlink"/>
                </a:solidFill>
              </a:rPr>
              <a:t>เจ้านาย</a:t>
            </a:r>
            <a:r>
              <a:rPr lang="en-US">
                <a:solidFill>
                  <a:schemeClr val="hlink"/>
                </a:solidFill>
              </a:rPr>
              <a:t>”</a:t>
            </a:r>
            <a:r>
              <a:rPr lang="th-TH">
                <a:solidFill>
                  <a:schemeClr val="bg2"/>
                </a:solidFill>
              </a:rPr>
              <a:t> เจ้าความคิดไม่ใช่เป็น</a:t>
            </a:r>
            <a:r>
              <a:rPr lang="en-US">
                <a:solidFill>
                  <a:srgbClr val="FF0066"/>
                </a:solidFill>
              </a:rPr>
              <a:t>“</a:t>
            </a:r>
            <a:r>
              <a:rPr lang="th-TH">
                <a:solidFill>
                  <a:srgbClr val="FF0066"/>
                </a:solidFill>
              </a:rPr>
              <a:t>ผู้นำ</a:t>
            </a:r>
            <a:r>
              <a:rPr lang="en-US">
                <a:solidFill>
                  <a:srgbClr val="FF0066"/>
                </a:solidFill>
              </a:rPr>
              <a:t>” </a:t>
            </a:r>
            <a:r>
              <a:rPr lang="th-TH">
                <a:solidFill>
                  <a:srgbClr val="000066"/>
                </a:solidFill>
              </a:rPr>
              <a:t>ที่ทำหน้าที่เป็นผู้คอยให้คำชี้แนะ ให้คำปรึกษาหารือแก่ผู้ใต้ บังคับบัญชา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1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1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1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1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914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914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91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91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3" grpId="0" animBg="1"/>
      <p:bldP spid="191495" grpId="0"/>
      <p:bldP spid="191496" grpId="0" animBg="1"/>
      <p:bldP spid="191497" grpId="0" build="p"/>
      <p:bldP spid="191498" grpId="0" animBg="1"/>
      <p:bldP spid="191499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5" name="AutoShape 3"/>
          <p:cNvSpPr>
            <a:spLocks noChangeArrowheads="1"/>
          </p:cNvSpPr>
          <p:nvPr/>
        </p:nvSpPr>
        <p:spPr bwMode="auto">
          <a:xfrm>
            <a:off x="0" y="1557338"/>
            <a:ext cx="2843213" cy="3384550"/>
          </a:xfrm>
          <a:prstGeom prst="homePlate">
            <a:avLst>
              <a:gd name="adj" fmla="val 25000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15716" name="Text Box 4"/>
          <p:cNvSpPr txBox="1">
            <a:spLocks noChangeArrowheads="1"/>
          </p:cNvSpPr>
          <p:nvPr/>
        </p:nvSpPr>
        <p:spPr bwMode="auto">
          <a:xfrm>
            <a:off x="0" y="1773238"/>
            <a:ext cx="2484438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>
                <a:solidFill>
                  <a:schemeClr val="bg2"/>
                </a:solidFill>
              </a:rPr>
              <a:t>จาก </a:t>
            </a:r>
            <a:r>
              <a:rPr lang="th-TH">
                <a:solidFill>
                  <a:srgbClr val="990000"/>
                </a:solidFill>
              </a:rPr>
              <a:t>รูปแบบระบบการทำงานและวัฒนธรรมองค์กร</a:t>
            </a:r>
            <a:r>
              <a:rPr lang="th-TH">
                <a:solidFill>
                  <a:schemeClr val="bg2"/>
                </a:solidFill>
              </a:rPr>
              <a:t>ของราชการไทย</a:t>
            </a:r>
          </a:p>
        </p:txBody>
      </p:sp>
      <p:sp>
        <p:nvSpPr>
          <p:cNvPr id="115717" name="AutoShape 5"/>
          <p:cNvSpPr>
            <a:spLocks noChangeArrowheads="1"/>
          </p:cNvSpPr>
          <p:nvPr/>
        </p:nvSpPr>
        <p:spPr bwMode="auto">
          <a:xfrm>
            <a:off x="2987675" y="0"/>
            <a:ext cx="6156325" cy="6858000"/>
          </a:xfrm>
          <a:prstGeom prst="foldedCorner">
            <a:avLst>
              <a:gd name="adj" fmla="val 12500"/>
            </a:avLst>
          </a:pr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15718" name="Text Box 6"/>
          <p:cNvSpPr txBox="1">
            <a:spLocks noChangeArrowheads="1"/>
          </p:cNvSpPr>
          <p:nvPr/>
        </p:nvSpPr>
        <p:spPr bwMode="auto">
          <a:xfrm>
            <a:off x="3059113" y="0"/>
            <a:ext cx="6084887" cy="710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/>
            <a:r>
              <a:rPr lang="th-TH">
                <a:solidFill>
                  <a:srgbClr val="006600"/>
                </a:solidFill>
              </a:rPr>
              <a:t>- ข้าราชการไทยถูกสะสมให้ต้องเป็นผู้อยู่ในกรอบแห่งระเบียบวินัย</a:t>
            </a:r>
          </a:p>
          <a:p>
            <a:pPr algn="l">
              <a:buFontTx/>
              <a:buChar char="-"/>
            </a:pPr>
            <a:r>
              <a:rPr lang="th-TH">
                <a:solidFill>
                  <a:srgbClr val="006600"/>
                </a:solidFill>
              </a:rPr>
              <a:t>เกิดวัฒนธรรมองค์กรที่ว่า </a:t>
            </a:r>
            <a:r>
              <a:rPr lang="th-TH">
                <a:solidFill>
                  <a:schemeClr val="hlink"/>
                </a:solidFill>
              </a:rPr>
              <a:t>ไม่ทำอะไรให้นายเสียหน้า</a:t>
            </a:r>
            <a:r>
              <a:rPr lang="th-TH">
                <a:solidFill>
                  <a:srgbClr val="006600"/>
                </a:solidFill>
              </a:rPr>
              <a:t> ไม่กล้าโต้แย้ง แม้ไม่เห็นด้วย ทุกคนต้องทำตาม </a:t>
            </a:r>
          </a:p>
          <a:p>
            <a:pPr algn="l">
              <a:buFontTx/>
              <a:buChar char="-"/>
            </a:pPr>
            <a:r>
              <a:rPr lang="th-TH">
                <a:solidFill>
                  <a:schemeClr val="hlink"/>
                </a:solidFill>
              </a:rPr>
              <a:t>นายไม่ชอบ</a:t>
            </a:r>
            <a:r>
              <a:rPr lang="th-TH">
                <a:solidFill>
                  <a:srgbClr val="006600"/>
                </a:solidFill>
              </a:rPr>
              <a:t>ให้ให้ใคร วิพากษ์วิจารณ์ โต้แย้ง หรือมีความคิดเห็นแตกต่าง</a:t>
            </a:r>
          </a:p>
          <a:p>
            <a:pPr algn="l">
              <a:buFontTx/>
              <a:buChar char="-"/>
            </a:pPr>
            <a:r>
              <a:rPr lang="th-TH">
                <a:solidFill>
                  <a:srgbClr val="006600"/>
                </a:solidFill>
              </a:rPr>
              <a:t>ถ้ามีความผิดพลาดเกิดขึ้นต้องเป็นผู้รับผิดแทนนาย ส่วน</a:t>
            </a:r>
            <a:r>
              <a:rPr lang="th-TH">
                <a:solidFill>
                  <a:schemeClr val="hlink"/>
                </a:solidFill>
              </a:rPr>
              <a:t>นายไม่เคยทำอะไรผิด</a:t>
            </a:r>
          </a:p>
          <a:p>
            <a:pPr algn="l"/>
            <a:r>
              <a:rPr lang="th-TH">
                <a:solidFill>
                  <a:schemeClr val="bg2"/>
                </a:solidFill>
              </a:rPr>
              <a:t> </a:t>
            </a:r>
          </a:p>
          <a:p>
            <a:pPr algn="l">
              <a:spcBef>
                <a:spcPct val="50000"/>
              </a:spcBef>
            </a:pPr>
            <a:endParaRPr lang="th-TH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5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57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57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57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57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57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57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57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57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57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57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animBg="1"/>
      <p:bldP spid="115717" grpId="0" animBg="1"/>
      <p:bldP spid="115718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6" name="AutoShape 4"/>
          <p:cNvSpPr>
            <a:spLocks noChangeArrowheads="1"/>
          </p:cNvSpPr>
          <p:nvPr/>
        </p:nvSpPr>
        <p:spPr bwMode="auto">
          <a:xfrm>
            <a:off x="0" y="1844675"/>
            <a:ext cx="2987675" cy="3240088"/>
          </a:xfrm>
          <a:prstGeom prst="homePlate">
            <a:avLst>
              <a:gd name="adj" fmla="val 25000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92517" name="Text Box 5"/>
          <p:cNvSpPr txBox="1">
            <a:spLocks noChangeArrowheads="1"/>
          </p:cNvSpPr>
          <p:nvPr/>
        </p:nvSpPr>
        <p:spPr bwMode="auto">
          <a:xfrm>
            <a:off x="0" y="2060575"/>
            <a:ext cx="2916238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>
                <a:solidFill>
                  <a:schemeClr val="bg2"/>
                </a:solidFill>
              </a:rPr>
              <a:t>การบริหารแบบ</a:t>
            </a:r>
            <a:r>
              <a:rPr lang="th-TH">
                <a:solidFill>
                  <a:srgbClr val="990000"/>
                </a:solidFill>
              </a:rPr>
              <a:t>ทฤษฎี</a:t>
            </a:r>
            <a:r>
              <a:rPr lang="en-US">
                <a:solidFill>
                  <a:srgbClr val="990000"/>
                </a:solidFill>
              </a:rPr>
              <a:t> X</a:t>
            </a:r>
            <a:r>
              <a:rPr lang="th-TH">
                <a:solidFill>
                  <a:schemeClr val="bg2"/>
                </a:solidFill>
              </a:rPr>
              <a:t> จึงเป็นวิธีการที่</a:t>
            </a:r>
            <a:r>
              <a:rPr lang="th-TH">
                <a:solidFill>
                  <a:srgbClr val="990000"/>
                </a:solidFill>
              </a:rPr>
              <a:t>ผู้บริหารหัวเก่านิยมนำมาใช้</a:t>
            </a:r>
          </a:p>
        </p:txBody>
      </p:sp>
      <p:sp>
        <p:nvSpPr>
          <p:cNvPr id="192518" name="AutoShape 6"/>
          <p:cNvSpPr>
            <a:spLocks noChangeArrowheads="1"/>
          </p:cNvSpPr>
          <p:nvPr/>
        </p:nvSpPr>
        <p:spPr bwMode="auto">
          <a:xfrm>
            <a:off x="3059113" y="0"/>
            <a:ext cx="6084887" cy="6858000"/>
          </a:xfrm>
          <a:prstGeom prst="foldedCorner">
            <a:avLst>
              <a:gd name="adj" fmla="val 12500"/>
            </a:avLst>
          </a:pr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92519" name="Text Box 7"/>
          <p:cNvSpPr txBox="1">
            <a:spLocks noChangeArrowheads="1"/>
          </p:cNvSpPr>
          <p:nvPr/>
        </p:nvSpPr>
        <p:spPr bwMode="auto">
          <a:xfrm>
            <a:off x="3132138" y="260350"/>
            <a:ext cx="6011862" cy="710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/>
            <a:r>
              <a:rPr lang="th-TH">
                <a:solidFill>
                  <a:schemeClr val="bg2"/>
                </a:solidFill>
              </a:rPr>
              <a:t>-ทำให้</a:t>
            </a:r>
            <a:r>
              <a:rPr lang="th-TH">
                <a:solidFill>
                  <a:srgbClr val="990000"/>
                </a:solidFill>
              </a:rPr>
              <a:t>มีปัญหา</a:t>
            </a:r>
            <a:r>
              <a:rPr lang="th-TH">
                <a:solidFill>
                  <a:schemeClr val="bg2"/>
                </a:solidFill>
              </a:rPr>
              <a:t>เพราะ การบริหารสมัยใหม่ </a:t>
            </a:r>
            <a:r>
              <a:rPr lang="th-TH">
                <a:solidFill>
                  <a:schemeClr val="hlink"/>
                </a:solidFill>
              </a:rPr>
              <a:t>ต้องอาศัยความร่วมมือจากทุกคน</a:t>
            </a:r>
            <a:r>
              <a:rPr lang="th-TH">
                <a:solidFill>
                  <a:schemeClr val="bg2"/>
                </a:solidFill>
              </a:rPr>
              <a:t> ทุกระดับในองค์การ </a:t>
            </a:r>
          </a:p>
          <a:p>
            <a:pPr algn="l"/>
            <a:r>
              <a:rPr lang="th-TH">
                <a:solidFill>
                  <a:schemeClr val="bg2"/>
                </a:solidFill>
              </a:rPr>
              <a:t>     “</a:t>
            </a:r>
            <a:r>
              <a:rPr lang="th-TH">
                <a:solidFill>
                  <a:srgbClr val="FF0066"/>
                </a:solidFill>
              </a:rPr>
              <a:t>ความสำเร็จขององค์การขึ้นอยู่กับการทุ่มเท กำลัง กายและกำลังสมอง ของสมาชิกขององค์การ</a:t>
            </a:r>
            <a:r>
              <a:rPr lang="th-TH">
                <a:solidFill>
                  <a:schemeClr val="bg2"/>
                </a:solidFill>
              </a:rPr>
              <a:t>”</a:t>
            </a:r>
          </a:p>
          <a:p>
            <a:pPr algn="l"/>
            <a:r>
              <a:rPr lang="th-TH">
                <a:solidFill>
                  <a:schemeClr val="bg2"/>
                </a:solidFill>
              </a:rPr>
              <a:t> - ผู้บริหารที่</a:t>
            </a:r>
            <a:r>
              <a:rPr lang="th-TH">
                <a:solidFill>
                  <a:schemeClr val="accent1"/>
                </a:solidFill>
              </a:rPr>
              <a:t>ดูถูก</a:t>
            </a:r>
            <a:r>
              <a:rPr lang="th-TH">
                <a:solidFill>
                  <a:schemeClr val="bg2"/>
                </a:solidFill>
              </a:rPr>
              <a:t>ความคิดเห็นของคนอื่น และ</a:t>
            </a:r>
            <a:r>
              <a:rPr lang="th-TH">
                <a:solidFill>
                  <a:schemeClr val="accent1"/>
                </a:solidFill>
              </a:rPr>
              <a:t>คิดว่าตนเองเท่านั้นที่คิดเป็น</a:t>
            </a:r>
            <a:r>
              <a:rPr lang="th-TH">
                <a:solidFill>
                  <a:schemeClr val="bg2"/>
                </a:solidFill>
              </a:rPr>
              <a:t> </a:t>
            </a:r>
            <a:r>
              <a:rPr lang="th-TH">
                <a:solidFill>
                  <a:schemeClr val="accent1"/>
                </a:solidFill>
              </a:rPr>
              <a:t>เก่ง ฉลาด</a:t>
            </a:r>
            <a:r>
              <a:rPr lang="th-TH">
                <a:solidFill>
                  <a:schemeClr val="bg2"/>
                </a:solidFill>
              </a:rPr>
              <a:t>กว่าใครทั้งหมด เป็นการคิดที่ผิดมาก เพราะ </a:t>
            </a:r>
            <a:r>
              <a:rPr lang="th-TH">
                <a:solidFill>
                  <a:schemeClr val="folHlink"/>
                </a:solidFill>
              </a:rPr>
              <a:t>“เหนือฟ้ายังมีฟ้า”</a:t>
            </a:r>
          </a:p>
          <a:p>
            <a:pPr algn="l">
              <a:spcBef>
                <a:spcPct val="50000"/>
              </a:spcBef>
            </a:pPr>
            <a:endParaRPr lang="th-TH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2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2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2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2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2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25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25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25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25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25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25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6" grpId="0" animBg="1"/>
      <p:bldP spid="192517" grpId="0"/>
      <p:bldP spid="192518" grpId="0" animBg="1"/>
      <p:bldP spid="192519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40" name="AutoShape 4"/>
          <p:cNvSpPr>
            <a:spLocks noChangeArrowheads="1"/>
          </p:cNvSpPr>
          <p:nvPr/>
        </p:nvSpPr>
        <p:spPr bwMode="auto">
          <a:xfrm>
            <a:off x="0" y="2133600"/>
            <a:ext cx="2268538" cy="2447925"/>
          </a:xfrm>
          <a:prstGeom prst="homePlate">
            <a:avLst>
              <a:gd name="adj" fmla="val 25000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93541" name="Text Box 5"/>
          <p:cNvSpPr txBox="1">
            <a:spLocks noChangeArrowheads="1"/>
          </p:cNvSpPr>
          <p:nvPr/>
        </p:nvSpPr>
        <p:spPr bwMode="auto">
          <a:xfrm>
            <a:off x="0" y="2420938"/>
            <a:ext cx="2195513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/>
              <a:t>ผู้บังคับบัญชาที่มีลักษณะผู้นำที่ดี</a:t>
            </a:r>
          </a:p>
        </p:txBody>
      </p:sp>
      <p:sp>
        <p:nvSpPr>
          <p:cNvPr id="193542" name="AutoShape 6"/>
          <p:cNvSpPr>
            <a:spLocks noChangeArrowheads="1"/>
          </p:cNvSpPr>
          <p:nvPr/>
        </p:nvSpPr>
        <p:spPr bwMode="auto">
          <a:xfrm>
            <a:off x="2411413" y="0"/>
            <a:ext cx="6732587" cy="6858000"/>
          </a:xfrm>
          <a:prstGeom prst="foldedCorner">
            <a:avLst>
              <a:gd name="adj" fmla="val 12500"/>
            </a:avLst>
          </a:pr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93543" name="Text Box 7"/>
          <p:cNvSpPr txBox="1">
            <a:spLocks noChangeArrowheads="1"/>
          </p:cNvSpPr>
          <p:nvPr/>
        </p:nvSpPr>
        <p:spPr bwMode="auto">
          <a:xfrm>
            <a:off x="2411413" y="0"/>
            <a:ext cx="6732587" cy="750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/>
            <a:r>
              <a:rPr lang="th-TH" sz="3600">
                <a:solidFill>
                  <a:schemeClr val="hlink"/>
                </a:solidFill>
              </a:rPr>
              <a:t>- ต้องรู้จักให้เกียรติ์และเคารพผู้อื่น</a:t>
            </a:r>
            <a:r>
              <a:rPr lang="th-TH" sz="3600">
                <a:solidFill>
                  <a:schemeClr val="bg2"/>
                </a:solidFill>
              </a:rPr>
              <a:t> ไม่ว่าจะเป็นคนในระดับเดียวกัน หรือคนในระดับต่ำกว่า </a:t>
            </a:r>
          </a:p>
          <a:p>
            <a:pPr algn="l"/>
            <a:r>
              <a:rPr lang="th-TH" sz="3600">
                <a:solidFill>
                  <a:schemeClr val="bg2"/>
                </a:solidFill>
              </a:rPr>
              <a:t>- ต้องพยายามรู้จักจุดเด่นของผู้อื่น และเอา</a:t>
            </a:r>
            <a:r>
              <a:rPr lang="th-TH" sz="3600">
                <a:solidFill>
                  <a:schemeClr val="folHlink"/>
                </a:solidFill>
              </a:rPr>
              <a:t>จุดเด่นของคนเหล่านั้นมาใช้ให้เกิดประโยชน์ต่องาน </a:t>
            </a:r>
          </a:p>
          <a:p>
            <a:pPr algn="l"/>
            <a:r>
              <a:rPr lang="th-TH" sz="3600">
                <a:solidFill>
                  <a:schemeClr val="bg2"/>
                </a:solidFill>
              </a:rPr>
              <a:t>- อย่านำจุดอ่อนของคนอื่นมาเทียบกับจุดแข็งของเรา </a:t>
            </a:r>
            <a:r>
              <a:rPr lang="th-TH" sz="3600">
                <a:solidFill>
                  <a:schemeClr val="folHlink"/>
                </a:solidFill>
              </a:rPr>
              <a:t>แต่ควรเอาจุดแข็งของผู้อื่นมาเปรียบเทียบกับจุดอ่อนของเรา</a:t>
            </a:r>
            <a:r>
              <a:rPr lang="th-TH" sz="3600">
                <a:solidFill>
                  <a:schemeClr val="hlink"/>
                </a:solidFill>
              </a:rPr>
              <a:t> </a:t>
            </a:r>
            <a:r>
              <a:rPr lang="th-TH" sz="3600">
                <a:solidFill>
                  <a:srgbClr val="6600CC"/>
                </a:solidFill>
              </a:rPr>
              <a:t>เพื่อจะได้รู้ความบกพร่องและแก้ไขจุดอ่อนให้เป็นจุดแข็ง</a:t>
            </a:r>
          </a:p>
          <a:p>
            <a:pPr algn="l"/>
            <a:r>
              <a:rPr lang="th-TH" sz="3600">
                <a:solidFill>
                  <a:schemeClr val="bg2"/>
                </a:solidFill>
              </a:rPr>
              <a:t>   </a:t>
            </a:r>
            <a:r>
              <a:rPr lang="th-TH" sz="3600">
                <a:solidFill>
                  <a:schemeClr val="accent1"/>
                </a:solidFill>
              </a:rPr>
              <a:t>การพยายามศึกษาจุดแข็งของผู้อื่นทำให้เราเกิดการเรียนรู้</a:t>
            </a:r>
            <a:r>
              <a:rPr lang="th-TH" sz="3600">
                <a:solidFill>
                  <a:schemeClr val="bg2"/>
                </a:solidFill>
              </a:rPr>
              <a:t> ซึ่งผู้นำสามารถเรียนรู้ได้ทั้งจากผู้ที่อยู่ในระดับเดียวกัน ผู้ใต้บังคับบัญชา และผู้บังคับบัญชา ผู้ใหญ่ที่อยู่เหนือเรา</a:t>
            </a:r>
          </a:p>
          <a:p>
            <a:pPr algn="l">
              <a:spcBef>
                <a:spcPct val="50000"/>
              </a:spcBef>
            </a:pPr>
            <a:endParaRPr lang="th-TH" sz="360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3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3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3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3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3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3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35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35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35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35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35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35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35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35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40" grpId="0" animBg="1"/>
      <p:bldP spid="193541" grpId="0"/>
      <p:bldP spid="193542" grpId="0" animBg="1"/>
      <p:bldP spid="19354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4" name="AutoShape 4"/>
          <p:cNvSpPr>
            <a:spLocks noChangeArrowheads="1"/>
          </p:cNvSpPr>
          <p:nvPr/>
        </p:nvSpPr>
        <p:spPr bwMode="auto">
          <a:xfrm>
            <a:off x="0" y="2205038"/>
            <a:ext cx="3203575" cy="2952750"/>
          </a:xfrm>
          <a:prstGeom prst="chevron">
            <a:avLst>
              <a:gd name="adj" fmla="val 27124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94565" name="Text Box 5"/>
          <p:cNvSpPr txBox="1">
            <a:spLocks noChangeArrowheads="1"/>
          </p:cNvSpPr>
          <p:nvPr/>
        </p:nvSpPr>
        <p:spPr bwMode="auto">
          <a:xfrm>
            <a:off x="755650" y="2997200"/>
            <a:ext cx="2303463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>
                <a:solidFill>
                  <a:schemeClr val="accent1"/>
                </a:solidFill>
              </a:rPr>
              <a:t>ผู้นำที่ดี</a:t>
            </a:r>
            <a:r>
              <a:rPr lang="th-TH">
                <a:solidFill>
                  <a:schemeClr val="bg2"/>
                </a:solidFill>
              </a:rPr>
              <a:t> ต้องระลึกเสมอว่า</a:t>
            </a:r>
          </a:p>
        </p:txBody>
      </p:sp>
      <p:sp>
        <p:nvSpPr>
          <p:cNvPr id="194567" name="Text Box 7"/>
          <p:cNvSpPr txBox="1">
            <a:spLocks noChangeArrowheads="1"/>
          </p:cNvSpPr>
          <p:nvPr/>
        </p:nvSpPr>
        <p:spPr bwMode="auto">
          <a:xfrm>
            <a:off x="3276600" y="0"/>
            <a:ext cx="5867400" cy="710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/>
            <a:r>
              <a:rPr lang="th-TH"/>
              <a:t> - </a:t>
            </a:r>
            <a:r>
              <a:rPr lang="th-TH">
                <a:solidFill>
                  <a:schemeClr val="tx2"/>
                </a:solidFill>
              </a:rPr>
              <a:t>ในโลกนี้ ไม่มีใครที่ทำทุกอย่างถูกหมด หรือไม่เคยทำอะไรผิด ไม่มีใครที่รู้ทุกอย่าง</a:t>
            </a:r>
            <a:r>
              <a:rPr lang="th-TH">
                <a:solidFill>
                  <a:schemeClr val="bg2"/>
                </a:solidFill>
              </a:rPr>
              <a:t> </a:t>
            </a:r>
          </a:p>
          <a:p>
            <a:pPr algn="l"/>
            <a:r>
              <a:rPr lang="th-TH">
                <a:solidFill>
                  <a:schemeClr val="bg2"/>
                </a:solidFill>
              </a:rPr>
              <a:t> - </a:t>
            </a:r>
            <a:r>
              <a:rPr lang="th-TH">
                <a:solidFill>
                  <a:srgbClr val="6600CC"/>
                </a:solidFill>
              </a:rPr>
              <a:t>ผู้บริหารที่คิดว่า ตนเก่งที่สุด ฉลาดเหนือคนอื่นทั้งหมด ดูถูกความคิดของคนอื่น  คือผู้บริหารที่</a:t>
            </a:r>
            <a:r>
              <a:rPr lang="th-TH">
                <a:solidFill>
                  <a:schemeClr val="hlink"/>
                </a:solidFill>
              </a:rPr>
              <a:t>ฉลาดน้อยที่สุด  </a:t>
            </a:r>
          </a:p>
          <a:p>
            <a:pPr algn="l">
              <a:buFontTx/>
              <a:buChar char="-"/>
            </a:pPr>
            <a:r>
              <a:rPr lang="th-TH">
                <a:solidFill>
                  <a:srgbClr val="A50021"/>
                </a:solidFill>
              </a:rPr>
              <a:t>การที่ผู้บังคับบัญชาที่ต้องการให้คนอื่นยอมรับนับถือ ให้เกียรติ์ตน </a:t>
            </a:r>
          </a:p>
          <a:p>
            <a:pPr algn="l">
              <a:buFontTx/>
              <a:buChar char="-"/>
            </a:pPr>
            <a:r>
              <a:rPr lang="th-TH">
                <a:solidFill>
                  <a:srgbClr val="A50021"/>
                </a:solidFill>
              </a:rPr>
              <a:t> </a:t>
            </a:r>
            <a:r>
              <a:rPr lang="th-TH">
                <a:solidFill>
                  <a:schemeClr val="folHlink"/>
                </a:solidFill>
              </a:rPr>
              <a:t>ต้องให้เกียรติ์ให้การยอมรับคนอื่นก่อนแล้วเราจะได้รับเกียรติ์จากเขากลับมาอย่างแท้จริง</a:t>
            </a:r>
          </a:p>
          <a:p>
            <a:pPr algn="l">
              <a:spcBef>
                <a:spcPct val="50000"/>
              </a:spcBef>
            </a:pPr>
            <a:endParaRPr lang="th-TH">
              <a:solidFill>
                <a:srgbClr val="660033"/>
              </a:solidFill>
            </a:endParaRPr>
          </a:p>
        </p:txBody>
      </p:sp>
      <p:sp>
        <p:nvSpPr>
          <p:cNvPr id="194568" name="Rectangle 8"/>
          <p:cNvSpPr>
            <a:spLocks noChangeArrowheads="1"/>
          </p:cNvSpPr>
          <p:nvPr/>
        </p:nvSpPr>
        <p:spPr bwMode="auto">
          <a:xfrm>
            <a:off x="3348038" y="0"/>
            <a:ext cx="5795962" cy="6858000"/>
          </a:xfrm>
          <a:prstGeom prst="rect">
            <a:avLst/>
          </a:prstGeom>
          <a:noFill/>
          <a:ln w="57150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5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5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5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45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45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45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4" grpId="0" animBg="1"/>
      <p:bldP spid="194565" grpId="0"/>
      <p:bldP spid="194567" grpId="0" build="p"/>
      <p:bldP spid="194568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8" name="Text Box 4"/>
          <p:cNvSpPr txBox="1">
            <a:spLocks noChangeArrowheads="1"/>
          </p:cNvSpPr>
          <p:nvPr/>
        </p:nvSpPr>
        <p:spPr bwMode="auto">
          <a:xfrm>
            <a:off x="250825" y="188913"/>
            <a:ext cx="8642350" cy="762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36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rPr>
              <a:t>  </a:t>
            </a:r>
            <a:r>
              <a:rPr lang="th-TH">
                <a:solidFill>
                  <a:srgbClr val="6600CC"/>
                </a:solidFill>
              </a:rPr>
              <a:t>ดังนั้น ผู้บริหารที่ยังยึดถือทฤษฎี </a:t>
            </a:r>
            <a:r>
              <a:rPr lang="en-US">
                <a:solidFill>
                  <a:srgbClr val="6600CC"/>
                </a:solidFill>
              </a:rPr>
              <a:t>X</a:t>
            </a:r>
            <a:r>
              <a:rPr lang="th-TH">
                <a:solidFill>
                  <a:srgbClr val="6600CC"/>
                </a:solidFill>
              </a:rPr>
              <a:t> จำเป็นต้องปรับเปลี่ยนทัศนคติและพฤติกรรมใหม่</a:t>
            </a:r>
            <a:r>
              <a:rPr lang="th-TH" sz="3600">
                <a:solidFill>
                  <a:srgbClr val="6600CC"/>
                </a:solidFill>
                <a:latin typeface="Cordia New" pitchFamily="34" charset="-34"/>
                <a:cs typeface="Cordia New" pitchFamily="34" charset="-34"/>
              </a:rPr>
              <a:t> </a:t>
            </a:r>
          </a:p>
          <a:p>
            <a:pPr algn="l">
              <a:spcBef>
                <a:spcPct val="50000"/>
              </a:spcBef>
            </a:pPr>
            <a:r>
              <a:rPr lang="th-TH" sz="3600">
                <a:solidFill>
                  <a:srgbClr val="6600CC"/>
                </a:solidFill>
                <a:latin typeface="Cordia New" pitchFamily="34" charset="-34"/>
                <a:cs typeface="Cordia New" pitchFamily="34" charset="-34"/>
              </a:rPr>
              <a:t>   </a:t>
            </a:r>
          </a:p>
          <a:p>
            <a:pPr algn="l">
              <a:spcBef>
                <a:spcPct val="50000"/>
              </a:spcBef>
            </a:pPr>
            <a:r>
              <a:rPr lang="th-TH" sz="3600">
                <a:solidFill>
                  <a:srgbClr val="6600CC"/>
                </a:solidFill>
                <a:latin typeface="Cordia New" pitchFamily="34" charset="-34"/>
                <a:cs typeface="Cordia New" pitchFamily="34" charset="-34"/>
              </a:rPr>
              <a:t> </a:t>
            </a:r>
            <a:r>
              <a:rPr lang="th-TH">
                <a:solidFill>
                  <a:schemeClr val="tx1"/>
                </a:solidFill>
              </a:rPr>
              <a:t>- </a:t>
            </a:r>
            <a:r>
              <a:rPr lang="th-TH">
                <a:solidFill>
                  <a:srgbClr val="FF0066"/>
                </a:solidFill>
              </a:rPr>
              <a:t>ต้องเลิกทำตัวเป็น </a:t>
            </a:r>
            <a:r>
              <a:rPr lang="en-US">
                <a:solidFill>
                  <a:srgbClr val="FF0066"/>
                </a:solidFill>
              </a:rPr>
              <a:t>“</a:t>
            </a:r>
            <a:r>
              <a:rPr lang="th-TH">
                <a:solidFill>
                  <a:srgbClr val="FF0066"/>
                </a:solidFill>
              </a:rPr>
              <a:t>เจ้านาย</a:t>
            </a:r>
            <a:r>
              <a:rPr lang="en-US">
                <a:solidFill>
                  <a:srgbClr val="FF0066"/>
                </a:solidFill>
              </a:rPr>
              <a:t>”</a:t>
            </a:r>
            <a:r>
              <a:rPr lang="th-TH">
                <a:solidFill>
                  <a:srgbClr val="FF0066"/>
                </a:solidFill>
              </a:rPr>
              <a:t> </a:t>
            </a:r>
            <a:r>
              <a:rPr lang="th-TH">
                <a:solidFill>
                  <a:schemeClr val="tx1"/>
                </a:solidFill>
              </a:rPr>
              <a:t>ใช้อำนาจขู่บังคับ แต่</a:t>
            </a:r>
            <a:r>
              <a:rPr lang="th-TH">
                <a:solidFill>
                  <a:srgbClr val="A50021"/>
                </a:solidFill>
              </a:rPr>
              <a:t>ต้องทำตัวเป็น  </a:t>
            </a:r>
            <a:r>
              <a:rPr lang="en-US">
                <a:solidFill>
                  <a:srgbClr val="A50021"/>
                </a:solidFill>
              </a:rPr>
              <a:t>“</a:t>
            </a:r>
            <a:r>
              <a:rPr lang="th-TH">
                <a:solidFill>
                  <a:srgbClr val="A50021"/>
                </a:solidFill>
              </a:rPr>
              <a:t>ผู้นำ</a:t>
            </a:r>
            <a:r>
              <a:rPr lang="en-US">
                <a:solidFill>
                  <a:srgbClr val="A50021"/>
                </a:solidFill>
              </a:rPr>
              <a:t>”</a:t>
            </a:r>
            <a:r>
              <a:rPr lang="th-TH">
                <a:solidFill>
                  <a:schemeClr val="tx1"/>
                </a:solidFill>
              </a:rPr>
              <a:t> คอยแนะนำ ช่วยเหลือให้กำลังใจ เพื่อนร่วมงาน </a:t>
            </a:r>
          </a:p>
          <a:p>
            <a:pPr algn="l">
              <a:spcBef>
                <a:spcPct val="50000"/>
              </a:spcBef>
            </a:pPr>
            <a:r>
              <a:rPr lang="th-TH">
                <a:solidFill>
                  <a:schemeClr val="tx1"/>
                </a:solidFill>
              </a:rPr>
              <a:t> - </a:t>
            </a:r>
            <a:r>
              <a:rPr lang="th-TH">
                <a:solidFill>
                  <a:schemeClr val="hlink"/>
                </a:solidFill>
              </a:rPr>
              <a:t>เปิดโอกาส</a:t>
            </a:r>
            <a:r>
              <a:rPr lang="th-TH">
                <a:solidFill>
                  <a:schemeClr val="tx1"/>
                </a:solidFill>
              </a:rPr>
              <a:t>ให้ผู้ร่วมงาน(ผู้ใต้บังคับบัญชา) สามารถ คิด ตัดสินใจ โต้แย้ง แสดงความเห็นที่แตกต่างได้ </a:t>
            </a:r>
          </a:p>
          <a:p>
            <a:pPr algn="l">
              <a:spcBef>
                <a:spcPct val="50000"/>
              </a:spcBef>
            </a:pPr>
            <a:r>
              <a:rPr lang="th-TH">
                <a:solidFill>
                  <a:schemeClr val="tx1"/>
                </a:solidFill>
              </a:rPr>
              <a:t>-</a:t>
            </a:r>
            <a:r>
              <a:rPr lang="th-TH">
                <a:solidFill>
                  <a:schemeClr val="folHlink"/>
                </a:solidFill>
              </a:rPr>
              <a:t>เพื่อให้เขาสามารถปรับตัวให้เป็นคนกล้าคิด กล้าทำ จะได้เป็นผู้ที่มีบุคลิกแบบทฤษฎี </a:t>
            </a:r>
            <a:r>
              <a:rPr lang="en-US">
                <a:solidFill>
                  <a:schemeClr val="folHlink"/>
                </a:solidFill>
              </a:rPr>
              <a:t>Y</a:t>
            </a:r>
            <a:endParaRPr lang="th-TH">
              <a:solidFill>
                <a:schemeClr val="folHlink"/>
              </a:solidFill>
            </a:endParaRPr>
          </a:p>
          <a:p>
            <a:pPr algn="l">
              <a:spcBef>
                <a:spcPct val="50000"/>
              </a:spcBef>
            </a:pPr>
            <a:endParaRPr lang="th-TH">
              <a:solidFill>
                <a:schemeClr val="folHlink"/>
              </a:solidFill>
            </a:endParaRPr>
          </a:p>
        </p:txBody>
      </p:sp>
      <p:sp>
        <p:nvSpPr>
          <p:cNvPr id="134149" name="AutoShape 5"/>
          <p:cNvSpPr>
            <a:spLocks noChangeArrowheads="1"/>
          </p:cNvSpPr>
          <p:nvPr/>
        </p:nvSpPr>
        <p:spPr bwMode="auto">
          <a:xfrm>
            <a:off x="0" y="0"/>
            <a:ext cx="9144000" cy="2060575"/>
          </a:xfrm>
          <a:prstGeom prst="downArrowCallout">
            <a:avLst>
              <a:gd name="adj1" fmla="val 110940"/>
              <a:gd name="adj2" fmla="val 110940"/>
              <a:gd name="adj3" fmla="val 16667"/>
              <a:gd name="adj4" fmla="val 66667"/>
            </a:avLst>
          </a:prstGeom>
          <a:noFill/>
          <a:ln w="38100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4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4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4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4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4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8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381000" y="174625"/>
            <a:ext cx="8229600" cy="668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600">
                <a:solidFill>
                  <a:srgbClr val="FF0066"/>
                </a:solidFill>
              </a:rPr>
              <a:t>วิธีการสร้าง  สิ่งจูงใจ และแรงบันดาลใจเพื่อให้คน อยากทำงาน </a:t>
            </a:r>
          </a:p>
          <a:p>
            <a:pPr algn="l"/>
            <a:r>
              <a:rPr lang="th-TH" sz="3600">
                <a:solidFill>
                  <a:srgbClr val="FF0066"/>
                </a:solidFill>
              </a:rPr>
              <a:t>ตั้งใจทำงาน มีความรับผิดชอบและควบคุมตนเองได้ คือ </a:t>
            </a:r>
          </a:p>
          <a:p>
            <a:pPr algn="l"/>
            <a:r>
              <a:rPr lang="th-TH" sz="3600">
                <a:solidFill>
                  <a:srgbClr val="FF0066"/>
                </a:solidFill>
              </a:rPr>
              <a:t>(ตามแนว</a:t>
            </a:r>
            <a:r>
              <a:rPr lang="en-US" sz="3600">
                <a:solidFill>
                  <a:srgbClr val="FF0066"/>
                </a:solidFill>
              </a:rPr>
              <a:t> Theory Y)</a:t>
            </a:r>
          </a:p>
          <a:p>
            <a:pPr algn="l"/>
            <a:r>
              <a:rPr lang="th-TH" sz="3600">
                <a:solidFill>
                  <a:schemeClr val="bg2"/>
                </a:solidFill>
              </a:rPr>
              <a:t>1.  องค์การควรออกแบบงานไปในทางที่</a:t>
            </a:r>
            <a:r>
              <a:rPr lang="th-TH" sz="3600">
                <a:solidFill>
                  <a:schemeClr val="hlink"/>
                </a:solidFill>
              </a:rPr>
              <a:t>จะเปิดโอกาสให้ผู้ทำงานทุกคนเข้าไปมีส่วนร่วมในการตัดสินใจ แก้ไขปัญหา</a:t>
            </a:r>
            <a:r>
              <a:rPr lang="th-TH" sz="3600">
                <a:solidFill>
                  <a:schemeClr val="bg2"/>
                </a:solidFill>
              </a:rPr>
              <a:t> ร่วมกับฝ่ายบริหาร เพื่อเป็นการกระตุ้นให้คนกล้าคิด มีความคิดริเริ่ม กล้าทำ กล้าตัดสินใจ</a:t>
            </a:r>
          </a:p>
          <a:p>
            <a:pPr algn="l"/>
            <a:r>
              <a:rPr lang="th-TH" sz="3600">
                <a:solidFill>
                  <a:schemeClr val="bg2"/>
                </a:solidFill>
              </a:rPr>
              <a:t>2.  </a:t>
            </a:r>
            <a:r>
              <a:rPr lang="th-TH" sz="3600">
                <a:solidFill>
                  <a:srgbClr val="0000FF"/>
                </a:solidFill>
              </a:rPr>
              <a:t>ต้องสร้างระบบการทำงานเป็นทีม</a:t>
            </a:r>
            <a:r>
              <a:rPr lang="th-TH" sz="3600">
                <a:solidFill>
                  <a:schemeClr val="bg2"/>
                </a:solidFill>
              </a:rPr>
              <a:t>  ประกอบด้วยบุคคลหลายระดับเข้ามาร่วมทีม ที่เรียกว่า </a:t>
            </a:r>
            <a:r>
              <a:rPr lang="th-TH" sz="3600">
                <a:solidFill>
                  <a:schemeClr val="folHlink"/>
                </a:solidFill>
              </a:rPr>
              <a:t>การบริหารแบบมีส่วนร่วม </a:t>
            </a:r>
            <a:r>
              <a:rPr lang="en-US" sz="3600">
                <a:solidFill>
                  <a:schemeClr val="folHlink"/>
                </a:solidFill>
              </a:rPr>
              <a:t>(Participative Management)</a:t>
            </a:r>
            <a:r>
              <a:rPr lang="en-US" sz="3600">
                <a:solidFill>
                  <a:schemeClr val="bg2"/>
                </a:solidFill>
              </a:rPr>
              <a:t>  โดยมี</a:t>
            </a:r>
            <a:r>
              <a:rPr lang="en-US" sz="3600">
                <a:solidFill>
                  <a:schemeClr val="folHlink"/>
                </a:solidFill>
              </a:rPr>
              <a:t>ผู้บริหารเป็นหัวหน้าทีม</a:t>
            </a:r>
            <a:r>
              <a:rPr lang="en-US" sz="3600">
                <a:solidFill>
                  <a:schemeClr val="bg2"/>
                </a:solidFill>
              </a:rPr>
              <a:t>ที่คอยให้คำแนะนำ  ให้กำลังใจกับผู้ร่วมทีมในฐานะเพื่อนร่วมงาน  ไม่ใช่ผู้คุมที่คอยข่มขู่ ลงโทษตลอดเวลา</a:t>
            </a:r>
            <a:r>
              <a:rPr lang="th-TH" sz="360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77827" name="Rectangle 3"/>
          <p:cNvSpPr>
            <a:spLocks noChangeArrowheads="1"/>
          </p:cNvSpPr>
          <p:nvPr/>
        </p:nvSpPr>
        <p:spPr bwMode="auto">
          <a:xfrm>
            <a:off x="323850" y="0"/>
            <a:ext cx="8208963" cy="1844675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7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7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7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77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77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 build="p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ext Box 1026"/>
          <p:cNvSpPr txBox="1">
            <a:spLocks noChangeArrowheads="1"/>
          </p:cNvSpPr>
          <p:nvPr/>
        </p:nvSpPr>
        <p:spPr bwMode="auto">
          <a:xfrm>
            <a:off x="381000" y="533400"/>
            <a:ext cx="8305800" cy="557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33400" indent="-533400" algn="l">
              <a:buFontTx/>
              <a:buAutoNum type="arabicPeriod" startAt="3"/>
            </a:pPr>
            <a:r>
              <a:rPr lang="th-TH">
                <a:solidFill>
                  <a:srgbClr val="FF0066"/>
                </a:solidFill>
              </a:rPr>
              <a:t>ต้องทำให้เป้าหมายของคนและขององค์การตรงกัน</a:t>
            </a:r>
            <a:r>
              <a:rPr lang="th-TH">
                <a:solidFill>
                  <a:schemeClr val="bg2"/>
                </a:solidFill>
              </a:rPr>
              <a:t> นั่นคือ ความสำเร็จ ความก้าวหน้าขององค์การ คือความสำเร็จ ความก้าว หน้าของผู้บริหาร และเจ้าหน้าที่ทุกคน เช่น</a:t>
            </a:r>
          </a:p>
          <a:p>
            <a:pPr marL="533400" indent="-533400" algn="l"/>
            <a:r>
              <a:rPr lang="th-TH">
                <a:solidFill>
                  <a:schemeClr val="bg2"/>
                </a:solidFill>
              </a:rPr>
              <a:t>        การยกย่องชมเชย  มีโบนัส  เลื่อนตำแหน่ง ฯลฯ แต่ต้องมีความเป็นธรรม</a:t>
            </a:r>
          </a:p>
          <a:p>
            <a:pPr marL="533400" indent="-533400" algn="l"/>
            <a:r>
              <a:rPr lang="th-TH">
                <a:solidFill>
                  <a:schemeClr val="bg2"/>
                </a:solidFill>
              </a:rPr>
              <a:t>         ผู้บริหารต้องระลึกเสมอว่า ไม่มีใครที่สามารถทำงานสำเร็จด้วยตัวเองเพียงคนเดียว ดังนั้น </a:t>
            </a:r>
            <a:r>
              <a:rPr lang="th-TH">
                <a:solidFill>
                  <a:schemeClr val="folHlink"/>
                </a:solidFill>
              </a:rPr>
              <a:t>ผู้นำที่ดี คือ </a:t>
            </a:r>
            <a:r>
              <a:rPr lang="en-US">
                <a:solidFill>
                  <a:schemeClr val="folHlink"/>
                </a:solidFill>
              </a:rPr>
              <a:t>“</a:t>
            </a:r>
            <a:r>
              <a:rPr lang="th-TH">
                <a:solidFill>
                  <a:schemeClr val="folHlink"/>
                </a:solidFill>
              </a:rPr>
              <a:t>ผู้ที่แบ่งปัน</a:t>
            </a:r>
            <a:r>
              <a:rPr lang="en-US">
                <a:solidFill>
                  <a:schemeClr val="folHlink"/>
                </a:solidFill>
              </a:rPr>
              <a:t>–</a:t>
            </a:r>
            <a:r>
              <a:rPr lang="th-TH">
                <a:solidFill>
                  <a:schemeClr val="folHlink"/>
                </a:solidFill>
              </a:rPr>
              <a:t> ความสำเร็จให้กับผู้อื่น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6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6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6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8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AutoShape 2"/>
          <p:cNvSpPr>
            <a:spLocks noChangeArrowheads="1"/>
          </p:cNvSpPr>
          <p:nvPr/>
        </p:nvSpPr>
        <p:spPr bwMode="auto">
          <a:xfrm>
            <a:off x="0" y="0"/>
            <a:ext cx="2916238" cy="2636838"/>
          </a:xfrm>
          <a:prstGeom prst="homePlate">
            <a:avLst>
              <a:gd name="adj" fmla="val 27649"/>
            </a:avLst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10947" name="Text Box 3"/>
          <p:cNvSpPr txBox="1">
            <a:spLocks noChangeArrowheads="1"/>
          </p:cNvSpPr>
          <p:nvPr/>
        </p:nvSpPr>
        <p:spPr bwMode="auto">
          <a:xfrm>
            <a:off x="0" y="188913"/>
            <a:ext cx="3132138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/>
              <a:t>นักทฤษฎีมนุษย์สัมพันธ์ มีมุมมองว่านักทฤษฎีคลาสสิก</a:t>
            </a:r>
          </a:p>
        </p:txBody>
      </p:sp>
      <p:sp>
        <p:nvSpPr>
          <p:cNvPr id="210948" name="Rectangle 4"/>
          <p:cNvSpPr>
            <a:spLocks noChangeArrowheads="1"/>
          </p:cNvSpPr>
          <p:nvPr/>
        </p:nvSpPr>
        <p:spPr bwMode="auto">
          <a:xfrm>
            <a:off x="0" y="2997200"/>
            <a:ext cx="9144000" cy="38608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10949" name="Text Box 5"/>
          <p:cNvSpPr txBox="1">
            <a:spLocks noChangeArrowheads="1"/>
          </p:cNvSpPr>
          <p:nvPr/>
        </p:nvSpPr>
        <p:spPr bwMode="auto">
          <a:xfrm>
            <a:off x="250825" y="3141663"/>
            <a:ext cx="9144000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/>
              <a:t>-มองคน</a:t>
            </a:r>
            <a:r>
              <a:rPr lang="th-TH"/>
              <a:t>เหมือนหุ่นยนตร์ เครื่องจักรกล หรือ</a:t>
            </a:r>
            <a:r>
              <a:rPr lang="en-US"/>
              <a:t>เป็น</a:t>
            </a:r>
            <a:r>
              <a:rPr lang="th-TH"/>
              <a:t>ปัจจัย</a:t>
            </a:r>
            <a:r>
              <a:rPr lang="en-US"/>
              <a:t>การผลิต (factor of production) </a:t>
            </a:r>
            <a:r>
              <a:rPr lang="th-TH"/>
              <a:t>อย่างหนึ่งไม่ต่างจาก</a:t>
            </a:r>
            <a:r>
              <a:rPr lang="en-US"/>
              <a:t>วั</a:t>
            </a:r>
            <a:r>
              <a:rPr lang="th-TH"/>
              <a:t>ตถุสิ่งของ</a:t>
            </a:r>
            <a:r>
              <a:rPr lang="en-US"/>
              <a:t> </a:t>
            </a:r>
          </a:p>
          <a:p>
            <a:pPr algn="l"/>
            <a:r>
              <a:rPr lang="th-TH"/>
              <a:t>- </a:t>
            </a:r>
            <a:r>
              <a:rPr lang="th-TH">
                <a:solidFill>
                  <a:srgbClr val="CC3300"/>
                </a:solidFill>
              </a:rPr>
              <a:t>คนทุกคนมีความต้องการเหมือนกันหมด</a:t>
            </a:r>
            <a:endParaRPr lang="en-US">
              <a:solidFill>
                <a:srgbClr val="CC3300"/>
              </a:solidFill>
            </a:endParaRPr>
          </a:p>
          <a:p>
            <a:pPr algn="l">
              <a:spcBef>
                <a:spcPct val="50000"/>
              </a:spcBef>
              <a:buFontTx/>
              <a:buChar char="-"/>
            </a:pPr>
            <a:r>
              <a:rPr lang="en-US"/>
              <a:t> </a:t>
            </a:r>
            <a:r>
              <a:rPr lang="th-TH">
                <a:solidFill>
                  <a:schemeClr val="tx1"/>
                </a:solidFill>
              </a:rPr>
              <a:t>มนุษย์จะถูกจูงใจได้โดยเหตุผลทางเศรษฐกิจเป็นพื้นฐานดังนั้น ค่าจ้างจึงเป็นสิ่งที่สามารถจูงใจคนได้ดีที่สุด </a:t>
            </a:r>
          </a:p>
        </p:txBody>
      </p:sp>
      <p:sp>
        <p:nvSpPr>
          <p:cNvPr id="210950" name="AutoShape 6"/>
          <p:cNvSpPr>
            <a:spLocks noChangeArrowheads="1"/>
          </p:cNvSpPr>
          <p:nvPr/>
        </p:nvSpPr>
        <p:spPr bwMode="auto">
          <a:xfrm>
            <a:off x="3059113" y="0"/>
            <a:ext cx="6084887" cy="3068638"/>
          </a:xfrm>
          <a:prstGeom prst="downArrowCallout">
            <a:avLst>
              <a:gd name="adj1" fmla="val 49610"/>
              <a:gd name="adj2" fmla="val 49573"/>
              <a:gd name="adj3" fmla="val 32745"/>
              <a:gd name="adj4" fmla="val 66667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10951" name="Text Box 7"/>
          <p:cNvSpPr txBox="1">
            <a:spLocks noChangeArrowheads="1"/>
          </p:cNvSpPr>
          <p:nvPr/>
        </p:nvSpPr>
        <p:spPr bwMode="auto">
          <a:xfrm>
            <a:off x="3132138" y="260350"/>
            <a:ext cx="60118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</a:rPr>
              <a:t>-</a:t>
            </a:r>
            <a:r>
              <a:rPr lang="th-TH"/>
              <a:t>ไม่ได้</a:t>
            </a:r>
            <a:r>
              <a:rPr lang="en-US"/>
              <a:t>ให้ความสำคัญกับคนในฐานะที่เป็นคน </a:t>
            </a:r>
            <a:r>
              <a:rPr lang="th-TH"/>
              <a:t>(มนุษย์)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0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0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10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210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210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10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109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109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109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46" grpId="0" animBg="1"/>
      <p:bldP spid="210947" grpId="0"/>
      <p:bldP spid="210948" grpId="0" animBg="1"/>
      <p:bldP spid="210949" grpId="0" build="p"/>
      <p:bldP spid="210950" grpId="0" animBg="1"/>
      <p:bldP spid="210951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Text Box 2"/>
          <p:cNvSpPr txBox="1">
            <a:spLocks noChangeArrowheads="1"/>
          </p:cNvSpPr>
          <p:nvPr/>
        </p:nvSpPr>
        <p:spPr bwMode="auto">
          <a:xfrm>
            <a:off x="228600" y="174625"/>
            <a:ext cx="8610600" cy="710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36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  </a:t>
            </a:r>
            <a:r>
              <a:rPr lang="th-TH" sz="3600">
                <a:solidFill>
                  <a:schemeClr val="hlink"/>
                </a:solidFill>
                <a:latin typeface="Cordia New" pitchFamily="34" charset="-34"/>
                <a:cs typeface="Cordia New" pitchFamily="34" charset="-34"/>
              </a:rPr>
              <a:t>     </a:t>
            </a:r>
            <a:r>
              <a:rPr lang="th-TH">
                <a:solidFill>
                  <a:srgbClr val="660033"/>
                </a:solidFill>
              </a:rPr>
              <a:t>ผู้นำต้อง</a:t>
            </a:r>
            <a:r>
              <a:rPr lang="th-TH">
                <a:solidFill>
                  <a:srgbClr val="6600CC"/>
                </a:solidFill>
              </a:rPr>
              <a:t>รู้จักใช้คน สร้างคนให้มาแบ่งเบาภาระหน้าที่การงานที่มีอยู่ ต้องสร้างคนมาทดแทน</a:t>
            </a:r>
            <a:r>
              <a:rPr lang="th-TH">
                <a:solidFill>
                  <a:srgbClr val="660033"/>
                </a:solidFill>
              </a:rPr>
              <a:t> สร้างผู้นำคนอื่นให้สามารถมาร่วมทำงาน  เพื่อความสำเร็จขององค์การ  </a:t>
            </a:r>
          </a:p>
          <a:p>
            <a:pPr algn="l">
              <a:spcBef>
                <a:spcPct val="50000"/>
              </a:spcBef>
            </a:pPr>
            <a:r>
              <a:rPr lang="th-TH">
                <a:solidFill>
                  <a:srgbClr val="660033"/>
                </a:solidFill>
              </a:rPr>
              <a:t>       เพราะเป็นสิ่งจำเป็นที่</a:t>
            </a:r>
            <a:r>
              <a:rPr lang="th-TH">
                <a:solidFill>
                  <a:schemeClr val="hlink"/>
                </a:solidFill>
              </a:rPr>
              <a:t>องค์การต้องมีผู้ที่สามารถมาทำงานคิด ตัดสินใจ แก้ไขปัญหาต่างๆ แทน</a:t>
            </a:r>
            <a:r>
              <a:rPr lang="th-TH">
                <a:solidFill>
                  <a:srgbClr val="660033"/>
                </a:solidFill>
              </a:rPr>
              <a:t>ผู้บริหารสูงสุด</a:t>
            </a:r>
            <a:r>
              <a:rPr lang="th-TH">
                <a:solidFill>
                  <a:schemeClr val="hlink"/>
                </a:solidFill>
              </a:rPr>
              <a:t>ได้ เมื่อผู้นำไม่อยู่ หรือต้องจากไป</a:t>
            </a:r>
          </a:p>
          <a:p>
            <a:pPr algn="l">
              <a:spcBef>
                <a:spcPct val="50000"/>
              </a:spcBef>
            </a:pPr>
            <a:r>
              <a:rPr lang="th-TH">
                <a:solidFill>
                  <a:srgbClr val="660033"/>
                </a:solidFill>
              </a:rPr>
              <a:t>     การทำงานร่วมกับผู้อื่น </a:t>
            </a:r>
            <a:r>
              <a:rPr lang="th-TH">
                <a:solidFill>
                  <a:schemeClr val="folHlink"/>
                </a:solidFill>
              </a:rPr>
              <a:t>การช่วยกันสร้างความสำเร็จของงาน หรือการทำงานเป็นทีม</a:t>
            </a:r>
            <a:r>
              <a:rPr lang="th-TH">
                <a:solidFill>
                  <a:srgbClr val="660033"/>
                </a:solidFill>
              </a:rPr>
              <a:t> จึงเป็นวิถีทางที่ช่วยให้การทำงาน(ขององค์การ)ประสบความสำเร็จได้อย่างสูงสุด</a:t>
            </a:r>
          </a:p>
          <a:p>
            <a:pPr algn="l">
              <a:spcBef>
                <a:spcPct val="50000"/>
              </a:spcBef>
            </a:pPr>
            <a:r>
              <a:rPr lang="th-TH">
                <a:solidFill>
                  <a:srgbClr val="660033"/>
                </a:solidFill>
              </a:rPr>
              <a:t>       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9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9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9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98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0" grpId="0" build="p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ext Box 2"/>
          <p:cNvSpPr txBox="1">
            <a:spLocks noChangeArrowheads="1"/>
          </p:cNvSpPr>
          <p:nvPr/>
        </p:nvSpPr>
        <p:spPr bwMode="auto">
          <a:xfrm>
            <a:off x="228600" y="457200"/>
            <a:ext cx="8686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th-TH" sz="3600">
              <a:solidFill>
                <a:schemeClr val="bg2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20835" name="Text Box 3"/>
          <p:cNvSpPr txBox="1">
            <a:spLocks noChangeArrowheads="1"/>
          </p:cNvSpPr>
          <p:nvPr/>
        </p:nvSpPr>
        <p:spPr bwMode="auto">
          <a:xfrm>
            <a:off x="304800" y="381000"/>
            <a:ext cx="8610600" cy="613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36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      </a:t>
            </a:r>
            <a:r>
              <a:rPr lang="th-TH" sz="3600">
                <a:solidFill>
                  <a:schemeClr val="bg2"/>
                </a:solidFill>
              </a:rPr>
              <a:t>การทำงานในองค์การ ถ้าทุกคนโดยเฉพาะ</a:t>
            </a:r>
            <a:r>
              <a:rPr lang="th-TH" sz="3600">
                <a:solidFill>
                  <a:srgbClr val="FF0066"/>
                </a:solidFill>
              </a:rPr>
              <a:t>ผู้นำ</a:t>
            </a:r>
            <a:r>
              <a:rPr lang="th-TH" sz="3600">
                <a:solidFill>
                  <a:schemeClr val="bg2"/>
                </a:solidFill>
              </a:rPr>
              <a:t>มีความรู้สึกว่าผู้ที่ทำงานในองค์การทุกคนคือ</a:t>
            </a:r>
            <a:r>
              <a:rPr lang="th-TH" sz="3600">
                <a:solidFill>
                  <a:schemeClr val="hlink"/>
                </a:solidFill>
              </a:rPr>
              <a:t>พวกเดียวกัน เป็นเพื่อนร่วม งาน </a:t>
            </a:r>
            <a:r>
              <a:rPr lang="th-TH" sz="3600">
                <a:solidFill>
                  <a:schemeClr val="bg2"/>
                </a:solidFill>
              </a:rPr>
              <a:t>ที่ต่างมุ่งมั่นที่จะทำงานเพื่อความสำเร็จของส่วนรวม  </a:t>
            </a:r>
          </a:p>
          <a:p>
            <a:pPr algn="l">
              <a:spcBef>
                <a:spcPct val="50000"/>
              </a:spcBef>
            </a:pPr>
            <a:r>
              <a:rPr lang="th-TH" sz="3600">
                <a:solidFill>
                  <a:schemeClr val="bg2"/>
                </a:solidFill>
              </a:rPr>
              <a:t>     โดยทำงานร่วมกัน </a:t>
            </a:r>
            <a:r>
              <a:rPr lang="th-TH" sz="3600">
                <a:solidFill>
                  <a:srgbClr val="FF0066"/>
                </a:solidFill>
              </a:rPr>
              <a:t>บนฐานของความไว้เนื้อเชื่อใจ ให้เกียรติ์ซึ่งกันและกัน  รับผิดชอบร่วมกัน ไม่ทิ้งกัน</a:t>
            </a:r>
          </a:p>
          <a:p>
            <a:pPr algn="l">
              <a:spcBef>
                <a:spcPct val="50000"/>
              </a:spcBef>
            </a:pPr>
            <a:r>
              <a:rPr lang="th-TH" sz="3600">
                <a:solidFill>
                  <a:srgbClr val="FF0066"/>
                </a:solidFill>
              </a:rPr>
              <a:t>    </a:t>
            </a:r>
            <a:r>
              <a:rPr lang="th-TH" sz="3600">
                <a:solidFill>
                  <a:schemeClr val="tx1"/>
                </a:solidFill>
              </a:rPr>
              <a:t>การพยายาม</a:t>
            </a:r>
            <a:r>
              <a:rPr lang="th-TH" sz="3600">
                <a:solidFill>
                  <a:srgbClr val="6600CC"/>
                </a:solidFill>
              </a:rPr>
              <a:t>สร้างระบบการทำงานเป็นทีม</a:t>
            </a:r>
            <a:r>
              <a:rPr lang="th-TH" sz="3600">
                <a:solidFill>
                  <a:schemeClr val="tx1"/>
                </a:solidFill>
              </a:rPr>
              <a:t> ประกอบด้วยบุคคลหลายระดับเข้ามาร่วมทำงาน ที่เรียกว่า</a:t>
            </a:r>
            <a:r>
              <a:rPr lang="th-TH" sz="3600">
                <a:solidFill>
                  <a:schemeClr val="folHlink"/>
                </a:solidFill>
              </a:rPr>
              <a:t>การบริหารแบบมีส่วนร่วม</a:t>
            </a:r>
            <a:r>
              <a:rPr lang="th-TH" sz="3600">
                <a:solidFill>
                  <a:schemeClr val="tx1"/>
                </a:solidFill>
              </a:rPr>
              <a:t> เพื่อให้</a:t>
            </a:r>
            <a:r>
              <a:rPr lang="th-TH" sz="3600">
                <a:solidFill>
                  <a:schemeClr val="folHlink"/>
                </a:solidFill>
              </a:rPr>
              <a:t>ทุกคนมีโอกาสคิด ตัดสินใจ มีความคิดริเริ่ม กล้าคิด กล้าทำ</a:t>
            </a:r>
            <a:r>
              <a:rPr lang="th-TH" sz="3600">
                <a:solidFill>
                  <a:schemeClr val="tx1"/>
                </a:solidFill>
              </a:rPr>
              <a:t>ในสิ่งที่สร้างสรร เพื่อความสำเร็จ รับผิดชอบร่วมกัน </a:t>
            </a:r>
            <a:r>
              <a:rPr lang="th-TH" sz="3600">
                <a:solidFill>
                  <a:schemeClr val="folHlink"/>
                </a:solidFill>
              </a:rPr>
              <a:t>จึงเป็นแนวทางการบริหารตามแนวคิดของทฤษฎี </a:t>
            </a:r>
            <a:r>
              <a:rPr lang="en-US" sz="3600">
                <a:solidFill>
                  <a:schemeClr val="folHlink"/>
                </a:solidFill>
              </a:rPr>
              <a:t>Y</a:t>
            </a:r>
            <a:endParaRPr lang="th-TH" sz="3600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5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ext Box 2"/>
          <p:cNvSpPr txBox="1">
            <a:spLocks noChangeArrowheads="1"/>
          </p:cNvSpPr>
          <p:nvPr/>
        </p:nvSpPr>
        <p:spPr bwMode="auto">
          <a:xfrm>
            <a:off x="457200" y="0"/>
            <a:ext cx="822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3600">
                <a:solidFill>
                  <a:srgbClr val="6600CC"/>
                </a:solidFill>
              </a:rPr>
              <a:t>แนวคิด </a:t>
            </a:r>
            <a:r>
              <a:rPr lang="en-US" sz="3600">
                <a:solidFill>
                  <a:srgbClr val="6600CC"/>
                </a:solidFill>
              </a:rPr>
              <a:t>Theory X </a:t>
            </a:r>
            <a:r>
              <a:rPr lang="th-TH" sz="3600">
                <a:solidFill>
                  <a:srgbClr val="6600CC"/>
                </a:solidFill>
              </a:rPr>
              <a:t>และ</a:t>
            </a:r>
            <a:r>
              <a:rPr lang="en-US" sz="3600">
                <a:solidFill>
                  <a:srgbClr val="6600CC"/>
                </a:solidFill>
              </a:rPr>
              <a:t>Theory Y </a:t>
            </a:r>
            <a:r>
              <a:rPr lang="th-TH" sz="3600">
                <a:solidFill>
                  <a:srgbClr val="6600CC"/>
                </a:solidFill>
              </a:rPr>
              <a:t>ของMcGregor</a:t>
            </a:r>
            <a:endParaRPr lang="th-TH" sz="2800" b="0">
              <a:solidFill>
                <a:srgbClr val="6600CC"/>
              </a:solidFill>
            </a:endParaRPr>
          </a:p>
        </p:txBody>
      </p:sp>
      <p:sp>
        <p:nvSpPr>
          <p:cNvPr id="144387" name="Text Box 3"/>
          <p:cNvSpPr txBox="1">
            <a:spLocks noChangeArrowheads="1"/>
          </p:cNvSpPr>
          <p:nvPr/>
        </p:nvSpPr>
        <p:spPr bwMode="auto">
          <a:xfrm>
            <a:off x="381000" y="1066800"/>
            <a:ext cx="3886200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600">
                <a:solidFill>
                  <a:srgbClr val="6600CC"/>
                </a:solidFill>
              </a:rPr>
              <a:t>การบริหารแบบทฤษฎี </a:t>
            </a:r>
            <a:r>
              <a:rPr lang="en-US" sz="3600">
                <a:solidFill>
                  <a:srgbClr val="6600CC"/>
                </a:solidFill>
              </a:rPr>
              <a:t>X</a:t>
            </a:r>
          </a:p>
          <a:p>
            <a:pPr>
              <a:spcBef>
                <a:spcPct val="100000"/>
              </a:spcBef>
            </a:pPr>
            <a:r>
              <a:rPr lang="th-TH" sz="3600">
                <a:solidFill>
                  <a:schemeClr val="hlink"/>
                </a:solidFill>
              </a:rPr>
              <a:t>มีอิทธิพลในตะวันตก</a:t>
            </a:r>
          </a:p>
          <a:p>
            <a:pPr algn="l">
              <a:spcBef>
                <a:spcPct val="100000"/>
              </a:spcBef>
            </a:pPr>
            <a:r>
              <a:rPr lang="th-TH" sz="3600">
                <a:solidFill>
                  <a:schemeClr val="bg2"/>
                </a:solidFill>
              </a:rPr>
              <a:t>องค์การที่ใช้ทฤษฎี </a:t>
            </a:r>
            <a:r>
              <a:rPr lang="en-US" sz="3600">
                <a:solidFill>
                  <a:schemeClr val="bg2"/>
                </a:solidFill>
              </a:rPr>
              <a:t>X </a:t>
            </a:r>
            <a:r>
              <a:rPr lang="th-TH" sz="3600">
                <a:solidFill>
                  <a:schemeClr val="bg2"/>
                </a:solidFill>
              </a:rPr>
              <a:t>เป็นแนวทางในการบริหารเรียกว่า</a:t>
            </a:r>
          </a:p>
          <a:p>
            <a:pPr algn="l"/>
            <a:r>
              <a:rPr lang="th-TH" sz="3600">
                <a:solidFill>
                  <a:schemeClr val="folHlink"/>
                </a:solidFill>
              </a:rPr>
              <a:t>องค์การแบบเอ </a:t>
            </a:r>
            <a:r>
              <a:rPr lang="en-US" sz="3600">
                <a:solidFill>
                  <a:schemeClr val="folHlink"/>
                </a:solidFill>
              </a:rPr>
              <a:t>(Type A Organization)</a:t>
            </a:r>
            <a:r>
              <a:rPr lang="en-US" sz="3600">
                <a:solidFill>
                  <a:schemeClr val="bg2"/>
                </a:solidFill>
              </a:rPr>
              <a:t> </a:t>
            </a:r>
            <a:r>
              <a:rPr lang="th-TH" sz="3600">
                <a:solidFill>
                  <a:schemeClr val="bg2"/>
                </a:solidFill>
              </a:rPr>
              <a:t>พบโดยทั่วไปในโลกตะวันตก</a:t>
            </a:r>
            <a:endParaRPr lang="th-TH" sz="2800" b="0">
              <a:solidFill>
                <a:schemeClr val="bg2"/>
              </a:solidFill>
            </a:endParaRPr>
          </a:p>
        </p:txBody>
      </p:sp>
      <p:sp>
        <p:nvSpPr>
          <p:cNvPr id="144388" name="Text Box 4"/>
          <p:cNvSpPr txBox="1">
            <a:spLocks noChangeArrowheads="1"/>
          </p:cNvSpPr>
          <p:nvPr/>
        </p:nvSpPr>
        <p:spPr bwMode="auto">
          <a:xfrm>
            <a:off x="4876800" y="1066800"/>
            <a:ext cx="3962400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600">
                <a:solidFill>
                  <a:schemeClr val="hlink"/>
                </a:solidFill>
              </a:rPr>
              <a:t>การบริหารแบบทฤษฎี </a:t>
            </a:r>
            <a:r>
              <a:rPr lang="en-US" sz="3600">
                <a:solidFill>
                  <a:schemeClr val="hlink"/>
                </a:solidFill>
              </a:rPr>
              <a:t>Y</a:t>
            </a:r>
          </a:p>
          <a:p>
            <a:pPr>
              <a:spcBef>
                <a:spcPct val="100000"/>
              </a:spcBef>
            </a:pPr>
            <a:r>
              <a:rPr lang="th-TH" sz="3600">
                <a:solidFill>
                  <a:schemeClr val="hlink"/>
                </a:solidFill>
              </a:rPr>
              <a:t>มีอิทธิพลในญี่ปุ่น</a:t>
            </a:r>
            <a:endParaRPr lang="en-US" sz="3600">
              <a:solidFill>
                <a:schemeClr val="hlink"/>
              </a:solidFill>
            </a:endParaRPr>
          </a:p>
          <a:p>
            <a:pPr algn="l">
              <a:spcBef>
                <a:spcPct val="100000"/>
              </a:spcBef>
            </a:pPr>
            <a:r>
              <a:rPr lang="en-US" sz="3600">
                <a:solidFill>
                  <a:schemeClr val="bg2"/>
                </a:solidFill>
              </a:rPr>
              <a:t>องค์การที่ใช้ทฤษฎี Y </a:t>
            </a:r>
            <a:r>
              <a:rPr lang="th-TH" sz="3600">
                <a:solidFill>
                  <a:schemeClr val="bg2"/>
                </a:solidFill>
              </a:rPr>
              <a:t>เป็นแนวทางในการบริหาร เรียกว่า </a:t>
            </a:r>
          </a:p>
          <a:p>
            <a:pPr algn="l"/>
            <a:r>
              <a:rPr lang="th-TH" sz="3600">
                <a:solidFill>
                  <a:srgbClr val="66FF33"/>
                </a:solidFill>
              </a:rPr>
              <a:t>องค์การแบบ </a:t>
            </a:r>
            <a:r>
              <a:rPr lang="en-US" sz="3600">
                <a:solidFill>
                  <a:srgbClr val="66FF33"/>
                </a:solidFill>
              </a:rPr>
              <a:t>J  (Type J Organization)</a:t>
            </a:r>
            <a:endParaRPr lang="th-TH" sz="2800" b="0">
              <a:solidFill>
                <a:srgbClr val="66FF33"/>
              </a:solidFill>
            </a:endParaRPr>
          </a:p>
        </p:txBody>
      </p:sp>
      <p:sp>
        <p:nvSpPr>
          <p:cNvPr id="144389" name="Text Box 5"/>
          <p:cNvSpPr txBox="1">
            <a:spLocks noChangeArrowheads="1"/>
          </p:cNvSpPr>
          <p:nvPr/>
        </p:nvSpPr>
        <p:spPr bwMode="auto">
          <a:xfrm>
            <a:off x="5029200" y="5562600"/>
            <a:ext cx="3810000" cy="120015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3600">
                <a:solidFill>
                  <a:schemeClr val="bg2"/>
                </a:solidFill>
                <a:latin typeface="Times New Roman" pitchFamily="18" charset="0"/>
              </a:rPr>
              <a:t>เป็นลักษณะ</a:t>
            </a:r>
            <a:r>
              <a:rPr lang="th-TH" sz="3600">
                <a:solidFill>
                  <a:schemeClr val="folHlink"/>
                </a:solidFill>
                <a:latin typeface="Times New Roman" pitchFamily="18" charset="0"/>
              </a:rPr>
              <a:t>การบริหารงานในองค์การต่างๆของญี่ปุ่น</a:t>
            </a:r>
            <a:endParaRPr lang="th-TH" sz="3600" b="0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144390" name="Line 6"/>
          <p:cNvSpPr>
            <a:spLocks noChangeShapeType="1"/>
          </p:cNvSpPr>
          <p:nvPr/>
        </p:nvSpPr>
        <p:spPr bwMode="auto">
          <a:xfrm>
            <a:off x="2057400" y="914400"/>
            <a:ext cx="5181600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44391" name="Line 7"/>
          <p:cNvSpPr>
            <a:spLocks noChangeShapeType="1"/>
          </p:cNvSpPr>
          <p:nvPr/>
        </p:nvSpPr>
        <p:spPr bwMode="auto">
          <a:xfrm>
            <a:off x="4648200" y="457200"/>
            <a:ext cx="0" cy="4572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44392" name="Line 8"/>
          <p:cNvSpPr>
            <a:spLocks noChangeShapeType="1"/>
          </p:cNvSpPr>
          <p:nvPr/>
        </p:nvSpPr>
        <p:spPr bwMode="auto">
          <a:xfrm>
            <a:off x="2057400" y="914400"/>
            <a:ext cx="0" cy="2286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44393" name="Line 9"/>
          <p:cNvSpPr>
            <a:spLocks noChangeShapeType="1"/>
          </p:cNvSpPr>
          <p:nvPr/>
        </p:nvSpPr>
        <p:spPr bwMode="auto">
          <a:xfrm>
            <a:off x="7239000" y="914400"/>
            <a:ext cx="0" cy="1524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44394" name="Line 10"/>
          <p:cNvSpPr>
            <a:spLocks noChangeShapeType="1"/>
          </p:cNvSpPr>
          <p:nvPr/>
        </p:nvSpPr>
        <p:spPr bwMode="auto">
          <a:xfrm>
            <a:off x="2057400" y="1600200"/>
            <a:ext cx="0" cy="7620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44395" name="Line 11"/>
          <p:cNvSpPr>
            <a:spLocks noChangeShapeType="1"/>
          </p:cNvSpPr>
          <p:nvPr/>
        </p:nvSpPr>
        <p:spPr bwMode="auto">
          <a:xfrm>
            <a:off x="2057400" y="2743200"/>
            <a:ext cx="0" cy="6858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44396" name="Line 12"/>
          <p:cNvSpPr>
            <a:spLocks noChangeShapeType="1"/>
          </p:cNvSpPr>
          <p:nvPr/>
        </p:nvSpPr>
        <p:spPr bwMode="auto">
          <a:xfrm>
            <a:off x="7239000" y="1600200"/>
            <a:ext cx="0" cy="7620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44397" name="Line 13"/>
          <p:cNvSpPr>
            <a:spLocks noChangeShapeType="1"/>
          </p:cNvSpPr>
          <p:nvPr/>
        </p:nvSpPr>
        <p:spPr bwMode="auto">
          <a:xfrm>
            <a:off x="7239000" y="2743200"/>
            <a:ext cx="0" cy="6096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4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4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4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4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4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4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4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4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4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4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4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4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4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4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4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4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44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44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44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4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44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44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44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44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4438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4438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44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44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6" grpId="0" build="p" autoUpdateAnimBg="0"/>
      <p:bldP spid="144387" grpId="0" build="p" autoUpdateAnimBg="0"/>
      <p:bldP spid="144388" grpId="0" build="p" autoUpdateAnimBg="0"/>
      <p:bldP spid="144389" grpId="0" build="p" animBg="1" autoUpdateAnimBg="0"/>
      <p:bldP spid="144390" grpId="0" animBg="1"/>
      <p:bldP spid="144391" grpId="0" animBg="1"/>
      <p:bldP spid="144392" grpId="0" animBg="1"/>
      <p:bldP spid="144393" grpId="0" animBg="1"/>
      <p:bldP spid="144394" grpId="0" animBg="1"/>
      <p:bldP spid="144395" grpId="0" animBg="1"/>
      <p:bldP spid="144396" grpId="0" animBg="1"/>
      <p:bldP spid="144397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6" name="AutoShape 4"/>
          <p:cNvSpPr>
            <a:spLocks noChangeArrowheads="1"/>
          </p:cNvSpPr>
          <p:nvPr/>
        </p:nvSpPr>
        <p:spPr bwMode="auto">
          <a:xfrm>
            <a:off x="0" y="0"/>
            <a:ext cx="1979613" cy="1916113"/>
          </a:xfrm>
          <a:prstGeom prst="homePlate">
            <a:avLst>
              <a:gd name="adj" fmla="val 25829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97637" name="Text Box 5"/>
          <p:cNvSpPr txBox="1">
            <a:spLocks noChangeArrowheads="1"/>
          </p:cNvSpPr>
          <p:nvPr/>
        </p:nvSpPr>
        <p:spPr bwMode="auto">
          <a:xfrm>
            <a:off x="0" y="333375"/>
            <a:ext cx="2411413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</a:rPr>
              <a:t>Frederick Herzberg</a:t>
            </a:r>
            <a:endParaRPr lang="th-TH">
              <a:solidFill>
                <a:schemeClr val="hlink"/>
              </a:solidFill>
            </a:endParaRPr>
          </a:p>
        </p:txBody>
      </p:sp>
      <p:sp>
        <p:nvSpPr>
          <p:cNvPr id="197638" name="AutoShape 6"/>
          <p:cNvSpPr>
            <a:spLocks noChangeArrowheads="1"/>
          </p:cNvSpPr>
          <p:nvPr/>
        </p:nvSpPr>
        <p:spPr bwMode="auto">
          <a:xfrm>
            <a:off x="2051050" y="0"/>
            <a:ext cx="6697663" cy="2636838"/>
          </a:xfrm>
          <a:prstGeom prst="downArrowCallout">
            <a:avLst>
              <a:gd name="adj1" fmla="val 63501"/>
              <a:gd name="adj2" fmla="val 63501"/>
              <a:gd name="adj3" fmla="val 16667"/>
              <a:gd name="adj4" fmla="val 66667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97639" name="Text Box 7"/>
          <p:cNvSpPr txBox="1">
            <a:spLocks noChangeArrowheads="1"/>
          </p:cNvSpPr>
          <p:nvPr/>
        </p:nvSpPr>
        <p:spPr bwMode="auto">
          <a:xfrm>
            <a:off x="2268538" y="0"/>
            <a:ext cx="63373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>
                <a:solidFill>
                  <a:srgbClr val="0000FF"/>
                </a:solidFill>
              </a:rPr>
              <a:t> ทฤษฎี “ปัจจัยอนามัย - การจูงใจ” </a:t>
            </a:r>
            <a:r>
              <a:rPr lang="en-US">
                <a:solidFill>
                  <a:srgbClr val="0000FF"/>
                </a:solidFill>
              </a:rPr>
              <a:t>(Motivation- Hygiene Theory/Two Factors Theory)</a:t>
            </a:r>
            <a:r>
              <a:rPr lang="en-US">
                <a:solidFill>
                  <a:schemeClr val="hlink"/>
                </a:solidFill>
              </a:rPr>
              <a:t> – </a:t>
            </a:r>
            <a:r>
              <a:rPr lang="th-TH">
                <a:solidFill>
                  <a:schemeClr val="hlink"/>
                </a:solidFill>
              </a:rPr>
              <a:t>ค.ศ. </a:t>
            </a:r>
            <a:r>
              <a:rPr lang="en-US">
                <a:solidFill>
                  <a:schemeClr val="hlink"/>
                </a:solidFill>
              </a:rPr>
              <a:t>1957</a:t>
            </a:r>
            <a:endParaRPr lang="th-TH">
              <a:solidFill>
                <a:schemeClr val="hlink"/>
              </a:solidFill>
            </a:endParaRPr>
          </a:p>
        </p:txBody>
      </p:sp>
      <p:sp>
        <p:nvSpPr>
          <p:cNvPr id="197642" name="AutoShape 10"/>
          <p:cNvSpPr>
            <a:spLocks noChangeArrowheads="1"/>
          </p:cNvSpPr>
          <p:nvPr/>
        </p:nvSpPr>
        <p:spPr bwMode="auto">
          <a:xfrm>
            <a:off x="3708400" y="2708275"/>
            <a:ext cx="3024188" cy="3673475"/>
          </a:xfrm>
          <a:prstGeom prst="leftRightArrowCallout">
            <a:avLst>
              <a:gd name="adj1" fmla="val 30367"/>
              <a:gd name="adj2" fmla="val 30367"/>
              <a:gd name="adj3" fmla="val 12500"/>
              <a:gd name="adj4" fmla="val 50000"/>
            </a:avLst>
          </a:prstGeom>
          <a:solidFill>
            <a:srgbClr val="6600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97643" name="Text Box 11"/>
          <p:cNvSpPr txBox="1">
            <a:spLocks noChangeArrowheads="1"/>
          </p:cNvSpPr>
          <p:nvPr/>
        </p:nvSpPr>
        <p:spPr bwMode="auto">
          <a:xfrm>
            <a:off x="4356100" y="3716338"/>
            <a:ext cx="1730375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th-TH">
                <a:solidFill>
                  <a:srgbClr val="FFFF00"/>
                </a:solidFill>
              </a:rPr>
              <a:t>การทำงานของคนในองค์การ</a:t>
            </a:r>
          </a:p>
        </p:txBody>
      </p:sp>
      <p:sp>
        <p:nvSpPr>
          <p:cNvPr id="197644" name="AutoShape 12"/>
          <p:cNvSpPr>
            <a:spLocks noChangeArrowheads="1"/>
          </p:cNvSpPr>
          <p:nvPr/>
        </p:nvSpPr>
        <p:spPr bwMode="auto">
          <a:xfrm>
            <a:off x="250825" y="3068638"/>
            <a:ext cx="3457575" cy="2736850"/>
          </a:xfrm>
          <a:prstGeom prst="cloudCallout">
            <a:avLst>
              <a:gd name="adj1" fmla="val -43750"/>
              <a:gd name="adj2" fmla="val 70000"/>
            </a:avLst>
          </a:pr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r>
              <a:rPr lang="th-TH"/>
              <a:t>ความพอใจและไม่พอใจในการทำงาน</a:t>
            </a:r>
          </a:p>
        </p:txBody>
      </p:sp>
      <p:sp>
        <p:nvSpPr>
          <p:cNvPr id="197645" name="AutoShape 13"/>
          <p:cNvSpPr>
            <a:spLocks noChangeArrowheads="1"/>
          </p:cNvSpPr>
          <p:nvPr/>
        </p:nvSpPr>
        <p:spPr bwMode="auto">
          <a:xfrm>
            <a:off x="6588125" y="2924175"/>
            <a:ext cx="2555875" cy="3240088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97646" name="Text Box 14"/>
          <p:cNvSpPr txBox="1">
            <a:spLocks noChangeArrowheads="1"/>
          </p:cNvSpPr>
          <p:nvPr/>
        </p:nvSpPr>
        <p:spPr bwMode="auto">
          <a:xfrm>
            <a:off x="6659563" y="3500438"/>
            <a:ext cx="2484437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/>
              <a:t>   ขวัญกำลังใจ       -  และแรงจูงใจ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7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7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7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7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7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7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7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7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7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7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7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7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7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7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7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7" grpId="0"/>
      <p:bldP spid="197638" grpId="0" animBg="1"/>
      <p:bldP spid="197639" grpId="0"/>
      <p:bldP spid="197642" grpId="0" animBg="1"/>
      <p:bldP spid="197643" grpId="0"/>
      <p:bldP spid="197644" grpId="0" animBg="1"/>
      <p:bldP spid="197645" grpId="0" animBg="1"/>
      <p:bldP spid="197646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60" name="AutoShape 4"/>
          <p:cNvSpPr>
            <a:spLocks noChangeArrowheads="1"/>
          </p:cNvSpPr>
          <p:nvPr/>
        </p:nvSpPr>
        <p:spPr bwMode="auto">
          <a:xfrm>
            <a:off x="250825" y="2420938"/>
            <a:ext cx="8569325" cy="2016125"/>
          </a:xfrm>
          <a:prstGeom prst="upDownArrowCallout">
            <a:avLst>
              <a:gd name="adj1" fmla="val 106260"/>
              <a:gd name="adj2" fmla="val 106260"/>
              <a:gd name="adj3" fmla="val 12500"/>
              <a:gd name="adj4" fmla="val 50000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98661" name="Text Box 5"/>
          <p:cNvSpPr txBox="1">
            <a:spLocks noChangeArrowheads="1"/>
          </p:cNvSpPr>
          <p:nvPr/>
        </p:nvSpPr>
        <p:spPr bwMode="auto">
          <a:xfrm>
            <a:off x="0" y="2997200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Herzberg </a:t>
            </a:r>
            <a:r>
              <a:rPr lang="th-TH"/>
              <a:t>แบ่งปัจจัยที่มีผลต่อการทำงานของคนเป็น 2ประเภท</a:t>
            </a:r>
          </a:p>
        </p:txBody>
      </p:sp>
      <p:sp>
        <p:nvSpPr>
          <p:cNvPr id="198662" name="AutoShape 6"/>
          <p:cNvSpPr>
            <a:spLocks noChangeArrowheads="1"/>
          </p:cNvSpPr>
          <p:nvPr/>
        </p:nvSpPr>
        <p:spPr bwMode="auto">
          <a:xfrm>
            <a:off x="323850" y="188913"/>
            <a:ext cx="8820150" cy="2232025"/>
          </a:xfrm>
          <a:prstGeom prst="cloudCallout">
            <a:avLst>
              <a:gd name="adj1" fmla="val -43750"/>
              <a:gd name="adj2" fmla="val 70000"/>
            </a:avLst>
          </a:pr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th-TH"/>
          </a:p>
        </p:txBody>
      </p:sp>
      <p:sp>
        <p:nvSpPr>
          <p:cNvPr id="198663" name="Text Box 7"/>
          <p:cNvSpPr txBox="1">
            <a:spLocks noChangeArrowheads="1"/>
          </p:cNvSpPr>
          <p:nvPr/>
        </p:nvSpPr>
        <p:spPr bwMode="auto">
          <a:xfrm>
            <a:off x="1187450" y="692150"/>
            <a:ext cx="7488238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/>
            <a:r>
              <a:rPr lang="th-TH">
                <a:solidFill>
                  <a:schemeClr val="bg2"/>
                </a:solidFill>
              </a:rPr>
              <a:t>ปัจจัย</a:t>
            </a:r>
            <a:r>
              <a:rPr lang="th-TH">
                <a:solidFill>
                  <a:schemeClr val="hlink"/>
                </a:solidFill>
              </a:rPr>
              <a:t>สุขอนามัย/ปัจจัยรักษา</a:t>
            </a:r>
            <a:r>
              <a:rPr lang="th-TH">
                <a:solidFill>
                  <a:schemeClr val="bg2"/>
                </a:solidFill>
              </a:rPr>
              <a:t>  (</a:t>
            </a:r>
            <a:r>
              <a:rPr lang="en-US">
                <a:solidFill>
                  <a:schemeClr val="bg2"/>
                </a:solidFill>
              </a:rPr>
              <a:t>Hygiene factors, Maintenance factor )</a:t>
            </a:r>
          </a:p>
          <a:p>
            <a:pPr algn="l">
              <a:spcBef>
                <a:spcPct val="50000"/>
              </a:spcBef>
            </a:pPr>
            <a:endParaRPr lang="th-TH"/>
          </a:p>
        </p:txBody>
      </p:sp>
      <p:sp>
        <p:nvSpPr>
          <p:cNvPr id="198664" name="AutoShape 8"/>
          <p:cNvSpPr>
            <a:spLocks noChangeArrowheads="1"/>
          </p:cNvSpPr>
          <p:nvPr/>
        </p:nvSpPr>
        <p:spPr bwMode="auto">
          <a:xfrm>
            <a:off x="250825" y="4221163"/>
            <a:ext cx="8893175" cy="2636837"/>
          </a:xfrm>
          <a:prstGeom prst="irregularSeal2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98665" name="Text Box 9"/>
          <p:cNvSpPr txBox="1">
            <a:spLocks noChangeArrowheads="1"/>
          </p:cNvSpPr>
          <p:nvPr/>
        </p:nvSpPr>
        <p:spPr bwMode="auto">
          <a:xfrm>
            <a:off x="1835150" y="5013325"/>
            <a:ext cx="5616575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>
                <a:solidFill>
                  <a:schemeClr val="bg2"/>
                </a:solidFill>
              </a:rPr>
              <a:t>ปัจจัยจูงใจ (Motivation factors, Motivators)</a:t>
            </a:r>
          </a:p>
          <a:p>
            <a:pPr algn="l">
              <a:spcBef>
                <a:spcPct val="50000"/>
              </a:spcBef>
            </a:pPr>
            <a:endParaRPr lang="th-TH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8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8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8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8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8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8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8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8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8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8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0" grpId="0" animBg="1"/>
      <p:bldP spid="198661" grpId="0"/>
      <p:bldP spid="198662" grpId="0" animBg="1"/>
      <p:bldP spid="198663" grpId="0"/>
      <p:bldP spid="198664" grpId="0" animBg="1"/>
      <p:bldP spid="198665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AutoShape 2"/>
          <p:cNvSpPr>
            <a:spLocks noChangeArrowheads="1"/>
          </p:cNvSpPr>
          <p:nvPr/>
        </p:nvSpPr>
        <p:spPr bwMode="auto">
          <a:xfrm>
            <a:off x="0" y="1196975"/>
            <a:ext cx="3276600" cy="4103688"/>
          </a:xfrm>
          <a:prstGeom prst="homePlate">
            <a:avLst>
              <a:gd name="adj" fmla="val 25000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01731" name="Text Box 3"/>
          <p:cNvSpPr txBox="1">
            <a:spLocks noChangeArrowheads="1"/>
          </p:cNvSpPr>
          <p:nvPr/>
        </p:nvSpPr>
        <p:spPr bwMode="auto">
          <a:xfrm>
            <a:off x="0" y="1773238"/>
            <a:ext cx="2771775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/>
            <a:r>
              <a:rPr lang="th-TH">
                <a:solidFill>
                  <a:schemeClr val="bg2"/>
                </a:solidFill>
              </a:rPr>
              <a:t>ปัจจัยสุขอนามัย  (</a:t>
            </a:r>
            <a:r>
              <a:rPr lang="en-US">
                <a:solidFill>
                  <a:schemeClr val="bg2"/>
                </a:solidFill>
              </a:rPr>
              <a:t>Hygiene factors, Maintenance factor )</a:t>
            </a:r>
          </a:p>
          <a:p>
            <a:pPr algn="l">
              <a:spcBef>
                <a:spcPct val="50000"/>
              </a:spcBef>
            </a:pPr>
            <a:endParaRPr lang="th-TH"/>
          </a:p>
        </p:txBody>
      </p:sp>
      <p:sp>
        <p:nvSpPr>
          <p:cNvPr id="201732" name="AutoShape 4"/>
          <p:cNvSpPr>
            <a:spLocks noChangeArrowheads="1"/>
          </p:cNvSpPr>
          <p:nvPr/>
        </p:nvSpPr>
        <p:spPr bwMode="auto">
          <a:xfrm>
            <a:off x="3276600" y="0"/>
            <a:ext cx="5867400" cy="6858000"/>
          </a:xfrm>
          <a:prstGeom prst="foldedCorner">
            <a:avLst>
              <a:gd name="adj" fmla="val 12500"/>
            </a:avLst>
          </a:prstGeom>
          <a:solidFill>
            <a:srgbClr val="660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01733" name="Text Box 5"/>
          <p:cNvSpPr txBox="1">
            <a:spLocks noChangeArrowheads="1"/>
          </p:cNvSpPr>
          <p:nvPr/>
        </p:nvSpPr>
        <p:spPr bwMode="auto">
          <a:xfrm>
            <a:off x="3348038" y="0"/>
            <a:ext cx="5795962" cy="649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>
                <a:solidFill>
                  <a:schemeClr val="bg2"/>
                </a:solidFill>
              </a:rPr>
              <a:t> </a:t>
            </a:r>
            <a:r>
              <a:rPr lang="en-US">
                <a:solidFill>
                  <a:schemeClr val="folHlink"/>
                </a:solidFill>
              </a:rPr>
              <a:t>ปัจจัยแวดล้อม</a:t>
            </a:r>
            <a:r>
              <a:rPr lang="th-TH">
                <a:solidFill>
                  <a:schemeClr val="folHlink"/>
                </a:solidFill>
              </a:rPr>
              <a:t>ต่างๆ</a:t>
            </a:r>
            <a:r>
              <a:rPr lang="en-US">
                <a:solidFill>
                  <a:schemeClr val="folHlink"/>
                </a:solidFill>
              </a:rPr>
              <a:t>ที่</a:t>
            </a:r>
            <a:r>
              <a:rPr lang="th-TH">
                <a:solidFill>
                  <a:schemeClr val="folHlink"/>
                </a:solidFill>
              </a:rPr>
              <a:t>ช่วย</a:t>
            </a:r>
            <a:r>
              <a:rPr lang="en-US">
                <a:solidFill>
                  <a:schemeClr val="folHlink"/>
                </a:solidFill>
              </a:rPr>
              <a:t>รักษาความพึงพอใจในการทำงานให้คนในองค์การ ทำให้เขายอมทำงานตามหน้าที่เท่านั้น (Job satisfaction)</a:t>
            </a:r>
          </a:p>
          <a:p>
            <a:pPr algn="l"/>
            <a:r>
              <a:rPr lang="en-US">
                <a:solidFill>
                  <a:schemeClr val="bg2"/>
                </a:solidFill>
              </a:rPr>
              <a:t>  </a:t>
            </a:r>
            <a:r>
              <a:rPr lang="en-US">
                <a:solidFill>
                  <a:srgbClr val="00FFFF"/>
                </a:solidFill>
              </a:rPr>
              <a:t>ถ้าขาดปัจจัยตัวใดตัวหนึ่งไปคนจะเกิดความไม่พอใจทันที </a:t>
            </a:r>
          </a:p>
          <a:p>
            <a:pPr algn="l"/>
            <a:r>
              <a:rPr lang="en-US">
                <a:solidFill>
                  <a:srgbClr val="00FFFF"/>
                </a:solidFill>
              </a:rPr>
              <a:t>   อาจ</a:t>
            </a:r>
            <a:r>
              <a:rPr lang="th-TH">
                <a:solidFill>
                  <a:srgbClr val="00FFFF"/>
                </a:solidFill>
              </a:rPr>
              <a:t>หยุดงาน อู้งาน </a:t>
            </a:r>
            <a:r>
              <a:rPr lang="en-US">
                <a:solidFill>
                  <a:srgbClr val="00FFFF"/>
                </a:solidFill>
              </a:rPr>
              <a:t>มาทำงานแต่ทำด้วยความไม่เต็มใจ (Job dissatisfaction)</a:t>
            </a:r>
            <a:endParaRPr lang="th-TH">
              <a:solidFill>
                <a:srgbClr val="00FFFF"/>
              </a:solidFill>
            </a:endParaRPr>
          </a:p>
          <a:p>
            <a:pPr algn="l">
              <a:spcBef>
                <a:spcPct val="50000"/>
              </a:spcBef>
            </a:pPr>
            <a:r>
              <a:rPr lang="th-TH">
                <a:solidFill>
                  <a:srgbClr val="00FFFF"/>
                </a:solidFill>
              </a:rPr>
              <a:t>- </a:t>
            </a:r>
            <a:r>
              <a:rPr lang="th-TH">
                <a:solidFill>
                  <a:srgbClr val="CCFFFF"/>
                </a:solidFill>
              </a:rPr>
              <a:t>ผู้บริหาร(องค์การ)จำเป็นต้องจัดหาให้ครบถ้วน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1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1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17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17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17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17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17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17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17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17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1" grpId="0"/>
      <p:bldP spid="201732" grpId="0" animBg="1"/>
      <p:bldP spid="201733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3" name="Text Box 3"/>
          <p:cNvSpPr txBox="1">
            <a:spLocks noChangeArrowheads="1"/>
          </p:cNvSpPr>
          <p:nvPr/>
        </p:nvSpPr>
        <p:spPr bwMode="auto">
          <a:xfrm>
            <a:off x="0" y="1371600"/>
            <a:ext cx="7162800" cy="44958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600">
                <a:solidFill>
                  <a:schemeClr val="bg2"/>
                </a:solidFill>
              </a:rPr>
              <a:t>ปัจจัยสุขอนามัย (</a:t>
            </a:r>
            <a:r>
              <a:rPr lang="en-US" sz="3600">
                <a:solidFill>
                  <a:schemeClr val="bg2"/>
                </a:solidFill>
              </a:rPr>
              <a:t>Hygiene factors)</a:t>
            </a:r>
            <a:r>
              <a:rPr lang="th-TH" sz="3600">
                <a:solidFill>
                  <a:schemeClr val="bg2"/>
                </a:solidFill>
              </a:rPr>
              <a:t> ได้แก่</a:t>
            </a:r>
            <a:endParaRPr lang="en-US" sz="3600">
              <a:solidFill>
                <a:schemeClr val="bg2"/>
              </a:solidFill>
            </a:endParaRPr>
          </a:p>
          <a:p>
            <a:pPr algn="l">
              <a:buFontTx/>
              <a:buChar char="-"/>
            </a:pPr>
            <a:r>
              <a:rPr lang="th-TH" sz="3600">
                <a:solidFill>
                  <a:schemeClr val="hlink"/>
                </a:solidFill>
              </a:rPr>
              <a:t>นโยบายและการบริหารองค์การ(</a:t>
            </a:r>
            <a:r>
              <a:rPr lang="en-US" sz="3600">
                <a:solidFill>
                  <a:schemeClr val="hlink"/>
                </a:solidFill>
              </a:rPr>
              <a:t>Company policies &amp; Administration)</a:t>
            </a:r>
            <a:r>
              <a:rPr lang="en-US" sz="3600">
                <a:solidFill>
                  <a:schemeClr val="bg2"/>
                </a:solidFill>
              </a:rPr>
              <a:t> </a:t>
            </a:r>
          </a:p>
          <a:p>
            <a:pPr algn="l">
              <a:buFontTx/>
              <a:buChar char="-"/>
            </a:pPr>
            <a:r>
              <a:rPr lang="en-US" sz="3600">
                <a:solidFill>
                  <a:schemeClr val="bg2"/>
                </a:solidFill>
              </a:rPr>
              <a:t>สภาพการทำงาน (Working conditions)</a:t>
            </a:r>
          </a:p>
          <a:p>
            <a:pPr algn="l">
              <a:buFontTx/>
              <a:buChar char="-"/>
            </a:pPr>
            <a:r>
              <a:rPr lang="th-TH" sz="3600">
                <a:solidFill>
                  <a:schemeClr val="folHlink"/>
                </a:solidFill>
              </a:rPr>
              <a:t>วิธีการปกครองบังคับบัญชา (</a:t>
            </a:r>
            <a:r>
              <a:rPr lang="en-US" sz="3600">
                <a:solidFill>
                  <a:schemeClr val="folHlink"/>
                </a:solidFill>
              </a:rPr>
              <a:t>Supervision &amp;Technical)</a:t>
            </a:r>
            <a:r>
              <a:rPr lang="en-US" sz="3600">
                <a:solidFill>
                  <a:schemeClr val="bg2"/>
                </a:solidFill>
              </a:rPr>
              <a:t>   </a:t>
            </a:r>
          </a:p>
          <a:p>
            <a:pPr algn="l">
              <a:buFontTx/>
              <a:buChar char="-"/>
            </a:pPr>
            <a:r>
              <a:rPr lang="en-US" sz="3600">
                <a:solidFill>
                  <a:schemeClr val="bg2"/>
                </a:solidFill>
              </a:rPr>
              <a:t>ความมั่นคงในงาน (Job security)</a:t>
            </a:r>
          </a:p>
          <a:p>
            <a:pPr algn="l"/>
            <a:r>
              <a:rPr lang="en-US" sz="3600">
                <a:solidFill>
                  <a:schemeClr val="bg2"/>
                </a:solidFill>
              </a:rPr>
              <a:t>- </a:t>
            </a:r>
            <a:r>
              <a:rPr lang="th-TH" sz="3600">
                <a:solidFill>
                  <a:schemeClr val="hlink"/>
                </a:solidFill>
              </a:rPr>
              <a:t>ความสัมพันธ์ระหว่างบุคคล (</a:t>
            </a:r>
            <a:r>
              <a:rPr lang="en-US" sz="3600">
                <a:solidFill>
                  <a:schemeClr val="hlink"/>
                </a:solidFill>
              </a:rPr>
              <a:t>Interpersonal relations)</a:t>
            </a:r>
            <a:r>
              <a:rPr lang="en-US" sz="3600">
                <a:solidFill>
                  <a:schemeClr val="bg2"/>
                </a:solidFill>
              </a:rPr>
              <a:t>  - </a:t>
            </a:r>
            <a:r>
              <a:rPr lang="th-TH" sz="3600">
                <a:solidFill>
                  <a:schemeClr val="bg2"/>
                </a:solidFill>
              </a:rPr>
              <a:t>ค่าตอบแทน  </a:t>
            </a:r>
            <a:r>
              <a:rPr lang="en-US" sz="3600">
                <a:solidFill>
                  <a:schemeClr val="bg2"/>
                </a:solidFill>
              </a:rPr>
              <a:t>(Salary &amp;welfare)</a:t>
            </a:r>
            <a:endParaRPr lang="th-TH" sz="3600">
              <a:solidFill>
                <a:schemeClr val="tx1"/>
              </a:solidFill>
            </a:endParaRPr>
          </a:p>
        </p:txBody>
      </p:sp>
      <p:sp>
        <p:nvSpPr>
          <p:cNvPr id="122884" name="Text Box 4"/>
          <p:cNvSpPr txBox="1">
            <a:spLocks noChangeArrowheads="1"/>
          </p:cNvSpPr>
          <p:nvPr/>
        </p:nvSpPr>
        <p:spPr bwMode="auto">
          <a:xfrm>
            <a:off x="7092950" y="1773238"/>
            <a:ext cx="2051050" cy="252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>
                <a:solidFill>
                  <a:schemeClr val="hlink"/>
                </a:solidFill>
              </a:rPr>
              <a:t>ถ้าขาดหายไปทำให้เกิดความไม่พอในงาน </a:t>
            </a:r>
          </a:p>
          <a:p>
            <a:r>
              <a:rPr lang="th-TH" sz="3200">
                <a:solidFill>
                  <a:schemeClr val="hlink"/>
                </a:solidFill>
              </a:rPr>
              <a:t>(Job dissatisfaction)</a:t>
            </a:r>
          </a:p>
        </p:txBody>
      </p:sp>
      <p:sp>
        <p:nvSpPr>
          <p:cNvPr id="122886" name="Text Box 6"/>
          <p:cNvSpPr txBox="1">
            <a:spLocks noChangeArrowheads="1"/>
          </p:cNvSpPr>
          <p:nvPr/>
        </p:nvSpPr>
        <p:spPr bwMode="auto">
          <a:xfrm>
            <a:off x="533400" y="0"/>
            <a:ext cx="86106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th-TH" sz="3600">
                <a:solidFill>
                  <a:schemeClr val="bg2"/>
                </a:solidFill>
              </a:rPr>
              <a:t>(1) </a:t>
            </a:r>
            <a:r>
              <a:rPr lang="th-TH" sz="3600">
                <a:solidFill>
                  <a:schemeClr val="hlink"/>
                </a:solidFill>
              </a:rPr>
              <a:t>ปัจจัยสุขอนามัย (</a:t>
            </a:r>
            <a:r>
              <a:rPr lang="en-US" sz="3600">
                <a:solidFill>
                  <a:schemeClr val="hlink"/>
                </a:solidFill>
              </a:rPr>
              <a:t>Hygiene factors)</a:t>
            </a:r>
            <a:r>
              <a:rPr lang="th-TH" sz="3600">
                <a:solidFill>
                  <a:schemeClr val="bg2"/>
                </a:solidFill>
              </a:rPr>
              <a:t> ที่มีผลต่อความไม่พอใจในงาน หรือสร้างความพอใจในการทำงานให้กับคนในองค์การ</a:t>
            </a:r>
            <a:r>
              <a:rPr lang="en-US" sz="3600">
                <a:solidFill>
                  <a:schemeClr val="bg2"/>
                </a:solidFill>
              </a:rPr>
              <a:t> </a:t>
            </a:r>
            <a:endParaRPr lang="th-TH" sz="3600">
              <a:solidFill>
                <a:schemeClr val="tx1"/>
              </a:solidFill>
            </a:endParaRPr>
          </a:p>
        </p:txBody>
      </p:sp>
      <p:sp>
        <p:nvSpPr>
          <p:cNvPr id="122888" name="AutoShape 8"/>
          <p:cNvSpPr>
            <a:spLocks noChangeArrowheads="1"/>
          </p:cNvSpPr>
          <p:nvPr/>
        </p:nvSpPr>
        <p:spPr bwMode="auto">
          <a:xfrm>
            <a:off x="1619250" y="5734050"/>
            <a:ext cx="1371600" cy="914400"/>
          </a:xfrm>
          <a:prstGeom prst="curvedRightArrow">
            <a:avLst>
              <a:gd name="adj1" fmla="val 20000"/>
              <a:gd name="adj2" fmla="val 40000"/>
              <a:gd name="adj3" fmla="val 50000"/>
            </a:avLst>
          </a:prstGeom>
          <a:solidFill>
            <a:schemeClr val="folHlink"/>
          </a:solidFill>
          <a:ln w="349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122891" name="AutoShape 11"/>
          <p:cNvSpPr>
            <a:spLocks noChangeArrowheads="1"/>
          </p:cNvSpPr>
          <p:nvPr/>
        </p:nvSpPr>
        <p:spPr bwMode="auto">
          <a:xfrm>
            <a:off x="7092950" y="4365625"/>
            <a:ext cx="1582738" cy="719138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22892" name="Text Box 12"/>
          <p:cNvSpPr txBox="1">
            <a:spLocks noChangeArrowheads="1"/>
          </p:cNvSpPr>
          <p:nvPr/>
        </p:nvSpPr>
        <p:spPr bwMode="auto">
          <a:xfrm>
            <a:off x="3276600" y="5734050"/>
            <a:ext cx="5867400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/>
            <a:r>
              <a:rPr lang="th-TH" sz="3200">
                <a:solidFill>
                  <a:srgbClr val="FFFF00"/>
                </a:solidFill>
              </a:rPr>
              <a:t>ถ้ามีครบถ้วนจะทำให้เกิดความพึงพอใจในงาน</a:t>
            </a:r>
          </a:p>
          <a:p>
            <a:pPr algn="l"/>
            <a:r>
              <a:rPr lang="th-TH" sz="3200">
                <a:solidFill>
                  <a:srgbClr val="FFFF00"/>
                </a:solidFill>
              </a:rPr>
              <a:t>       (</a:t>
            </a:r>
            <a:r>
              <a:rPr lang="en-US" sz="3200">
                <a:solidFill>
                  <a:srgbClr val="FFFF00"/>
                </a:solidFill>
              </a:rPr>
              <a:t>Job satisfaction)</a:t>
            </a:r>
            <a:endParaRPr lang="th-TH" sz="3200">
              <a:solidFill>
                <a:srgbClr val="FFFF00"/>
              </a:solidFill>
            </a:endParaRPr>
          </a:p>
          <a:p>
            <a:pPr algn="l">
              <a:spcBef>
                <a:spcPct val="50000"/>
              </a:spcBef>
            </a:pPr>
            <a:endParaRPr lang="th-TH" sz="320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8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8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3" grpId="0" animBg="1" autoUpdateAnimBg="0"/>
      <p:bldP spid="122884" grpId="0" autoUpdateAnimBg="0"/>
      <p:bldP spid="122886" grpId="0" build="p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6" name="AutoShape 4"/>
          <p:cNvSpPr>
            <a:spLocks noChangeArrowheads="1"/>
          </p:cNvSpPr>
          <p:nvPr/>
        </p:nvSpPr>
        <p:spPr bwMode="auto">
          <a:xfrm>
            <a:off x="0" y="1125538"/>
            <a:ext cx="3708400" cy="4535487"/>
          </a:xfrm>
          <a:prstGeom prst="rightArrowCallout">
            <a:avLst>
              <a:gd name="adj1" fmla="val 29840"/>
              <a:gd name="adj2" fmla="val 30576"/>
              <a:gd name="adj3" fmla="val 23287"/>
              <a:gd name="adj4" fmla="val 66667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02757" name="Text Box 5"/>
          <p:cNvSpPr txBox="1">
            <a:spLocks noChangeArrowheads="1"/>
          </p:cNvSpPr>
          <p:nvPr/>
        </p:nvSpPr>
        <p:spPr bwMode="auto">
          <a:xfrm>
            <a:off x="0" y="1484313"/>
            <a:ext cx="2843213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buFontTx/>
              <a:buChar char="-"/>
            </a:pPr>
            <a:r>
              <a:rPr lang="th-TH">
                <a:solidFill>
                  <a:schemeClr val="hlink"/>
                </a:solidFill>
              </a:rPr>
              <a:t>นโยบายและการบริหารองค์การ(</a:t>
            </a:r>
            <a:r>
              <a:rPr lang="en-US">
                <a:solidFill>
                  <a:schemeClr val="hlink"/>
                </a:solidFill>
              </a:rPr>
              <a:t>Company policies&amp; Administration)</a:t>
            </a:r>
            <a:r>
              <a:rPr lang="en-US">
                <a:solidFill>
                  <a:schemeClr val="bg2"/>
                </a:solidFill>
              </a:rPr>
              <a:t> </a:t>
            </a:r>
          </a:p>
          <a:p>
            <a:pPr algn="l">
              <a:spcBef>
                <a:spcPct val="50000"/>
              </a:spcBef>
            </a:pPr>
            <a:endParaRPr lang="th-TH"/>
          </a:p>
        </p:txBody>
      </p:sp>
      <p:sp>
        <p:nvSpPr>
          <p:cNvPr id="202758" name="AutoShape 6"/>
          <p:cNvSpPr>
            <a:spLocks noChangeArrowheads="1"/>
          </p:cNvSpPr>
          <p:nvPr/>
        </p:nvSpPr>
        <p:spPr bwMode="auto">
          <a:xfrm>
            <a:off x="3635375" y="0"/>
            <a:ext cx="5508625" cy="6858000"/>
          </a:xfrm>
          <a:prstGeom prst="bevel">
            <a:avLst>
              <a:gd name="adj" fmla="val 12500"/>
            </a:avLst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02759" name="Text Box 7"/>
          <p:cNvSpPr txBox="1">
            <a:spLocks noChangeArrowheads="1"/>
          </p:cNvSpPr>
          <p:nvPr/>
        </p:nvSpPr>
        <p:spPr bwMode="auto">
          <a:xfrm>
            <a:off x="4356100" y="692150"/>
            <a:ext cx="4103688" cy="618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/>
              <a:t>นโยบายการบริหารองค์การ</a:t>
            </a:r>
            <a:r>
              <a:rPr lang="th-TH">
                <a:solidFill>
                  <a:schemeClr val="bg2"/>
                </a:solidFill>
              </a:rPr>
              <a:t> ต้องมีความชัดเจน แสดงเป้าหมายทิศทางการทำงานขององค์การ</a:t>
            </a:r>
          </a:p>
          <a:p>
            <a:pPr algn="l">
              <a:spcBef>
                <a:spcPct val="50000"/>
              </a:spcBef>
            </a:pPr>
            <a:r>
              <a:rPr lang="th-TH">
                <a:solidFill>
                  <a:schemeClr val="bg2"/>
                </a:solidFill>
              </a:rPr>
              <a:t>- ให้ข่าวสารข้อมูลให้สมาชิกได้รับรู้  เช่น นโยบายการปรับปรุงการทำงาน  ทิศทางการดำเนินงานขององค์การ</a:t>
            </a:r>
          </a:p>
          <a:p>
            <a:pPr algn="l">
              <a:spcBef>
                <a:spcPct val="50000"/>
              </a:spcBef>
            </a:pPr>
            <a:endParaRPr lang="th-TH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2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2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2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2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27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27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27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27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7" grpId="0"/>
      <p:bldP spid="202758" grpId="0" animBg="1"/>
      <p:bldP spid="202759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80" name="AutoShape 4"/>
          <p:cNvSpPr>
            <a:spLocks noChangeArrowheads="1"/>
          </p:cNvSpPr>
          <p:nvPr/>
        </p:nvSpPr>
        <p:spPr bwMode="auto">
          <a:xfrm>
            <a:off x="0" y="1196975"/>
            <a:ext cx="2916238" cy="4464050"/>
          </a:xfrm>
          <a:prstGeom prst="homePlate">
            <a:avLst>
              <a:gd name="adj" fmla="val 25000"/>
            </a:avLst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03781" name="Text Box 5"/>
          <p:cNvSpPr txBox="1">
            <a:spLocks noChangeArrowheads="1"/>
          </p:cNvSpPr>
          <p:nvPr/>
        </p:nvSpPr>
        <p:spPr bwMode="auto">
          <a:xfrm>
            <a:off x="0" y="1916113"/>
            <a:ext cx="2484438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>
                <a:solidFill>
                  <a:schemeClr val="folHlink"/>
                </a:solidFill>
              </a:rPr>
              <a:t>วิธีการปกครองบังคับบัญชา (</a:t>
            </a:r>
            <a:r>
              <a:rPr lang="en-US">
                <a:solidFill>
                  <a:schemeClr val="folHlink"/>
                </a:solidFill>
              </a:rPr>
              <a:t>Supervision &amp;Technical)</a:t>
            </a:r>
            <a:endParaRPr lang="th-TH">
              <a:solidFill>
                <a:schemeClr val="folHlink"/>
              </a:solidFill>
            </a:endParaRPr>
          </a:p>
        </p:txBody>
      </p:sp>
      <p:sp>
        <p:nvSpPr>
          <p:cNvPr id="203782" name="AutoShape 6"/>
          <p:cNvSpPr>
            <a:spLocks noChangeArrowheads="1"/>
          </p:cNvSpPr>
          <p:nvPr/>
        </p:nvSpPr>
        <p:spPr bwMode="auto">
          <a:xfrm>
            <a:off x="2987675" y="0"/>
            <a:ext cx="6156325" cy="6858000"/>
          </a:xfrm>
          <a:prstGeom prst="foldedCorner">
            <a:avLst>
              <a:gd name="adj" fmla="val 12500"/>
            </a:avLst>
          </a:pr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03783" name="Text Box 7"/>
          <p:cNvSpPr txBox="1">
            <a:spLocks noChangeArrowheads="1"/>
          </p:cNvSpPr>
          <p:nvPr/>
        </p:nvSpPr>
        <p:spPr bwMode="auto">
          <a:xfrm>
            <a:off x="3059113" y="260350"/>
            <a:ext cx="6084887" cy="740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  <a:buFontTx/>
              <a:buChar char="-"/>
            </a:pPr>
            <a:r>
              <a:rPr lang="th-TH">
                <a:solidFill>
                  <a:schemeClr val="bg2"/>
                </a:solidFill>
              </a:rPr>
              <a:t>วิธีการสั่งการบังคับบัญชา การตัดสินใจ ความรับผิดชอบของผู้บริหาร</a:t>
            </a:r>
          </a:p>
          <a:p>
            <a:pPr algn="l">
              <a:spcBef>
                <a:spcPct val="50000"/>
              </a:spcBef>
              <a:buFontTx/>
              <a:buChar char="-"/>
            </a:pPr>
            <a:r>
              <a:rPr lang="th-TH">
                <a:solidFill>
                  <a:schemeClr val="bg2"/>
                </a:solidFill>
              </a:rPr>
              <a:t>ผู้บังคับบัญชาต้องทำหน้าที่เป็นผู้นำที่ดี เป็นที่ปรึกษา ชี้แนะทุกเรื่อง ในฐานะเพื่อนร่วมงาน</a:t>
            </a:r>
          </a:p>
          <a:p>
            <a:pPr algn="l">
              <a:spcBef>
                <a:spcPct val="50000"/>
              </a:spcBef>
              <a:buFontTx/>
              <a:buChar char="-"/>
            </a:pPr>
            <a:r>
              <a:rPr lang="th-TH">
                <a:solidFill>
                  <a:schemeClr val="bg2"/>
                </a:solidFill>
              </a:rPr>
              <a:t>เปิดโอกาสให้มีการแสดงความคิดเห็นเกี่ยวกับงาน ความคับข้องใจต่างๆที่เกิดขึ้น</a:t>
            </a:r>
          </a:p>
          <a:p>
            <a:pPr algn="l">
              <a:spcBef>
                <a:spcPct val="50000"/>
              </a:spcBef>
              <a:buFontTx/>
              <a:buChar char="-"/>
            </a:pPr>
            <a:r>
              <a:rPr lang="th-TH">
                <a:solidFill>
                  <a:schemeClr val="bg2"/>
                </a:solidFill>
              </a:rPr>
              <a:t>มีการชี้แจง ทำความเข้าใจให้เกิดความชัดเจน  </a:t>
            </a:r>
          </a:p>
          <a:p>
            <a:pPr algn="l">
              <a:spcBef>
                <a:spcPct val="50000"/>
              </a:spcBef>
            </a:pPr>
            <a:endParaRPr lang="th-TH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3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3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3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3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03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037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037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037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81" grpId="0"/>
      <p:bldP spid="203782" grpId="0" animBg="1"/>
      <p:bldP spid="203783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4" name="AutoShape 4"/>
          <p:cNvSpPr>
            <a:spLocks noChangeArrowheads="1"/>
          </p:cNvSpPr>
          <p:nvPr/>
        </p:nvSpPr>
        <p:spPr bwMode="auto">
          <a:xfrm>
            <a:off x="0" y="1196975"/>
            <a:ext cx="3348038" cy="4895850"/>
          </a:xfrm>
          <a:prstGeom prst="rightArrowCallout">
            <a:avLst>
              <a:gd name="adj1" fmla="val 36558"/>
              <a:gd name="adj2" fmla="val 36558"/>
              <a:gd name="adj3" fmla="val 16667"/>
              <a:gd name="adj4" fmla="val 66667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04805" name="Text Box 5"/>
          <p:cNvSpPr txBox="1">
            <a:spLocks noChangeArrowheads="1"/>
          </p:cNvSpPr>
          <p:nvPr/>
        </p:nvSpPr>
        <p:spPr bwMode="auto">
          <a:xfrm>
            <a:off x="0" y="1628775"/>
            <a:ext cx="2268538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/>
            <a:r>
              <a:rPr lang="th-TH">
                <a:solidFill>
                  <a:schemeClr val="hlink"/>
                </a:solidFill>
              </a:rPr>
              <a:t>ความสัมพันธ์ระหว่างบุคคล (</a:t>
            </a:r>
            <a:r>
              <a:rPr lang="en-US">
                <a:solidFill>
                  <a:schemeClr val="hlink"/>
                </a:solidFill>
              </a:rPr>
              <a:t>Interpersonal relations)</a:t>
            </a:r>
            <a:r>
              <a:rPr lang="en-US">
                <a:solidFill>
                  <a:schemeClr val="bg2"/>
                </a:solidFill>
              </a:rPr>
              <a:t>  -</a:t>
            </a:r>
            <a:endParaRPr lang="th-TH">
              <a:solidFill>
                <a:schemeClr val="tx1"/>
              </a:solidFill>
            </a:endParaRPr>
          </a:p>
          <a:p>
            <a:pPr algn="l">
              <a:spcBef>
                <a:spcPct val="50000"/>
              </a:spcBef>
            </a:pPr>
            <a:endParaRPr lang="th-TH"/>
          </a:p>
        </p:txBody>
      </p:sp>
      <p:sp>
        <p:nvSpPr>
          <p:cNvPr id="204806" name="AutoShape 6"/>
          <p:cNvSpPr>
            <a:spLocks noChangeArrowheads="1"/>
          </p:cNvSpPr>
          <p:nvPr/>
        </p:nvSpPr>
        <p:spPr bwMode="auto">
          <a:xfrm>
            <a:off x="3492500" y="0"/>
            <a:ext cx="5651500" cy="6858000"/>
          </a:xfrm>
          <a:prstGeom prst="foldedCorner">
            <a:avLst>
              <a:gd name="adj" fmla="val 12500"/>
            </a:avLst>
          </a:prstGeom>
          <a:solidFill>
            <a:srgbClr val="6600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04807" name="Text Box 7"/>
          <p:cNvSpPr txBox="1">
            <a:spLocks noChangeArrowheads="1"/>
          </p:cNvSpPr>
          <p:nvPr/>
        </p:nvSpPr>
        <p:spPr bwMode="auto">
          <a:xfrm>
            <a:off x="3492500" y="0"/>
            <a:ext cx="5651500" cy="649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>
                <a:solidFill>
                  <a:srgbClr val="CCFFFF"/>
                </a:solidFill>
              </a:rPr>
              <a:t>-ความสัมพันธ์ระหว่างผู้บริหาร ระหว่างผู้ปฏิบัติงาน และระหว่างผู้บริหารและผู้ใต้บังคับบัญชา</a:t>
            </a:r>
          </a:p>
          <a:p>
            <a:pPr algn="l">
              <a:spcBef>
                <a:spcPct val="50000"/>
              </a:spcBef>
            </a:pPr>
            <a:r>
              <a:rPr lang="th-TH">
                <a:solidFill>
                  <a:srgbClr val="CCFFFF"/>
                </a:solidFill>
              </a:rPr>
              <a:t>-มีความสำคัญต่อการทำให้คนมีความสบายใจและพอใจในการทำงาน</a:t>
            </a:r>
          </a:p>
          <a:p>
            <a:pPr algn="l">
              <a:spcBef>
                <a:spcPct val="50000"/>
              </a:spcBef>
            </a:pPr>
            <a:r>
              <a:rPr lang="th-TH">
                <a:solidFill>
                  <a:srgbClr val="CCFFFF"/>
                </a:solidFill>
              </a:rPr>
              <a:t>-ทุกคนต้องมีความไว้วางใจ เชื่อมั่นต่อกัน มีความจริงใจต่อกัน ไม่มีการแบ่งฝ่าย กลั่นแกล้งชิงดีชิงเด่นกัน</a:t>
            </a:r>
          </a:p>
          <a:p>
            <a:pPr algn="l">
              <a:spcBef>
                <a:spcPct val="50000"/>
              </a:spcBef>
            </a:pPr>
            <a:endParaRPr lang="th-TH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48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48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48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5" grpId="0"/>
      <p:bldP spid="204806" grpId="0" animBg="1"/>
      <p:bldP spid="20480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3718" name="Picture 6" descr="j0222015"/>
          <p:cNvPicPr>
            <a:picLocks noGrp="1" noChangeAspect="1" noChangeArrowheads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2700338" y="2420938"/>
            <a:ext cx="1779587" cy="1787525"/>
          </a:xfrm>
        </p:spPr>
      </p:pic>
      <p:sp>
        <p:nvSpPr>
          <p:cNvPr id="243719" name="AutoShape 7"/>
          <p:cNvSpPr>
            <a:spLocks noChangeArrowheads="1"/>
          </p:cNvSpPr>
          <p:nvPr/>
        </p:nvSpPr>
        <p:spPr bwMode="auto">
          <a:xfrm>
            <a:off x="0" y="0"/>
            <a:ext cx="3203575" cy="3716338"/>
          </a:xfrm>
          <a:prstGeom prst="homePlate">
            <a:avLst>
              <a:gd name="adj" fmla="val 25000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43720" name="Text Box 8"/>
          <p:cNvSpPr txBox="1">
            <a:spLocks noChangeArrowheads="1"/>
          </p:cNvSpPr>
          <p:nvPr/>
        </p:nvSpPr>
        <p:spPr bwMode="auto">
          <a:xfrm>
            <a:off x="0" y="0"/>
            <a:ext cx="2843213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/>
              <a:t>ฐานคิดที่ว่า            “ </a:t>
            </a:r>
            <a:r>
              <a:rPr lang="th-TH">
                <a:solidFill>
                  <a:srgbClr val="CC3300"/>
                </a:solidFill>
              </a:rPr>
              <a:t>เหตุผลทางเศรษฐกิจเป็นพื้นฐานสำคัญในการจูงใจคน”</a:t>
            </a:r>
            <a:r>
              <a:rPr lang="th-TH"/>
              <a:t>เปลี่ยนไปเมื่อ</a:t>
            </a:r>
          </a:p>
        </p:txBody>
      </p:sp>
      <p:sp>
        <p:nvSpPr>
          <p:cNvPr id="243721" name="AutoShape 9"/>
          <p:cNvSpPr>
            <a:spLocks noChangeArrowheads="1"/>
          </p:cNvSpPr>
          <p:nvPr/>
        </p:nvSpPr>
        <p:spPr bwMode="auto">
          <a:xfrm>
            <a:off x="3203575" y="0"/>
            <a:ext cx="5940425" cy="3860800"/>
          </a:xfrm>
          <a:prstGeom prst="downArrowCallout">
            <a:avLst>
              <a:gd name="adj1" fmla="val 38466"/>
              <a:gd name="adj2" fmla="val 38466"/>
              <a:gd name="adj3" fmla="val 16667"/>
              <a:gd name="adj4" fmla="val 66667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43722" name="Text Box 10"/>
          <p:cNvSpPr txBox="1">
            <a:spLocks noChangeArrowheads="1"/>
          </p:cNvSpPr>
          <p:nvPr/>
        </p:nvSpPr>
        <p:spPr bwMode="auto">
          <a:xfrm>
            <a:off x="3276600" y="0"/>
            <a:ext cx="58674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  Prof. Elton Mayo </a:t>
            </a:r>
            <a:r>
              <a:rPr lang="th-TH"/>
              <a:t>ได้ทำการศึกษาทดลอง “ </a:t>
            </a:r>
            <a:r>
              <a:rPr lang="en-US"/>
              <a:t>The Hawthrone Studies”  (</a:t>
            </a:r>
            <a:r>
              <a:rPr lang="th-TH"/>
              <a:t>ค.ศ. 1924-ค.ศ.1932)</a:t>
            </a:r>
          </a:p>
        </p:txBody>
      </p:sp>
      <p:sp>
        <p:nvSpPr>
          <p:cNvPr id="243723" name="AutoShape 11"/>
          <p:cNvSpPr>
            <a:spLocks noChangeArrowheads="1"/>
          </p:cNvSpPr>
          <p:nvPr/>
        </p:nvSpPr>
        <p:spPr bwMode="auto">
          <a:xfrm>
            <a:off x="0" y="3860800"/>
            <a:ext cx="9144000" cy="2997200"/>
          </a:xfrm>
          <a:prstGeom prst="foldedCorner">
            <a:avLst>
              <a:gd name="adj" fmla="val 12500"/>
            </a:avLst>
          </a:prstGeom>
          <a:solidFill>
            <a:srgbClr val="66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43724" name="Text Box 12"/>
          <p:cNvSpPr txBox="1">
            <a:spLocks noChangeArrowheads="1"/>
          </p:cNvSpPr>
          <p:nvPr/>
        </p:nvSpPr>
        <p:spPr bwMode="auto">
          <a:xfrm>
            <a:off x="0" y="4022725"/>
            <a:ext cx="9144000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/>
              <a:t> - เป็นจุดเริ่มต้นของการให้ความสนใจตัวบุคคลที่ทำงานในองค์การในฐานะที่เป็นคนที่มีชีวิตจิตใจ</a:t>
            </a:r>
          </a:p>
          <a:p>
            <a:pPr algn="l">
              <a:spcBef>
                <a:spcPct val="50000"/>
              </a:spcBef>
            </a:pPr>
            <a:r>
              <a:rPr lang="th-TH"/>
              <a:t>- เป็นการมองมนุษย์ในลักษณะที่เป็นพลวัตร(</a:t>
            </a:r>
            <a:r>
              <a:rPr lang="en-US"/>
              <a:t>Dynamic) </a:t>
            </a:r>
            <a:r>
              <a:rPr lang="th-TH"/>
              <a:t>ซึ่งเป็นรากฐานของการศึกษาของนักมนุษยสัมพันธ์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43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437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243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243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243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243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243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243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9" grpId="0" animBg="1"/>
      <p:bldP spid="243721" grpId="0" animBg="1"/>
      <p:bldP spid="243722" grpId="0"/>
      <p:bldP spid="243723" grpId="0" animBg="1"/>
      <p:bldP spid="243724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8" name="AutoShape 4"/>
          <p:cNvSpPr>
            <a:spLocks noChangeArrowheads="1"/>
          </p:cNvSpPr>
          <p:nvPr/>
        </p:nvSpPr>
        <p:spPr bwMode="auto">
          <a:xfrm>
            <a:off x="0" y="0"/>
            <a:ext cx="3059113" cy="3213100"/>
          </a:xfrm>
          <a:prstGeom prst="homePlate">
            <a:avLst>
              <a:gd name="adj" fmla="val 25000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05829" name="Text Box 5"/>
          <p:cNvSpPr txBox="1">
            <a:spLocks noChangeArrowheads="1"/>
          </p:cNvSpPr>
          <p:nvPr/>
        </p:nvSpPr>
        <p:spPr bwMode="auto">
          <a:xfrm>
            <a:off x="0" y="188913"/>
            <a:ext cx="2339975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buFontTx/>
              <a:buChar char="-"/>
            </a:pPr>
            <a:r>
              <a:rPr lang="en-US">
                <a:solidFill>
                  <a:srgbClr val="0000FF"/>
                </a:solidFill>
              </a:rPr>
              <a:t>สภาพการทำงาน (Working conditions)</a:t>
            </a:r>
          </a:p>
          <a:p>
            <a:pPr algn="l">
              <a:spcBef>
                <a:spcPct val="50000"/>
              </a:spcBef>
            </a:pPr>
            <a:endParaRPr lang="th-TH">
              <a:solidFill>
                <a:srgbClr val="0000FF"/>
              </a:solidFill>
            </a:endParaRPr>
          </a:p>
        </p:txBody>
      </p:sp>
      <p:sp>
        <p:nvSpPr>
          <p:cNvPr id="205830" name="AutoShape 6"/>
          <p:cNvSpPr>
            <a:spLocks noChangeArrowheads="1"/>
          </p:cNvSpPr>
          <p:nvPr/>
        </p:nvSpPr>
        <p:spPr bwMode="auto">
          <a:xfrm>
            <a:off x="3132138" y="0"/>
            <a:ext cx="6011862" cy="3429000"/>
          </a:xfrm>
          <a:prstGeom prst="roundRect">
            <a:avLst>
              <a:gd name="adj" fmla="val 16667"/>
            </a:avLst>
          </a:pr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05831" name="Text Box 7"/>
          <p:cNvSpPr txBox="1">
            <a:spLocks noChangeArrowheads="1"/>
          </p:cNvSpPr>
          <p:nvPr/>
        </p:nvSpPr>
        <p:spPr bwMode="auto">
          <a:xfrm>
            <a:off x="3203575" y="333375"/>
            <a:ext cx="5940425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>
                <a:solidFill>
                  <a:schemeClr val="bg2"/>
                </a:solidFill>
              </a:rPr>
              <a:t>การมีสภาพแวดล้อมการทำงานที่ดี สะดวกสบาย </a:t>
            </a:r>
          </a:p>
          <a:p>
            <a:pPr algn="l">
              <a:spcBef>
                <a:spcPct val="50000"/>
              </a:spcBef>
            </a:pPr>
            <a:r>
              <a:rPr lang="th-TH">
                <a:solidFill>
                  <a:schemeClr val="bg2"/>
                </a:solidFill>
              </a:rPr>
              <a:t>มีสิ่งอำนวยความสะดวกในการทำงาน อุปกรณ์เครื่องใช้ในการทำงานครบถ้วน</a:t>
            </a:r>
          </a:p>
          <a:p>
            <a:pPr algn="l">
              <a:spcBef>
                <a:spcPct val="50000"/>
              </a:spcBef>
            </a:pPr>
            <a:endParaRPr lang="th-TH"/>
          </a:p>
        </p:txBody>
      </p:sp>
      <p:sp>
        <p:nvSpPr>
          <p:cNvPr id="205832" name="AutoShape 8"/>
          <p:cNvSpPr>
            <a:spLocks noChangeArrowheads="1"/>
          </p:cNvSpPr>
          <p:nvPr/>
        </p:nvSpPr>
        <p:spPr bwMode="auto">
          <a:xfrm>
            <a:off x="0" y="3644900"/>
            <a:ext cx="2916238" cy="3213100"/>
          </a:xfrm>
          <a:prstGeom prst="homePlate">
            <a:avLst>
              <a:gd name="adj" fmla="val 25000"/>
            </a:avLst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05833" name="Text Box 9"/>
          <p:cNvSpPr txBox="1">
            <a:spLocks noChangeArrowheads="1"/>
          </p:cNvSpPr>
          <p:nvPr/>
        </p:nvSpPr>
        <p:spPr bwMode="auto">
          <a:xfrm>
            <a:off x="0" y="4005263"/>
            <a:ext cx="2484438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buFontTx/>
              <a:buChar char="-"/>
            </a:pPr>
            <a:r>
              <a:rPr lang="en-US">
                <a:solidFill>
                  <a:schemeClr val="folHlink"/>
                </a:solidFill>
              </a:rPr>
              <a:t>ความมั่นคงในงาน (Job security)</a:t>
            </a:r>
          </a:p>
          <a:p>
            <a:pPr algn="l">
              <a:spcBef>
                <a:spcPct val="50000"/>
              </a:spcBef>
            </a:pPr>
            <a:endParaRPr lang="th-TH">
              <a:solidFill>
                <a:schemeClr val="folHlink"/>
              </a:solidFill>
            </a:endParaRPr>
          </a:p>
        </p:txBody>
      </p:sp>
      <p:sp>
        <p:nvSpPr>
          <p:cNvPr id="205834" name="AutoShape 10"/>
          <p:cNvSpPr>
            <a:spLocks noChangeArrowheads="1"/>
          </p:cNvSpPr>
          <p:nvPr/>
        </p:nvSpPr>
        <p:spPr bwMode="auto">
          <a:xfrm>
            <a:off x="2987675" y="3500438"/>
            <a:ext cx="6156325" cy="3357562"/>
          </a:xfrm>
          <a:prstGeom prst="bevel">
            <a:avLst>
              <a:gd name="adj" fmla="val 12500"/>
            </a:avLst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05835" name="Text Box 11"/>
          <p:cNvSpPr txBox="1">
            <a:spLocks noChangeArrowheads="1"/>
          </p:cNvSpPr>
          <p:nvPr/>
        </p:nvSpPr>
        <p:spPr bwMode="auto">
          <a:xfrm>
            <a:off x="3419475" y="4005263"/>
            <a:ext cx="5256213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>
                <a:solidFill>
                  <a:srgbClr val="CCFFFF"/>
                </a:solidFill>
              </a:rPr>
              <a:t>-มีความรู้สึกมั่นใจในงานที่ทำ </a:t>
            </a:r>
          </a:p>
          <a:p>
            <a:pPr algn="l">
              <a:spcBef>
                <a:spcPct val="50000"/>
              </a:spcBef>
            </a:pPr>
            <a:r>
              <a:rPr lang="th-TH">
                <a:solidFill>
                  <a:srgbClr val="CCFFFF"/>
                </a:solidFill>
              </a:rPr>
              <a:t> - มีความมั่นใจว่าจะไม่ถูกกลั่นแกล้ง สับเปลี่ยนโยกย้ายโดยไม่เป็นธรรม</a:t>
            </a:r>
          </a:p>
          <a:p>
            <a:pPr algn="l">
              <a:spcBef>
                <a:spcPct val="50000"/>
              </a:spcBef>
            </a:pPr>
            <a:endParaRPr lang="th-TH">
              <a:solidFill>
                <a:srgbClr val="CCFFFF"/>
              </a:solidFill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5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8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8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58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58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05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05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05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5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5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5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5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29" grpId="0"/>
      <p:bldP spid="205830" grpId="0" animBg="1"/>
      <p:bldP spid="205831" grpId="0" build="p"/>
      <p:bldP spid="205832" grpId="0" animBg="1"/>
      <p:bldP spid="205833" grpId="0"/>
      <p:bldP spid="205834" grpId="0" animBg="1"/>
      <p:bldP spid="205835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2" name="AutoShape 4"/>
          <p:cNvSpPr>
            <a:spLocks noChangeArrowheads="1"/>
          </p:cNvSpPr>
          <p:nvPr/>
        </p:nvSpPr>
        <p:spPr bwMode="auto">
          <a:xfrm>
            <a:off x="0" y="0"/>
            <a:ext cx="3276600" cy="2708275"/>
          </a:xfrm>
          <a:prstGeom prst="rightArrowCallout">
            <a:avLst>
              <a:gd name="adj1" fmla="val 24102"/>
              <a:gd name="adj2" fmla="val 25000"/>
              <a:gd name="adj3" fmla="val 32778"/>
              <a:gd name="adj4" fmla="val 66667"/>
            </a:avLst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06853" name="Text Box 5"/>
          <p:cNvSpPr txBox="1">
            <a:spLocks noChangeArrowheads="1"/>
          </p:cNvSpPr>
          <p:nvPr/>
        </p:nvSpPr>
        <p:spPr bwMode="auto">
          <a:xfrm>
            <a:off x="0" y="260350"/>
            <a:ext cx="2339975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/>
            <a:r>
              <a:rPr lang="th-TH">
                <a:solidFill>
                  <a:srgbClr val="CCFFFF"/>
                </a:solidFill>
              </a:rPr>
              <a:t>ค่าตอบแทน  </a:t>
            </a:r>
            <a:r>
              <a:rPr lang="en-US">
                <a:solidFill>
                  <a:srgbClr val="CCFFFF"/>
                </a:solidFill>
              </a:rPr>
              <a:t>(Salary &amp;welfare)</a:t>
            </a:r>
            <a:endParaRPr lang="th-TH">
              <a:solidFill>
                <a:srgbClr val="CCFFFF"/>
              </a:solidFill>
            </a:endParaRPr>
          </a:p>
          <a:p>
            <a:pPr algn="l">
              <a:spcBef>
                <a:spcPct val="50000"/>
              </a:spcBef>
            </a:pPr>
            <a:endParaRPr lang="th-TH">
              <a:solidFill>
                <a:srgbClr val="CCFFFF"/>
              </a:solidFill>
            </a:endParaRPr>
          </a:p>
        </p:txBody>
      </p:sp>
      <p:sp>
        <p:nvSpPr>
          <p:cNvPr id="206854" name="AutoShape 6"/>
          <p:cNvSpPr>
            <a:spLocks noChangeArrowheads="1"/>
          </p:cNvSpPr>
          <p:nvPr/>
        </p:nvSpPr>
        <p:spPr bwMode="auto">
          <a:xfrm>
            <a:off x="3348038" y="0"/>
            <a:ext cx="5795962" cy="2565400"/>
          </a:xfrm>
          <a:prstGeom prst="foldedCorner">
            <a:avLst>
              <a:gd name="adj" fmla="val 12500"/>
            </a:avLst>
          </a:pr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06855" name="Text Box 7"/>
          <p:cNvSpPr txBox="1">
            <a:spLocks noChangeArrowheads="1"/>
          </p:cNvSpPr>
          <p:nvPr/>
        </p:nvSpPr>
        <p:spPr bwMode="auto">
          <a:xfrm>
            <a:off x="3419475" y="260350"/>
            <a:ext cx="5724525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>
                <a:solidFill>
                  <a:schemeClr val="bg2"/>
                </a:solidFill>
              </a:rPr>
              <a:t>ค่าจ้าง เงินเดือน สวัสดิการ ผลประโยชน์ตอบแทนอื่นๆ เช่น โบนัส  สิทธิประโยชน์ ที่ได้รับ</a:t>
            </a:r>
          </a:p>
          <a:p>
            <a:pPr algn="l">
              <a:spcBef>
                <a:spcPct val="50000"/>
              </a:spcBef>
            </a:pPr>
            <a:endParaRPr lang="th-TH"/>
          </a:p>
        </p:txBody>
      </p:sp>
      <p:sp>
        <p:nvSpPr>
          <p:cNvPr id="206856" name="AutoShape 8"/>
          <p:cNvSpPr>
            <a:spLocks noChangeArrowheads="1"/>
          </p:cNvSpPr>
          <p:nvPr/>
        </p:nvSpPr>
        <p:spPr bwMode="auto">
          <a:xfrm>
            <a:off x="0" y="2708275"/>
            <a:ext cx="9144000" cy="4149725"/>
          </a:xfrm>
          <a:prstGeom prst="cloudCallout">
            <a:avLst>
              <a:gd name="adj1" fmla="val -39704"/>
              <a:gd name="adj2" fmla="val 51338"/>
            </a:avLst>
          </a:pr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th-TH"/>
          </a:p>
        </p:txBody>
      </p:sp>
      <p:sp>
        <p:nvSpPr>
          <p:cNvPr id="206857" name="Text Box 9"/>
          <p:cNvSpPr txBox="1">
            <a:spLocks noChangeArrowheads="1"/>
          </p:cNvSpPr>
          <p:nvPr/>
        </p:nvSpPr>
        <p:spPr bwMode="auto">
          <a:xfrm>
            <a:off x="1116013" y="3213100"/>
            <a:ext cx="7561262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>
                <a:solidFill>
                  <a:schemeClr val="bg2"/>
                </a:solidFill>
              </a:rPr>
              <a:t>Herzberg  </a:t>
            </a:r>
            <a:r>
              <a:rPr lang="th-TH">
                <a:solidFill>
                  <a:schemeClr val="bg2"/>
                </a:solidFill>
              </a:rPr>
              <a:t>เน้นว่า ปัจจัยจูงใจนี้เป็นเพียงสิ่งที่ช่วยรักษาความพอใจในการทำงาน และป้องกันไม่ให้คนทำงานลดลงเท่านั้น </a:t>
            </a:r>
          </a:p>
          <a:p>
            <a:pPr algn="l"/>
            <a:r>
              <a:rPr lang="th-TH">
                <a:solidFill>
                  <a:schemeClr val="bg2"/>
                </a:solidFill>
              </a:rPr>
              <a:t>-</a:t>
            </a:r>
            <a:r>
              <a:rPr lang="th-TH">
                <a:solidFill>
                  <a:schemeClr val="folHlink"/>
                </a:solidFill>
              </a:rPr>
              <a:t>ไม่มีผลต่อการกระตุ้น หรือจูงใจให้คนมีขวัญและแรงจูงใจในการทำงาน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6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6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6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6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6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68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68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2" grpId="0" animBg="1"/>
      <p:bldP spid="206853" grpId="0"/>
      <p:bldP spid="206854" grpId="0" animBg="1"/>
      <p:bldP spid="206855" grpId="0"/>
      <p:bldP spid="206856" grpId="0" animBg="1"/>
      <p:bldP spid="206857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6" name="Cloud"/>
          <p:cNvSpPr>
            <a:spLocks noChangeAspect="1" noEditPoints="1" noChangeArrowheads="1"/>
          </p:cNvSpPr>
          <p:nvPr/>
        </p:nvSpPr>
        <p:spPr bwMode="auto">
          <a:xfrm>
            <a:off x="0" y="260350"/>
            <a:ext cx="9144000" cy="626427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th-TH"/>
          </a:p>
        </p:txBody>
      </p:sp>
      <p:sp>
        <p:nvSpPr>
          <p:cNvPr id="207877" name="Text Box 5"/>
          <p:cNvSpPr txBox="1">
            <a:spLocks noChangeArrowheads="1"/>
          </p:cNvSpPr>
          <p:nvPr/>
        </p:nvSpPr>
        <p:spPr bwMode="auto">
          <a:xfrm>
            <a:off x="971550" y="1052513"/>
            <a:ext cx="784860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>
                <a:solidFill>
                  <a:schemeClr val="bg2"/>
                </a:solidFill>
              </a:rPr>
              <a:t>Herzberg  </a:t>
            </a:r>
            <a:r>
              <a:rPr lang="th-TH">
                <a:solidFill>
                  <a:schemeClr val="bg2"/>
                </a:solidFill>
              </a:rPr>
              <a:t>เน้นว่า </a:t>
            </a:r>
            <a:r>
              <a:rPr lang="th-TH">
                <a:solidFill>
                  <a:srgbClr val="6600CC"/>
                </a:solidFill>
              </a:rPr>
              <a:t>ถ้าจะให้คนเกิดแรงจูงใจที่จะทำงานให้ได้ดีขึ้น จำเป็นต้องได้รับปัจจัยจูงใจเสริม</a:t>
            </a:r>
            <a:r>
              <a:rPr lang="th-TH">
                <a:solidFill>
                  <a:schemeClr val="bg2"/>
                </a:solidFill>
              </a:rPr>
              <a:t> เข้าไปในการทำงาน เพื่อ</a:t>
            </a:r>
          </a:p>
          <a:p>
            <a:pPr algn="l"/>
            <a:r>
              <a:rPr lang="th-TH">
                <a:solidFill>
                  <a:schemeClr val="bg2"/>
                </a:solidFill>
              </a:rPr>
              <a:t>  -ทำให้คนมีขวัญและแรงจูงใจในการทำงานที่ดี</a:t>
            </a:r>
          </a:p>
          <a:p>
            <a:pPr algn="l"/>
            <a:r>
              <a:rPr lang="th-TH">
                <a:solidFill>
                  <a:schemeClr val="bg2"/>
                </a:solidFill>
              </a:rPr>
              <a:t>  -มีความขยัน ทำงานอย่างเต็มที่ เต็มความสามารถ และทุ่มเทให้กับงาน</a:t>
            </a:r>
          </a:p>
          <a:p>
            <a:pPr algn="l">
              <a:spcBef>
                <a:spcPct val="50000"/>
              </a:spcBef>
            </a:pPr>
            <a:endParaRPr lang="th-TH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7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7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78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78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6" grpId="0" animBg="1"/>
      <p:bldP spid="207877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8" name="Text Box 4"/>
          <p:cNvSpPr txBox="1">
            <a:spLocks noChangeArrowheads="1"/>
          </p:cNvSpPr>
          <p:nvPr/>
        </p:nvSpPr>
        <p:spPr bwMode="auto">
          <a:xfrm>
            <a:off x="179388" y="2924175"/>
            <a:ext cx="2303462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th-TH" sz="3200">
                <a:solidFill>
                  <a:schemeClr val="bg2"/>
                </a:solidFill>
              </a:rPr>
              <a:t>แรงจูงใจในงาน</a:t>
            </a:r>
          </a:p>
          <a:p>
            <a:pPr algn="l"/>
            <a:r>
              <a:rPr lang="th-TH" sz="3200">
                <a:solidFill>
                  <a:schemeClr val="bg2"/>
                </a:solidFill>
              </a:rPr>
              <a:t>(</a:t>
            </a:r>
            <a:r>
              <a:rPr lang="en-US" sz="3200">
                <a:solidFill>
                  <a:schemeClr val="bg2"/>
                </a:solidFill>
              </a:rPr>
              <a:t>Job  enrichment)</a:t>
            </a:r>
          </a:p>
          <a:p>
            <a:pPr algn="l"/>
            <a:endParaRPr lang="th-TH" sz="3200">
              <a:solidFill>
                <a:schemeClr val="tx1"/>
              </a:solidFill>
            </a:endParaRPr>
          </a:p>
          <a:p>
            <a:pPr algn="l">
              <a:spcBef>
                <a:spcPct val="50000"/>
              </a:spcBef>
            </a:pPr>
            <a:endParaRPr lang="th-TH" sz="3200">
              <a:solidFill>
                <a:schemeClr val="bg2"/>
              </a:solidFill>
            </a:endParaRPr>
          </a:p>
        </p:txBody>
      </p:sp>
      <p:sp>
        <p:nvSpPr>
          <p:cNvPr id="159749" name="Rectangle 5"/>
          <p:cNvSpPr>
            <a:spLocks noChangeArrowheads="1"/>
          </p:cNvSpPr>
          <p:nvPr/>
        </p:nvSpPr>
        <p:spPr bwMode="auto">
          <a:xfrm>
            <a:off x="3059113" y="836613"/>
            <a:ext cx="5834062" cy="5472112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159750" name="Text Box 6"/>
          <p:cNvSpPr txBox="1">
            <a:spLocks noChangeArrowheads="1"/>
          </p:cNvSpPr>
          <p:nvPr/>
        </p:nvSpPr>
        <p:spPr bwMode="auto">
          <a:xfrm>
            <a:off x="3348038" y="1052513"/>
            <a:ext cx="5399087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th-TH">
                <a:solidFill>
                  <a:schemeClr val="hlink"/>
                </a:solidFill>
              </a:rPr>
              <a:t>ปัจจัยจูงใจ (</a:t>
            </a:r>
            <a:r>
              <a:rPr lang="en-US">
                <a:solidFill>
                  <a:schemeClr val="hlink"/>
                </a:solidFill>
              </a:rPr>
              <a:t>Motivators)</a:t>
            </a:r>
          </a:p>
          <a:p>
            <a:pPr algn="l"/>
            <a:r>
              <a:rPr lang="th-TH">
                <a:solidFill>
                  <a:schemeClr val="bg2"/>
                </a:solidFill>
              </a:rPr>
              <a:t> </a:t>
            </a:r>
            <a:r>
              <a:rPr lang="en-US">
                <a:solidFill>
                  <a:schemeClr val="bg2"/>
                </a:solidFill>
              </a:rPr>
              <a:t>- ความสำเร็จ (Achievement)</a:t>
            </a:r>
          </a:p>
          <a:p>
            <a:pPr algn="l"/>
            <a:r>
              <a:rPr lang="en-US">
                <a:solidFill>
                  <a:schemeClr val="bg2"/>
                </a:solidFill>
              </a:rPr>
              <a:t> </a:t>
            </a:r>
            <a:r>
              <a:rPr lang="th-TH">
                <a:solidFill>
                  <a:schemeClr val="bg2"/>
                </a:solidFill>
              </a:rPr>
              <a:t>- </a:t>
            </a:r>
            <a:r>
              <a:rPr lang="en-US">
                <a:solidFill>
                  <a:schemeClr val="bg2"/>
                </a:solidFill>
              </a:rPr>
              <a:t>การยกย่อง (Recognition)</a:t>
            </a:r>
          </a:p>
          <a:p>
            <a:pPr algn="l"/>
            <a:r>
              <a:rPr lang="th-TH">
                <a:solidFill>
                  <a:schemeClr val="bg2"/>
                </a:solidFill>
              </a:rPr>
              <a:t>- ตัวงานที่ทำ (</a:t>
            </a:r>
            <a:r>
              <a:rPr lang="en-US">
                <a:solidFill>
                  <a:schemeClr val="bg2"/>
                </a:solidFill>
              </a:rPr>
              <a:t>Work content)    </a:t>
            </a:r>
          </a:p>
          <a:p>
            <a:pPr algn="l"/>
            <a:r>
              <a:rPr lang="en-US">
                <a:solidFill>
                  <a:schemeClr val="bg2"/>
                </a:solidFill>
              </a:rPr>
              <a:t>-  ความรับผิดชอบ (Responsibility) </a:t>
            </a:r>
          </a:p>
          <a:p>
            <a:pPr algn="l"/>
            <a:r>
              <a:rPr lang="en-US">
                <a:solidFill>
                  <a:schemeClr val="bg2"/>
                </a:solidFill>
              </a:rPr>
              <a:t>- </a:t>
            </a:r>
            <a:r>
              <a:rPr lang="th-TH">
                <a:solidFill>
                  <a:schemeClr val="bg2"/>
                </a:solidFill>
              </a:rPr>
              <a:t>ความก้าวหน้า (</a:t>
            </a:r>
            <a:r>
              <a:rPr lang="en-US">
                <a:solidFill>
                  <a:schemeClr val="bg2"/>
                </a:solidFill>
              </a:rPr>
              <a:t>Advancement)</a:t>
            </a:r>
            <a:endParaRPr lang="th-TH">
              <a:solidFill>
                <a:schemeClr val="tx1"/>
              </a:solidFill>
            </a:endParaRPr>
          </a:p>
          <a:p>
            <a:pPr algn="l"/>
            <a:r>
              <a:rPr lang="th-TH">
                <a:solidFill>
                  <a:schemeClr val="bg2"/>
                </a:solidFill>
              </a:rPr>
              <a:t>- ความก้าวหน้าส่วนตัว (</a:t>
            </a:r>
            <a:r>
              <a:rPr lang="en-US">
                <a:solidFill>
                  <a:schemeClr val="bg2"/>
                </a:solidFill>
              </a:rPr>
              <a:t>Personal Growth)</a:t>
            </a:r>
            <a:endParaRPr lang="th-TH">
              <a:solidFill>
                <a:schemeClr val="bg2"/>
              </a:solidFill>
            </a:endParaRPr>
          </a:p>
        </p:txBody>
      </p:sp>
      <p:sp>
        <p:nvSpPr>
          <p:cNvPr id="159751" name="Line 7"/>
          <p:cNvSpPr>
            <a:spLocks noChangeShapeType="1"/>
          </p:cNvSpPr>
          <p:nvPr/>
        </p:nvSpPr>
        <p:spPr bwMode="auto">
          <a:xfrm>
            <a:off x="2195513" y="2276475"/>
            <a:ext cx="431800" cy="73025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th-TH"/>
          </a:p>
        </p:txBody>
      </p:sp>
      <p:sp>
        <p:nvSpPr>
          <p:cNvPr id="159752" name="Rectangle 8"/>
          <p:cNvSpPr>
            <a:spLocks noChangeArrowheads="1"/>
          </p:cNvSpPr>
          <p:nvPr/>
        </p:nvSpPr>
        <p:spPr bwMode="auto">
          <a:xfrm>
            <a:off x="1331913" y="6308725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159754" name="Oval 10"/>
          <p:cNvSpPr>
            <a:spLocks noChangeArrowheads="1"/>
          </p:cNvSpPr>
          <p:nvPr/>
        </p:nvSpPr>
        <p:spPr bwMode="auto">
          <a:xfrm>
            <a:off x="0" y="2781300"/>
            <a:ext cx="2592388" cy="1800225"/>
          </a:xfrm>
          <a:prstGeom prst="ellipse">
            <a:avLst/>
          </a:prstGeom>
          <a:noFill/>
          <a:ln w="28575">
            <a:solidFill>
              <a:srgbClr val="660033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159755" name="AutoShape 11"/>
          <p:cNvSpPr>
            <a:spLocks noChangeArrowheads="1"/>
          </p:cNvSpPr>
          <p:nvPr/>
        </p:nvSpPr>
        <p:spPr bwMode="auto">
          <a:xfrm>
            <a:off x="2627313" y="3429000"/>
            <a:ext cx="431800" cy="504825"/>
          </a:xfrm>
          <a:prstGeom prst="rightArrow">
            <a:avLst>
              <a:gd name="adj1" fmla="val 50000"/>
              <a:gd name="adj2" fmla="val 25000"/>
            </a:avLst>
          </a:prstGeom>
          <a:noFill/>
          <a:ln w="57150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9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9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597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597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597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597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597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597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8" grpId="0"/>
      <p:bldP spid="159750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8458200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3600">
                <a:solidFill>
                  <a:schemeClr val="hlink"/>
                </a:solidFill>
              </a:rPr>
              <a:t>ปัจจัยจูงใจ (</a:t>
            </a:r>
            <a:r>
              <a:rPr lang="en-US" sz="3600">
                <a:solidFill>
                  <a:schemeClr val="hlink"/>
                </a:solidFill>
              </a:rPr>
              <a:t>Motivation factors) </a:t>
            </a:r>
            <a:r>
              <a:rPr lang="th-TH" sz="3600">
                <a:solidFill>
                  <a:schemeClr val="hlink"/>
                </a:solidFill>
              </a:rPr>
              <a:t>ได้แก่</a:t>
            </a:r>
          </a:p>
          <a:p>
            <a:pPr algn="l"/>
            <a:r>
              <a:rPr lang="th-TH" sz="3600">
                <a:solidFill>
                  <a:schemeClr val="bg2"/>
                </a:solidFill>
              </a:rPr>
              <a:t> 1. </a:t>
            </a:r>
            <a:r>
              <a:rPr lang="th-TH" sz="3600">
                <a:solidFill>
                  <a:schemeClr val="hlink"/>
                </a:solidFill>
              </a:rPr>
              <a:t> ความสำเร็จ</a:t>
            </a:r>
            <a:r>
              <a:rPr lang="th-TH" sz="3600">
                <a:solidFill>
                  <a:schemeClr val="bg2"/>
                </a:solidFill>
              </a:rPr>
              <a:t> </a:t>
            </a:r>
            <a:r>
              <a:rPr lang="en-US" sz="3600">
                <a:solidFill>
                  <a:schemeClr val="bg2"/>
                </a:solidFill>
                <a:latin typeface="Times New Roman"/>
              </a:rPr>
              <a:t>–</a:t>
            </a:r>
            <a:r>
              <a:rPr lang="en-US" sz="3600">
                <a:solidFill>
                  <a:schemeClr val="bg2"/>
                </a:solidFill>
              </a:rPr>
              <a:t>(Achievement)</a:t>
            </a:r>
            <a:r>
              <a:rPr lang="th-TH" sz="3600">
                <a:solidFill>
                  <a:schemeClr val="bg2"/>
                </a:solidFill>
              </a:rPr>
              <a:t> ความสำเร็จในงานที่ทำ ภูมิใจในผลงานที่ทำได้   มีอิสระและได้รับความร่วมมือจากเพื่อนร่วมงาน </a:t>
            </a:r>
          </a:p>
          <a:p>
            <a:pPr algn="l"/>
            <a:endParaRPr lang="th-TH" sz="3600">
              <a:solidFill>
                <a:schemeClr val="bg2"/>
              </a:solidFill>
            </a:endParaRPr>
          </a:p>
          <a:p>
            <a:pPr algn="l"/>
            <a:r>
              <a:rPr lang="th-TH" sz="3600">
                <a:solidFill>
                  <a:schemeClr val="bg2"/>
                </a:solidFill>
              </a:rPr>
              <a:t>2.  </a:t>
            </a:r>
            <a:r>
              <a:rPr lang="th-TH" sz="3600">
                <a:solidFill>
                  <a:schemeClr val="hlink"/>
                </a:solidFill>
              </a:rPr>
              <a:t>การได้รับการยกย่อง</a:t>
            </a:r>
            <a:r>
              <a:rPr lang="en-US" sz="3600">
                <a:solidFill>
                  <a:schemeClr val="hlink"/>
                </a:solidFill>
              </a:rPr>
              <a:t>(Recognition)</a:t>
            </a:r>
            <a:r>
              <a:rPr lang="th-TH" sz="3600">
                <a:solidFill>
                  <a:schemeClr val="bg2"/>
                </a:solidFill>
              </a:rPr>
              <a:t> การได้รับความยอมรับนับถือจากคนอื่น</a:t>
            </a:r>
            <a:r>
              <a:rPr lang="en-US" sz="3600">
                <a:solidFill>
                  <a:schemeClr val="bg2"/>
                </a:solidFill>
              </a:rPr>
              <a:t> </a:t>
            </a:r>
            <a:r>
              <a:rPr lang="th-TH" sz="3600">
                <a:solidFill>
                  <a:schemeClr val="bg2"/>
                </a:solidFill>
              </a:rPr>
              <a:t> ไม่ว่าผู้บังคับบัญชา ผู้ร่วมงาน ในระดับเดียวกัน หรือผู้ใต้บังคับบัญชา</a:t>
            </a:r>
          </a:p>
          <a:p>
            <a:pPr algn="l"/>
            <a:r>
              <a:rPr lang="th-TH" sz="3600">
                <a:solidFill>
                  <a:schemeClr val="bg2"/>
                </a:solidFill>
              </a:rPr>
              <a:t>3.  </a:t>
            </a:r>
            <a:r>
              <a:rPr lang="th-TH" sz="3600">
                <a:solidFill>
                  <a:schemeClr val="hlink"/>
                </a:solidFill>
              </a:rPr>
              <a:t>ตัวงานที่ทำ </a:t>
            </a:r>
            <a:r>
              <a:rPr lang="en-US" sz="3600">
                <a:solidFill>
                  <a:schemeClr val="hlink"/>
                </a:solidFill>
              </a:rPr>
              <a:t>(Work content)</a:t>
            </a:r>
            <a:r>
              <a:rPr lang="th-TH" sz="3600">
                <a:solidFill>
                  <a:schemeClr val="bg2"/>
                </a:solidFill>
              </a:rPr>
              <a:t> </a:t>
            </a:r>
            <a:r>
              <a:rPr lang="en-US" sz="3600">
                <a:solidFill>
                  <a:schemeClr val="bg2"/>
                </a:solidFill>
                <a:latin typeface="Times New Roman"/>
              </a:rPr>
              <a:t>–</a:t>
            </a:r>
            <a:r>
              <a:rPr lang="th-TH" sz="3600">
                <a:solidFill>
                  <a:schemeClr val="bg2"/>
                </a:solidFill>
              </a:rPr>
              <a:t> เป็นงานที่มีคุณค่า มีความสำคัญเหมาะสมกับความรู้ความสามารถ เป็นงานที่ท้าทายความสามารถ</a:t>
            </a:r>
            <a:endParaRPr lang="th-TH" sz="36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3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3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3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39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39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6" grpId="0" build="p" autoUpdateAnimBg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ext Box 2"/>
          <p:cNvSpPr txBox="1">
            <a:spLocks noChangeArrowheads="1"/>
          </p:cNvSpPr>
          <p:nvPr/>
        </p:nvSpPr>
        <p:spPr bwMode="auto">
          <a:xfrm>
            <a:off x="381000" y="0"/>
            <a:ext cx="8534400" cy="771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th-TH">
                <a:solidFill>
                  <a:schemeClr val="hlink"/>
                </a:solidFill>
              </a:rPr>
              <a:t>4.  ความรับผิดชอบ </a:t>
            </a:r>
            <a:r>
              <a:rPr lang="en-US">
                <a:solidFill>
                  <a:schemeClr val="hlink"/>
                </a:solidFill>
              </a:rPr>
              <a:t>(Responsibility)</a:t>
            </a:r>
            <a:r>
              <a:rPr lang="th-TH">
                <a:solidFill>
                  <a:schemeClr val="hlink"/>
                </a:solidFill>
              </a:rPr>
              <a:t>งานที่</a:t>
            </a:r>
            <a:r>
              <a:rPr lang="th-TH">
                <a:solidFill>
                  <a:schemeClr val="bg2"/>
                </a:solidFill>
              </a:rPr>
              <a:t> ได้รับมอบหมายงานที่มีความสำคัญต่อองค์การ ทำให้ต้องมีความรับผิดชอบต่อก่อความสำเร็จล้มเหลวของงานนั้น</a:t>
            </a:r>
          </a:p>
          <a:p>
            <a:pPr algn="l"/>
            <a:r>
              <a:rPr lang="th-TH">
                <a:solidFill>
                  <a:srgbClr val="FF0066"/>
                </a:solidFill>
              </a:rPr>
              <a:t>5. ความก้าวหน้าในหน้าที่ </a:t>
            </a:r>
            <a:r>
              <a:rPr lang="en-US">
                <a:solidFill>
                  <a:srgbClr val="FF0066"/>
                </a:solidFill>
              </a:rPr>
              <a:t>(Advancement)</a:t>
            </a:r>
            <a:r>
              <a:rPr lang="en-US">
                <a:solidFill>
                  <a:schemeClr val="bg2"/>
                </a:solidFill>
              </a:rPr>
              <a:t> </a:t>
            </a:r>
            <a:r>
              <a:rPr lang="th-TH">
                <a:solidFill>
                  <a:schemeClr val="bg2"/>
                </a:solidFill>
              </a:rPr>
              <a:t> การได้รับตำแหน่งหน้าที่ที่สูงขึ้น มีสถานภาพที่โดดเด่น มีโอกาสพัฒนาตนเอง</a:t>
            </a:r>
          </a:p>
          <a:p>
            <a:pPr algn="l"/>
            <a:r>
              <a:rPr lang="th-TH">
                <a:solidFill>
                  <a:srgbClr val="0000FF"/>
                </a:solidFill>
              </a:rPr>
              <a:t>6.  </a:t>
            </a:r>
            <a:r>
              <a:rPr lang="th-TH">
                <a:solidFill>
                  <a:schemeClr val="folHlink"/>
                </a:solidFill>
              </a:rPr>
              <a:t>ความเจริญก้าวหน้าส่วนบุคคล</a:t>
            </a:r>
            <a:r>
              <a:rPr lang="en-US">
                <a:solidFill>
                  <a:schemeClr val="folHlink"/>
                </a:solidFill>
              </a:rPr>
              <a:t> (Personnel Progress)</a:t>
            </a:r>
            <a:r>
              <a:rPr lang="th-TH">
                <a:solidFill>
                  <a:schemeClr val="bg2"/>
                </a:solidFill>
              </a:rPr>
              <a:t> มีฐานะความเป็นอยู่ที่ดีขึ้น มีบ้าน เงิน ที่มั่นคงมากขึ้น</a:t>
            </a:r>
          </a:p>
          <a:p>
            <a:pPr algn="l"/>
            <a:r>
              <a:rPr lang="th-TH">
                <a:solidFill>
                  <a:schemeClr val="bg2"/>
                </a:solidFill>
              </a:rPr>
              <a:t>     </a:t>
            </a:r>
          </a:p>
          <a:p>
            <a:pPr algn="l"/>
            <a:r>
              <a:rPr lang="th-TH">
                <a:solidFill>
                  <a:schemeClr val="bg2"/>
                </a:solidFill>
              </a:rPr>
              <a:t>    ปัจจัยเหล่านี้จะเป็นเครื่องจูงใจทำให้คนขยัน  มีชีวิตชีวาในการทำงาน </a:t>
            </a:r>
            <a:r>
              <a:rPr lang="th-TH">
                <a:solidFill>
                  <a:schemeClr val="folHlink"/>
                </a:solidFill>
              </a:rPr>
              <a:t>เป็นเครื่องปรุงที่ทำให้เกิดความมีรสชาติในการทำงาน </a:t>
            </a:r>
            <a:r>
              <a:rPr lang="en-US">
                <a:solidFill>
                  <a:schemeClr val="folHlink"/>
                </a:solidFill>
              </a:rPr>
              <a:t>(Job enrichment)</a:t>
            </a:r>
            <a:endParaRPr lang="th-TH">
              <a:solidFill>
                <a:schemeClr val="folHlink"/>
              </a:solidFill>
            </a:endParaRPr>
          </a:p>
          <a:p>
            <a:pPr algn="l">
              <a:spcBef>
                <a:spcPct val="50000"/>
              </a:spcBef>
            </a:pPr>
            <a:endParaRPr lang="th-TH">
              <a:solidFill>
                <a:schemeClr val="folHlink"/>
              </a:solidFill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9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9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9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9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290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6" grpId="0" build="p" autoUpdateAnimBg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ext Box 2"/>
          <p:cNvSpPr txBox="1">
            <a:spLocks noChangeArrowheads="1"/>
          </p:cNvSpPr>
          <p:nvPr/>
        </p:nvSpPr>
        <p:spPr bwMode="auto">
          <a:xfrm>
            <a:off x="1905000" y="685800"/>
            <a:ext cx="7010400" cy="223678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h-TH" sz="2800">
                <a:solidFill>
                  <a:schemeClr val="bg2"/>
                </a:solidFill>
              </a:rPr>
              <a:t>สิ่งจูงใจ (</a:t>
            </a:r>
            <a:r>
              <a:rPr lang="en-US" sz="2800">
                <a:solidFill>
                  <a:schemeClr val="bg2"/>
                </a:solidFill>
              </a:rPr>
              <a:t>Motivators)</a:t>
            </a:r>
          </a:p>
          <a:p>
            <a:pPr algn="l"/>
            <a:r>
              <a:rPr lang="th-TH" sz="2800">
                <a:solidFill>
                  <a:schemeClr val="bg2"/>
                </a:solidFill>
              </a:rPr>
              <a:t> - ความก้าวหน้าส่วนตัว (</a:t>
            </a:r>
            <a:r>
              <a:rPr lang="en-US" sz="2800">
                <a:solidFill>
                  <a:schemeClr val="bg2"/>
                </a:solidFill>
              </a:rPr>
              <a:t>Personal Growth)  - การยกย่อง (Recognition)-</a:t>
            </a:r>
            <a:r>
              <a:rPr lang="th-TH" sz="2800">
                <a:solidFill>
                  <a:schemeClr val="bg2"/>
                </a:solidFill>
              </a:rPr>
              <a:t> ลักษณะงาน (</a:t>
            </a:r>
            <a:r>
              <a:rPr lang="en-US" sz="2800">
                <a:solidFill>
                  <a:schemeClr val="bg2"/>
                </a:solidFill>
              </a:rPr>
              <a:t>Work content)    -  ความรับผิดชอบ (Responsibility)-  ความสำเร็จ (Achievement)      -   </a:t>
            </a:r>
            <a:r>
              <a:rPr lang="th-TH" sz="2800">
                <a:solidFill>
                  <a:schemeClr val="bg2"/>
                </a:solidFill>
              </a:rPr>
              <a:t>ความก้าวหน้า (</a:t>
            </a:r>
            <a:r>
              <a:rPr lang="en-US" sz="2800">
                <a:solidFill>
                  <a:schemeClr val="bg2"/>
                </a:solidFill>
              </a:rPr>
              <a:t>Advancement)</a:t>
            </a:r>
            <a:endParaRPr lang="th-TH" sz="2800">
              <a:solidFill>
                <a:schemeClr val="tx1"/>
              </a:solidFill>
            </a:endParaRPr>
          </a:p>
        </p:txBody>
      </p:sp>
      <p:sp>
        <p:nvSpPr>
          <p:cNvPr id="124931" name="Text Box 3"/>
          <p:cNvSpPr txBox="1">
            <a:spLocks noChangeArrowheads="1"/>
          </p:cNvSpPr>
          <p:nvPr/>
        </p:nvSpPr>
        <p:spPr bwMode="auto">
          <a:xfrm>
            <a:off x="0" y="685800"/>
            <a:ext cx="16002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h-TH" sz="2800">
                <a:solidFill>
                  <a:schemeClr val="bg2"/>
                </a:solidFill>
              </a:rPr>
              <a:t>แรงจูงใจในงาน</a:t>
            </a:r>
          </a:p>
          <a:p>
            <a:r>
              <a:rPr lang="th-TH" sz="2400">
                <a:solidFill>
                  <a:schemeClr val="bg2"/>
                </a:solidFill>
              </a:rPr>
              <a:t>(</a:t>
            </a:r>
            <a:r>
              <a:rPr lang="en-US" sz="2400">
                <a:solidFill>
                  <a:schemeClr val="bg2"/>
                </a:solidFill>
              </a:rPr>
              <a:t>Job  enrichment)</a:t>
            </a:r>
          </a:p>
          <a:p>
            <a:endParaRPr lang="th-TH" sz="3600">
              <a:solidFill>
                <a:schemeClr val="tx1"/>
              </a:solidFill>
            </a:endParaRPr>
          </a:p>
        </p:txBody>
      </p:sp>
      <p:sp>
        <p:nvSpPr>
          <p:cNvPr id="124932" name="Line 4"/>
          <p:cNvSpPr>
            <a:spLocks noChangeShapeType="1"/>
          </p:cNvSpPr>
          <p:nvPr/>
        </p:nvSpPr>
        <p:spPr bwMode="auto">
          <a:xfrm flipH="1">
            <a:off x="1371600" y="1676400"/>
            <a:ext cx="533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124933" name="Text Box 5"/>
          <p:cNvSpPr txBox="1">
            <a:spLocks noChangeArrowheads="1"/>
          </p:cNvSpPr>
          <p:nvPr/>
        </p:nvSpPr>
        <p:spPr bwMode="auto">
          <a:xfrm>
            <a:off x="228600" y="3048000"/>
            <a:ext cx="7162800" cy="16891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600">
                <a:solidFill>
                  <a:schemeClr val="bg2"/>
                </a:solidFill>
              </a:rPr>
              <a:t>ปัจจัยอนามัย (</a:t>
            </a:r>
            <a:r>
              <a:rPr lang="en-US" sz="2600">
                <a:solidFill>
                  <a:schemeClr val="bg2"/>
                </a:solidFill>
              </a:rPr>
              <a:t>Hygiene factors)</a:t>
            </a:r>
          </a:p>
          <a:p>
            <a:pPr algn="l"/>
            <a:r>
              <a:rPr lang="th-TH" sz="2600">
                <a:solidFill>
                  <a:schemeClr val="bg2"/>
                </a:solidFill>
              </a:rPr>
              <a:t>- นโยบายบริษัท (</a:t>
            </a:r>
            <a:r>
              <a:rPr lang="en-US" sz="2600">
                <a:solidFill>
                  <a:schemeClr val="bg2"/>
                </a:solidFill>
              </a:rPr>
              <a:t>Company policies) - สภาพการทำงาน (Working conditions)</a:t>
            </a:r>
          </a:p>
          <a:p>
            <a:pPr algn="l"/>
            <a:r>
              <a:rPr lang="en-US" sz="2600">
                <a:solidFill>
                  <a:schemeClr val="bg2"/>
                </a:solidFill>
              </a:rPr>
              <a:t>- </a:t>
            </a:r>
            <a:r>
              <a:rPr lang="th-TH" sz="2600">
                <a:solidFill>
                  <a:schemeClr val="bg2"/>
                </a:solidFill>
              </a:rPr>
              <a:t>การบังคับบัญชา (</a:t>
            </a:r>
            <a:r>
              <a:rPr lang="en-US" sz="2600">
                <a:solidFill>
                  <a:schemeClr val="bg2"/>
                </a:solidFill>
              </a:rPr>
              <a:t>Supervision)   - ความมั่นคงในงาน (Job security)</a:t>
            </a:r>
          </a:p>
          <a:p>
            <a:pPr algn="l"/>
            <a:r>
              <a:rPr lang="en-US" sz="2600">
                <a:solidFill>
                  <a:schemeClr val="bg2"/>
                </a:solidFill>
              </a:rPr>
              <a:t>- </a:t>
            </a:r>
            <a:r>
              <a:rPr lang="th-TH" sz="2600">
                <a:solidFill>
                  <a:schemeClr val="bg2"/>
                </a:solidFill>
              </a:rPr>
              <a:t>ความสัมพันธ์ระหว่างบุคคล (</a:t>
            </a:r>
            <a:r>
              <a:rPr lang="en-US" sz="2600">
                <a:solidFill>
                  <a:schemeClr val="bg2"/>
                </a:solidFill>
              </a:rPr>
              <a:t>Interpersonal relations)  - </a:t>
            </a:r>
            <a:r>
              <a:rPr lang="th-TH" sz="2600">
                <a:solidFill>
                  <a:schemeClr val="bg2"/>
                </a:solidFill>
              </a:rPr>
              <a:t>ค่าตอบแทน  (</a:t>
            </a:r>
            <a:r>
              <a:rPr lang="en-US" sz="2600">
                <a:solidFill>
                  <a:schemeClr val="bg2"/>
                </a:solidFill>
              </a:rPr>
              <a:t>Pay)</a:t>
            </a:r>
            <a:endParaRPr lang="th-TH" sz="2800">
              <a:solidFill>
                <a:schemeClr val="tx1"/>
              </a:solidFill>
            </a:endParaRPr>
          </a:p>
        </p:txBody>
      </p:sp>
      <p:sp>
        <p:nvSpPr>
          <p:cNvPr id="124934" name="Text Box 6"/>
          <p:cNvSpPr txBox="1">
            <a:spLocks noChangeArrowheads="1"/>
          </p:cNvSpPr>
          <p:nvPr/>
        </p:nvSpPr>
        <p:spPr bwMode="auto">
          <a:xfrm>
            <a:off x="7620000" y="3048000"/>
            <a:ext cx="1524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>
                <a:solidFill>
                  <a:schemeClr val="bg2"/>
                </a:solidFill>
              </a:rPr>
              <a:t>ความไม่พอในงาน</a:t>
            </a:r>
            <a:r>
              <a:rPr lang="th-TH" sz="3600">
                <a:solidFill>
                  <a:schemeClr val="bg2"/>
                </a:solidFill>
              </a:rPr>
              <a:t> </a:t>
            </a:r>
          </a:p>
          <a:p>
            <a:r>
              <a:rPr lang="th-TH" sz="2400">
                <a:solidFill>
                  <a:schemeClr val="bg2"/>
                </a:solidFill>
              </a:rPr>
              <a:t>(Job dissatisfaction)</a:t>
            </a:r>
            <a:endParaRPr lang="th-TH" sz="3600">
              <a:solidFill>
                <a:schemeClr val="tx1"/>
              </a:solidFill>
            </a:endParaRPr>
          </a:p>
        </p:txBody>
      </p:sp>
      <p:sp>
        <p:nvSpPr>
          <p:cNvPr id="124935" name="Line 7"/>
          <p:cNvSpPr>
            <a:spLocks noChangeShapeType="1"/>
          </p:cNvSpPr>
          <p:nvPr/>
        </p:nvSpPr>
        <p:spPr bwMode="auto">
          <a:xfrm>
            <a:off x="7391400" y="3962400"/>
            <a:ext cx="609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124936" name="Text Box 8"/>
          <p:cNvSpPr txBox="1">
            <a:spLocks noChangeArrowheads="1"/>
          </p:cNvSpPr>
          <p:nvPr/>
        </p:nvSpPr>
        <p:spPr bwMode="auto">
          <a:xfrm>
            <a:off x="304800" y="5029200"/>
            <a:ext cx="86106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2800">
                <a:solidFill>
                  <a:schemeClr val="bg2"/>
                </a:solidFill>
              </a:rPr>
              <a:t>แสดงทฤษฎี 2 ปัจจัยของ </a:t>
            </a:r>
            <a:r>
              <a:rPr lang="en-US" sz="2800">
                <a:solidFill>
                  <a:schemeClr val="bg2"/>
                </a:solidFill>
              </a:rPr>
              <a:t>Herzberg (Herberg</a:t>
            </a:r>
            <a:r>
              <a:rPr lang="en-US" sz="2800">
                <a:solidFill>
                  <a:schemeClr val="bg2"/>
                </a:solidFill>
                <a:latin typeface="Times New Roman"/>
              </a:rPr>
              <a:t>’</a:t>
            </a:r>
            <a:r>
              <a:rPr lang="en-US" sz="2800">
                <a:solidFill>
                  <a:schemeClr val="bg2"/>
                </a:solidFill>
              </a:rPr>
              <a:t>s two-factor theory) </a:t>
            </a:r>
            <a:r>
              <a:rPr lang="th-TH" sz="2800">
                <a:solidFill>
                  <a:schemeClr val="bg2"/>
                </a:solidFill>
              </a:rPr>
              <a:t>ประกอบด้วย </a:t>
            </a:r>
          </a:p>
          <a:p>
            <a:pPr algn="l"/>
            <a:r>
              <a:rPr lang="th-TH" sz="2800">
                <a:solidFill>
                  <a:schemeClr val="bg2"/>
                </a:solidFill>
              </a:rPr>
              <a:t>(1) ปัจจัยอนามัย (</a:t>
            </a:r>
            <a:r>
              <a:rPr lang="en-US" sz="2800">
                <a:solidFill>
                  <a:schemeClr val="bg2"/>
                </a:solidFill>
              </a:rPr>
              <a:t>Hygience factors)</a:t>
            </a:r>
            <a:r>
              <a:rPr lang="th-TH" sz="2800">
                <a:solidFill>
                  <a:schemeClr val="bg2"/>
                </a:solidFill>
              </a:rPr>
              <a:t> ที่มีผลต่อความไม่พอใจในงาน (2) </a:t>
            </a:r>
            <a:r>
              <a:rPr lang="en-US" sz="2800">
                <a:solidFill>
                  <a:schemeClr val="bg2"/>
                </a:solidFill>
              </a:rPr>
              <a:t>ปัจจัยสิ่งจูงใจ (Motivation factors </a:t>
            </a:r>
            <a:r>
              <a:rPr lang="th-TH" sz="2800">
                <a:solidFill>
                  <a:schemeClr val="bg2"/>
                </a:solidFill>
              </a:rPr>
              <a:t>หรือ </a:t>
            </a:r>
            <a:r>
              <a:rPr lang="en-US" sz="2800">
                <a:solidFill>
                  <a:schemeClr val="bg2"/>
                </a:solidFill>
              </a:rPr>
              <a:t>motivators)  ที่มีผลต่อการกระตุ้นให้เกิดความพอใจ (Bovee and others. 1993 -443)</a:t>
            </a:r>
            <a:endParaRPr lang="th-TH" sz="36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49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49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49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49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49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49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 animBg="1" autoUpdateAnimBg="0"/>
      <p:bldP spid="124931" grpId="0" autoUpdateAnimBg="0"/>
      <p:bldP spid="124932" grpId="0" animBg="1"/>
      <p:bldP spid="124933" grpId="0" animBg="1" autoUpdateAnimBg="0"/>
      <p:bldP spid="124934" grpId="0" autoUpdateAnimBg="0"/>
      <p:bldP spid="124935" grpId="0" animBg="1"/>
      <p:bldP spid="124936" grpId="0" build="p" autoUpdateAnimBg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Text Box 2"/>
          <p:cNvSpPr txBox="1">
            <a:spLocks noChangeArrowheads="1"/>
          </p:cNvSpPr>
          <p:nvPr/>
        </p:nvSpPr>
        <p:spPr bwMode="auto">
          <a:xfrm>
            <a:off x="304800" y="304800"/>
            <a:ext cx="3200400" cy="607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h-TH" sz="2800">
                <a:solidFill>
                  <a:schemeClr val="bg2"/>
                </a:solidFill>
              </a:rPr>
              <a:t>ลำดับขั้นความต้องการตามทฤษฎีมาสโลว์</a:t>
            </a:r>
          </a:p>
          <a:p>
            <a:r>
              <a:rPr lang="th-TH" sz="2800">
                <a:solidFill>
                  <a:schemeClr val="bg2"/>
                </a:solidFill>
              </a:rPr>
              <a:t>ความสำเร็จในชีวิต</a:t>
            </a:r>
          </a:p>
          <a:p>
            <a:r>
              <a:rPr lang="th-TH" sz="2800">
                <a:solidFill>
                  <a:schemeClr val="bg2"/>
                </a:solidFill>
              </a:rPr>
              <a:t>(</a:t>
            </a:r>
            <a:r>
              <a:rPr lang="en-US" sz="2800">
                <a:solidFill>
                  <a:schemeClr val="bg2"/>
                </a:solidFill>
              </a:rPr>
              <a:t>Self-actualization)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chemeClr val="bg2"/>
                </a:solidFill>
              </a:rPr>
              <a:t>การยกย่องสถานะ</a:t>
            </a:r>
          </a:p>
          <a:p>
            <a:r>
              <a:rPr lang="en-US" sz="2800">
                <a:solidFill>
                  <a:schemeClr val="bg2"/>
                </a:solidFill>
              </a:rPr>
              <a:t>(Esteem or status)</a:t>
            </a:r>
          </a:p>
          <a:p>
            <a:pPr>
              <a:spcBef>
                <a:spcPct val="50000"/>
              </a:spcBef>
            </a:pPr>
            <a:r>
              <a:rPr lang="th-TH" sz="2800">
                <a:solidFill>
                  <a:schemeClr val="bg2"/>
                </a:solidFill>
              </a:rPr>
              <a:t>ความผูกพันหรือการยอมรับ</a:t>
            </a:r>
          </a:p>
          <a:p>
            <a:r>
              <a:rPr lang="th-TH" sz="2800">
                <a:solidFill>
                  <a:schemeClr val="bg2"/>
                </a:solidFill>
              </a:rPr>
              <a:t>(</a:t>
            </a:r>
            <a:r>
              <a:rPr lang="en-US" sz="2800">
                <a:solidFill>
                  <a:schemeClr val="bg2"/>
                </a:solidFill>
              </a:rPr>
              <a:t>Affiliation or acceptance)</a:t>
            </a:r>
          </a:p>
          <a:p>
            <a:pPr>
              <a:spcBef>
                <a:spcPct val="50000"/>
              </a:spcBef>
            </a:pPr>
            <a:r>
              <a:rPr lang="th-TH" sz="2800">
                <a:solidFill>
                  <a:schemeClr val="bg2"/>
                </a:solidFill>
              </a:rPr>
              <a:t>ความมั่นคงหรือความปลอดภัย</a:t>
            </a:r>
          </a:p>
          <a:p>
            <a:r>
              <a:rPr lang="th-TH" sz="2800">
                <a:solidFill>
                  <a:schemeClr val="bg2"/>
                </a:solidFill>
              </a:rPr>
              <a:t>(</a:t>
            </a:r>
            <a:r>
              <a:rPr lang="en-US" sz="2800">
                <a:solidFill>
                  <a:schemeClr val="bg2"/>
                </a:solidFill>
              </a:rPr>
              <a:t>Security or Safety)</a:t>
            </a:r>
          </a:p>
          <a:p>
            <a:pPr>
              <a:spcBef>
                <a:spcPct val="50000"/>
              </a:spcBef>
            </a:pPr>
            <a:r>
              <a:rPr lang="th-TH" sz="2800">
                <a:solidFill>
                  <a:schemeClr val="bg2"/>
                </a:solidFill>
              </a:rPr>
              <a:t>ความต้องการของร่างกาย</a:t>
            </a:r>
          </a:p>
          <a:p>
            <a:r>
              <a:rPr lang="th-TH" sz="2800">
                <a:solidFill>
                  <a:schemeClr val="bg2"/>
                </a:solidFill>
              </a:rPr>
              <a:t>(</a:t>
            </a:r>
            <a:r>
              <a:rPr lang="en-US" sz="2800">
                <a:solidFill>
                  <a:schemeClr val="bg2"/>
                </a:solidFill>
              </a:rPr>
              <a:t>Physiological needs)</a:t>
            </a:r>
            <a:endParaRPr lang="th-TH" sz="3200">
              <a:solidFill>
                <a:schemeClr val="tx1"/>
              </a:solidFill>
            </a:endParaRPr>
          </a:p>
        </p:txBody>
      </p:sp>
      <p:sp>
        <p:nvSpPr>
          <p:cNvPr id="208899" name="Text Box 3"/>
          <p:cNvSpPr txBox="1">
            <a:spLocks noChangeArrowheads="1"/>
          </p:cNvSpPr>
          <p:nvPr/>
        </p:nvSpPr>
        <p:spPr bwMode="auto">
          <a:xfrm>
            <a:off x="4800600" y="0"/>
            <a:ext cx="4038600" cy="642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h-TH" sz="2800">
                <a:solidFill>
                  <a:schemeClr val="bg2"/>
                </a:solidFill>
              </a:rPr>
              <a:t>ทฤษฎี 2 ปัจจัยของ </a:t>
            </a:r>
            <a:r>
              <a:rPr lang="en-US" sz="2800">
                <a:solidFill>
                  <a:schemeClr val="bg2"/>
                </a:solidFill>
              </a:rPr>
              <a:t>Herzberg</a:t>
            </a:r>
          </a:p>
          <a:p>
            <a:r>
              <a:rPr lang="th-TH" sz="2800">
                <a:solidFill>
                  <a:schemeClr val="bg2"/>
                </a:solidFill>
              </a:rPr>
              <a:t>(</a:t>
            </a:r>
            <a:r>
              <a:rPr lang="en-US" sz="2800">
                <a:solidFill>
                  <a:schemeClr val="bg2"/>
                </a:solidFill>
              </a:rPr>
              <a:t>Herzberg</a:t>
            </a:r>
            <a:r>
              <a:rPr lang="en-US" sz="2800">
                <a:solidFill>
                  <a:schemeClr val="bg2"/>
                </a:solidFill>
                <a:latin typeface="Times New Roman"/>
              </a:rPr>
              <a:t>’</a:t>
            </a:r>
            <a:r>
              <a:rPr lang="en-US" sz="2800">
                <a:solidFill>
                  <a:schemeClr val="bg2"/>
                </a:solidFill>
              </a:rPr>
              <a:t>s two-factor theory)</a:t>
            </a:r>
          </a:p>
          <a:p>
            <a:r>
              <a:rPr lang="th-TH" sz="2400">
                <a:solidFill>
                  <a:schemeClr val="bg2"/>
                </a:solidFill>
              </a:rPr>
              <a:t>งานที่ท้าทาย (</a:t>
            </a:r>
            <a:r>
              <a:rPr lang="en-US" sz="2400">
                <a:solidFill>
                  <a:schemeClr val="bg2"/>
                </a:solidFill>
              </a:rPr>
              <a:t>Chalenging work)</a:t>
            </a:r>
          </a:p>
          <a:p>
            <a:r>
              <a:rPr lang="th-TH" sz="2400">
                <a:solidFill>
                  <a:schemeClr val="bg2"/>
                </a:solidFill>
              </a:rPr>
              <a:t>ความสำเร็จ (</a:t>
            </a:r>
            <a:r>
              <a:rPr lang="en-US" sz="2400">
                <a:solidFill>
                  <a:schemeClr val="bg2"/>
                </a:solidFill>
              </a:rPr>
              <a:t>Achievement)</a:t>
            </a:r>
          </a:p>
          <a:p>
            <a:r>
              <a:rPr lang="th-TH" sz="2400">
                <a:solidFill>
                  <a:schemeClr val="bg2"/>
                </a:solidFill>
              </a:rPr>
              <a:t>ความเจริญก้าวหน้าในงาน (</a:t>
            </a:r>
            <a:r>
              <a:rPr lang="en-US" sz="2400">
                <a:solidFill>
                  <a:schemeClr val="bg2"/>
                </a:solidFill>
              </a:rPr>
              <a:t>Growth in the job)</a:t>
            </a:r>
          </a:p>
          <a:p>
            <a:r>
              <a:rPr lang="th-TH" sz="2400">
                <a:solidFill>
                  <a:schemeClr val="bg2"/>
                </a:solidFill>
              </a:rPr>
              <a:t>ความรับผิดชอบ (</a:t>
            </a:r>
            <a:r>
              <a:rPr lang="en-US" sz="2400">
                <a:solidFill>
                  <a:schemeClr val="bg2"/>
                </a:solidFill>
              </a:rPr>
              <a:t>Responsibility)</a:t>
            </a:r>
          </a:p>
          <a:p>
            <a:r>
              <a:rPr lang="th-TH" sz="2400">
                <a:solidFill>
                  <a:schemeClr val="bg2"/>
                </a:solidFill>
              </a:rPr>
              <a:t>ความก้าวหน้า (</a:t>
            </a:r>
            <a:r>
              <a:rPr lang="en-US" sz="2400">
                <a:solidFill>
                  <a:schemeClr val="bg2"/>
                </a:solidFill>
              </a:rPr>
              <a:t>Advancement)</a:t>
            </a:r>
          </a:p>
          <a:p>
            <a:r>
              <a:rPr lang="th-TH" sz="2400">
                <a:solidFill>
                  <a:schemeClr val="bg2"/>
                </a:solidFill>
              </a:rPr>
              <a:t>การยอมรับ (</a:t>
            </a:r>
            <a:r>
              <a:rPr lang="en-US" sz="2400">
                <a:solidFill>
                  <a:schemeClr val="bg2"/>
                </a:solidFill>
              </a:rPr>
              <a:t>Recognition)</a:t>
            </a:r>
          </a:p>
          <a:p>
            <a:endParaRPr lang="en-US" sz="2400">
              <a:solidFill>
                <a:schemeClr val="bg2"/>
              </a:solidFill>
            </a:endParaRPr>
          </a:p>
          <a:p>
            <a:r>
              <a:rPr lang="en-US" sz="2400">
                <a:solidFill>
                  <a:schemeClr val="bg2"/>
                </a:solidFill>
              </a:rPr>
              <a:t>สถานะ (Status)</a:t>
            </a:r>
          </a:p>
          <a:p>
            <a:r>
              <a:rPr lang="th-TH" sz="2400">
                <a:solidFill>
                  <a:schemeClr val="bg2"/>
                </a:solidFill>
              </a:rPr>
              <a:t>ความสัมพันธ์ระหว่างบุคคล</a:t>
            </a:r>
          </a:p>
          <a:p>
            <a:r>
              <a:rPr lang="th-TH" sz="2400">
                <a:solidFill>
                  <a:schemeClr val="bg2"/>
                </a:solidFill>
              </a:rPr>
              <a:t>(</a:t>
            </a:r>
            <a:r>
              <a:rPr lang="en-US" sz="2400">
                <a:solidFill>
                  <a:schemeClr val="bg2"/>
                </a:solidFill>
              </a:rPr>
              <a:t>Interpersonal relations)</a:t>
            </a:r>
          </a:p>
          <a:p>
            <a:r>
              <a:rPr lang="th-TH" sz="2400">
                <a:solidFill>
                  <a:schemeClr val="bg2"/>
                </a:solidFill>
              </a:rPr>
              <a:t>คุณภาพของการควบคุม</a:t>
            </a:r>
          </a:p>
          <a:p>
            <a:r>
              <a:rPr lang="th-TH" sz="2400">
                <a:solidFill>
                  <a:schemeClr val="bg2"/>
                </a:solidFill>
              </a:rPr>
              <a:t>นโยบายและการบริหารของบริษัท</a:t>
            </a:r>
          </a:p>
          <a:p>
            <a:r>
              <a:rPr lang="th-TH" sz="2400">
                <a:solidFill>
                  <a:schemeClr val="bg2"/>
                </a:solidFill>
              </a:rPr>
              <a:t>สภาพการทำงาน</a:t>
            </a:r>
          </a:p>
          <a:p>
            <a:r>
              <a:rPr lang="th-TH" sz="2400">
                <a:solidFill>
                  <a:schemeClr val="bg2"/>
                </a:solidFill>
              </a:rPr>
              <a:t>ความมั่นคงในการทำงาน</a:t>
            </a:r>
          </a:p>
          <a:p>
            <a:r>
              <a:rPr lang="th-TH" sz="2400">
                <a:solidFill>
                  <a:schemeClr val="bg2"/>
                </a:solidFill>
              </a:rPr>
              <a:t>เงินเดือน (</a:t>
            </a:r>
            <a:r>
              <a:rPr lang="en-US" sz="2400">
                <a:solidFill>
                  <a:schemeClr val="bg2"/>
                </a:solidFill>
              </a:rPr>
              <a:t>Salary)</a:t>
            </a:r>
            <a:endParaRPr lang="th-TH" sz="2800">
              <a:solidFill>
                <a:schemeClr val="tx1"/>
              </a:solidFill>
            </a:endParaRPr>
          </a:p>
        </p:txBody>
      </p:sp>
      <p:graphicFrame>
        <p:nvGraphicFramePr>
          <p:cNvPr id="208900" name="Object 4"/>
          <p:cNvGraphicFramePr>
            <a:graphicFrameLocks noChangeAspect="1"/>
          </p:cNvGraphicFramePr>
          <p:nvPr/>
        </p:nvGraphicFramePr>
        <p:xfrm>
          <a:off x="3810000" y="609600"/>
          <a:ext cx="876300" cy="6553200"/>
        </p:xfrm>
        <a:graphic>
          <a:graphicData uri="http://schemas.openxmlformats.org/presentationml/2006/ole">
            <p:oleObj spid="_x0000_s208900" name="Document" r:id="rId4" imgW="999000" imgH="8042760" progId="Word.Document.8">
              <p:embed/>
            </p:oleObj>
          </a:graphicData>
        </a:graphic>
      </p:graphicFrame>
      <p:sp>
        <p:nvSpPr>
          <p:cNvPr id="208901" name="Rectangle 5"/>
          <p:cNvSpPr>
            <a:spLocks noChangeArrowheads="1"/>
          </p:cNvSpPr>
          <p:nvPr/>
        </p:nvSpPr>
        <p:spPr bwMode="auto">
          <a:xfrm>
            <a:off x="5257800" y="1143000"/>
            <a:ext cx="34290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08902" name="Rectangle 6"/>
          <p:cNvSpPr>
            <a:spLocks noChangeArrowheads="1"/>
          </p:cNvSpPr>
          <p:nvPr/>
        </p:nvSpPr>
        <p:spPr bwMode="auto">
          <a:xfrm>
            <a:off x="4724400" y="914400"/>
            <a:ext cx="4191000" cy="5715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08903" name="Rectangle 7"/>
          <p:cNvSpPr>
            <a:spLocks noChangeArrowheads="1"/>
          </p:cNvSpPr>
          <p:nvPr/>
        </p:nvSpPr>
        <p:spPr bwMode="auto">
          <a:xfrm>
            <a:off x="304800" y="1143000"/>
            <a:ext cx="3124200" cy="54864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08904" name="Line 8"/>
          <p:cNvSpPr>
            <a:spLocks noChangeShapeType="1"/>
          </p:cNvSpPr>
          <p:nvPr/>
        </p:nvSpPr>
        <p:spPr bwMode="auto">
          <a:xfrm>
            <a:off x="304800" y="2286000"/>
            <a:ext cx="31242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08905" name="Line 9"/>
          <p:cNvSpPr>
            <a:spLocks noChangeShapeType="1"/>
          </p:cNvSpPr>
          <p:nvPr/>
        </p:nvSpPr>
        <p:spPr bwMode="auto">
          <a:xfrm>
            <a:off x="304800" y="3276600"/>
            <a:ext cx="31242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08906" name="Line 10"/>
          <p:cNvSpPr>
            <a:spLocks noChangeShapeType="1"/>
          </p:cNvSpPr>
          <p:nvPr/>
        </p:nvSpPr>
        <p:spPr bwMode="auto">
          <a:xfrm>
            <a:off x="304800" y="4343400"/>
            <a:ext cx="31242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08907" name="Line 11"/>
          <p:cNvSpPr>
            <a:spLocks noChangeShapeType="1"/>
          </p:cNvSpPr>
          <p:nvPr/>
        </p:nvSpPr>
        <p:spPr bwMode="auto">
          <a:xfrm>
            <a:off x="304800" y="5410200"/>
            <a:ext cx="31242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08908" name="Line 12"/>
          <p:cNvSpPr>
            <a:spLocks noChangeShapeType="1"/>
          </p:cNvSpPr>
          <p:nvPr/>
        </p:nvSpPr>
        <p:spPr bwMode="auto">
          <a:xfrm>
            <a:off x="3429000" y="1295400"/>
            <a:ext cx="609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08909" name="Line 13"/>
          <p:cNvSpPr>
            <a:spLocks noChangeShapeType="1"/>
          </p:cNvSpPr>
          <p:nvPr/>
        </p:nvSpPr>
        <p:spPr bwMode="auto">
          <a:xfrm>
            <a:off x="3505200" y="2286000"/>
            <a:ext cx="609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08910" name="Line 14"/>
          <p:cNvSpPr>
            <a:spLocks noChangeShapeType="1"/>
          </p:cNvSpPr>
          <p:nvPr/>
        </p:nvSpPr>
        <p:spPr bwMode="auto">
          <a:xfrm>
            <a:off x="3429000" y="4800600"/>
            <a:ext cx="609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08911" name="Line 15"/>
          <p:cNvSpPr>
            <a:spLocks noChangeShapeType="1"/>
          </p:cNvSpPr>
          <p:nvPr/>
        </p:nvSpPr>
        <p:spPr bwMode="auto">
          <a:xfrm>
            <a:off x="3429000" y="5943600"/>
            <a:ext cx="609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08912" name="Line 16"/>
          <p:cNvSpPr>
            <a:spLocks noChangeShapeType="1"/>
          </p:cNvSpPr>
          <p:nvPr/>
        </p:nvSpPr>
        <p:spPr bwMode="auto">
          <a:xfrm>
            <a:off x="4724400" y="33528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08913" name="Line 17"/>
          <p:cNvSpPr>
            <a:spLocks noChangeShapeType="1"/>
          </p:cNvSpPr>
          <p:nvPr/>
        </p:nvSpPr>
        <p:spPr bwMode="auto">
          <a:xfrm flipV="1">
            <a:off x="3505200" y="2590800"/>
            <a:ext cx="762000" cy="7620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8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8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8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8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8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8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8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8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88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88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88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88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88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88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88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88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88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88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88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88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88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88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0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0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08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08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08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08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08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08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08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08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08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08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088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088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088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088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088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088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0889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0889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0889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20889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20889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20889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898" grpId="0" build="p" autoUpdateAnimBg="0"/>
      <p:bldP spid="208899" grpId="0" build="p" autoUpdateAnimBg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Text Box 2"/>
          <p:cNvSpPr txBox="1">
            <a:spLocks noChangeArrowheads="1"/>
          </p:cNvSpPr>
          <p:nvPr/>
        </p:nvSpPr>
        <p:spPr bwMode="auto">
          <a:xfrm>
            <a:off x="914400" y="457200"/>
            <a:ext cx="3733800" cy="749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การประจักษ์ตน</a:t>
            </a:r>
          </a:p>
          <a:p>
            <a:r>
              <a:rPr lang="en-US" sz="32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Self-actualization Needs</a:t>
            </a:r>
          </a:p>
          <a:p>
            <a:pPr>
              <a:spcBef>
                <a:spcPct val="50000"/>
              </a:spcBef>
            </a:pPr>
            <a:r>
              <a:rPr lang="th-TH" sz="32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การยกย่องในสังคม</a:t>
            </a:r>
          </a:p>
          <a:p>
            <a:r>
              <a:rPr lang="en-US" sz="32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Esteem Needs</a:t>
            </a:r>
          </a:p>
          <a:p>
            <a:pPr>
              <a:spcBef>
                <a:spcPct val="50000"/>
              </a:spcBef>
            </a:pPr>
            <a:r>
              <a:rPr lang="th-TH" sz="32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ความผูกพันในสังคม</a:t>
            </a:r>
          </a:p>
          <a:p>
            <a:r>
              <a:rPr lang="en-US" sz="32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Social Needs</a:t>
            </a:r>
          </a:p>
          <a:p>
            <a:pPr>
              <a:spcBef>
                <a:spcPct val="50000"/>
              </a:spcBef>
            </a:pPr>
            <a:r>
              <a:rPr lang="th-TH" sz="32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ความต้องการความปลอดภัย</a:t>
            </a:r>
          </a:p>
          <a:p>
            <a:r>
              <a:rPr lang="en-US" sz="32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Safety Needs</a:t>
            </a:r>
          </a:p>
          <a:p>
            <a:pPr>
              <a:spcBef>
                <a:spcPct val="50000"/>
              </a:spcBef>
            </a:pPr>
            <a:r>
              <a:rPr lang="th-TH" sz="32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ความต้องการด้านกายภาพ</a:t>
            </a:r>
          </a:p>
          <a:p>
            <a:r>
              <a:rPr lang="en-US" sz="32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Physiological Needs</a:t>
            </a:r>
            <a:endParaRPr lang="en-US" sz="3200">
              <a:solidFill>
                <a:schemeClr val="tx1"/>
              </a:solidFill>
              <a:latin typeface="Cordia New" pitchFamily="34" charset="-34"/>
              <a:cs typeface="Cordia New" pitchFamily="34" charset="-34"/>
            </a:endParaRPr>
          </a:p>
          <a:p>
            <a:pPr>
              <a:spcBef>
                <a:spcPct val="50000"/>
              </a:spcBef>
            </a:pPr>
            <a:r>
              <a:rPr lang="en-US" sz="3200" u="sng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rPr>
              <a:t>			</a:t>
            </a:r>
          </a:p>
          <a:p>
            <a:pPr algn="l">
              <a:spcBef>
                <a:spcPct val="50000"/>
              </a:spcBef>
            </a:pPr>
            <a:endParaRPr lang="en-US" sz="3600">
              <a:solidFill>
                <a:schemeClr val="tx1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231427" name="AutoShape 3"/>
          <p:cNvSpPr>
            <a:spLocks noChangeArrowheads="1"/>
          </p:cNvSpPr>
          <p:nvPr/>
        </p:nvSpPr>
        <p:spPr bwMode="auto">
          <a:xfrm>
            <a:off x="0" y="0"/>
            <a:ext cx="5410200" cy="6400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31428" name="Line 4"/>
          <p:cNvSpPr>
            <a:spLocks noChangeShapeType="1"/>
          </p:cNvSpPr>
          <p:nvPr/>
        </p:nvSpPr>
        <p:spPr bwMode="auto">
          <a:xfrm>
            <a:off x="2057400" y="1600200"/>
            <a:ext cx="13716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31429" name="Line 5"/>
          <p:cNvSpPr>
            <a:spLocks noChangeShapeType="1"/>
          </p:cNvSpPr>
          <p:nvPr/>
        </p:nvSpPr>
        <p:spPr bwMode="auto">
          <a:xfrm>
            <a:off x="1600200" y="2743200"/>
            <a:ext cx="22098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31430" name="Line 6"/>
          <p:cNvSpPr>
            <a:spLocks noChangeShapeType="1"/>
          </p:cNvSpPr>
          <p:nvPr/>
        </p:nvSpPr>
        <p:spPr bwMode="auto">
          <a:xfrm>
            <a:off x="1143000" y="3886200"/>
            <a:ext cx="32766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31431" name="Line 7"/>
          <p:cNvSpPr>
            <a:spLocks noChangeShapeType="1"/>
          </p:cNvSpPr>
          <p:nvPr/>
        </p:nvSpPr>
        <p:spPr bwMode="auto">
          <a:xfrm>
            <a:off x="533400" y="5257800"/>
            <a:ext cx="44196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31432" name="Text Box 8"/>
          <p:cNvSpPr txBox="1">
            <a:spLocks noChangeArrowheads="1"/>
          </p:cNvSpPr>
          <p:nvPr/>
        </p:nvSpPr>
        <p:spPr bwMode="auto">
          <a:xfrm>
            <a:off x="5257800" y="381000"/>
            <a:ext cx="2057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3200">
              <a:solidFill>
                <a:schemeClr val="bg2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231433" name="Rectangle 9"/>
          <p:cNvSpPr>
            <a:spLocks noChangeArrowheads="1"/>
          </p:cNvSpPr>
          <p:nvPr/>
        </p:nvSpPr>
        <p:spPr bwMode="auto">
          <a:xfrm>
            <a:off x="5181600" y="457200"/>
            <a:ext cx="2133600" cy="570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h-TH" sz="28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ความพอใจสูงสุด</a:t>
            </a:r>
          </a:p>
          <a:p>
            <a:r>
              <a:rPr lang="en-US" sz="28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Personal Aspiration</a:t>
            </a:r>
          </a:p>
          <a:p>
            <a:endParaRPr lang="en-US" sz="2800">
              <a:solidFill>
                <a:schemeClr val="bg2"/>
              </a:solidFill>
              <a:latin typeface="Cordia New" pitchFamily="34" charset="-34"/>
              <a:cs typeface="Cordia New" pitchFamily="34" charset="-34"/>
            </a:endParaRPr>
          </a:p>
          <a:p>
            <a:r>
              <a:rPr lang="th-TH" sz="28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ความพึงพอใจใน</a:t>
            </a:r>
          </a:p>
          <a:p>
            <a:r>
              <a:rPr lang="th-TH" sz="28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ระดับพอเพียง</a:t>
            </a:r>
          </a:p>
          <a:p>
            <a:r>
              <a:rPr lang="en-US" sz="28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Psycho-social needs</a:t>
            </a:r>
          </a:p>
          <a:p>
            <a:endParaRPr lang="th-TH" sz="2800">
              <a:solidFill>
                <a:schemeClr val="bg2"/>
              </a:solidFill>
              <a:latin typeface="Cordia New" pitchFamily="34" charset="-34"/>
              <a:cs typeface="Cordia New" pitchFamily="34" charset="-34"/>
            </a:endParaRPr>
          </a:p>
          <a:p>
            <a:r>
              <a:rPr lang="th-TH" sz="28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ความพึงพอใจ</a:t>
            </a:r>
          </a:p>
          <a:p>
            <a:r>
              <a:rPr lang="th-TH" sz="28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ต่ำสุด</a:t>
            </a:r>
          </a:p>
          <a:p>
            <a:r>
              <a:rPr lang="en-US" sz="28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Bio-physical Need</a:t>
            </a:r>
            <a:r>
              <a:rPr lang="en-US" sz="32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s</a:t>
            </a:r>
            <a:endParaRPr lang="th-TH" sz="3200">
              <a:solidFill>
                <a:schemeClr val="bg2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231434" name="Rectangle 10"/>
          <p:cNvSpPr>
            <a:spLocks noChangeArrowheads="1"/>
          </p:cNvSpPr>
          <p:nvPr/>
        </p:nvSpPr>
        <p:spPr bwMode="auto">
          <a:xfrm>
            <a:off x="5257800" y="304800"/>
            <a:ext cx="2057400" cy="57912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31435" name="Line 11"/>
          <p:cNvSpPr>
            <a:spLocks noChangeShapeType="1"/>
          </p:cNvSpPr>
          <p:nvPr/>
        </p:nvSpPr>
        <p:spPr bwMode="auto">
          <a:xfrm>
            <a:off x="3429000" y="1752600"/>
            <a:ext cx="54102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31436" name="Line 12"/>
          <p:cNvSpPr>
            <a:spLocks noChangeShapeType="1"/>
          </p:cNvSpPr>
          <p:nvPr/>
        </p:nvSpPr>
        <p:spPr bwMode="auto">
          <a:xfrm>
            <a:off x="4419600" y="4038600"/>
            <a:ext cx="28956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31437" name="Text Box 13"/>
          <p:cNvSpPr txBox="1">
            <a:spLocks noChangeArrowheads="1"/>
          </p:cNvSpPr>
          <p:nvPr/>
        </p:nvSpPr>
        <p:spPr bwMode="auto">
          <a:xfrm>
            <a:off x="7391400" y="304800"/>
            <a:ext cx="1752600" cy="186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2800">
                <a:solidFill>
                  <a:schemeClr val="bg2"/>
                </a:solidFill>
              </a:rPr>
              <a:t>Fel</a:t>
            </a:r>
            <a:r>
              <a:rPr lang="en-US" sz="2800">
                <a:solidFill>
                  <a:schemeClr val="bg2"/>
                </a:solidFill>
              </a:rPr>
              <a:t>t</a:t>
            </a:r>
            <a:r>
              <a:rPr lang="th-TH" sz="2800">
                <a:solidFill>
                  <a:schemeClr val="bg2"/>
                </a:solidFill>
              </a:rPr>
              <a:t>   Needs</a:t>
            </a:r>
          </a:p>
          <a:p>
            <a:pPr algn="l"/>
            <a:r>
              <a:rPr lang="th-TH" sz="2800">
                <a:solidFill>
                  <a:schemeClr val="bg2"/>
                </a:solidFill>
              </a:rPr>
              <a:t>คุณภาพชีวิตดี - ดี-ดีมาก</a:t>
            </a:r>
            <a:endParaRPr lang="th-TH" sz="3600">
              <a:solidFill>
                <a:schemeClr val="bg2"/>
              </a:solidFill>
            </a:endParaRPr>
          </a:p>
          <a:p>
            <a:pPr algn="l"/>
            <a:endParaRPr lang="th-TH" sz="3200">
              <a:solidFill>
                <a:schemeClr val="bg2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231438" name="Line 14"/>
          <p:cNvSpPr>
            <a:spLocks noChangeShapeType="1"/>
          </p:cNvSpPr>
          <p:nvPr/>
        </p:nvSpPr>
        <p:spPr bwMode="auto">
          <a:xfrm>
            <a:off x="7315200" y="4038600"/>
            <a:ext cx="1524000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31439" name="Line 15"/>
          <p:cNvSpPr>
            <a:spLocks noChangeShapeType="1"/>
          </p:cNvSpPr>
          <p:nvPr/>
        </p:nvSpPr>
        <p:spPr bwMode="auto">
          <a:xfrm>
            <a:off x="7315200" y="1752600"/>
            <a:ext cx="0" cy="51054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31440" name="Text Box 16"/>
          <p:cNvSpPr txBox="1">
            <a:spLocks noChangeArrowheads="1"/>
          </p:cNvSpPr>
          <p:nvPr/>
        </p:nvSpPr>
        <p:spPr bwMode="auto">
          <a:xfrm>
            <a:off x="7467600" y="1905000"/>
            <a:ext cx="1676400" cy="329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>
                <a:solidFill>
                  <a:schemeClr val="bg2"/>
                </a:solidFill>
              </a:rPr>
              <a:t>Basic </a:t>
            </a:r>
          </a:p>
          <a:p>
            <a:pPr>
              <a:spcBef>
                <a:spcPct val="50000"/>
              </a:spcBef>
            </a:pPr>
            <a:r>
              <a:rPr lang="th-TH" sz="2800">
                <a:solidFill>
                  <a:schemeClr val="bg2"/>
                </a:solidFill>
              </a:rPr>
              <a:t>Needs</a:t>
            </a:r>
          </a:p>
          <a:p>
            <a:pPr>
              <a:spcBef>
                <a:spcPct val="50000"/>
              </a:spcBef>
            </a:pPr>
            <a:r>
              <a:rPr lang="th-TH" sz="2800">
                <a:solidFill>
                  <a:schemeClr val="bg2"/>
                </a:solidFill>
              </a:rPr>
              <a:t>คุณภาพชีวิตปานกลาง</a:t>
            </a:r>
          </a:p>
          <a:p>
            <a:pPr>
              <a:spcBef>
                <a:spcPct val="50000"/>
              </a:spcBef>
            </a:pPr>
            <a:r>
              <a:rPr lang="th-TH" sz="2800">
                <a:solidFill>
                  <a:schemeClr val="bg2"/>
                </a:solidFill>
              </a:rPr>
              <a:t>คุณภาพชีวิต ต่ำ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1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1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31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1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1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31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6" grpId="0"/>
      <p:bldP spid="231433" grpId="0"/>
      <p:bldP spid="231437" grpId="0"/>
      <p:bldP spid="231440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Text Box 2"/>
          <p:cNvSpPr txBox="1">
            <a:spLocks noChangeArrowheads="1"/>
          </p:cNvSpPr>
          <p:nvPr/>
        </p:nvSpPr>
        <p:spPr bwMode="auto">
          <a:xfrm>
            <a:off x="457200" y="0"/>
            <a:ext cx="822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3600">
                <a:solidFill>
                  <a:srgbClr val="6600CC"/>
                </a:solidFill>
              </a:rPr>
              <a:t>แนวคิด </a:t>
            </a:r>
            <a:r>
              <a:rPr lang="en-US" sz="3600">
                <a:solidFill>
                  <a:srgbClr val="6600CC"/>
                </a:solidFill>
              </a:rPr>
              <a:t>Theory X </a:t>
            </a:r>
            <a:r>
              <a:rPr lang="th-TH" sz="3600">
                <a:solidFill>
                  <a:srgbClr val="6600CC"/>
                </a:solidFill>
              </a:rPr>
              <a:t>และ</a:t>
            </a:r>
            <a:r>
              <a:rPr lang="en-US" sz="3600">
                <a:solidFill>
                  <a:srgbClr val="6600CC"/>
                </a:solidFill>
              </a:rPr>
              <a:t>Theory Y </a:t>
            </a:r>
            <a:r>
              <a:rPr lang="th-TH" sz="3600">
                <a:solidFill>
                  <a:srgbClr val="6600CC"/>
                </a:solidFill>
              </a:rPr>
              <a:t>ของMcGregor</a:t>
            </a:r>
            <a:endParaRPr lang="th-TH" sz="2800" b="0">
              <a:solidFill>
                <a:srgbClr val="6600CC"/>
              </a:solidFill>
            </a:endParaRPr>
          </a:p>
        </p:txBody>
      </p:sp>
      <p:sp>
        <p:nvSpPr>
          <p:cNvPr id="232451" name="Text Box 3"/>
          <p:cNvSpPr txBox="1">
            <a:spLocks noChangeArrowheads="1"/>
          </p:cNvSpPr>
          <p:nvPr/>
        </p:nvSpPr>
        <p:spPr bwMode="auto">
          <a:xfrm>
            <a:off x="381000" y="1066800"/>
            <a:ext cx="3886200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600">
                <a:solidFill>
                  <a:srgbClr val="6600CC"/>
                </a:solidFill>
              </a:rPr>
              <a:t>การบริหารแบบทฤษฎี </a:t>
            </a:r>
            <a:r>
              <a:rPr lang="en-US" sz="3600">
                <a:solidFill>
                  <a:srgbClr val="6600CC"/>
                </a:solidFill>
              </a:rPr>
              <a:t>X</a:t>
            </a:r>
          </a:p>
          <a:p>
            <a:pPr>
              <a:spcBef>
                <a:spcPct val="100000"/>
              </a:spcBef>
            </a:pPr>
            <a:r>
              <a:rPr lang="th-TH" sz="3600">
                <a:solidFill>
                  <a:schemeClr val="hlink"/>
                </a:solidFill>
              </a:rPr>
              <a:t>มีอิทธิพลในตะวันตก</a:t>
            </a:r>
          </a:p>
          <a:p>
            <a:pPr algn="l">
              <a:spcBef>
                <a:spcPct val="100000"/>
              </a:spcBef>
            </a:pPr>
            <a:r>
              <a:rPr lang="th-TH" sz="3600">
                <a:solidFill>
                  <a:schemeClr val="bg2"/>
                </a:solidFill>
              </a:rPr>
              <a:t>องค์การที่ใช้ทฤษฎี </a:t>
            </a:r>
            <a:r>
              <a:rPr lang="en-US" sz="3600">
                <a:solidFill>
                  <a:schemeClr val="bg2"/>
                </a:solidFill>
              </a:rPr>
              <a:t>X </a:t>
            </a:r>
            <a:r>
              <a:rPr lang="th-TH" sz="3600">
                <a:solidFill>
                  <a:schemeClr val="bg2"/>
                </a:solidFill>
              </a:rPr>
              <a:t>เป็นแนวทางในการบริหารเรียกว่า</a:t>
            </a:r>
          </a:p>
          <a:p>
            <a:pPr algn="l"/>
            <a:r>
              <a:rPr lang="th-TH" sz="3600">
                <a:solidFill>
                  <a:schemeClr val="folHlink"/>
                </a:solidFill>
              </a:rPr>
              <a:t>องค์การแบบเอ </a:t>
            </a:r>
            <a:r>
              <a:rPr lang="en-US" sz="3600">
                <a:solidFill>
                  <a:schemeClr val="folHlink"/>
                </a:solidFill>
              </a:rPr>
              <a:t>(Type A Organization)</a:t>
            </a:r>
            <a:r>
              <a:rPr lang="en-US" sz="3600">
                <a:solidFill>
                  <a:schemeClr val="bg2"/>
                </a:solidFill>
              </a:rPr>
              <a:t> </a:t>
            </a:r>
            <a:r>
              <a:rPr lang="th-TH" sz="3600">
                <a:solidFill>
                  <a:schemeClr val="bg2"/>
                </a:solidFill>
              </a:rPr>
              <a:t>พบโดยทั่วไปในโลกตะวันตก</a:t>
            </a:r>
            <a:endParaRPr lang="th-TH" sz="2800" b="0">
              <a:solidFill>
                <a:schemeClr val="bg2"/>
              </a:solidFill>
            </a:endParaRPr>
          </a:p>
        </p:txBody>
      </p:sp>
      <p:sp>
        <p:nvSpPr>
          <p:cNvPr id="232452" name="Text Box 4"/>
          <p:cNvSpPr txBox="1">
            <a:spLocks noChangeArrowheads="1"/>
          </p:cNvSpPr>
          <p:nvPr/>
        </p:nvSpPr>
        <p:spPr bwMode="auto">
          <a:xfrm>
            <a:off x="4876800" y="1066800"/>
            <a:ext cx="3962400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600">
                <a:solidFill>
                  <a:schemeClr val="hlink"/>
                </a:solidFill>
              </a:rPr>
              <a:t>การบริหารแบบทฤษฎี </a:t>
            </a:r>
            <a:r>
              <a:rPr lang="en-US" sz="3600">
                <a:solidFill>
                  <a:schemeClr val="hlink"/>
                </a:solidFill>
              </a:rPr>
              <a:t>Y</a:t>
            </a:r>
          </a:p>
          <a:p>
            <a:pPr>
              <a:spcBef>
                <a:spcPct val="100000"/>
              </a:spcBef>
            </a:pPr>
            <a:r>
              <a:rPr lang="th-TH" sz="3600">
                <a:solidFill>
                  <a:schemeClr val="hlink"/>
                </a:solidFill>
              </a:rPr>
              <a:t>มีอิทธิพลในญี่ปุ่น</a:t>
            </a:r>
            <a:endParaRPr lang="en-US" sz="3600">
              <a:solidFill>
                <a:schemeClr val="hlink"/>
              </a:solidFill>
            </a:endParaRPr>
          </a:p>
          <a:p>
            <a:pPr algn="l">
              <a:spcBef>
                <a:spcPct val="100000"/>
              </a:spcBef>
            </a:pPr>
            <a:r>
              <a:rPr lang="en-US" sz="3600">
                <a:solidFill>
                  <a:schemeClr val="bg2"/>
                </a:solidFill>
              </a:rPr>
              <a:t>องค์การที่ใช้ทฤษฎี Y </a:t>
            </a:r>
            <a:r>
              <a:rPr lang="th-TH" sz="3600">
                <a:solidFill>
                  <a:schemeClr val="bg2"/>
                </a:solidFill>
              </a:rPr>
              <a:t>เป็นแนวทางในการบริหาร เรียกว่า </a:t>
            </a:r>
          </a:p>
          <a:p>
            <a:pPr algn="l"/>
            <a:r>
              <a:rPr lang="th-TH" sz="3600">
                <a:solidFill>
                  <a:srgbClr val="66FF33"/>
                </a:solidFill>
              </a:rPr>
              <a:t>องค์การแบบ </a:t>
            </a:r>
            <a:r>
              <a:rPr lang="en-US" sz="3600">
                <a:solidFill>
                  <a:srgbClr val="66FF33"/>
                </a:solidFill>
              </a:rPr>
              <a:t>J  (Type J Organization)</a:t>
            </a:r>
            <a:endParaRPr lang="th-TH" sz="2800" b="0">
              <a:solidFill>
                <a:srgbClr val="66FF33"/>
              </a:solidFill>
            </a:endParaRPr>
          </a:p>
        </p:txBody>
      </p:sp>
      <p:sp>
        <p:nvSpPr>
          <p:cNvPr id="232453" name="Text Box 5"/>
          <p:cNvSpPr txBox="1">
            <a:spLocks noChangeArrowheads="1"/>
          </p:cNvSpPr>
          <p:nvPr/>
        </p:nvSpPr>
        <p:spPr bwMode="auto">
          <a:xfrm>
            <a:off x="5029200" y="5562600"/>
            <a:ext cx="3810000" cy="120015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3600">
                <a:solidFill>
                  <a:schemeClr val="bg2"/>
                </a:solidFill>
                <a:latin typeface="Times New Roman" pitchFamily="18" charset="0"/>
              </a:rPr>
              <a:t>เป็นลักษณะ</a:t>
            </a:r>
            <a:r>
              <a:rPr lang="th-TH" sz="3600">
                <a:solidFill>
                  <a:schemeClr val="folHlink"/>
                </a:solidFill>
                <a:latin typeface="Times New Roman" pitchFamily="18" charset="0"/>
              </a:rPr>
              <a:t>การบริหารงานในองค์การต่างๆของญี่ปุ่น</a:t>
            </a:r>
            <a:endParaRPr lang="th-TH" sz="3600" b="0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232454" name="Line 6"/>
          <p:cNvSpPr>
            <a:spLocks noChangeShapeType="1"/>
          </p:cNvSpPr>
          <p:nvPr/>
        </p:nvSpPr>
        <p:spPr bwMode="auto">
          <a:xfrm>
            <a:off x="2057400" y="914400"/>
            <a:ext cx="5181600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32455" name="Line 7"/>
          <p:cNvSpPr>
            <a:spLocks noChangeShapeType="1"/>
          </p:cNvSpPr>
          <p:nvPr/>
        </p:nvSpPr>
        <p:spPr bwMode="auto">
          <a:xfrm>
            <a:off x="4648200" y="457200"/>
            <a:ext cx="0" cy="4572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32456" name="Line 8"/>
          <p:cNvSpPr>
            <a:spLocks noChangeShapeType="1"/>
          </p:cNvSpPr>
          <p:nvPr/>
        </p:nvSpPr>
        <p:spPr bwMode="auto">
          <a:xfrm>
            <a:off x="2057400" y="914400"/>
            <a:ext cx="0" cy="2286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32457" name="Line 9"/>
          <p:cNvSpPr>
            <a:spLocks noChangeShapeType="1"/>
          </p:cNvSpPr>
          <p:nvPr/>
        </p:nvSpPr>
        <p:spPr bwMode="auto">
          <a:xfrm>
            <a:off x="7239000" y="914400"/>
            <a:ext cx="0" cy="1524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32458" name="Line 10"/>
          <p:cNvSpPr>
            <a:spLocks noChangeShapeType="1"/>
          </p:cNvSpPr>
          <p:nvPr/>
        </p:nvSpPr>
        <p:spPr bwMode="auto">
          <a:xfrm>
            <a:off x="2057400" y="1600200"/>
            <a:ext cx="0" cy="7620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32459" name="Line 11"/>
          <p:cNvSpPr>
            <a:spLocks noChangeShapeType="1"/>
          </p:cNvSpPr>
          <p:nvPr/>
        </p:nvSpPr>
        <p:spPr bwMode="auto">
          <a:xfrm>
            <a:off x="2057400" y="2743200"/>
            <a:ext cx="0" cy="6858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32460" name="Line 12"/>
          <p:cNvSpPr>
            <a:spLocks noChangeShapeType="1"/>
          </p:cNvSpPr>
          <p:nvPr/>
        </p:nvSpPr>
        <p:spPr bwMode="auto">
          <a:xfrm>
            <a:off x="7239000" y="1600200"/>
            <a:ext cx="0" cy="7620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32461" name="Line 13"/>
          <p:cNvSpPr>
            <a:spLocks noChangeShapeType="1"/>
          </p:cNvSpPr>
          <p:nvPr/>
        </p:nvSpPr>
        <p:spPr bwMode="auto">
          <a:xfrm>
            <a:off x="7239000" y="2743200"/>
            <a:ext cx="0" cy="6096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2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2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2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2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2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2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2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2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2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2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2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2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32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2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2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2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324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324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324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324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324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324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32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32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32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32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3245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3245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32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32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0" grpId="0" build="p" autoUpdateAnimBg="0"/>
      <p:bldP spid="232451" grpId="0" build="p" autoUpdateAnimBg="0"/>
      <p:bldP spid="232452" grpId="0" build="p" autoUpdateAnimBg="0"/>
      <p:bldP spid="232453" grpId="0" build="p" animBg="1" autoUpdateAnimBg="0"/>
      <p:bldP spid="232454" grpId="0" animBg="1"/>
      <p:bldP spid="232455" grpId="0" animBg="1"/>
      <p:bldP spid="232456" grpId="0" animBg="1"/>
      <p:bldP spid="232457" grpId="0" animBg="1"/>
      <p:bldP spid="232458" grpId="0" animBg="1"/>
      <p:bldP spid="232459" grpId="0" animBg="1"/>
      <p:bldP spid="232460" grpId="0" animBg="1"/>
      <p:bldP spid="23246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4" name="AutoShape 4"/>
          <p:cNvSpPr>
            <a:spLocks noChangeArrowheads="1"/>
          </p:cNvSpPr>
          <p:nvPr/>
        </p:nvSpPr>
        <p:spPr bwMode="auto">
          <a:xfrm>
            <a:off x="0" y="1700213"/>
            <a:ext cx="1979613" cy="3313112"/>
          </a:xfrm>
          <a:prstGeom prst="homePlate">
            <a:avLst>
              <a:gd name="adj" fmla="val 25000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45765" name="Text Box 5"/>
          <p:cNvSpPr txBox="1">
            <a:spLocks noChangeArrowheads="1"/>
          </p:cNvSpPr>
          <p:nvPr/>
        </p:nvSpPr>
        <p:spPr bwMode="auto">
          <a:xfrm>
            <a:off x="0" y="1916113"/>
            <a:ext cx="2195513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>
                <a:solidFill>
                  <a:srgbClr val="0000FF"/>
                </a:solidFill>
              </a:rPr>
              <a:t>นักมนุษย์สัมพันธ์ มีแนวคิดว่า</a:t>
            </a:r>
          </a:p>
          <a:p>
            <a:pPr algn="l">
              <a:spcBef>
                <a:spcPct val="50000"/>
              </a:spcBef>
            </a:pPr>
            <a:endParaRPr lang="th-TH"/>
          </a:p>
        </p:txBody>
      </p:sp>
      <p:sp>
        <p:nvSpPr>
          <p:cNvPr id="245766" name="AutoShape 6"/>
          <p:cNvSpPr>
            <a:spLocks noChangeArrowheads="1"/>
          </p:cNvSpPr>
          <p:nvPr/>
        </p:nvSpPr>
        <p:spPr bwMode="auto">
          <a:xfrm>
            <a:off x="1979613" y="0"/>
            <a:ext cx="7164387" cy="6858000"/>
          </a:xfrm>
          <a:prstGeom prst="foldedCorner">
            <a:avLst>
              <a:gd name="adj" fmla="val 12500"/>
            </a:avLst>
          </a:prstGeom>
          <a:solidFill>
            <a:srgbClr val="66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45767" name="Text Box 7"/>
          <p:cNvSpPr txBox="1">
            <a:spLocks noChangeArrowheads="1"/>
          </p:cNvSpPr>
          <p:nvPr/>
        </p:nvSpPr>
        <p:spPr bwMode="auto">
          <a:xfrm>
            <a:off x="1979613" y="0"/>
            <a:ext cx="7164387" cy="710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/>
            <a:r>
              <a:rPr lang="th-TH">
                <a:solidFill>
                  <a:schemeClr val="bg2"/>
                </a:solidFill>
              </a:rPr>
              <a:t> -คนเป็น</a:t>
            </a:r>
            <a:r>
              <a:rPr lang="th-TH">
                <a:solidFill>
                  <a:srgbClr val="0000FF"/>
                </a:solidFill>
              </a:rPr>
              <a:t>สิ่งมีชีวิตจิตใจ มีความรู้สึกนึกคิด มีอารมณ์ มีค่านิยม มีความต้องการ มีความเชื่อ</a:t>
            </a:r>
            <a:r>
              <a:rPr lang="th-TH">
                <a:solidFill>
                  <a:schemeClr val="bg2"/>
                </a:solidFill>
              </a:rPr>
              <a:t>ที่แตกต่างกัน </a:t>
            </a:r>
          </a:p>
          <a:p>
            <a:pPr algn="l"/>
            <a:r>
              <a:rPr lang="th-TH">
                <a:solidFill>
                  <a:schemeClr val="bg2"/>
                </a:solidFill>
              </a:rPr>
              <a:t> - คนสามารทำอะไรที่</a:t>
            </a:r>
            <a:r>
              <a:rPr lang="th-TH">
                <a:solidFill>
                  <a:srgbClr val="CC3300"/>
                </a:solidFill>
              </a:rPr>
              <a:t>ไม่มีเหตุผลได้ </a:t>
            </a:r>
          </a:p>
          <a:p>
            <a:pPr algn="l"/>
            <a:r>
              <a:rPr lang="th-TH">
                <a:solidFill>
                  <a:srgbClr val="CC3300"/>
                </a:solidFill>
              </a:rPr>
              <a:t> - คนไม่ได้มุ่งหวังผลตอบแทนทางด้านเศรษฐกิจ</a:t>
            </a:r>
            <a:r>
              <a:rPr lang="th-TH">
                <a:solidFill>
                  <a:schemeClr val="bg2"/>
                </a:solidFill>
              </a:rPr>
              <a:t>เท่านั้น          </a:t>
            </a:r>
          </a:p>
          <a:p>
            <a:pPr algn="l"/>
            <a:r>
              <a:rPr lang="th-TH">
                <a:solidFill>
                  <a:schemeClr val="bg2"/>
                </a:solidFill>
              </a:rPr>
              <a:t> - คน</a:t>
            </a:r>
            <a:r>
              <a:rPr lang="th-TH">
                <a:solidFill>
                  <a:srgbClr val="6600CC"/>
                </a:solidFill>
              </a:rPr>
              <a:t>ไม่ใช่เครื่องจักร</a:t>
            </a:r>
            <a:r>
              <a:rPr lang="th-TH">
                <a:solidFill>
                  <a:schemeClr val="bg2"/>
                </a:solidFill>
              </a:rPr>
              <a:t>ที่ผู้บริหารจะสามารถสั่งหรือใช้ให้ทำอะไรก็ได้ตามใจชอบเสมอไป</a:t>
            </a:r>
          </a:p>
          <a:p>
            <a:pPr algn="l"/>
            <a:r>
              <a:rPr lang="th-TH">
                <a:solidFill>
                  <a:schemeClr val="bg2"/>
                </a:solidFill>
              </a:rPr>
              <a:t> - เรื่องของคนเป็นเรื่องที่</a:t>
            </a:r>
            <a:r>
              <a:rPr lang="th-TH">
                <a:solidFill>
                  <a:srgbClr val="663300"/>
                </a:solidFill>
              </a:rPr>
              <a:t>มีความสลับซับซ้อนที่ผู้บริหารต้องให้ความสำคัญไม่น้อยไปกว่าโครงสร้างและระบบงาน</a:t>
            </a:r>
          </a:p>
          <a:p>
            <a:pPr algn="l">
              <a:spcBef>
                <a:spcPct val="50000"/>
              </a:spcBef>
            </a:pPr>
            <a:endParaRPr lang="th-TH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45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45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245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2457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2457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2457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2457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2457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4" grpId="0" animBg="1"/>
      <p:bldP spid="245765" grpId="0"/>
      <p:bldP spid="245766" grpId="0" animBg="1"/>
      <p:bldP spid="245767" grpId="0" build="p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AutoShape 2"/>
          <p:cNvSpPr>
            <a:spLocks noChangeArrowheads="1"/>
          </p:cNvSpPr>
          <p:nvPr/>
        </p:nvSpPr>
        <p:spPr bwMode="auto">
          <a:xfrm>
            <a:off x="0" y="1412875"/>
            <a:ext cx="3059113" cy="3960813"/>
          </a:xfrm>
          <a:prstGeom prst="homePlate">
            <a:avLst>
              <a:gd name="adj" fmla="val 25000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33475" name="Text Box 3"/>
          <p:cNvSpPr txBox="1">
            <a:spLocks noChangeArrowheads="1"/>
          </p:cNvSpPr>
          <p:nvPr/>
        </p:nvSpPr>
        <p:spPr bwMode="auto">
          <a:xfrm>
            <a:off x="0" y="1700213"/>
            <a:ext cx="2843213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/>
              <a:t>รูปแบบ โครงสร้างและลักษณะการบริหารแบบ </a:t>
            </a:r>
            <a:r>
              <a:rPr lang="en-US"/>
              <a:t>American Type Organization</a:t>
            </a:r>
            <a:endParaRPr lang="th-TH"/>
          </a:p>
        </p:txBody>
      </p:sp>
      <p:sp>
        <p:nvSpPr>
          <p:cNvPr id="233476" name="Document"/>
          <p:cNvSpPr>
            <a:spLocks noEditPoints="1" noChangeArrowheads="1"/>
          </p:cNvSpPr>
          <p:nvPr/>
        </p:nvSpPr>
        <p:spPr bwMode="auto">
          <a:xfrm>
            <a:off x="3132138" y="0"/>
            <a:ext cx="6011862" cy="68580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th-TH"/>
          </a:p>
        </p:txBody>
      </p:sp>
      <p:sp>
        <p:nvSpPr>
          <p:cNvPr id="233477" name="Text Box 5"/>
          <p:cNvSpPr txBox="1">
            <a:spLocks noChangeArrowheads="1"/>
          </p:cNvSpPr>
          <p:nvPr/>
        </p:nvSpPr>
        <p:spPr bwMode="auto">
          <a:xfrm>
            <a:off x="3203575" y="260350"/>
            <a:ext cx="5940425" cy="618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  <a:buFontTx/>
              <a:buChar char="-"/>
            </a:pPr>
            <a:r>
              <a:rPr lang="th-TH"/>
              <a:t>การบริหารตามลำดับขั้น</a:t>
            </a:r>
          </a:p>
          <a:p>
            <a:pPr algn="l">
              <a:spcBef>
                <a:spcPct val="50000"/>
              </a:spcBef>
              <a:buFontTx/>
              <a:buChar char="-"/>
            </a:pPr>
            <a:r>
              <a:rPr lang="th-TH"/>
              <a:t>นโยบาย โครงการ ถูกส่งมาจากผู้บังคับบัญชาระดับสูง</a:t>
            </a:r>
          </a:p>
          <a:p>
            <a:pPr algn="l">
              <a:spcBef>
                <a:spcPct val="50000"/>
              </a:spcBef>
              <a:buFontTx/>
              <a:buChar char="-"/>
            </a:pPr>
            <a:r>
              <a:rPr lang="th-TH"/>
              <a:t>มีการควบคุมโดยฝ่ายตรวจสอบ</a:t>
            </a:r>
            <a:r>
              <a:rPr lang="en-US"/>
              <a:t>(inspector)</a:t>
            </a:r>
            <a:endParaRPr lang="th-TH"/>
          </a:p>
          <a:p>
            <a:pPr algn="l">
              <a:spcBef>
                <a:spcPct val="50000"/>
              </a:spcBef>
              <a:buFontTx/>
              <a:buChar char="-"/>
            </a:pPr>
            <a:r>
              <a:rPr lang="th-TH"/>
              <a:t>การทำงานและรับผิดชอบเฉพาะตัว</a:t>
            </a:r>
          </a:p>
          <a:p>
            <a:pPr algn="l">
              <a:spcBef>
                <a:spcPct val="50000"/>
              </a:spcBef>
              <a:buFontTx/>
              <a:buChar char="-"/>
            </a:pPr>
            <a:r>
              <a:rPr lang="th-TH"/>
              <a:t>ประเมินผลงานตามความสามารถและ          -                  ผลงาน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3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3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33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34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34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34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34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34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34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34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34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34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34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5" grpId="0"/>
      <p:bldP spid="233476" grpId="0" animBg="1"/>
      <p:bldP spid="233477" grpId="0" build="p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AutoShape 2"/>
          <p:cNvSpPr>
            <a:spLocks noChangeArrowheads="1"/>
          </p:cNvSpPr>
          <p:nvPr/>
        </p:nvSpPr>
        <p:spPr bwMode="auto">
          <a:xfrm>
            <a:off x="0" y="1125538"/>
            <a:ext cx="3276600" cy="4321175"/>
          </a:xfrm>
          <a:prstGeom prst="homePlate">
            <a:avLst>
              <a:gd name="adj" fmla="val 25000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34499" name="Text Box 3"/>
          <p:cNvSpPr txBox="1">
            <a:spLocks noChangeArrowheads="1"/>
          </p:cNvSpPr>
          <p:nvPr/>
        </p:nvSpPr>
        <p:spPr bwMode="auto">
          <a:xfrm>
            <a:off x="0" y="1412875"/>
            <a:ext cx="2627313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/>
              <a:t>โครงสร้าง รูปแบบ และลักษณะการบริหารแบบญี่ปุ่น </a:t>
            </a:r>
            <a:r>
              <a:rPr lang="en-US"/>
              <a:t>(Japanese Type Organization)</a:t>
            </a:r>
            <a:endParaRPr lang="th-TH"/>
          </a:p>
        </p:txBody>
      </p:sp>
      <p:sp>
        <p:nvSpPr>
          <p:cNvPr id="234500" name="AutoShape 4"/>
          <p:cNvSpPr>
            <a:spLocks noChangeArrowheads="1"/>
          </p:cNvSpPr>
          <p:nvPr/>
        </p:nvSpPr>
        <p:spPr bwMode="auto">
          <a:xfrm>
            <a:off x="3276600" y="0"/>
            <a:ext cx="5867400" cy="6858000"/>
          </a:xfrm>
          <a:prstGeom prst="foldedCorner">
            <a:avLst>
              <a:gd name="adj" fmla="val 12500"/>
            </a:avLst>
          </a:pr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34501" name="Text Box 5"/>
          <p:cNvSpPr txBox="1">
            <a:spLocks noChangeArrowheads="1"/>
          </p:cNvSpPr>
          <p:nvPr/>
        </p:nvSpPr>
        <p:spPr bwMode="auto">
          <a:xfrm>
            <a:off x="3276600" y="260350"/>
            <a:ext cx="58674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  <a:buFontTx/>
              <a:buChar char="-"/>
            </a:pPr>
            <a:r>
              <a:rPr lang="th-TH"/>
              <a:t>การจ้างงานตลอดชีวิต</a:t>
            </a:r>
          </a:p>
          <a:p>
            <a:pPr algn="l">
              <a:spcBef>
                <a:spcPct val="50000"/>
              </a:spcBef>
              <a:buFontTx/>
              <a:buChar char="-"/>
            </a:pPr>
            <a:r>
              <a:rPr lang="th-TH"/>
              <a:t>เน้นการทำงานเป็นทีม</a:t>
            </a:r>
          </a:p>
          <a:p>
            <a:pPr algn="l">
              <a:spcBef>
                <a:spcPct val="50000"/>
              </a:spcBef>
              <a:buFontTx/>
              <a:buChar char="-"/>
            </a:pPr>
            <a:r>
              <a:rPr lang="th-TH"/>
              <a:t>การบริหารแบบมีส่วนร่วม</a:t>
            </a:r>
          </a:p>
          <a:p>
            <a:pPr algn="l">
              <a:spcBef>
                <a:spcPct val="50000"/>
              </a:spcBef>
              <a:buFontTx/>
              <a:buChar char="-"/>
            </a:pPr>
            <a:r>
              <a:rPr lang="th-TH"/>
              <a:t>การตัดสินใจแบบล่างขึ้นบน</a:t>
            </a:r>
            <a:r>
              <a:rPr lang="en-US"/>
              <a:t> (Bottom Up Decision-Making)</a:t>
            </a:r>
            <a:endParaRPr lang="th-TH"/>
          </a:p>
          <a:p>
            <a:pPr algn="l">
              <a:spcBef>
                <a:spcPct val="50000"/>
              </a:spcBef>
              <a:buFontTx/>
              <a:buChar char="-"/>
            </a:pPr>
            <a:r>
              <a:rPr lang="th-TH"/>
              <a:t>การรับผิดชอบร่วม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4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4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4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4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4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45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45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45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45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45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45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45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45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499" grpId="0"/>
      <p:bldP spid="234500" grpId="0" animBg="1"/>
      <p:bldP spid="234501" grpId="0" build="p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Text Box 2"/>
          <p:cNvSpPr txBox="1">
            <a:spLocks noChangeArrowheads="1"/>
          </p:cNvSpPr>
          <p:nvPr/>
        </p:nvSpPr>
        <p:spPr bwMode="auto">
          <a:xfrm>
            <a:off x="0" y="304800"/>
            <a:ext cx="8686800" cy="585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600">
                <a:solidFill>
                  <a:srgbClr val="6600CC"/>
                </a:solidFill>
                <a:latin typeface="Cordia New" pitchFamily="34" charset="-34"/>
                <a:cs typeface="Cordia New" pitchFamily="34" charset="-34"/>
              </a:rPr>
              <a:t>Theory Z. โดย </a:t>
            </a:r>
            <a:r>
              <a:rPr lang="en-US" sz="3600">
                <a:solidFill>
                  <a:srgbClr val="6600CC"/>
                </a:solidFill>
                <a:latin typeface="Cordia New" pitchFamily="34" charset="-34"/>
                <a:cs typeface="Cordia New" pitchFamily="34" charset="-34"/>
              </a:rPr>
              <a:t>Dr.William Ouchi</a:t>
            </a:r>
          </a:p>
          <a:p>
            <a:pPr algn="l">
              <a:spcBef>
                <a:spcPct val="50000"/>
              </a:spcBef>
            </a:pPr>
            <a:r>
              <a:rPr lang="th-TH" sz="36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     </a:t>
            </a:r>
            <a:r>
              <a:rPr lang="en-US" sz="3600">
                <a:solidFill>
                  <a:srgbClr val="6600CC"/>
                </a:solidFill>
                <a:latin typeface="Cordia New" pitchFamily="34" charset="-34"/>
                <a:cs typeface="Cordia New" pitchFamily="34" charset="-34"/>
              </a:rPr>
              <a:t>Dr.Ouchi </a:t>
            </a:r>
            <a:r>
              <a:rPr lang="th-TH" sz="3600">
                <a:solidFill>
                  <a:srgbClr val="000066"/>
                </a:solidFill>
                <a:latin typeface="Cordia New" pitchFamily="34" charset="-34"/>
                <a:cs typeface="Cordia New" pitchFamily="34" charset="-34"/>
              </a:rPr>
              <a:t>ได้เขียนหนังสือ </a:t>
            </a:r>
            <a:r>
              <a:rPr lang="en-US" sz="3600">
                <a:solidFill>
                  <a:srgbClr val="000066"/>
                </a:solidFill>
                <a:latin typeface="Cordia New" pitchFamily="34" charset="-34"/>
                <a:cs typeface="Cordia New" pitchFamily="34" charset="-34"/>
              </a:rPr>
              <a:t>Theory Z</a:t>
            </a:r>
            <a:r>
              <a:rPr lang="en-US" sz="36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 </a:t>
            </a:r>
            <a:r>
              <a:rPr lang="th-TH" sz="36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ขึ้น เมื่อ ค.ศ. 1981</a:t>
            </a:r>
            <a:endParaRPr lang="th-TH" sz="3600" u="sng">
              <a:solidFill>
                <a:srgbClr val="FF0066"/>
              </a:solidFill>
              <a:latin typeface="Cordia New" pitchFamily="34" charset="-34"/>
              <a:cs typeface="Cordia New" pitchFamily="34" charset="-34"/>
            </a:endParaRPr>
          </a:p>
          <a:p>
            <a:pPr algn="l">
              <a:spcBef>
                <a:spcPct val="50000"/>
              </a:spcBef>
            </a:pPr>
            <a:r>
              <a:rPr lang="th-TH" sz="3600">
                <a:solidFill>
                  <a:srgbClr val="FF0066"/>
                </a:solidFill>
                <a:latin typeface="Cordia New" pitchFamily="34" charset="-34"/>
                <a:cs typeface="Cordia New" pitchFamily="34" charset="-34"/>
              </a:rPr>
              <a:t>    </a:t>
            </a:r>
            <a:r>
              <a:rPr lang="en-US" sz="3600">
                <a:solidFill>
                  <a:schemeClr val="hlink"/>
                </a:solidFill>
                <a:latin typeface="Cordia New" pitchFamily="34" charset="-34"/>
                <a:cs typeface="Cordia New" pitchFamily="34" charset="-34"/>
              </a:rPr>
              <a:t>Theory Z</a:t>
            </a:r>
            <a:r>
              <a:rPr lang="en-US" sz="36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  คือ แนวคิดเกี่ยวกับการจัดโครงสร้างองค์การ และการบริหารงานที่</a:t>
            </a:r>
            <a:r>
              <a:rPr lang="en-US" sz="3600">
                <a:solidFill>
                  <a:srgbClr val="003300"/>
                </a:solidFill>
                <a:latin typeface="Cordia New" pitchFamily="34" charset="-34"/>
                <a:cs typeface="Cordia New" pitchFamily="34" charset="-34"/>
              </a:rPr>
              <a:t>มีลักษณะ</a:t>
            </a:r>
            <a:r>
              <a:rPr lang="en-US" sz="3600">
                <a:solidFill>
                  <a:schemeClr val="hlink"/>
                </a:solidFill>
                <a:latin typeface="Cordia New" pitchFamily="34" charset="-34"/>
                <a:cs typeface="Cordia New" pitchFamily="34" charset="-34"/>
              </a:rPr>
              <a:t>ผสมผสานระหว่าง </a:t>
            </a:r>
            <a:r>
              <a:rPr lang="en-US" sz="3600">
                <a:solidFill>
                  <a:srgbClr val="003300"/>
                </a:solidFill>
                <a:latin typeface="Cordia New" pitchFamily="34" charset="-34"/>
                <a:cs typeface="Cordia New" pitchFamily="34" charset="-34"/>
              </a:rPr>
              <a:t>ระบบการบริหารแบบตะวันตก (แบบอเมริกัน) กับระบบการบริหารแบบญี่ปุ่น</a:t>
            </a:r>
            <a:r>
              <a:rPr lang="en-US" sz="3600">
                <a:solidFill>
                  <a:schemeClr val="hlink"/>
                </a:solidFill>
                <a:latin typeface="Cordia New" pitchFamily="34" charset="-34"/>
                <a:cs typeface="Cordia New" pitchFamily="34" charset="-34"/>
              </a:rPr>
              <a:t> </a:t>
            </a:r>
            <a:r>
              <a:rPr lang="th-TH" sz="3600">
                <a:solidFill>
                  <a:schemeClr val="hlink"/>
                </a:solidFill>
                <a:latin typeface="Cordia New" pitchFamily="34" charset="-34"/>
                <a:cs typeface="Cordia New" pitchFamily="34" charset="-34"/>
              </a:rPr>
              <a:t> </a:t>
            </a:r>
            <a:r>
              <a:rPr lang="en-US" sz="3600">
                <a:solidFill>
                  <a:schemeClr val="hlink"/>
                </a:solidFill>
                <a:latin typeface="Cordia New" pitchFamily="34" charset="-34"/>
                <a:cs typeface="Cordia New" pitchFamily="34" charset="-34"/>
              </a:rPr>
              <a:t> </a:t>
            </a:r>
            <a:r>
              <a:rPr lang="th-TH" sz="3600">
                <a:solidFill>
                  <a:schemeClr val="hlink"/>
                </a:solidFill>
                <a:latin typeface="Cordia New" pitchFamily="34" charset="-34"/>
                <a:cs typeface="Cordia New" pitchFamily="34" charset="-34"/>
              </a:rPr>
              <a:t>  </a:t>
            </a:r>
          </a:p>
          <a:p>
            <a:pPr algn="l">
              <a:spcBef>
                <a:spcPct val="50000"/>
              </a:spcBef>
            </a:pPr>
            <a:r>
              <a:rPr lang="th-TH" sz="3600">
                <a:solidFill>
                  <a:schemeClr val="hlink"/>
                </a:solidFill>
                <a:latin typeface="Cordia New" pitchFamily="34" charset="-34"/>
                <a:cs typeface="Cordia New" pitchFamily="34" charset="-34"/>
              </a:rPr>
              <a:t>       </a:t>
            </a:r>
            <a:r>
              <a:rPr lang="en-US" sz="3600">
                <a:solidFill>
                  <a:schemeClr val="folHlink"/>
                </a:solidFill>
                <a:latin typeface="Cordia New" pitchFamily="34" charset="-34"/>
                <a:cs typeface="Cordia New" pitchFamily="34" charset="-34"/>
              </a:rPr>
              <a:t>Z-Type Organization </a:t>
            </a:r>
            <a:r>
              <a:rPr lang="th-TH" sz="3600">
                <a:solidFill>
                  <a:schemeClr val="folHlink"/>
                </a:solidFill>
                <a:latin typeface="Cordia New" pitchFamily="34" charset="-34"/>
                <a:cs typeface="Cordia New" pitchFamily="34" charset="-34"/>
              </a:rPr>
              <a:t>เป็นรูปแบบการบริหารที่พัฒนาขึ้นมาในสหรัฐฯ โดยธรรมชาติ</a:t>
            </a:r>
            <a:r>
              <a:rPr lang="th-TH" sz="3600">
                <a:solidFill>
                  <a:schemeClr val="bg2"/>
                </a:solidFill>
                <a:latin typeface="Cordia New" pitchFamily="34" charset="-34"/>
                <a:cs typeface="Cordia New" pitchFamily="34" charset="-34"/>
              </a:rPr>
              <a:t>     โดยมีลักษณะหลายอย่างที่คล้ายคลึง กับหลักการบริหารแบบญี่ปุ่น ซึ่งเขาเรียกว่าเป็น</a:t>
            </a:r>
            <a:r>
              <a:rPr lang="th-TH" sz="3600">
                <a:solidFill>
                  <a:schemeClr val="folHlink"/>
                </a:solidFill>
                <a:latin typeface="Cordia New" pitchFamily="34" charset="-34"/>
                <a:cs typeface="Cordia New" pitchFamily="34" charset="-34"/>
              </a:rPr>
              <a:t>องค์การแบบเจ (</a:t>
            </a:r>
            <a:r>
              <a:rPr lang="en-US" sz="3600">
                <a:solidFill>
                  <a:schemeClr val="folHlink"/>
                </a:solidFill>
                <a:latin typeface="Cordia New" pitchFamily="34" charset="-34"/>
                <a:cs typeface="Cordia New" pitchFamily="34" charset="-34"/>
              </a:rPr>
              <a:t>J - Type Organization) </a:t>
            </a:r>
            <a:r>
              <a:rPr lang="th-TH" sz="3600">
                <a:solidFill>
                  <a:schemeClr val="folHlink"/>
                </a:solidFill>
                <a:latin typeface="Cordia New" pitchFamily="34" charset="-34"/>
                <a:cs typeface="Cordia New" pitchFamily="34" charset="-34"/>
              </a:rPr>
              <a:t>แต่ไม่เข้มข้นเท่า</a:t>
            </a:r>
          </a:p>
        </p:txBody>
      </p:sp>
      <p:sp>
        <p:nvSpPr>
          <p:cNvPr id="235523" name="Oval 3"/>
          <p:cNvSpPr>
            <a:spLocks noChangeArrowheads="1"/>
          </p:cNvSpPr>
          <p:nvPr/>
        </p:nvSpPr>
        <p:spPr bwMode="auto">
          <a:xfrm>
            <a:off x="1619250" y="0"/>
            <a:ext cx="5257800" cy="1125538"/>
          </a:xfrm>
          <a:prstGeom prst="ellips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55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355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355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355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2" grpId="0" build="p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2800" b="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236547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600">
                <a:solidFill>
                  <a:srgbClr val="0000FF"/>
                </a:solidFill>
              </a:rPr>
              <a:t>เปรียบเทียบลักษณะขององค์การ </a:t>
            </a:r>
            <a:r>
              <a:rPr lang="en-US" sz="3600">
                <a:solidFill>
                  <a:srgbClr val="0000FF"/>
                </a:solidFill>
              </a:rPr>
              <a:t>J - A - Z Type</a:t>
            </a:r>
            <a:endParaRPr lang="th-TH" sz="2800" b="0">
              <a:solidFill>
                <a:srgbClr val="0000FF"/>
              </a:solidFill>
            </a:endParaRPr>
          </a:p>
        </p:txBody>
      </p:sp>
      <p:sp>
        <p:nvSpPr>
          <p:cNvPr id="236548" name="Line 4"/>
          <p:cNvSpPr>
            <a:spLocks noChangeShapeType="1"/>
          </p:cNvSpPr>
          <p:nvPr/>
        </p:nvSpPr>
        <p:spPr bwMode="auto">
          <a:xfrm>
            <a:off x="0" y="620713"/>
            <a:ext cx="9144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36549" name="Line 5"/>
          <p:cNvSpPr>
            <a:spLocks noChangeShapeType="1"/>
          </p:cNvSpPr>
          <p:nvPr/>
        </p:nvSpPr>
        <p:spPr bwMode="auto">
          <a:xfrm>
            <a:off x="0" y="1295400"/>
            <a:ext cx="9144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36550" name="Line 6"/>
          <p:cNvSpPr>
            <a:spLocks noChangeShapeType="1"/>
          </p:cNvSpPr>
          <p:nvPr/>
        </p:nvSpPr>
        <p:spPr bwMode="auto">
          <a:xfrm>
            <a:off x="3059113" y="609600"/>
            <a:ext cx="0" cy="62484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36551" name="Line 7"/>
          <p:cNvSpPr>
            <a:spLocks noChangeShapeType="1"/>
          </p:cNvSpPr>
          <p:nvPr/>
        </p:nvSpPr>
        <p:spPr bwMode="auto">
          <a:xfrm>
            <a:off x="6400800" y="609600"/>
            <a:ext cx="0" cy="62484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36552" name="Text Box 8"/>
          <p:cNvSpPr txBox="1">
            <a:spLocks noChangeArrowheads="1"/>
          </p:cNvSpPr>
          <p:nvPr/>
        </p:nvSpPr>
        <p:spPr bwMode="auto">
          <a:xfrm>
            <a:off x="0" y="692150"/>
            <a:ext cx="32035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3600">
                <a:solidFill>
                  <a:schemeClr val="bg2"/>
                </a:solidFill>
                <a:latin typeface="Cordia New" pitchFamily="34" charset="-34"/>
              </a:rPr>
              <a:t>           </a:t>
            </a:r>
            <a:endParaRPr lang="th-TH" sz="3200">
              <a:solidFill>
                <a:schemeClr val="bg2"/>
              </a:solidFill>
            </a:endParaRPr>
          </a:p>
        </p:txBody>
      </p:sp>
      <p:sp>
        <p:nvSpPr>
          <p:cNvPr id="236553" name="Text Box 9"/>
          <p:cNvSpPr txBox="1">
            <a:spLocks noChangeArrowheads="1"/>
          </p:cNvSpPr>
          <p:nvPr/>
        </p:nvSpPr>
        <p:spPr bwMode="auto">
          <a:xfrm>
            <a:off x="0" y="836613"/>
            <a:ext cx="3059113" cy="521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>
                <a:solidFill>
                  <a:srgbClr val="0000FF"/>
                </a:solidFill>
              </a:rPr>
              <a:t>A Type</a:t>
            </a:r>
          </a:p>
          <a:p>
            <a:pPr algn="l"/>
            <a:r>
              <a:rPr lang="th-TH" sz="3200">
                <a:solidFill>
                  <a:schemeClr val="bg2"/>
                </a:solidFill>
              </a:rPr>
              <a:t>      1. การ</a:t>
            </a:r>
            <a:r>
              <a:rPr lang="th-TH" sz="3200">
                <a:solidFill>
                  <a:schemeClr val="hlink"/>
                </a:solidFill>
              </a:rPr>
              <a:t>จ้างงานระยะสั้น</a:t>
            </a:r>
            <a:r>
              <a:rPr lang="th-TH" sz="3200">
                <a:solidFill>
                  <a:schemeClr val="bg2"/>
                </a:solidFill>
              </a:rPr>
              <a:t> เช่น</a:t>
            </a:r>
          </a:p>
          <a:p>
            <a:pPr algn="l"/>
            <a:r>
              <a:rPr lang="th-TH" sz="3200">
                <a:solidFill>
                  <a:schemeClr val="bg2"/>
                </a:solidFill>
              </a:rPr>
              <a:t> - การทำสัญญา</a:t>
            </a:r>
            <a:r>
              <a:rPr lang="th-TH" sz="3200">
                <a:solidFill>
                  <a:srgbClr val="6600CC"/>
                </a:solidFill>
              </a:rPr>
              <a:t>จ้างรายปี</a:t>
            </a:r>
            <a:r>
              <a:rPr lang="th-TH" sz="3200">
                <a:solidFill>
                  <a:schemeClr val="bg2"/>
                </a:solidFill>
              </a:rPr>
              <a:t>   </a:t>
            </a:r>
          </a:p>
          <a:p>
            <a:pPr algn="l"/>
            <a:r>
              <a:rPr lang="th-TH" sz="3200">
                <a:solidFill>
                  <a:schemeClr val="bg2"/>
                </a:solidFill>
              </a:rPr>
              <a:t> -  การจ้างงานเป็น</a:t>
            </a:r>
            <a:r>
              <a:rPr lang="en-US" sz="3200">
                <a:solidFill>
                  <a:schemeClr val="bg2"/>
                </a:solidFill>
              </a:rPr>
              <a:t> Job</a:t>
            </a:r>
          </a:p>
          <a:p>
            <a:pPr algn="l"/>
            <a:r>
              <a:rPr lang="en-US" sz="3200">
                <a:solidFill>
                  <a:schemeClr val="bg2"/>
                </a:solidFill>
              </a:rPr>
              <a:t> - </a:t>
            </a:r>
            <a:r>
              <a:rPr lang="th-TH" sz="3200">
                <a:solidFill>
                  <a:schemeClr val="bg2"/>
                </a:solidFill>
              </a:rPr>
              <a:t> การจ้างงานชั่วคราว </a:t>
            </a:r>
            <a:endParaRPr lang="en-US" sz="3200">
              <a:solidFill>
                <a:schemeClr val="bg2"/>
              </a:solidFill>
            </a:endParaRPr>
          </a:p>
          <a:p>
            <a:pPr algn="l"/>
            <a:r>
              <a:rPr lang="en-US" sz="3200">
                <a:solidFill>
                  <a:schemeClr val="bg2"/>
                </a:solidFill>
              </a:rPr>
              <a:t> </a:t>
            </a:r>
            <a:r>
              <a:rPr lang="th-TH" sz="3200">
                <a:solidFill>
                  <a:schemeClr val="bg2"/>
                </a:solidFill>
              </a:rPr>
              <a:t>- จ้างงานบางเวลา</a:t>
            </a:r>
          </a:p>
          <a:p>
            <a:pPr algn="l"/>
            <a:r>
              <a:rPr lang="en-US" sz="3200">
                <a:solidFill>
                  <a:schemeClr val="bg2"/>
                </a:solidFill>
              </a:rPr>
              <a:t>(</a:t>
            </a:r>
            <a:r>
              <a:rPr lang="en-US" sz="3200">
                <a:solidFill>
                  <a:srgbClr val="6600CC"/>
                </a:solidFill>
              </a:rPr>
              <a:t>Just – In- time -worker</a:t>
            </a:r>
            <a:r>
              <a:rPr lang="en-US" sz="3200">
                <a:solidFill>
                  <a:schemeClr val="bg2"/>
                </a:solidFill>
              </a:rPr>
              <a:t>)</a:t>
            </a:r>
          </a:p>
          <a:p>
            <a:pPr algn="l"/>
            <a:endParaRPr lang="th-TH" sz="3200" b="0">
              <a:solidFill>
                <a:schemeClr val="bg2"/>
              </a:solidFill>
            </a:endParaRPr>
          </a:p>
          <a:p>
            <a:pPr algn="l">
              <a:spcBef>
                <a:spcPct val="50000"/>
              </a:spcBef>
            </a:pPr>
            <a:endParaRPr lang="th-TH" sz="3200">
              <a:solidFill>
                <a:schemeClr val="bg2"/>
              </a:solidFill>
            </a:endParaRPr>
          </a:p>
        </p:txBody>
      </p:sp>
      <p:sp>
        <p:nvSpPr>
          <p:cNvPr id="236554" name="Text Box 10"/>
          <p:cNvSpPr txBox="1">
            <a:spLocks noChangeArrowheads="1"/>
          </p:cNvSpPr>
          <p:nvPr/>
        </p:nvSpPr>
        <p:spPr bwMode="auto">
          <a:xfrm>
            <a:off x="3203575" y="765175"/>
            <a:ext cx="3240088" cy="667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3200">
                <a:solidFill>
                  <a:schemeClr val="bg2"/>
                </a:solidFill>
              </a:rPr>
              <a:t>                 </a:t>
            </a:r>
            <a:r>
              <a:rPr lang="en-US" sz="3200">
                <a:solidFill>
                  <a:schemeClr val="hlink"/>
                </a:solidFill>
              </a:rPr>
              <a:t>J Type</a:t>
            </a:r>
          </a:p>
          <a:p>
            <a:pPr algn="l"/>
            <a:r>
              <a:rPr lang="en-US" sz="3200">
                <a:solidFill>
                  <a:schemeClr val="bg2"/>
                </a:solidFill>
              </a:rPr>
              <a:t> </a:t>
            </a:r>
            <a:r>
              <a:rPr lang="th-TH" sz="3200">
                <a:solidFill>
                  <a:schemeClr val="bg2"/>
                </a:solidFill>
              </a:rPr>
              <a:t>1. </a:t>
            </a:r>
            <a:r>
              <a:rPr lang="th-TH" sz="3200">
                <a:solidFill>
                  <a:srgbClr val="6600CC"/>
                </a:solidFill>
              </a:rPr>
              <a:t>การจ้างงานแบบตลอดชีวิต</a:t>
            </a:r>
            <a:r>
              <a:rPr lang="en-US" sz="3200">
                <a:solidFill>
                  <a:srgbClr val="6600CC"/>
                </a:solidFill>
              </a:rPr>
              <a:t>(lifetime employment)</a:t>
            </a:r>
            <a:r>
              <a:rPr lang="th-TH" sz="3200">
                <a:solidFill>
                  <a:schemeClr val="bg2"/>
                </a:solidFill>
              </a:rPr>
              <a:t>ถูกนำมาใช้ในองค์การธุรกิจเอกชนในญี่ปุ่น</a:t>
            </a:r>
          </a:p>
          <a:p>
            <a:pPr algn="l"/>
            <a:r>
              <a:rPr lang="th-TH" sz="3200">
                <a:solidFill>
                  <a:schemeClr val="bg2"/>
                </a:solidFill>
              </a:rPr>
              <a:t> -ทำให้</a:t>
            </a:r>
            <a:r>
              <a:rPr lang="th-TH" sz="3200">
                <a:solidFill>
                  <a:srgbClr val="CC3300"/>
                </a:solidFill>
              </a:rPr>
              <a:t>คนมีความจงรักภักดี มีความซื่อสัตย์ และทุ่มเท</a:t>
            </a:r>
            <a:r>
              <a:rPr lang="th-TH" sz="3200">
                <a:solidFill>
                  <a:schemeClr val="bg2"/>
                </a:solidFill>
              </a:rPr>
              <a:t>การทำงานให้องค์การเต็มที่</a:t>
            </a:r>
          </a:p>
          <a:p>
            <a:pPr algn="l"/>
            <a:r>
              <a:rPr lang="th-TH" sz="3200">
                <a:solidFill>
                  <a:schemeClr val="bg2"/>
                </a:solidFill>
              </a:rPr>
              <a:t> - มี</a:t>
            </a:r>
            <a:r>
              <a:rPr lang="th-TH" sz="3200">
                <a:solidFill>
                  <a:srgbClr val="CC3300"/>
                </a:solidFill>
              </a:rPr>
              <a:t>การร่วมมือกันทำงานเป็นทีม</a:t>
            </a:r>
            <a:r>
              <a:rPr lang="th-TH" sz="3200">
                <a:solidFill>
                  <a:schemeClr val="bg2"/>
                </a:solidFill>
              </a:rPr>
              <a:t> เป็นวัฒนธรรมประจำชาติของคนญี่ปุ่น</a:t>
            </a:r>
          </a:p>
          <a:p>
            <a:pPr algn="l"/>
            <a:endParaRPr lang="th-TH" sz="3200">
              <a:solidFill>
                <a:schemeClr val="bg2"/>
              </a:solidFill>
            </a:endParaRPr>
          </a:p>
          <a:p>
            <a:pPr algn="l">
              <a:spcBef>
                <a:spcPct val="50000"/>
              </a:spcBef>
            </a:pPr>
            <a:endParaRPr lang="th-TH" sz="3200">
              <a:solidFill>
                <a:schemeClr val="bg2"/>
              </a:solidFill>
            </a:endParaRPr>
          </a:p>
        </p:txBody>
      </p:sp>
      <p:sp>
        <p:nvSpPr>
          <p:cNvPr id="236555" name="Text Box 11"/>
          <p:cNvSpPr txBox="1">
            <a:spLocks noChangeArrowheads="1"/>
          </p:cNvSpPr>
          <p:nvPr/>
        </p:nvSpPr>
        <p:spPr bwMode="auto">
          <a:xfrm>
            <a:off x="6516688" y="765175"/>
            <a:ext cx="2627312" cy="423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>
                <a:solidFill>
                  <a:schemeClr val="bg2"/>
                </a:solidFill>
              </a:rPr>
              <a:t>              </a:t>
            </a:r>
            <a:r>
              <a:rPr lang="en-US" sz="3200">
                <a:solidFill>
                  <a:srgbClr val="000066"/>
                </a:solidFill>
              </a:rPr>
              <a:t>Z Type</a:t>
            </a:r>
            <a:endParaRPr lang="th-TH" sz="3200">
              <a:solidFill>
                <a:srgbClr val="000066"/>
              </a:solidFill>
            </a:endParaRPr>
          </a:p>
          <a:p>
            <a:pPr algn="l">
              <a:spcBef>
                <a:spcPct val="50000"/>
              </a:spcBef>
            </a:pPr>
            <a:r>
              <a:rPr lang="th-TH" sz="3200">
                <a:solidFill>
                  <a:srgbClr val="CC3300"/>
                </a:solidFill>
              </a:rPr>
              <a:t>1.การจ้างงานระยะยาว</a:t>
            </a:r>
            <a:r>
              <a:rPr lang="th-TH" sz="3200">
                <a:solidFill>
                  <a:schemeClr val="bg2"/>
                </a:solidFill>
              </a:rPr>
              <a:t>แต่ไม่ใช่ตลอดชีวิต</a:t>
            </a:r>
          </a:p>
          <a:p>
            <a:pPr algn="l">
              <a:spcBef>
                <a:spcPct val="50000"/>
              </a:spcBef>
            </a:pPr>
            <a:r>
              <a:rPr lang="th-TH" sz="3200">
                <a:solidFill>
                  <a:schemeClr val="bg2"/>
                </a:solidFill>
              </a:rPr>
              <a:t>-การทำสัญญาจ้าง</a:t>
            </a:r>
            <a:r>
              <a:rPr lang="th-TH" sz="3200">
                <a:solidFill>
                  <a:srgbClr val="FFFF00"/>
                </a:solidFill>
              </a:rPr>
              <a:t>ระยะยาว ไม่ระบุเวลา</a:t>
            </a:r>
          </a:p>
          <a:p>
            <a:pPr algn="l">
              <a:spcBef>
                <a:spcPct val="50000"/>
              </a:spcBef>
            </a:pPr>
            <a:r>
              <a:rPr lang="th-TH" sz="3200">
                <a:solidFill>
                  <a:srgbClr val="FFFF00"/>
                </a:solidFill>
              </a:rPr>
              <a:t>- องค์การสามารถปลดคนงานได้เมื่อจำเป็น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6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6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36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36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365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365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365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365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365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236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36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236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236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236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236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236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236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47" grpId="0" build="p" autoUpdateAnimBg="0"/>
      <p:bldP spid="236553" grpId="0" build="p"/>
      <p:bldP spid="236554" grpId="0" build="p"/>
      <p:bldP spid="236555" grpId="0" build="p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7570" name="Group 2"/>
          <p:cNvGraphicFramePr>
            <a:graphicFrameLocks noGrp="1"/>
          </p:cNvGraphicFramePr>
          <p:nvPr/>
        </p:nvGraphicFramePr>
        <p:xfrm>
          <a:off x="0" y="620713"/>
          <a:ext cx="9001125" cy="7016751"/>
        </p:xfrm>
        <a:graphic>
          <a:graphicData uri="http://schemas.openxmlformats.org/drawingml/2006/table">
            <a:tbl>
              <a:tblPr/>
              <a:tblGrid>
                <a:gridCol w="2952750"/>
                <a:gridCol w="3313113"/>
                <a:gridCol w="2735262"/>
              </a:tblGrid>
              <a:tr h="792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4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7584" name="Text Box 16"/>
          <p:cNvSpPr txBox="1">
            <a:spLocks noChangeArrowheads="1"/>
          </p:cNvSpPr>
          <p:nvPr/>
        </p:nvSpPr>
        <p:spPr bwMode="auto">
          <a:xfrm>
            <a:off x="0" y="692150"/>
            <a:ext cx="2952750" cy="594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3200">
                <a:solidFill>
                  <a:schemeClr val="bg2"/>
                </a:solidFill>
              </a:rPr>
              <a:t>           </a:t>
            </a:r>
            <a:r>
              <a:rPr lang="en-US" sz="3200">
                <a:solidFill>
                  <a:schemeClr val="bg2"/>
                </a:solidFill>
              </a:rPr>
              <a:t>A Type</a:t>
            </a:r>
            <a:endParaRPr lang="th-TH" sz="3200">
              <a:solidFill>
                <a:schemeClr val="bg2"/>
              </a:solidFill>
            </a:endParaRPr>
          </a:p>
          <a:p>
            <a:pPr algn="l">
              <a:spcBef>
                <a:spcPct val="50000"/>
              </a:spcBef>
            </a:pPr>
            <a:r>
              <a:rPr lang="th-TH" sz="3200">
                <a:solidFill>
                  <a:schemeClr val="bg2"/>
                </a:solidFill>
              </a:rPr>
              <a:t> - มีการกำหนดตำแหน่งงาน หน่วยงาน และมอบ หมายงานโดยกำหนด</a:t>
            </a:r>
            <a:r>
              <a:rPr lang="th-TH" sz="3200">
                <a:solidFill>
                  <a:schemeClr val="hlink"/>
                </a:solidFill>
              </a:rPr>
              <a:t>ขอบข่ายการทำงานอย่างอย่างชัดเจน </a:t>
            </a:r>
            <a:r>
              <a:rPr lang="en-US" sz="3200">
                <a:solidFill>
                  <a:schemeClr val="hlink"/>
                </a:solidFill>
              </a:rPr>
              <a:t>(Job Description)</a:t>
            </a:r>
            <a:endParaRPr lang="th-TH" sz="3200">
              <a:solidFill>
                <a:schemeClr val="hlink"/>
              </a:solidFill>
            </a:endParaRPr>
          </a:p>
          <a:p>
            <a:pPr algn="l">
              <a:spcBef>
                <a:spcPct val="50000"/>
              </a:spcBef>
            </a:pPr>
            <a:r>
              <a:rPr lang="th-TH" sz="3200">
                <a:solidFill>
                  <a:schemeClr val="bg2"/>
                </a:solidFill>
              </a:rPr>
              <a:t> - </a:t>
            </a:r>
            <a:r>
              <a:rPr lang="th-TH" sz="3200">
                <a:solidFill>
                  <a:schemeClr val="folHlink"/>
                </a:solidFill>
              </a:rPr>
              <a:t>มีฝ่ายตรวจสอบ</a:t>
            </a:r>
            <a:r>
              <a:rPr lang="th-TH" sz="3200">
                <a:solidFill>
                  <a:schemeClr val="bg2"/>
                </a:solidFill>
              </a:rPr>
              <a:t> โดยการกำหนด หน่วยงาน และตำแหน่งผู้ตรวจสอบ ควบคุมงานโดยตรง</a:t>
            </a:r>
          </a:p>
        </p:txBody>
      </p:sp>
      <p:sp>
        <p:nvSpPr>
          <p:cNvPr id="237585" name="Text Box 17"/>
          <p:cNvSpPr txBox="1">
            <a:spLocks noChangeArrowheads="1"/>
          </p:cNvSpPr>
          <p:nvPr/>
        </p:nvSpPr>
        <p:spPr bwMode="auto">
          <a:xfrm>
            <a:off x="395288" y="0"/>
            <a:ext cx="84978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th-TH" sz="3200">
              <a:solidFill>
                <a:schemeClr val="bg2"/>
              </a:solidFill>
            </a:endParaRPr>
          </a:p>
        </p:txBody>
      </p:sp>
      <p:sp>
        <p:nvSpPr>
          <p:cNvPr id="237586" name="Text Box 18"/>
          <p:cNvSpPr txBox="1">
            <a:spLocks noChangeArrowheads="1"/>
          </p:cNvSpPr>
          <p:nvPr/>
        </p:nvSpPr>
        <p:spPr bwMode="auto">
          <a:xfrm>
            <a:off x="250825" y="0"/>
            <a:ext cx="8713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3200">
                <a:solidFill>
                  <a:schemeClr val="bg2"/>
                </a:solidFill>
              </a:rPr>
              <a:t>2. </a:t>
            </a:r>
            <a:r>
              <a:rPr lang="th-TH" sz="3200">
                <a:solidFill>
                  <a:srgbClr val="0000FF"/>
                </a:solidFill>
              </a:rPr>
              <a:t>โครงสร้างการจัดองค์การ การมอบหมายงานและกลไกการควบคุม</a:t>
            </a:r>
          </a:p>
        </p:txBody>
      </p:sp>
      <p:sp>
        <p:nvSpPr>
          <p:cNvPr id="237587" name="Text Box 19"/>
          <p:cNvSpPr txBox="1">
            <a:spLocks noChangeArrowheads="1"/>
          </p:cNvSpPr>
          <p:nvPr/>
        </p:nvSpPr>
        <p:spPr bwMode="auto">
          <a:xfrm>
            <a:off x="3059113" y="765175"/>
            <a:ext cx="3168650" cy="594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3200">
                <a:solidFill>
                  <a:schemeClr val="bg2"/>
                </a:solidFill>
              </a:rPr>
              <a:t>                </a:t>
            </a:r>
            <a:r>
              <a:rPr lang="en-US" sz="3200">
                <a:solidFill>
                  <a:schemeClr val="bg2"/>
                </a:solidFill>
              </a:rPr>
              <a:t>J Type</a:t>
            </a:r>
          </a:p>
          <a:p>
            <a:pPr algn="l">
              <a:spcBef>
                <a:spcPct val="50000"/>
              </a:spcBef>
              <a:buFontTx/>
              <a:buChar char="-"/>
            </a:pPr>
            <a:r>
              <a:rPr lang="th-TH" sz="3200">
                <a:solidFill>
                  <a:schemeClr val="bg2"/>
                </a:solidFill>
              </a:rPr>
              <a:t>การมอบหมายงาน</a:t>
            </a:r>
            <a:r>
              <a:rPr lang="th-TH" sz="3200">
                <a:solidFill>
                  <a:schemeClr val="hlink"/>
                </a:solidFill>
              </a:rPr>
              <a:t>ไม่มีการกำหนดรายละเอียด</a:t>
            </a:r>
            <a:r>
              <a:rPr lang="en-US" sz="3200">
                <a:solidFill>
                  <a:schemeClr val="hlink"/>
                </a:solidFill>
              </a:rPr>
              <a:t> (Job Description)</a:t>
            </a:r>
            <a:r>
              <a:rPr lang="en-US" sz="3200">
                <a:solidFill>
                  <a:schemeClr val="bg2"/>
                </a:solidFill>
              </a:rPr>
              <a:t> </a:t>
            </a:r>
            <a:r>
              <a:rPr lang="th-TH" sz="3200">
                <a:solidFill>
                  <a:schemeClr val="bg2"/>
                </a:solidFill>
              </a:rPr>
              <a:t> เพื่อเปิดโอกาสให้ทุกคนได้คิดค้นวิธีการทำงานโดยร่วมกันทำงานเป็นทีม</a:t>
            </a:r>
          </a:p>
          <a:p>
            <a:pPr algn="l">
              <a:spcBef>
                <a:spcPct val="50000"/>
              </a:spcBef>
            </a:pPr>
            <a:r>
              <a:rPr lang="th-TH" sz="3200">
                <a:solidFill>
                  <a:schemeClr val="bg2"/>
                </a:solidFill>
              </a:rPr>
              <a:t> -ไม่มีการตั้งกลไกการตรวจ สอบที่ชัดเจน </a:t>
            </a:r>
            <a:r>
              <a:rPr lang="th-TH" sz="3200">
                <a:solidFill>
                  <a:srgbClr val="FFFF00"/>
                </a:solidFill>
              </a:rPr>
              <a:t>ให้ทุกคนรับ ผิดชอบ ตรวจสอบ ควบคุมตัวเอง สื่อสารแบบทางตรง</a:t>
            </a:r>
          </a:p>
        </p:txBody>
      </p:sp>
      <p:sp>
        <p:nvSpPr>
          <p:cNvPr id="237588" name="Text Box 20"/>
          <p:cNvSpPr txBox="1">
            <a:spLocks noChangeArrowheads="1"/>
          </p:cNvSpPr>
          <p:nvPr/>
        </p:nvSpPr>
        <p:spPr bwMode="auto">
          <a:xfrm>
            <a:off x="6300788" y="692150"/>
            <a:ext cx="2843212" cy="618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3200">
                <a:solidFill>
                  <a:schemeClr val="bg2"/>
                </a:solidFill>
              </a:rPr>
              <a:t>                </a:t>
            </a:r>
            <a:r>
              <a:rPr lang="en-US" sz="3200">
                <a:solidFill>
                  <a:schemeClr val="bg2"/>
                </a:solidFill>
              </a:rPr>
              <a:t>Z Type</a:t>
            </a:r>
          </a:p>
          <a:p>
            <a:pPr algn="l">
              <a:spcBef>
                <a:spcPct val="50000"/>
              </a:spcBef>
            </a:pPr>
            <a:r>
              <a:rPr lang="th-TH" sz="3200">
                <a:solidFill>
                  <a:schemeClr val="bg2"/>
                </a:solidFill>
              </a:rPr>
              <a:t>-ใช้</a:t>
            </a:r>
            <a:r>
              <a:rPr lang="th-TH" sz="3200">
                <a:solidFill>
                  <a:schemeClr val="hlink"/>
                </a:solidFill>
              </a:rPr>
              <a:t>วิธีการควบคุมแบบติดตามผลงาน และสร้างบรรยากาศแห่งความไว้เนื้อเชื่อใจ</a:t>
            </a:r>
          </a:p>
          <a:p>
            <a:pPr algn="l">
              <a:spcBef>
                <a:spcPct val="50000"/>
              </a:spcBef>
              <a:buFontTx/>
              <a:buChar char="-"/>
            </a:pPr>
            <a:r>
              <a:rPr lang="th-TH" sz="3200">
                <a:solidFill>
                  <a:schemeClr val="bg2"/>
                </a:solidFill>
              </a:rPr>
              <a:t>แต่ละคนทำหน้าที่ควบ คุมละรับผิดชอบตนเอง </a:t>
            </a:r>
          </a:p>
          <a:p>
            <a:pPr algn="l">
              <a:spcBef>
                <a:spcPct val="50000"/>
              </a:spcBef>
              <a:buFontTx/>
              <a:buChar char="-"/>
            </a:pPr>
            <a:r>
              <a:rPr lang="th-TH" sz="3200">
                <a:solidFill>
                  <a:schemeClr val="bg2"/>
                </a:solidFill>
              </a:rPr>
              <a:t>ผู้บริหารจะทำการติด ตามโดยเน้น</a:t>
            </a:r>
            <a:r>
              <a:rPr lang="th-TH" sz="3200">
                <a:solidFill>
                  <a:srgbClr val="FFFF00"/>
                </a:solidFill>
              </a:rPr>
              <a:t>การรับฟังข้อมูล สังเกตการทำงาน</a:t>
            </a:r>
            <a:r>
              <a:rPr lang="th-TH" sz="3200">
                <a:solidFill>
                  <a:schemeClr val="bg2"/>
                </a:solidFill>
              </a:rPr>
              <a:t>เพื่อช่วยแก้ไข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7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37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37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237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375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2375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2375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84" grpId="0" build="p"/>
      <p:bldP spid="237586" grpId="0"/>
      <p:bldP spid="237587" grpId="0" build="p"/>
      <p:bldP spid="237588" grpId="0" build="p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Text Box 2"/>
          <p:cNvSpPr txBox="1">
            <a:spLocks noChangeArrowheads="1"/>
          </p:cNvSpPr>
          <p:nvPr/>
        </p:nvSpPr>
        <p:spPr bwMode="auto">
          <a:xfrm>
            <a:off x="250825" y="0"/>
            <a:ext cx="8642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3200">
                <a:solidFill>
                  <a:schemeClr val="bg2"/>
                </a:solidFill>
              </a:rPr>
              <a:t>  </a:t>
            </a:r>
            <a:r>
              <a:rPr lang="th-TH" sz="3200">
                <a:solidFill>
                  <a:schemeClr val="hlink"/>
                </a:solidFill>
              </a:rPr>
              <a:t>3 ระบบการตัดสินใจ </a:t>
            </a:r>
            <a:r>
              <a:rPr lang="en-US" sz="3200">
                <a:solidFill>
                  <a:schemeClr val="hlink"/>
                </a:solidFill>
              </a:rPr>
              <a:t>(Decision - making system)</a:t>
            </a:r>
            <a:endParaRPr lang="th-TH" sz="3200">
              <a:solidFill>
                <a:schemeClr val="hlink"/>
              </a:solidFill>
            </a:endParaRPr>
          </a:p>
        </p:txBody>
      </p:sp>
      <p:graphicFrame>
        <p:nvGraphicFramePr>
          <p:cNvPr id="238595" name="Group 3"/>
          <p:cNvGraphicFramePr>
            <a:graphicFrameLocks noGrp="1"/>
          </p:cNvGraphicFramePr>
          <p:nvPr/>
        </p:nvGraphicFramePr>
        <p:xfrm>
          <a:off x="34925" y="765175"/>
          <a:ext cx="9001125" cy="5976938"/>
        </p:xfrm>
        <a:graphic>
          <a:graphicData uri="http://schemas.openxmlformats.org/drawingml/2006/table">
            <a:tbl>
              <a:tblPr/>
              <a:tblGrid>
                <a:gridCol w="2665413"/>
                <a:gridCol w="3600450"/>
                <a:gridCol w="2735262"/>
              </a:tblGrid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0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8609" name="Text Box 17"/>
          <p:cNvSpPr txBox="1">
            <a:spLocks noChangeArrowheads="1"/>
          </p:cNvSpPr>
          <p:nvPr/>
        </p:nvSpPr>
        <p:spPr bwMode="auto">
          <a:xfrm>
            <a:off x="0" y="692150"/>
            <a:ext cx="2700338" cy="594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3200">
                <a:solidFill>
                  <a:schemeClr val="bg2"/>
                </a:solidFill>
              </a:rPr>
              <a:t>               </a:t>
            </a:r>
            <a:r>
              <a:rPr lang="en-US" sz="3200">
                <a:solidFill>
                  <a:schemeClr val="bg2"/>
                </a:solidFill>
              </a:rPr>
              <a:t>A Type</a:t>
            </a:r>
          </a:p>
          <a:p>
            <a:pPr algn="l">
              <a:spcBef>
                <a:spcPct val="50000"/>
              </a:spcBef>
            </a:pPr>
            <a:r>
              <a:rPr lang="en-US" sz="3200">
                <a:solidFill>
                  <a:schemeClr val="bg2"/>
                </a:solidFill>
              </a:rPr>
              <a:t>- </a:t>
            </a:r>
            <a:r>
              <a:rPr lang="th-TH" sz="3200">
                <a:solidFill>
                  <a:schemeClr val="hlink"/>
                </a:solidFill>
              </a:rPr>
              <a:t>เป็นการตัดสินใจแบบบนลงล่าง</a:t>
            </a:r>
            <a:r>
              <a:rPr lang="en-US" sz="3200">
                <a:solidFill>
                  <a:schemeClr val="hlink"/>
                </a:solidFill>
              </a:rPr>
              <a:t>(top-down decision making)</a:t>
            </a:r>
            <a:r>
              <a:rPr lang="th-TH" sz="3200">
                <a:solidFill>
                  <a:srgbClr val="0000FF"/>
                </a:solidFill>
              </a:rPr>
              <a:t>ตามบทบาทและอำนาจหน้าที่ของแต่ละคน</a:t>
            </a:r>
            <a:endParaRPr lang="en-US" sz="3200">
              <a:solidFill>
                <a:srgbClr val="0000FF"/>
              </a:solidFill>
            </a:endParaRPr>
          </a:p>
          <a:p>
            <a:pPr algn="l">
              <a:spcBef>
                <a:spcPct val="50000"/>
              </a:spcBef>
            </a:pPr>
            <a:r>
              <a:rPr lang="th-TH" sz="3200">
                <a:solidFill>
                  <a:schemeClr val="bg2"/>
                </a:solidFill>
              </a:rPr>
              <a:t> - นโยบาย แผนงาน โครงการ และวิธีการทำ งานจะถูก</a:t>
            </a:r>
            <a:r>
              <a:rPr lang="th-TH" sz="3200">
                <a:solidFill>
                  <a:srgbClr val="FFFF00"/>
                </a:solidFill>
              </a:rPr>
              <a:t>คิด ตัดสินใจและสั่งการลงมาสู่ผู้ใต้บังคับบัญชา</a:t>
            </a:r>
          </a:p>
        </p:txBody>
      </p:sp>
      <p:sp>
        <p:nvSpPr>
          <p:cNvPr id="238610" name="Text Box 18"/>
          <p:cNvSpPr txBox="1">
            <a:spLocks noChangeArrowheads="1"/>
          </p:cNvSpPr>
          <p:nvPr/>
        </p:nvSpPr>
        <p:spPr bwMode="auto">
          <a:xfrm>
            <a:off x="2771775" y="692150"/>
            <a:ext cx="3600450" cy="594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>
                <a:solidFill>
                  <a:schemeClr val="bg2"/>
                </a:solidFill>
              </a:rPr>
              <a:t>                     J Type</a:t>
            </a:r>
          </a:p>
          <a:p>
            <a:pPr algn="l">
              <a:spcBef>
                <a:spcPct val="50000"/>
              </a:spcBef>
            </a:pPr>
            <a:r>
              <a:rPr lang="en-US" sz="3200">
                <a:solidFill>
                  <a:schemeClr val="bg2"/>
                </a:solidFill>
              </a:rPr>
              <a:t>-</a:t>
            </a:r>
            <a:r>
              <a:rPr lang="th-TH" sz="3200">
                <a:solidFill>
                  <a:schemeClr val="bg2"/>
                </a:solidFill>
              </a:rPr>
              <a:t>เป็น</a:t>
            </a:r>
            <a:r>
              <a:rPr lang="th-TH" sz="3200">
                <a:solidFill>
                  <a:schemeClr val="hlink"/>
                </a:solidFill>
              </a:rPr>
              <a:t>การตัดสินใจแบบล่างขึ้นบน </a:t>
            </a:r>
            <a:r>
              <a:rPr lang="en-US" sz="3200">
                <a:solidFill>
                  <a:schemeClr val="hlink"/>
                </a:solidFill>
              </a:rPr>
              <a:t>(Bottom -up Decision Making)</a:t>
            </a:r>
            <a:r>
              <a:rPr lang="th-TH" sz="3200">
                <a:solidFill>
                  <a:schemeClr val="bg2"/>
                </a:solidFill>
              </a:rPr>
              <a:t>เป็นการตัดสินใจร่วม กัน โดยผู้ใต้บังคับบัญชาจัดทำข้อเสนอเพื่อแก้ไขปัญหา หรือ โครงการเพื่อปฏิบัติ และ</a:t>
            </a:r>
            <a:r>
              <a:rPr lang="th-TH" sz="3200">
                <a:solidFill>
                  <a:srgbClr val="FFFF00"/>
                </a:solidFill>
              </a:rPr>
              <a:t>ส่งให้ผู้บังคับบัญชาตามลำดับขั้น</a:t>
            </a:r>
            <a:r>
              <a:rPr lang="th-TH" sz="3200">
                <a:solidFill>
                  <a:schemeClr val="bg2"/>
                </a:solidFill>
              </a:rPr>
              <a:t>เพื่อขอความเห็น </a:t>
            </a:r>
            <a:r>
              <a:rPr lang="th-TH" sz="3200">
                <a:solidFill>
                  <a:srgbClr val="00FFFF"/>
                </a:solidFill>
              </a:rPr>
              <a:t>มีการชี้แจงและถกเถียงกันได้</a:t>
            </a:r>
          </a:p>
          <a:p>
            <a:pPr algn="l">
              <a:spcBef>
                <a:spcPct val="50000"/>
              </a:spcBef>
            </a:pPr>
            <a:r>
              <a:rPr lang="th-TH" sz="3200">
                <a:solidFill>
                  <a:schemeClr val="bg2"/>
                </a:solidFill>
              </a:rPr>
              <a:t>-เมื่ออนุมัติจะ</a:t>
            </a:r>
            <a:r>
              <a:rPr lang="th-TH" sz="3200">
                <a:solidFill>
                  <a:srgbClr val="FFFF00"/>
                </a:solidFill>
              </a:rPr>
              <a:t>ส่งกลับให้ผู้เสนอ</a:t>
            </a:r>
          </a:p>
        </p:txBody>
      </p:sp>
      <p:sp>
        <p:nvSpPr>
          <p:cNvPr id="238611" name="Text Box 19"/>
          <p:cNvSpPr txBox="1">
            <a:spLocks noChangeArrowheads="1"/>
          </p:cNvSpPr>
          <p:nvPr/>
        </p:nvSpPr>
        <p:spPr bwMode="auto">
          <a:xfrm>
            <a:off x="6516688" y="898525"/>
            <a:ext cx="2627312" cy="545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3200">
                <a:solidFill>
                  <a:schemeClr val="bg2"/>
                </a:solidFill>
              </a:rPr>
              <a:t>             </a:t>
            </a:r>
            <a:r>
              <a:rPr lang="en-US" sz="3200">
                <a:solidFill>
                  <a:schemeClr val="bg2"/>
                </a:solidFill>
              </a:rPr>
              <a:t>Z Type</a:t>
            </a:r>
          </a:p>
          <a:p>
            <a:pPr algn="l">
              <a:spcBef>
                <a:spcPct val="50000"/>
              </a:spcBef>
              <a:buFontTx/>
              <a:buChar char="-"/>
            </a:pPr>
            <a:r>
              <a:rPr lang="th-TH" sz="3200">
                <a:solidFill>
                  <a:schemeClr val="bg2"/>
                </a:solidFill>
              </a:rPr>
              <a:t>ใช้</a:t>
            </a:r>
            <a:r>
              <a:rPr lang="th-TH" sz="3200">
                <a:solidFill>
                  <a:schemeClr val="hlink"/>
                </a:solidFill>
              </a:rPr>
              <a:t>ระบบให้ทุกคนเสนอความคิดเห็น ข้อเสนอแนะต่างๆ</a:t>
            </a:r>
            <a:r>
              <a:rPr lang="th-TH" sz="3200">
                <a:solidFill>
                  <a:schemeClr val="bg2"/>
                </a:solidFill>
              </a:rPr>
              <a:t> และให้ผู้บังคับบัญชาระดับสูงร่วมพิจารณา    ตัดสินใจ หรือ </a:t>
            </a:r>
          </a:p>
          <a:p>
            <a:pPr algn="l">
              <a:spcBef>
                <a:spcPct val="50000"/>
              </a:spcBef>
              <a:buFontTx/>
              <a:buChar char="-"/>
            </a:pPr>
            <a:r>
              <a:rPr lang="th-TH" sz="3200">
                <a:solidFill>
                  <a:schemeClr val="bg2"/>
                </a:solidFill>
              </a:rPr>
              <a:t>ใช้วิธีการ</a:t>
            </a:r>
            <a:r>
              <a:rPr lang="th-TH" sz="3200">
                <a:solidFill>
                  <a:srgbClr val="FFFF00"/>
                </a:solidFill>
              </a:rPr>
              <a:t>ลงมติถือเสียงส่วนใหญ่</a:t>
            </a:r>
            <a:r>
              <a:rPr lang="th-TH" sz="3200">
                <a:solidFill>
                  <a:schemeClr val="bg2"/>
                </a:solidFill>
              </a:rPr>
              <a:t>เป็นเกณฑ์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86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86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86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86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86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86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3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23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23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23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609" grpId="0" build="p"/>
      <p:bldP spid="238611" grpId="0" build="p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2800" b="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239619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3200" b="0">
                <a:solidFill>
                  <a:schemeClr val="bg2"/>
                </a:solidFill>
                <a:latin typeface="Times New Roman" pitchFamily="18" charset="0"/>
              </a:rPr>
              <a:t>    </a:t>
            </a:r>
            <a:r>
              <a:rPr lang="th-TH" sz="3200">
                <a:solidFill>
                  <a:schemeClr val="hlink"/>
                </a:solidFill>
                <a:latin typeface="Times New Roman" pitchFamily="18" charset="0"/>
              </a:rPr>
              <a:t>4 ความรับผิดชอบและการแบ่งงานกันทำ</a:t>
            </a:r>
          </a:p>
        </p:txBody>
      </p:sp>
      <p:sp>
        <p:nvSpPr>
          <p:cNvPr id="239620" name="Text Box 4"/>
          <p:cNvSpPr txBox="1">
            <a:spLocks noChangeArrowheads="1"/>
          </p:cNvSpPr>
          <p:nvPr/>
        </p:nvSpPr>
        <p:spPr bwMode="auto">
          <a:xfrm>
            <a:off x="0" y="685800"/>
            <a:ext cx="3200400" cy="715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2"/>
                </a:solidFill>
              </a:rPr>
              <a:t> A Type</a:t>
            </a:r>
          </a:p>
          <a:p>
            <a:pPr algn="l"/>
            <a:r>
              <a:rPr lang="en-US" sz="3200">
                <a:solidFill>
                  <a:schemeClr val="bg2"/>
                </a:solidFill>
              </a:rPr>
              <a:t>-  การ</a:t>
            </a:r>
            <a:r>
              <a:rPr lang="th-TH" sz="3200">
                <a:solidFill>
                  <a:schemeClr val="bg2"/>
                </a:solidFill>
              </a:rPr>
              <a:t>แบ่งงานเน้นเส้นทางอาชีพ</a:t>
            </a:r>
            <a:r>
              <a:rPr lang="th-TH" sz="3200">
                <a:solidFill>
                  <a:schemeClr val="hlink"/>
                </a:solidFill>
              </a:rPr>
              <a:t>แบบผู้เชี่ยวชาญเฉพาะ ด้าน</a:t>
            </a:r>
            <a:r>
              <a:rPr lang="th-TH" sz="3200">
                <a:solidFill>
                  <a:schemeClr val="bg2"/>
                </a:solidFill>
              </a:rPr>
              <a:t>  เช่น ฝ่ายการเงิน ฝ่ายบุคคล ฝ่ายประชาสัมพันธ์  </a:t>
            </a:r>
          </a:p>
          <a:p>
            <a:pPr algn="l"/>
            <a:r>
              <a:rPr lang="th-TH" sz="3200">
                <a:solidFill>
                  <a:schemeClr val="bg2"/>
                </a:solidFill>
              </a:rPr>
              <a:t> - โดยแต่ละคนทำงานอยู่เฉพาะในสายงานของตน ไม่มีข้ามสายงาน</a:t>
            </a:r>
            <a:endParaRPr lang="en-US" sz="3200">
              <a:solidFill>
                <a:schemeClr val="bg2"/>
              </a:solidFill>
            </a:endParaRPr>
          </a:p>
          <a:p>
            <a:pPr algn="l"/>
            <a:r>
              <a:rPr lang="en-US" sz="3200">
                <a:solidFill>
                  <a:schemeClr val="bg2"/>
                </a:solidFill>
              </a:rPr>
              <a:t> - </a:t>
            </a:r>
            <a:r>
              <a:rPr lang="th-TH" sz="3200">
                <a:solidFill>
                  <a:schemeClr val="bg2"/>
                </a:solidFill>
              </a:rPr>
              <a:t>ความ</a:t>
            </a:r>
            <a:r>
              <a:rPr lang="en-US" sz="3200">
                <a:solidFill>
                  <a:schemeClr val="bg2"/>
                </a:solidFill>
              </a:rPr>
              <a:t>รับผิดชอบ</a:t>
            </a:r>
            <a:r>
              <a:rPr lang="th-TH" sz="3200">
                <a:solidFill>
                  <a:schemeClr val="bg2"/>
                </a:solidFill>
              </a:rPr>
              <a:t>เป็น</a:t>
            </a:r>
            <a:r>
              <a:rPr lang="th-TH" sz="3200">
                <a:solidFill>
                  <a:srgbClr val="FFFF00"/>
                </a:solidFill>
              </a:rPr>
              <a:t>ลักษณะ</a:t>
            </a:r>
            <a:r>
              <a:rPr lang="en-US" sz="3200">
                <a:solidFill>
                  <a:srgbClr val="FFFF00"/>
                </a:solidFill>
              </a:rPr>
              <a:t>เฉพาะบุคคล</a:t>
            </a:r>
          </a:p>
          <a:p>
            <a:pPr algn="l"/>
            <a:endParaRPr lang="th-TH" sz="3200" b="0">
              <a:solidFill>
                <a:schemeClr val="hlink"/>
              </a:solidFill>
            </a:endParaRPr>
          </a:p>
          <a:p>
            <a:pPr algn="l">
              <a:spcBef>
                <a:spcPct val="50000"/>
              </a:spcBef>
            </a:pPr>
            <a:endParaRPr lang="th-TH" sz="3200">
              <a:solidFill>
                <a:schemeClr val="bg2"/>
              </a:solidFill>
            </a:endParaRPr>
          </a:p>
          <a:p>
            <a:pPr algn="l"/>
            <a:endParaRPr lang="th-TH" sz="3200">
              <a:solidFill>
                <a:schemeClr val="bg2"/>
              </a:solidFill>
            </a:endParaRPr>
          </a:p>
        </p:txBody>
      </p:sp>
      <p:sp>
        <p:nvSpPr>
          <p:cNvPr id="239621" name="Text Box 5"/>
          <p:cNvSpPr txBox="1">
            <a:spLocks noChangeArrowheads="1"/>
          </p:cNvSpPr>
          <p:nvPr/>
        </p:nvSpPr>
        <p:spPr bwMode="auto">
          <a:xfrm>
            <a:off x="6553200" y="609600"/>
            <a:ext cx="2590800" cy="661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2"/>
                </a:solidFill>
              </a:rPr>
              <a:t>Z Type</a:t>
            </a:r>
          </a:p>
          <a:p>
            <a:pPr algn="l"/>
            <a:endParaRPr lang="en-US" sz="3200">
              <a:solidFill>
                <a:schemeClr val="bg2"/>
              </a:solidFill>
            </a:endParaRPr>
          </a:p>
          <a:p>
            <a:pPr algn="l">
              <a:buFontTx/>
              <a:buChar char="-"/>
            </a:pPr>
            <a:r>
              <a:rPr lang="en-US" sz="3200">
                <a:solidFill>
                  <a:schemeClr val="bg2"/>
                </a:solidFill>
              </a:rPr>
              <a:t>การแบ่งงานกันทำเฉพาะด้านมีในระดับปานกลาง</a:t>
            </a:r>
          </a:p>
          <a:p>
            <a:pPr algn="l">
              <a:buFontTx/>
              <a:buChar char="-"/>
            </a:pPr>
            <a:r>
              <a:rPr lang="en-US" sz="3200">
                <a:solidFill>
                  <a:schemeClr val="bg2"/>
                </a:solidFill>
              </a:rPr>
              <a:t>    แต่อาจมีการสับเปลี่ยนงานได้  </a:t>
            </a:r>
            <a:endParaRPr lang="th-TH" sz="3200">
              <a:solidFill>
                <a:schemeClr val="bg2"/>
              </a:solidFill>
            </a:endParaRPr>
          </a:p>
          <a:p>
            <a:pPr algn="l"/>
            <a:endParaRPr lang="th-TH" sz="3200">
              <a:solidFill>
                <a:schemeClr val="bg2"/>
              </a:solidFill>
            </a:endParaRPr>
          </a:p>
          <a:p>
            <a:pPr algn="l"/>
            <a:r>
              <a:rPr lang="th-TH" sz="3200">
                <a:solidFill>
                  <a:schemeClr val="bg2"/>
                </a:solidFill>
              </a:rPr>
              <a:t>-ความ</a:t>
            </a:r>
            <a:r>
              <a:rPr lang="en-US" sz="3200">
                <a:solidFill>
                  <a:schemeClr val="bg2"/>
                </a:solidFill>
              </a:rPr>
              <a:t>รับผิดชอ</a:t>
            </a:r>
            <a:r>
              <a:rPr lang="th-TH" sz="3200">
                <a:solidFill>
                  <a:schemeClr val="bg2"/>
                </a:solidFill>
              </a:rPr>
              <a:t>บเป็นลักษณะ</a:t>
            </a:r>
            <a:r>
              <a:rPr lang="en-US" sz="3200">
                <a:solidFill>
                  <a:srgbClr val="FFFF00"/>
                </a:solidFill>
              </a:rPr>
              <a:t>เฉพาะบุคคล</a:t>
            </a:r>
          </a:p>
          <a:p>
            <a:pPr algn="l"/>
            <a:endParaRPr lang="th-TH" sz="3200" b="0">
              <a:solidFill>
                <a:schemeClr val="bg2"/>
              </a:solidFill>
            </a:endParaRPr>
          </a:p>
          <a:p>
            <a:pPr algn="l">
              <a:spcBef>
                <a:spcPct val="50000"/>
              </a:spcBef>
            </a:pPr>
            <a:endParaRPr lang="en-US" sz="3200">
              <a:solidFill>
                <a:schemeClr val="bg2"/>
              </a:solidFill>
            </a:endParaRPr>
          </a:p>
          <a:p>
            <a:pPr algn="l">
              <a:buFontTx/>
              <a:buChar char="-"/>
            </a:pPr>
            <a:endParaRPr lang="th-TH" sz="2800" b="0">
              <a:solidFill>
                <a:schemeClr val="bg2"/>
              </a:solidFill>
            </a:endParaRPr>
          </a:p>
        </p:txBody>
      </p:sp>
      <p:sp>
        <p:nvSpPr>
          <p:cNvPr id="239622" name="Line 6"/>
          <p:cNvSpPr>
            <a:spLocks noChangeShapeType="1"/>
          </p:cNvSpPr>
          <p:nvPr/>
        </p:nvSpPr>
        <p:spPr bwMode="auto">
          <a:xfrm>
            <a:off x="0" y="609600"/>
            <a:ext cx="9144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39623" name="Line 7"/>
          <p:cNvSpPr>
            <a:spLocks noChangeShapeType="1"/>
          </p:cNvSpPr>
          <p:nvPr/>
        </p:nvSpPr>
        <p:spPr bwMode="auto">
          <a:xfrm>
            <a:off x="0" y="1295400"/>
            <a:ext cx="9144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39624" name="Line 8"/>
          <p:cNvSpPr>
            <a:spLocks noChangeShapeType="1"/>
          </p:cNvSpPr>
          <p:nvPr/>
        </p:nvSpPr>
        <p:spPr bwMode="auto">
          <a:xfrm>
            <a:off x="3059113" y="609600"/>
            <a:ext cx="0" cy="62484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39625" name="Line 9"/>
          <p:cNvSpPr>
            <a:spLocks noChangeShapeType="1"/>
          </p:cNvSpPr>
          <p:nvPr/>
        </p:nvSpPr>
        <p:spPr bwMode="auto">
          <a:xfrm>
            <a:off x="6400800" y="609600"/>
            <a:ext cx="0" cy="62484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39626" name="Text Box 10"/>
          <p:cNvSpPr txBox="1">
            <a:spLocks noChangeArrowheads="1"/>
          </p:cNvSpPr>
          <p:nvPr/>
        </p:nvSpPr>
        <p:spPr bwMode="auto">
          <a:xfrm>
            <a:off x="3059113" y="671513"/>
            <a:ext cx="3313112" cy="618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3200">
                <a:solidFill>
                  <a:schemeClr val="bg2"/>
                </a:solidFill>
              </a:rPr>
              <a:t>                 </a:t>
            </a:r>
            <a:r>
              <a:rPr lang="en-US" sz="3200">
                <a:solidFill>
                  <a:schemeClr val="bg2"/>
                </a:solidFill>
              </a:rPr>
              <a:t>J Type</a:t>
            </a:r>
          </a:p>
          <a:p>
            <a:pPr algn="l">
              <a:spcBef>
                <a:spcPct val="50000"/>
              </a:spcBef>
            </a:pPr>
            <a:r>
              <a:rPr lang="th-TH" sz="3200">
                <a:solidFill>
                  <a:schemeClr val="bg2"/>
                </a:solidFill>
              </a:rPr>
              <a:t>- ไม่มีการระบุรายละเอียดของงานที่ชัดเจน แต่ระบุกว้างๆหรือระบุขอบข่ายการสั่งงานและการรายงานไว้</a:t>
            </a:r>
          </a:p>
          <a:p>
            <a:pPr algn="l">
              <a:spcBef>
                <a:spcPct val="50000"/>
              </a:spcBef>
            </a:pPr>
            <a:r>
              <a:rPr lang="th-TH" sz="3200">
                <a:solidFill>
                  <a:schemeClr val="bg2"/>
                </a:solidFill>
              </a:rPr>
              <a:t>-ลักษณะการทำงานเป็นทีม โดยหัวหน้าทีม คอยประสาน งาน และนำพาให้ลูกทีมเดินไปในทิศทางที่ต้องการ</a:t>
            </a:r>
          </a:p>
          <a:p>
            <a:pPr algn="l">
              <a:spcBef>
                <a:spcPct val="50000"/>
              </a:spcBef>
            </a:pPr>
            <a:r>
              <a:rPr lang="th-TH" sz="3200">
                <a:solidFill>
                  <a:schemeClr val="bg2"/>
                </a:solidFill>
              </a:rPr>
              <a:t>-</a:t>
            </a:r>
            <a:r>
              <a:rPr lang="th-TH" sz="3200">
                <a:solidFill>
                  <a:srgbClr val="FFFF00"/>
                </a:solidFill>
              </a:rPr>
              <a:t>ความรับผิดชอบร่วมกันเป็นทีม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9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9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96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96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96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96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96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96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9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9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9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9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396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396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396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396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396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396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396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396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19" grpId="0" build="p" autoUpdateAnimBg="0"/>
      <p:bldP spid="239620" grpId="0" build="p"/>
      <p:bldP spid="239621" grpId="0" build="p" autoUpdateAnimBg="0"/>
      <p:bldP spid="239626" grpId="0" build="p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2800" b="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240643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2800" b="0">
                <a:solidFill>
                  <a:schemeClr val="bg2"/>
                </a:solidFill>
              </a:rPr>
              <a:t>   </a:t>
            </a:r>
            <a:r>
              <a:rPr lang="th-TH" sz="3200" b="0">
                <a:solidFill>
                  <a:srgbClr val="CC3300"/>
                </a:solidFill>
              </a:rPr>
              <a:t>5.</a:t>
            </a:r>
            <a:r>
              <a:rPr lang="th-TH" sz="3200">
                <a:solidFill>
                  <a:srgbClr val="CC3300"/>
                </a:solidFill>
              </a:rPr>
              <a:t>ระบบการประเมินผลงานและการเลื่อนขั้นตำแหน่ง</a:t>
            </a:r>
            <a:endParaRPr lang="th-TH" sz="2800" b="0">
              <a:solidFill>
                <a:srgbClr val="CC3300"/>
              </a:solidFill>
            </a:endParaRPr>
          </a:p>
        </p:txBody>
      </p:sp>
      <p:sp>
        <p:nvSpPr>
          <p:cNvPr id="240644" name="Text Box 4"/>
          <p:cNvSpPr txBox="1">
            <a:spLocks noChangeArrowheads="1"/>
          </p:cNvSpPr>
          <p:nvPr/>
        </p:nvSpPr>
        <p:spPr bwMode="auto">
          <a:xfrm>
            <a:off x="6553200" y="692150"/>
            <a:ext cx="2590800" cy="447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2"/>
                </a:solidFill>
              </a:rPr>
              <a:t>Z Type</a:t>
            </a:r>
          </a:p>
          <a:p>
            <a:pPr algn="l">
              <a:spcBef>
                <a:spcPct val="50000"/>
              </a:spcBef>
            </a:pPr>
            <a:r>
              <a:rPr lang="en-US" sz="3200">
                <a:solidFill>
                  <a:schemeClr val="bg2"/>
                </a:solidFill>
              </a:rPr>
              <a:t>- การเลื่อนขั้นเป็นไปรวดเร็วปานกลาง (3-5ป๊) โดยถือเอาผลงานและอาวุโส</a:t>
            </a:r>
            <a:endParaRPr lang="th-TH" sz="3200">
              <a:solidFill>
                <a:schemeClr val="bg2"/>
              </a:solidFill>
            </a:endParaRPr>
          </a:p>
          <a:p>
            <a:pPr algn="l"/>
            <a:endParaRPr lang="th-TH" sz="3200">
              <a:solidFill>
                <a:schemeClr val="bg2"/>
              </a:solidFill>
            </a:endParaRPr>
          </a:p>
          <a:p>
            <a:pPr algn="l"/>
            <a:endParaRPr lang="en-US" sz="3200">
              <a:solidFill>
                <a:schemeClr val="bg2"/>
              </a:solidFill>
            </a:endParaRPr>
          </a:p>
          <a:p>
            <a:pPr algn="l">
              <a:spcBef>
                <a:spcPct val="50000"/>
              </a:spcBef>
            </a:pPr>
            <a:endParaRPr lang="th-TH" sz="3200">
              <a:solidFill>
                <a:schemeClr val="bg2"/>
              </a:solidFill>
            </a:endParaRPr>
          </a:p>
        </p:txBody>
      </p:sp>
      <p:sp>
        <p:nvSpPr>
          <p:cNvPr id="240645" name="Line 5"/>
          <p:cNvSpPr>
            <a:spLocks noChangeShapeType="1"/>
          </p:cNvSpPr>
          <p:nvPr/>
        </p:nvSpPr>
        <p:spPr bwMode="auto">
          <a:xfrm>
            <a:off x="0" y="609600"/>
            <a:ext cx="9144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40646" name="Line 6"/>
          <p:cNvSpPr>
            <a:spLocks noChangeShapeType="1"/>
          </p:cNvSpPr>
          <p:nvPr/>
        </p:nvSpPr>
        <p:spPr bwMode="auto">
          <a:xfrm>
            <a:off x="0" y="1295400"/>
            <a:ext cx="9144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40647" name="Line 7"/>
          <p:cNvSpPr>
            <a:spLocks noChangeShapeType="1"/>
          </p:cNvSpPr>
          <p:nvPr/>
        </p:nvSpPr>
        <p:spPr bwMode="auto">
          <a:xfrm>
            <a:off x="2916238" y="609600"/>
            <a:ext cx="0" cy="62484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40648" name="Line 8"/>
          <p:cNvSpPr>
            <a:spLocks noChangeShapeType="1"/>
          </p:cNvSpPr>
          <p:nvPr/>
        </p:nvSpPr>
        <p:spPr bwMode="auto">
          <a:xfrm>
            <a:off x="6659563" y="609600"/>
            <a:ext cx="0" cy="62484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40649" name="Text Box 9"/>
          <p:cNvSpPr txBox="1">
            <a:spLocks noChangeArrowheads="1"/>
          </p:cNvSpPr>
          <p:nvPr/>
        </p:nvSpPr>
        <p:spPr bwMode="auto">
          <a:xfrm>
            <a:off x="0" y="836613"/>
            <a:ext cx="3203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>
                <a:solidFill>
                  <a:schemeClr val="bg2"/>
                </a:solidFill>
              </a:rPr>
              <a:t>          </a:t>
            </a:r>
            <a:endParaRPr lang="th-TH" sz="3200">
              <a:solidFill>
                <a:schemeClr val="bg2"/>
              </a:solidFill>
            </a:endParaRPr>
          </a:p>
        </p:txBody>
      </p:sp>
      <p:sp>
        <p:nvSpPr>
          <p:cNvPr id="240650" name="Text Box 10"/>
          <p:cNvSpPr txBox="1">
            <a:spLocks noChangeArrowheads="1"/>
          </p:cNvSpPr>
          <p:nvPr/>
        </p:nvSpPr>
        <p:spPr bwMode="auto">
          <a:xfrm>
            <a:off x="0" y="765175"/>
            <a:ext cx="3348038" cy="618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3200">
                <a:solidFill>
                  <a:schemeClr val="bg2"/>
                </a:solidFill>
              </a:rPr>
              <a:t>                A Type</a:t>
            </a:r>
          </a:p>
          <a:p>
            <a:pPr algn="l">
              <a:buFontTx/>
              <a:buChar char="-"/>
            </a:pPr>
            <a:r>
              <a:rPr lang="en-US" sz="3200">
                <a:solidFill>
                  <a:schemeClr val="bg2"/>
                </a:solidFill>
              </a:rPr>
              <a:t>การประเมินผลและการ เลื่อนตำแหน่งเป็นไปอย่างรวดเร็ว </a:t>
            </a:r>
            <a:r>
              <a:rPr lang="th-TH" sz="3200">
                <a:solidFill>
                  <a:schemeClr val="bg2"/>
                </a:solidFill>
              </a:rPr>
              <a:t>ถ้ามีผลงาน</a:t>
            </a:r>
            <a:r>
              <a:rPr lang="en-US" sz="3200">
                <a:solidFill>
                  <a:schemeClr val="bg2"/>
                </a:solidFill>
              </a:rPr>
              <a:t> </a:t>
            </a:r>
          </a:p>
          <a:p>
            <a:pPr algn="l">
              <a:buFontTx/>
              <a:buChar char="-"/>
            </a:pPr>
            <a:r>
              <a:rPr lang="th-TH" sz="3200">
                <a:solidFill>
                  <a:schemeClr val="bg2"/>
                </a:solidFill>
              </a:rPr>
              <a:t>- </a:t>
            </a:r>
            <a:r>
              <a:rPr lang="en-US" sz="3200">
                <a:solidFill>
                  <a:schemeClr val="bg2"/>
                </a:solidFill>
              </a:rPr>
              <a:t>ใช้ระบบคุณธรรมเป็น  หลัก</a:t>
            </a:r>
            <a:r>
              <a:rPr lang="th-TH" sz="3200">
                <a:solidFill>
                  <a:schemeClr val="bg2"/>
                </a:solidFill>
              </a:rPr>
              <a:t> คือวัดที่ผลงาน ความ    รู้ความสามารถ</a:t>
            </a:r>
          </a:p>
          <a:p>
            <a:pPr algn="l"/>
            <a:r>
              <a:rPr lang="th-TH" sz="3200">
                <a:solidFill>
                  <a:schemeClr val="bg2"/>
                </a:solidFill>
              </a:rPr>
              <a:t>- </a:t>
            </a:r>
            <a:r>
              <a:rPr lang="th-TH" sz="3200">
                <a:solidFill>
                  <a:srgbClr val="FFFF00"/>
                </a:solidFill>
              </a:rPr>
              <a:t>การบริหารงานบุคคล        ใช้ระบบเปิด</a:t>
            </a:r>
            <a:r>
              <a:rPr lang="th-TH" sz="3200">
                <a:solidFill>
                  <a:schemeClr val="bg2"/>
                </a:solidFill>
              </a:rPr>
              <a:t> (</a:t>
            </a:r>
            <a:r>
              <a:rPr lang="en-US" sz="3200">
                <a:solidFill>
                  <a:schemeClr val="bg2"/>
                </a:solidFill>
              </a:rPr>
              <a:t>open recruitment ) </a:t>
            </a:r>
            <a:r>
              <a:rPr lang="th-TH" sz="3200">
                <a:solidFill>
                  <a:schemeClr val="bg2"/>
                </a:solidFill>
              </a:rPr>
              <a:t>รับคนเข้ามาทำงานได้ทุกระดับ</a:t>
            </a:r>
            <a:endParaRPr lang="en-US" sz="3200">
              <a:solidFill>
                <a:schemeClr val="bg2"/>
              </a:solidFill>
            </a:endParaRPr>
          </a:p>
          <a:p>
            <a:pPr algn="l">
              <a:spcBef>
                <a:spcPct val="50000"/>
              </a:spcBef>
            </a:pPr>
            <a:endParaRPr lang="th-TH" sz="3200">
              <a:solidFill>
                <a:schemeClr val="bg2"/>
              </a:solidFill>
            </a:endParaRPr>
          </a:p>
        </p:txBody>
      </p:sp>
      <p:sp>
        <p:nvSpPr>
          <p:cNvPr id="240651" name="Text Box 11"/>
          <p:cNvSpPr txBox="1">
            <a:spLocks noChangeArrowheads="1"/>
          </p:cNvSpPr>
          <p:nvPr/>
        </p:nvSpPr>
        <p:spPr bwMode="auto">
          <a:xfrm>
            <a:off x="3276600" y="428625"/>
            <a:ext cx="30956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3200">
                <a:solidFill>
                  <a:schemeClr val="bg2"/>
                </a:solidFill>
              </a:rPr>
              <a:t>            </a:t>
            </a:r>
          </a:p>
        </p:txBody>
      </p:sp>
      <p:sp>
        <p:nvSpPr>
          <p:cNvPr id="240652" name="Text Box 12"/>
          <p:cNvSpPr txBox="1">
            <a:spLocks noChangeArrowheads="1"/>
          </p:cNvSpPr>
          <p:nvPr/>
        </p:nvSpPr>
        <p:spPr bwMode="auto">
          <a:xfrm>
            <a:off x="2916238" y="765175"/>
            <a:ext cx="38163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33400" indent="-533400" algn="l"/>
            <a:r>
              <a:rPr lang="en-US" sz="3200">
                <a:solidFill>
                  <a:schemeClr val="bg2"/>
                </a:solidFill>
              </a:rPr>
              <a:t>                    </a:t>
            </a:r>
            <a:endParaRPr lang="th-TH" sz="3200">
              <a:solidFill>
                <a:schemeClr val="bg2"/>
              </a:solidFill>
            </a:endParaRPr>
          </a:p>
          <a:p>
            <a:pPr marL="533400" indent="-533400" algn="l">
              <a:spcBef>
                <a:spcPct val="50000"/>
              </a:spcBef>
            </a:pPr>
            <a:endParaRPr lang="th-TH" sz="3200">
              <a:solidFill>
                <a:schemeClr val="bg2"/>
              </a:solidFill>
            </a:endParaRPr>
          </a:p>
        </p:txBody>
      </p:sp>
      <p:sp>
        <p:nvSpPr>
          <p:cNvPr id="240653" name="Text Box 13"/>
          <p:cNvSpPr txBox="1">
            <a:spLocks noChangeArrowheads="1"/>
          </p:cNvSpPr>
          <p:nvPr/>
        </p:nvSpPr>
        <p:spPr bwMode="auto">
          <a:xfrm>
            <a:off x="2916238" y="692150"/>
            <a:ext cx="3960812" cy="667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3200">
                <a:solidFill>
                  <a:schemeClr val="bg2"/>
                </a:solidFill>
              </a:rPr>
              <a:t>                 J Type</a:t>
            </a:r>
          </a:p>
          <a:p>
            <a:pPr algn="l"/>
            <a:r>
              <a:rPr lang="th-TH" sz="3200">
                <a:solidFill>
                  <a:schemeClr val="bg2"/>
                </a:solidFill>
              </a:rPr>
              <a:t>  - ใช้</a:t>
            </a:r>
            <a:r>
              <a:rPr lang="th-TH" sz="3200">
                <a:solidFill>
                  <a:schemeClr val="hlink"/>
                </a:solidFill>
              </a:rPr>
              <a:t>ระบบอวุโสหรืออายุงาน(</a:t>
            </a:r>
            <a:r>
              <a:rPr lang="en-US" sz="3200">
                <a:solidFill>
                  <a:schemeClr val="hlink"/>
                </a:solidFill>
              </a:rPr>
              <a:t>seniority)</a:t>
            </a:r>
            <a:r>
              <a:rPr lang="th-TH" sz="3200">
                <a:solidFill>
                  <a:schemeClr val="bg2"/>
                </a:solidFill>
              </a:rPr>
              <a:t>และปัจจัยสังคมเป็นเกณฑ์การพิจารณาตาม ลำดับดังนี้</a:t>
            </a:r>
          </a:p>
          <a:p>
            <a:pPr algn="l"/>
            <a:r>
              <a:rPr lang="th-TH" sz="3200">
                <a:solidFill>
                  <a:srgbClr val="6600CC"/>
                </a:solidFill>
              </a:rPr>
              <a:t>       1.ความสามารถในการใช้เชาว์ปัญญา(ใช้ความคิด)</a:t>
            </a:r>
            <a:r>
              <a:rPr lang="th-TH" sz="3200">
                <a:solidFill>
                  <a:schemeClr val="bg2"/>
                </a:solidFill>
              </a:rPr>
              <a:t> </a:t>
            </a:r>
            <a:r>
              <a:rPr lang="th-TH" sz="3200">
                <a:solidFill>
                  <a:schemeClr val="hlink"/>
                </a:solidFill>
              </a:rPr>
              <a:t>2.บุคลิภาพด้านกลุ่มงาน</a:t>
            </a:r>
            <a:r>
              <a:rPr lang="th-TH" sz="3200">
                <a:solidFill>
                  <a:schemeClr val="bg2"/>
                </a:solidFill>
              </a:rPr>
              <a:t>    </a:t>
            </a:r>
            <a:r>
              <a:rPr lang="th-TH" sz="3200">
                <a:solidFill>
                  <a:srgbClr val="660033"/>
                </a:solidFill>
              </a:rPr>
              <a:t>3 ความหนักแน่นด้านการควบคุมอารมณ์</a:t>
            </a:r>
            <a:r>
              <a:rPr lang="th-TH" sz="3200">
                <a:solidFill>
                  <a:schemeClr val="bg2"/>
                </a:solidFill>
              </a:rPr>
              <a:t> </a:t>
            </a:r>
            <a:r>
              <a:rPr lang="th-TH" sz="3200">
                <a:solidFill>
                  <a:schemeClr val="folHlink"/>
                </a:solidFill>
              </a:rPr>
              <a:t>4 พื้นฐานครอบครัว</a:t>
            </a:r>
            <a:r>
              <a:rPr lang="th-TH" sz="3200">
                <a:solidFill>
                  <a:schemeClr val="bg2"/>
                </a:solidFill>
              </a:rPr>
              <a:t> และ 5  ความเชี่ยวชาญด้านวิชาชีพ</a:t>
            </a:r>
          </a:p>
          <a:p>
            <a:pPr algn="l"/>
            <a:r>
              <a:rPr lang="th-TH" sz="3200">
                <a:solidFill>
                  <a:schemeClr val="bg2"/>
                </a:solidFill>
              </a:rPr>
              <a:t>-มีการกำหนด</a:t>
            </a:r>
            <a:r>
              <a:rPr lang="th-TH" sz="3200">
                <a:solidFill>
                  <a:srgbClr val="FFFF00"/>
                </a:solidFill>
              </a:rPr>
              <a:t>ระดับงาน</a:t>
            </a:r>
            <a:r>
              <a:rPr lang="en-US" sz="3200">
                <a:solidFill>
                  <a:srgbClr val="FFFF00"/>
                </a:solidFill>
              </a:rPr>
              <a:t>(ranking system)</a:t>
            </a:r>
            <a:r>
              <a:rPr lang="th-TH" sz="3200">
                <a:solidFill>
                  <a:srgbClr val="FFFF00"/>
                </a:solidFill>
              </a:rPr>
              <a:t>และตำแหน่ง</a:t>
            </a:r>
            <a:r>
              <a:rPr lang="th-TH" sz="3200">
                <a:solidFill>
                  <a:schemeClr val="bg2"/>
                </a:solidFill>
              </a:rPr>
              <a:t>ขึ้นมารองรับ</a:t>
            </a:r>
          </a:p>
          <a:p>
            <a:pPr algn="l">
              <a:spcBef>
                <a:spcPct val="50000"/>
              </a:spcBef>
            </a:pPr>
            <a:endParaRPr lang="th-TH" sz="320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40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40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40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406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406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40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43" grpId="0" build="p" autoUpdateAnimBg="0"/>
      <p:bldP spid="240644" grpId="0"/>
      <p:bldP spid="240653" grpId="0" build="p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ChangeArrowheads="1"/>
          </p:cNvSpPr>
          <p:nvPr/>
        </p:nvSpPr>
        <p:spPr bwMode="auto">
          <a:xfrm>
            <a:off x="2843213" y="692150"/>
            <a:ext cx="7207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41667" name="Rectangle 3"/>
          <p:cNvSpPr>
            <a:spLocks noChangeArrowheads="1"/>
          </p:cNvSpPr>
          <p:nvPr/>
        </p:nvSpPr>
        <p:spPr bwMode="auto">
          <a:xfrm>
            <a:off x="3348038" y="908050"/>
            <a:ext cx="647700" cy="5762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41668" name="Rectangle 4"/>
          <p:cNvSpPr>
            <a:spLocks noChangeArrowheads="1"/>
          </p:cNvSpPr>
          <p:nvPr/>
        </p:nvSpPr>
        <p:spPr bwMode="auto">
          <a:xfrm>
            <a:off x="755650" y="2276475"/>
            <a:ext cx="8636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241669" name="Rectangle 5"/>
          <p:cNvSpPr>
            <a:spLocks noChangeArrowheads="1"/>
          </p:cNvSpPr>
          <p:nvPr/>
        </p:nvSpPr>
        <p:spPr bwMode="auto">
          <a:xfrm>
            <a:off x="1692275" y="2133600"/>
            <a:ext cx="719138" cy="576263"/>
          </a:xfrm>
          <a:prstGeom prst="rect">
            <a:avLst/>
          </a:prstGeom>
          <a:solidFill>
            <a:srgbClr val="6600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41670" name="Rectangle 6"/>
          <p:cNvSpPr>
            <a:spLocks noChangeArrowheads="1"/>
          </p:cNvSpPr>
          <p:nvPr/>
        </p:nvSpPr>
        <p:spPr bwMode="auto">
          <a:xfrm>
            <a:off x="4859338" y="2133600"/>
            <a:ext cx="647700" cy="576263"/>
          </a:xfrm>
          <a:prstGeom prst="rect">
            <a:avLst/>
          </a:prstGeom>
          <a:solidFill>
            <a:srgbClr val="6600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41671" name="Rectangle 7"/>
          <p:cNvSpPr>
            <a:spLocks noChangeArrowheads="1"/>
          </p:cNvSpPr>
          <p:nvPr/>
        </p:nvSpPr>
        <p:spPr bwMode="auto">
          <a:xfrm>
            <a:off x="684213" y="3789363"/>
            <a:ext cx="647700" cy="71913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41672" name="Rectangle 8"/>
          <p:cNvSpPr>
            <a:spLocks noChangeArrowheads="1"/>
          </p:cNvSpPr>
          <p:nvPr/>
        </p:nvSpPr>
        <p:spPr bwMode="auto">
          <a:xfrm>
            <a:off x="2411413" y="3789363"/>
            <a:ext cx="649287" cy="71913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41673" name="Rectangle 9"/>
          <p:cNvSpPr>
            <a:spLocks noChangeArrowheads="1"/>
          </p:cNvSpPr>
          <p:nvPr/>
        </p:nvSpPr>
        <p:spPr bwMode="auto">
          <a:xfrm>
            <a:off x="5651500" y="3716338"/>
            <a:ext cx="647700" cy="720725"/>
          </a:xfrm>
          <a:prstGeom prst="rect">
            <a:avLst/>
          </a:prstGeom>
          <a:solidFill>
            <a:srgbClr val="00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41674" name="Rectangle 10"/>
          <p:cNvSpPr>
            <a:spLocks noChangeArrowheads="1"/>
          </p:cNvSpPr>
          <p:nvPr/>
        </p:nvSpPr>
        <p:spPr bwMode="auto">
          <a:xfrm>
            <a:off x="4067175" y="3716338"/>
            <a:ext cx="720725" cy="719137"/>
          </a:xfrm>
          <a:prstGeom prst="rect">
            <a:avLst/>
          </a:prstGeom>
          <a:solidFill>
            <a:srgbClr val="00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41675" name="Text Box 11"/>
          <p:cNvSpPr txBox="1">
            <a:spLocks noChangeArrowheads="1"/>
          </p:cNvSpPr>
          <p:nvPr/>
        </p:nvSpPr>
        <p:spPr bwMode="auto">
          <a:xfrm>
            <a:off x="3419475" y="908050"/>
            <a:ext cx="5762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>
                <a:solidFill>
                  <a:schemeClr val="bg2"/>
                </a:solidFill>
              </a:rPr>
              <a:t>A</a:t>
            </a:r>
            <a:endParaRPr lang="th-TH" sz="3200">
              <a:solidFill>
                <a:schemeClr val="bg2"/>
              </a:solidFill>
            </a:endParaRPr>
          </a:p>
        </p:txBody>
      </p:sp>
      <p:sp>
        <p:nvSpPr>
          <p:cNvPr id="241676" name="Text Box 12"/>
          <p:cNvSpPr txBox="1">
            <a:spLocks noChangeArrowheads="1"/>
          </p:cNvSpPr>
          <p:nvPr/>
        </p:nvSpPr>
        <p:spPr bwMode="auto">
          <a:xfrm>
            <a:off x="1763713" y="2133600"/>
            <a:ext cx="7191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>
                <a:solidFill>
                  <a:schemeClr val="folHlink"/>
                </a:solidFill>
              </a:rPr>
              <a:t>B</a:t>
            </a:r>
            <a:endParaRPr lang="th-TH" sz="3200">
              <a:solidFill>
                <a:schemeClr val="folHlink"/>
              </a:solidFill>
            </a:endParaRPr>
          </a:p>
        </p:txBody>
      </p:sp>
      <p:sp>
        <p:nvSpPr>
          <p:cNvPr id="241677" name="Text Box 13"/>
          <p:cNvSpPr txBox="1">
            <a:spLocks noChangeArrowheads="1"/>
          </p:cNvSpPr>
          <p:nvPr/>
        </p:nvSpPr>
        <p:spPr bwMode="auto">
          <a:xfrm>
            <a:off x="4932363" y="2133600"/>
            <a:ext cx="5762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>
                <a:solidFill>
                  <a:schemeClr val="folHlink"/>
                </a:solidFill>
              </a:rPr>
              <a:t>C</a:t>
            </a:r>
            <a:endParaRPr lang="th-TH" sz="3200">
              <a:solidFill>
                <a:schemeClr val="folHlink"/>
              </a:solidFill>
            </a:endParaRPr>
          </a:p>
        </p:txBody>
      </p:sp>
      <p:sp>
        <p:nvSpPr>
          <p:cNvPr id="241678" name="Text Box 14"/>
          <p:cNvSpPr txBox="1">
            <a:spLocks noChangeArrowheads="1"/>
          </p:cNvSpPr>
          <p:nvPr/>
        </p:nvSpPr>
        <p:spPr bwMode="auto">
          <a:xfrm>
            <a:off x="755650" y="3860800"/>
            <a:ext cx="5032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>
                <a:solidFill>
                  <a:schemeClr val="bg2"/>
                </a:solidFill>
              </a:rPr>
              <a:t>D</a:t>
            </a:r>
            <a:endParaRPr lang="th-TH" sz="3200">
              <a:solidFill>
                <a:schemeClr val="bg2"/>
              </a:solidFill>
            </a:endParaRPr>
          </a:p>
        </p:txBody>
      </p:sp>
      <p:sp>
        <p:nvSpPr>
          <p:cNvPr id="241679" name="Text Box 15"/>
          <p:cNvSpPr txBox="1">
            <a:spLocks noChangeArrowheads="1"/>
          </p:cNvSpPr>
          <p:nvPr/>
        </p:nvSpPr>
        <p:spPr bwMode="auto">
          <a:xfrm>
            <a:off x="2411413" y="3789363"/>
            <a:ext cx="6477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>
                <a:solidFill>
                  <a:schemeClr val="bg2"/>
                </a:solidFill>
              </a:rPr>
              <a:t> E</a:t>
            </a:r>
            <a:endParaRPr lang="th-TH" sz="3200">
              <a:solidFill>
                <a:schemeClr val="bg2"/>
              </a:solidFill>
            </a:endParaRPr>
          </a:p>
        </p:txBody>
      </p:sp>
      <p:sp>
        <p:nvSpPr>
          <p:cNvPr id="241680" name="Text Box 16"/>
          <p:cNvSpPr txBox="1">
            <a:spLocks noChangeArrowheads="1"/>
          </p:cNvSpPr>
          <p:nvPr/>
        </p:nvSpPr>
        <p:spPr bwMode="auto">
          <a:xfrm>
            <a:off x="4140200" y="3716338"/>
            <a:ext cx="6492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>
                <a:solidFill>
                  <a:schemeClr val="bg2"/>
                </a:solidFill>
              </a:rPr>
              <a:t>  F</a:t>
            </a:r>
            <a:endParaRPr lang="th-TH" sz="3200">
              <a:solidFill>
                <a:schemeClr val="bg2"/>
              </a:solidFill>
            </a:endParaRPr>
          </a:p>
        </p:txBody>
      </p:sp>
      <p:sp>
        <p:nvSpPr>
          <p:cNvPr id="241681" name="Text Box 17"/>
          <p:cNvSpPr txBox="1">
            <a:spLocks noChangeArrowheads="1"/>
          </p:cNvSpPr>
          <p:nvPr/>
        </p:nvSpPr>
        <p:spPr bwMode="auto">
          <a:xfrm>
            <a:off x="5724525" y="3860800"/>
            <a:ext cx="431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>
                <a:solidFill>
                  <a:schemeClr val="bg2"/>
                </a:solidFill>
              </a:rPr>
              <a:t>G</a:t>
            </a:r>
            <a:endParaRPr lang="th-TH" sz="3200">
              <a:solidFill>
                <a:schemeClr val="bg2"/>
              </a:solidFill>
            </a:endParaRPr>
          </a:p>
        </p:txBody>
      </p:sp>
      <p:sp>
        <p:nvSpPr>
          <p:cNvPr id="241682" name="Line 18"/>
          <p:cNvSpPr>
            <a:spLocks noChangeShapeType="1"/>
          </p:cNvSpPr>
          <p:nvPr/>
        </p:nvSpPr>
        <p:spPr bwMode="auto">
          <a:xfrm flipH="1">
            <a:off x="1979613" y="1196975"/>
            <a:ext cx="1368425" cy="936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th-TH"/>
          </a:p>
        </p:txBody>
      </p:sp>
      <p:sp>
        <p:nvSpPr>
          <p:cNvPr id="241683" name="Line 19"/>
          <p:cNvSpPr>
            <a:spLocks noChangeShapeType="1"/>
          </p:cNvSpPr>
          <p:nvPr/>
        </p:nvSpPr>
        <p:spPr bwMode="auto">
          <a:xfrm>
            <a:off x="3995738" y="1196975"/>
            <a:ext cx="1008062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th-TH"/>
          </a:p>
        </p:txBody>
      </p:sp>
      <p:sp>
        <p:nvSpPr>
          <p:cNvPr id="241684" name="Line 20"/>
          <p:cNvSpPr>
            <a:spLocks noChangeShapeType="1"/>
          </p:cNvSpPr>
          <p:nvPr/>
        </p:nvSpPr>
        <p:spPr bwMode="auto">
          <a:xfrm flipH="1">
            <a:off x="1116013" y="2708275"/>
            <a:ext cx="792162" cy="10810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th-TH"/>
          </a:p>
        </p:txBody>
      </p:sp>
      <p:sp>
        <p:nvSpPr>
          <p:cNvPr id="241685" name="Line 21"/>
          <p:cNvSpPr>
            <a:spLocks noChangeShapeType="1"/>
          </p:cNvSpPr>
          <p:nvPr/>
        </p:nvSpPr>
        <p:spPr bwMode="auto">
          <a:xfrm>
            <a:off x="1979613" y="2781300"/>
            <a:ext cx="576262" cy="1079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th-TH"/>
          </a:p>
        </p:txBody>
      </p:sp>
      <p:sp>
        <p:nvSpPr>
          <p:cNvPr id="241686" name="Line 22"/>
          <p:cNvSpPr>
            <a:spLocks noChangeShapeType="1"/>
          </p:cNvSpPr>
          <p:nvPr/>
        </p:nvSpPr>
        <p:spPr bwMode="auto">
          <a:xfrm flipH="1">
            <a:off x="4500563" y="2636838"/>
            <a:ext cx="647700" cy="1008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th-TH"/>
          </a:p>
        </p:txBody>
      </p:sp>
      <p:sp>
        <p:nvSpPr>
          <p:cNvPr id="241687" name="Line 23"/>
          <p:cNvSpPr>
            <a:spLocks noChangeShapeType="1"/>
          </p:cNvSpPr>
          <p:nvPr/>
        </p:nvSpPr>
        <p:spPr bwMode="auto">
          <a:xfrm>
            <a:off x="5219700" y="2636838"/>
            <a:ext cx="647700" cy="1079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th-TH"/>
          </a:p>
        </p:txBody>
      </p:sp>
      <p:sp>
        <p:nvSpPr>
          <p:cNvPr id="241688" name="Text Box 24"/>
          <p:cNvSpPr txBox="1">
            <a:spLocks noChangeArrowheads="1"/>
          </p:cNvSpPr>
          <p:nvPr/>
        </p:nvSpPr>
        <p:spPr bwMode="auto">
          <a:xfrm>
            <a:off x="6300788" y="3860800"/>
            <a:ext cx="26273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3200">
                <a:solidFill>
                  <a:schemeClr val="bg2"/>
                </a:solidFill>
              </a:rPr>
              <a:t>10-15ปี -หัวหน้าส่วน</a:t>
            </a:r>
          </a:p>
        </p:txBody>
      </p:sp>
      <p:sp>
        <p:nvSpPr>
          <p:cNvPr id="241689" name="Text Box 25"/>
          <p:cNvSpPr txBox="1">
            <a:spLocks noChangeArrowheads="1"/>
          </p:cNvSpPr>
          <p:nvPr/>
        </p:nvSpPr>
        <p:spPr bwMode="auto">
          <a:xfrm>
            <a:off x="5508625" y="1773238"/>
            <a:ext cx="33480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3200">
                <a:solidFill>
                  <a:schemeClr val="bg2"/>
                </a:solidFill>
              </a:rPr>
              <a:t>20ปีข้นไป หัวหน้าฝ่าย</a:t>
            </a:r>
          </a:p>
        </p:txBody>
      </p:sp>
      <p:sp>
        <p:nvSpPr>
          <p:cNvPr id="241690" name="Text Box 26"/>
          <p:cNvSpPr txBox="1">
            <a:spLocks noChangeArrowheads="1"/>
          </p:cNvSpPr>
          <p:nvPr/>
        </p:nvSpPr>
        <p:spPr bwMode="auto">
          <a:xfrm>
            <a:off x="3419475" y="260350"/>
            <a:ext cx="29511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3200">
                <a:solidFill>
                  <a:schemeClr val="bg2"/>
                </a:solidFill>
              </a:rPr>
              <a:t>ผู้จัดการแผนก</a:t>
            </a:r>
          </a:p>
        </p:txBody>
      </p:sp>
      <p:sp>
        <p:nvSpPr>
          <p:cNvPr id="241691" name="Text Box 27"/>
          <p:cNvSpPr txBox="1">
            <a:spLocks noChangeArrowheads="1"/>
          </p:cNvSpPr>
          <p:nvPr/>
        </p:nvSpPr>
        <p:spPr bwMode="auto">
          <a:xfrm>
            <a:off x="6443663" y="5157788"/>
            <a:ext cx="270033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3200">
                <a:solidFill>
                  <a:schemeClr val="bg2"/>
                </a:solidFill>
              </a:rPr>
              <a:t>5-8ปี-เป็นรองหัวหน้าส่วน</a:t>
            </a:r>
          </a:p>
        </p:txBody>
      </p:sp>
      <p:sp>
        <p:nvSpPr>
          <p:cNvPr id="241692" name="Text Box 28"/>
          <p:cNvSpPr txBox="1">
            <a:spLocks noChangeArrowheads="1"/>
          </p:cNvSpPr>
          <p:nvPr/>
        </p:nvSpPr>
        <p:spPr bwMode="auto">
          <a:xfrm>
            <a:off x="5940425" y="2565400"/>
            <a:ext cx="29511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3200">
                <a:solidFill>
                  <a:schemeClr val="bg2"/>
                </a:solidFill>
              </a:rPr>
              <a:t>  15-20ปีเป็นรองหัวหน้า   ฝ่าย</a:t>
            </a:r>
          </a:p>
        </p:txBody>
      </p:sp>
      <p:sp>
        <p:nvSpPr>
          <p:cNvPr id="241693" name="Text Box 29"/>
          <p:cNvSpPr txBox="1">
            <a:spLocks noChangeArrowheads="1"/>
          </p:cNvSpPr>
          <p:nvPr/>
        </p:nvSpPr>
        <p:spPr bwMode="auto">
          <a:xfrm>
            <a:off x="4356100" y="1125538"/>
            <a:ext cx="29527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h-TH" sz="3200">
                <a:solidFill>
                  <a:schemeClr val="bg2"/>
                </a:solidFill>
              </a:rPr>
              <a:t>รองผู้จัดการแผนก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1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1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4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41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41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41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41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41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41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41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41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41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41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241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241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241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41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241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75" grpId="0"/>
      <p:bldP spid="241676" grpId="0"/>
      <p:bldP spid="241677" grpId="0"/>
      <p:bldP spid="241678" grpId="0"/>
      <p:bldP spid="241679" grpId="0"/>
      <p:bldP spid="241680" grpId="0"/>
      <p:bldP spid="241681" grpId="0"/>
      <p:bldP spid="241682" grpId="0" animBg="1"/>
      <p:bldP spid="241683" grpId="0" animBg="1"/>
      <p:bldP spid="241684" grpId="0" animBg="1"/>
      <p:bldP spid="241685" grpId="0" animBg="1"/>
      <p:bldP spid="241686" grpId="0" animBg="1"/>
      <p:bldP spid="241687" grpId="0" animBg="1"/>
      <p:bldP spid="241688" grpId="0"/>
      <p:bldP spid="241690" grpId="0"/>
      <p:bldP spid="241691" grpId="0"/>
      <p:bldP spid="241692" grpId="0"/>
      <p:bldP spid="241693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2800" b="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242691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0">
                <a:solidFill>
                  <a:schemeClr val="bg2"/>
                </a:solidFill>
                <a:latin typeface="Times New Roman" pitchFamily="18" charset="0"/>
              </a:rPr>
              <a:t>   </a:t>
            </a:r>
            <a:r>
              <a:rPr lang="en-US" sz="3200">
                <a:solidFill>
                  <a:schemeClr val="hlink"/>
                </a:solidFill>
              </a:rPr>
              <a:t>6 </a:t>
            </a:r>
            <a:r>
              <a:rPr lang="th-TH" sz="3200">
                <a:solidFill>
                  <a:schemeClr val="hlink"/>
                </a:solidFill>
              </a:rPr>
              <a:t>ความสัมพันธ์ของคนในองค์การ</a:t>
            </a:r>
          </a:p>
        </p:txBody>
      </p:sp>
      <p:sp>
        <p:nvSpPr>
          <p:cNvPr id="242692" name="Text Box 4"/>
          <p:cNvSpPr txBox="1">
            <a:spLocks noChangeArrowheads="1"/>
          </p:cNvSpPr>
          <p:nvPr/>
        </p:nvSpPr>
        <p:spPr bwMode="auto">
          <a:xfrm>
            <a:off x="0" y="685800"/>
            <a:ext cx="3200400" cy="569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2"/>
                </a:solidFill>
                <a:latin typeface="Times New Roman" pitchFamily="18" charset="0"/>
              </a:rPr>
              <a:t>J Type</a:t>
            </a:r>
          </a:p>
          <a:p>
            <a:pPr algn="l">
              <a:spcBef>
                <a:spcPct val="50000"/>
              </a:spcBef>
            </a:pPr>
            <a:r>
              <a:rPr lang="en-US" sz="3200">
                <a:solidFill>
                  <a:schemeClr val="bg2"/>
                </a:solidFill>
                <a:latin typeface="Times New Roman" pitchFamily="18" charset="0"/>
              </a:rPr>
              <a:t>  พนักงานทุกคนถือเป็นส่วนหนึ่งขององค์การ</a:t>
            </a:r>
          </a:p>
          <a:p>
            <a:pPr algn="l">
              <a:spcBef>
                <a:spcPct val="50000"/>
              </a:spcBef>
            </a:pPr>
            <a:r>
              <a:rPr lang="en-US" sz="3200">
                <a:solidFill>
                  <a:schemeClr val="bg2"/>
                </a:solidFill>
                <a:latin typeface="Times New Roman" pitchFamily="18" charset="0"/>
              </a:rPr>
              <a:t>  มีลักษณะเหมือนเป็นสมาชิกของครอบครัวเดียวกัน</a:t>
            </a:r>
            <a:r>
              <a:rPr lang="th-TH" sz="3200">
                <a:solidFill>
                  <a:schemeClr val="bg2"/>
                </a:solidFill>
                <a:latin typeface="Times New Roman" pitchFamily="18" charset="0"/>
              </a:rPr>
              <a:t> </a:t>
            </a:r>
          </a:p>
          <a:p>
            <a:pPr algn="l">
              <a:spcBef>
                <a:spcPct val="50000"/>
              </a:spcBef>
            </a:pPr>
            <a:r>
              <a:rPr lang="th-TH" sz="3200">
                <a:solidFill>
                  <a:schemeClr val="bg2"/>
                </a:solidFill>
                <a:latin typeface="Times New Roman" pitchFamily="18" charset="0"/>
              </a:rPr>
              <a:t> ทุกคนทำงานเพื่อความอยู่รอดและก้าวหน้าขององค์การ  มีการร่วมมือทำงานสูง</a:t>
            </a:r>
            <a:endParaRPr lang="th-TH" sz="360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>
            <a:off x="3352800" y="609600"/>
            <a:ext cx="2895600" cy="463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2"/>
                </a:solidFill>
                <a:latin typeface="Times New Roman" pitchFamily="18" charset="0"/>
              </a:rPr>
              <a:t>A Type</a:t>
            </a:r>
          </a:p>
          <a:p>
            <a:pPr algn="l">
              <a:spcBef>
                <a:spcPct val="50000"/>
              </a:spcBef>
            </a:pPr>
            <a:r>
              <a:rPr lang="en-US" sz="3200">
                <a:solidFill>
                  <a:schemeClr val="bg2"/>
                </a:solidFill>
                <a:latin typeface="Times New Roman" pitchFamily="18" charset="0"/>
              </a:rPr>
              <a:t>  การทำงานเป็นลักษณะแยกส่วน ตัวใครตัวมัน </a:t>
            </a:r>
          </a:p>
          <a:p>
            <a:pPr algn="l">
              <a:spcBef>
                <a:spcPct val="50000"/>
              </a:spcBef>
            </a:pPr>
            <a:r>
              <a:rPr lang="en-US" sz="3200">
                <a:solidFill>
                  <a:schemeClr val="bg2"/>
                </a:solidFill>
                <a:latin typeface="Times New Roman" pitchFamily="18" charset="0"/>
              </a:rPr>
              <a:t>  ความสัมพันธ์แบ</a:t>
            </a:r>
            <a:r>
              <a:rPr lang="th-TH" sz="3200">
                <a:solidFill>
                  <a:schemeClr val="bg2"/>
                </a:solidFill>
                <a:latin typeface="Times New Roman" pitchFamily="18" charset="0"/>
              </a:rPr>
              <a:t>บเป็นทางการ ตามตำแหน่ง  </a:t>
            </a:r>
            <a:r>
              <a:rPr lang="en-US" sz="3200">
                <a:solidFill>
                  <a:schemeClr val="bg2"/>
                </a:solidFill>
                <a:latin typeface="Times New Roman" pitchFamily="18" charset="0"/>
              </a:rPr>
              <a:t> แต่ละคนเปรียบเสมือนชิ้นส่วนของเครื่องจักร</a:t>
            </a:r>
          </a:p>
          <a:p>
            <a:pPr algn="dist">
              <a:spcBef>
                <a:spcPct val="50000"/>
              </a:spcBef>
            </a:pPr>
            <a:endParaRPr lang="th-TH" sz="2800" b="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242694" name="Text Box 6"/>
          <p:cNvSpPr txBox="1">
            <a:spLocks noChangeArrowheads="1"/>
          </p:cNvSpPr>
          <p:nvPr/>
        </p:nvSpPr>
        <p:spPr bwMode="auto">
          <a:xfrm>
            <a:off x="6553200" y="609600"/>
            <a:ext cx="2590800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2"/>
                </a:solidFill>
                <a:latin typeface="Times New Roman" pitchFamily="18" charset="0"/>
              </a:rPr>
              <a:t>Z Type</a:t>
            </a:r>
          </a:p>
          <a:p>
            <a:pPr algn="l">
              <a:spcBef>
                <a:spcPct val="50000"/>
              </a:spcBef>
            </a:pPr>
            <a:r>
              <a:rPr lang="en-US" sz="3200">
                <a:solidFill>
                  <a:schemeClr val="bg2"/>
                </a:solidFill>
                <a:latin typeface="Times New Roman" pitchFamily="18" charset="0"/>
              </a:rPr>
              <a:t> ทุกคนเป็นสมาชิกขององค์การ </a:t>
            </a:r>
          </a:p>
          <a:p>
            <a:pPr algn="l">
              <a:spcBef>
                <a:spcPct val="50000"/>
              </a:spcBef>
            </a:pPr>
            <a:r>
              <a:rPr lang="en-US" sz="3200">
                <a:solidFill>
                  <a:schemeClr val="bg2"/>
                </a:solidFill>
                <a:latin typeface="Times New Roman" pitchFamily="18" charset="0"/>
              </a:rPr>
              <a:t>  ลักษณะเกี่ยวพันกันเป็</a:t>
            </a:r>
            <a:r>
              <a:rPr lang="th-TH" sz="3200">
                <a:solidFill>
                  <a:schemeClr val="bg2"/>
                </a:solidFill>
                <a:latin typeface="Times New Roman" pitchFamily="18" charset="0"/>
              </a:rPr>
              <a:t>น สังคมหรือ</a:t>
            </a:r>
            <a:r>
              <a:rPr lang="en-US" sz="3200">
                <a:solidFill>
                  <a:schemeClr val="bg2"/>
                </a:solidFill>
                <a:latin typeface="Times New Roman" pitchFamily="18" charset="0"/>
              </a:rPr>
              <a:t>สถาบันเดียวกันมากขึ้น</a:t>
            </a:r>
            <a:endParaRPr lang="th-TH" sz="2800" b="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242695" name="Line 7"/>
          <p:cNvSpPr>
            <a:spLocks noChangeShapeType="1"/>
          </p:cNvSpPr>
          <p:nvPr/>
        </p:nvSpPr>
        <p:spPr bwMode="auto">
          <a:xfrm>
            <a:off x="0" y="609600"/>
            <a:ext cx="9144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42696" name="Line 8"/>
          <p:cNvSpPr>
            <a:spLocks noChangeShapeType="1"/>
          </p:cNvSpPr>
          <p:nvPr/>
        </p:nvSpPr>
        <p:spPr bwMode="auto">
          <a:xfrm>
            <a:off x="0" y="1295400"/>
            <a:ext cx="9144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42697" name="Line 9"/>
          <p:cNvSpPr>
            <a:spLocks noChangeShapeType="1"/>
          </p:cNvSpPr>
          <p:nvPr/>
        </p:nvSpPr>
        <p:spPr bwMode="auto">
          <a:xfrm>
            <a:off x="3276600" y="609600"/>
            <a:ext cx="0" cy="62484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42698" name="Line 10"/>
          <p:cNvSpPr>
            <a:spLocks noChangeShapeType="1"/>
          </p:cNvSpPr>
          <p:nvPr/>
        </p:nvSpPr>
        <p:spPr bwMode="auto">
          <a:xfrm>
            <a:off x="6400800" y="609600"/>
            <a:ext cx="0" cy="62484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2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2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26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26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26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26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26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26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26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26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26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26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26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26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2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2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26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26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26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26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1" grpId="0" build="p" autoUpdateAnimBg="0"/>
      <p:bldP spid="242692" grpId="0" build="p" autoUpdateAnimBg="0"/>
      <p:bldP spid="242693" grpId="0" build="p" autoUpdateAnimBg="0"/>
      <p:bldP spid="242694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0" name="AutoShape 4"/>
          <p:cNvSpPr>
            <a:spLocks noChangeArrowheads="1"/>
          </p:cNvSpPr>
          <p:nvPr/>
        </p:nvSpPr>
        <p:spPr bwMode="auto">
          <a:xfrm>
            <a:off x="0" y="1268413"/>
            <a:ext cx="2339975" cy="4681537"/>
          </a:xfrm>
          <a:prstGeom prst="homePlate">
            <a:avLst>
              <a:gd name="adj" fmla="val 25000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67941" name="Text Box 5"/>
          <p:cNvSpPr txBox="1">
            <a:spLocks noChangeArrowheads="1"/>
          </p:cNvSpPr>
          <p:nvPr/>
        </p:nvSpPr>
        <p:spPr bwMode="auto">
          <a:xfrm>
            <a:off x="0" y="1700213"/>
            <a:ext cx="2411413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>
                <a:solidFill>
                  <a:schemeClr val="bg2"/>
                </a:solidFill>
              </a:rPr>
              <a:t>ข้อสมมุติฐาน</a:t>
            </a:r>
            <a:r>
              <a:rPr lang="th-TH">
                <a:solidFill>
                  <a:schemeClr val="bg2"/>
                </a:solidFill>
              </a:rPr>
              <a:t>ของนัก</a:t>
            </a:r>
            <a:r>
              <a:rPr lang="th-TH">
                <a:solidFill>
                  <a:schemeClr val="hlink"/>
                </a:solidFill>
              </a:rPr>
              <a:t>ทฤษฏีมนุษยสัมพันธ์  (</a:t>
            </a:r>
            <a:r>
              <a:rPr lang="en-US">
                <a:solidFill>
                  <a:schemeClr val="hlink"/>
                </a:solidFill>
              </a:rPr>
              <a:t>Human Relation Theory)</a:t>
            </a:r>
          </a:p>
          <a:p>
            <a:pPr algn="l"/>
            <a:endParaRPr lang="th-TH">
              <a:solidFill>
                <a:schemeClr val="bg2"/>
              </a:solidFill>
            </a:endParaRPr>
          </a:p>
        </p:txBody>
      </p:sp>
      <p:sp>
        <p:nvSpPr>
          <p:cNvPr id="167942" name="Rectangle 6"/>
          <p:cNvSpPr>
            <a:spLocks noChangeArrowheads="1"/>
          </p:cNvSpPr>
          <p:nvPr/>
        </p:nvSpPr>
        <p:spPr bwMode="auto">
          <a:xfrm>
            <a:off x="2339975" y="0"/>
            <a:ext cx="6804025" cy="68580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167943" name="Text Box 7"/>
          <p:cNvSpPr txBox="1">
            <a:spLocks noChangeArrowheads="1"/>
          </p:cNvSpPr>
          <p:nvPr/>
        </p:nvSpPr>
        <p:spPr bwMode="auto">
          <a:xfrm>
            <a:off x="2411413" y="0"/>
            <a:ext cx="6732587" cy="771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buFontTx/>
              <a:buChar char="-"/>
            </a:pPr>
            <a:r>
              <a:rPr lang="en-US">
                <a:solidFill>
                  <a:schemeClr val="hlink"/>
                </a:solidFill>
              </a:rPr>
              <a:t>คนเป็นมนุษย์สังคม (Social man)</a:t>
            </a:r>
            <a:r>
              <a:rPr lang="en-US">
                <a:solidFill>
                  <a:schemeClr val="bg2"/>
                </a:solidFill>
              </a:rPr>
              <a:t> </a:t>
            </a:r>
            <a:r>
              <a:rPr lang="th-TH">
                <a:solidFill>
                  <a:schemeClr val="bg2"/>
                </a:solidFill>
              </a:rPr>
              <a:t>มีความรู้สึกนึกคิด อารมณ์ ความต้องการ ความเชื่อเป็นของตนเอง</a:t>
            </a:r>
          </a:p>
          <a:p>
            <a:pPr algn="l">
              <a:buFontTx/>
              <a:buChar char="-"/>
            </a:pPr>
            <a:r>
              <a:rPr lang="th-TH">
                <a:solidFill>
                  <a:schemeClr val="bg2"/>
                </a:solidFill>
              </a:rPr>
              <a:t>พฤติกรรมของคนกลุ่มคนจึง</a:t>
            </a:r>
            <a:r>
              <a:rPr lang="th-TH">
                <a:solidFill>
                  <a:srgbClr val="0000FF"/>
                </a:solidFill>
              </a:rPr>
              <a:t>เกิดจากแรงจูงใจที่อยู่ภาย ในตัวของคนแต่ละคน</a:t>
            </a:r>
          </a:p>
          <a:p>
            <a:pPr algn="l"/>
            <a:r>
              <a:rPr lang="th-TH">
                <a:solidFill>
                  <a:schemeClr val="bg2"/>
                </a:solidFill>
              </a:rPr>
              <a:t>- ความต้องการ</a:t>
            </a:r>
            <a:r>
              <a:rPr lang="th-TH">
                <a:solidFill>
                  <a:srgbClr val="0000FF"/>
                </a:solidFill>
              </a:rPr>
              <a:t>ทางด้านจิตใจ ขวัญกำลังใจ ความพึงพอใจ และการจูงใจ</a:t>
            </a:r>
            <a:r>
              <a:rPr lang="th-TH">
                <a:solidFill>
                  <a:schemeClr val="bg2"/>
                </a:solidFill>
              </a:rPr>
              <a:t> เป็นหัวใจสำคัญของการสร้างประสิทธิภาพในการบริหาร</a:t>
            </a:r>
          </a:p>
          <a:p>
            <a:pPr algn="l"/>
            <a:r>
              <a:rPr lang="th-TH">
                <a:solidFill>
                  <a:schemeClr val="bg2"/>
                </a:solidFill>
              </a:rPr>
              <a:t>- </a:t>
            </a:r>
            <a:r>
              <a:rPr lang="th-TH">
                <a:solidFill>
                  <a:srgbClr val="CC3300"/>
                </a:solidFill>
              </a:rPr>
              <a:t>คน</a:t>
            </a:r>
            <a:r>
              <a:rPr lang="th-TH">
                <a:solidFill>
                  <a:schemeClr val="bg2"/>
                </a:solidFill>
              </a:rPr>
              <a:t>เป็นทรัพยากรบริหารที่มีความสำคัญไม่น้อยไปกว่าปัจจัยการบริหารอื่น ๆ</a:t>
            </a:r>
          </a:p>
          <a:p>
            <a:pPr algn="l"/>
            <a:endParaRPr lang="th-TH">
              <a:solidFill>
                <a:schemeClr val="bg2"/>
              </a:solidFill>
            </a:endParaRPr>
          </a:p>
          <a:p>
            <a:pPr algn="l">
              <a:spcBef>
                <a:spcPct val="50000"/>
              </a:spcBef>
            </a:pPr>
            <a:endParaRPr lang="th-TH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7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67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40" grpId="0" animBg="1"/>
      <p:bldP spid="16794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8" name="AutoShape 4"/>
          <p:cNvSpPr>
            <a:spLocks noChangeArrowheads="1"/>
          </p:cNvSpPr>
          <p:nvPr/>
        </p:nvSpPr>
        <p:spPr bwMode="auto">
          <a:xfrm>
            <a:off x="0" y="1412875"/>
            <a:ext cx="3203575" cy="4248150"/>
          </a:xfrm>
          <a:prstGeom prst="rightArrowCallout">
            <a:avLst>
              <a:gd name="adj1" fmla="val 33103"/>
              <a:gd name="adj2" fmla="val 33152"/>
              <a:gd name="adj3" fmla="val 23884"/>
              <a:gd name="adj4" fmla="val 66667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46789" name="Text Box 5"/>
          <p:cNvSpPr txBox="1">
            <a:spLocks noChangeArrowheads="1"/>
          </p:cNvSpPr>
          <p:nvPr/>
        </p:nvSpPr>
        <p:spPr bwMode="auto">
          <a:xfrm>
            <a:off x="0" y="1557338"/>
            <a:ext cx="2268538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</a:rPr>
              <a:t>แนวคิดของนักทฤษฎีมนุษย์สัมพันธ์อาจแบ่งเป็น 2</a:t>
            </a:r>
            <a:r>
              <a:rPr lang="th-TH">
                <a:solidFill>
                  <a:schemeClr val="hlink"/>
                </a:solidFill>
              </a:rPr>
              <a:t> กลุ่มคือ</a:t>
            </a:r>
          </a:p>
        </p:txBody>
      </p:sp>
      <p:sp>
        <p:nvSpPr>
          <p:cNvPr id="246790" name="AutoShape 6"/>
          <p:cNvSpPr>
            <a:spLocks noChangeArrowheads="1"/>
          </p:cNvSpPr>
          <p:nvPr/>
        </p:nvSpPr>
        <p:spPr bwMode="auto">
          <a:xfrm>
            <a:off x="3132138" y="0"/>
            <a:ext cx="6011862" cy="6858000"/>
          </a:xfrm>
          <a:prstGeom prst="foldedCorner">
            <a:avLst>
              <a:gd name="adj" fmla="val 12500"/>
            </a:avLst>
          </a:prstGeom>
          <a:solidFill>
            <a:srgbClr val="66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th-TH"/>
          </a:p>
        </p:txBody>
      </p:sp>
      <p:sp>
        <p:nvSpPr>
          <p:cNvPr id="246791" name="Text Box 7"/>
          <p:cNvSpPr txBox="1">
            <a:spLocks noChangeArrowheads="1"/>
          </p:cNvSpPr>
          <p:nvPr/>
        </p:nvSpPr>
        <p:spPr bwMode="auto">
          <a:xfrm>
            <a:off x="3132138" y="0"/>
            <a:ext cx="6011862" cy="649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>
                <a:solidFill>
                  <a:schemeClr val="bg2"/>
                </a:solidFill>
              </a:rPr>
              <a:t>      1</a:t>
            </a:r>
            <a:r>
              <a:rPr lang="th-TH">
                <a:solidFill>
                  <a:schemeClr val="bg2"/>
                </a:solidFill>
              </a:rPr>
              <a:t>) ส่วนที่เกี่ยวข้องกับ</a:t>
            </a:r>
            <a:r>
              <a:rPr lang="th-TH"/>
              <a:t>ทัศนคติหรือความรู้สึกของคน</a:t>
            </a:r>
            <a:r>
              <a:rPr lang="th-TH">
                <a:solidFill>
                  <a:srgbClr val="660033"/>
                </a:solidFill>
              </a:rPr>
              <a:t>ที่มีต่องาน ต่อองค์การ ต่อเพื่อนร่วมงาน  ตลอดจน </a:t>
            </a:r>
            <a:r>
              <a:rPr lang="th-TH"/>
              <a:t>พฤติกรรมหรือการกระทำ</a:t>
            </a:r>
            <a:r>
              <a:rPr lang="th-TH">
                <a:solidFill>
                  <a:schemeClr val="bg2"/>
                </a:solidFill>
              </a:rPr>
              <a:t>ของคนที่เกิดขึ้นในการทำงาน</a:t>
            </a:r>
          </a:p>
          <a:p>
            <a:pPr algn="l"/>
            <a:r>
              <a:rPr lang="th-TH">
                <a:solidFill>
                  <a:srgbClr val="660033"/>
                </a:solidFill>
              </a:rPr>
              <a:t> </a:t>
            </a:r>
          </a:p>
          <a:p>
            <a:pPr algn="l"/>
            <a:r>
              <a:rPr lang="th-TH">
                <a:solidFill>
                  <a:srgbClr val="660033"/>
                </a:solidFill>
              </a:rPr>
              <a:t>    นักทฤษฎีกลุ่มนี้มีความเชื่อว่า</a:t>
            </a:r>
            <a:r>
              <a:rPr lang="th-TH">
                <a:solidFill>
                  <a:schemeClr val="bg2"/>
                </a:solidFill>
              </a:rPr>
              <a:t> </a:t>
            </a:r>
          </a:p>
          <a:p>
            <a:pPr algn="l"/>
            <a:r>
              <a:rPr lang="th-TH">
                <a:solidFill>
                  <a:schemeClr val="bg2"/>
                </a:solidFill>
              </a:rPr>
              <a:t> </a:t>
            </a:r>
            <a:r>
              <a:rPr lang="th-TH">
                <a:solidFill>
                  <a:srgbClr val="CC3300"/>
                </a:solidFill>
              </a:rPr>
              <a:t>“ ถ้าคนมีความรู้สึกที่ดีต่องาน มีความสุขที่ได้ทำงาน จะส่งผลให้มีความตั้งใจที่จะทำงานนั้นให้สำเร็จในระดับสูงได้”</a:t>
            </a:r>
          </a:p>
          <a:p>
            <a:pPr algn="l">
              <a:spcBef>
                <a:spcPct val="50000"/>
              </a:spcBef>
            </a:pPr>
            <a:endParaRPr lang="th-TH">
              <a:solidFill>
                <a:srgbClr val="CC3300"/>
              </a:solidFill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46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46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467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467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467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2467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789" grpId="0"/>
      <p:bldP spid="246790" grpId="0" animBg="1"/>
      <p:bldP spid="246791" grpId="0" build="p"/>
    </p:bldLst>
  </p:timing>
</p:sld>
</file>

<file path=ppt/theme/theme1.xml><?xml version="1.0" encoding="utf-8"?>
<a:theme xmlns:a="http://schemas.openxmlformats.org/drawingml/2006/main" name="Soaring">
  <a:themeElements>
    <a:clrScheme name="">
      <a:dk1>
        <a:srgbClr val="000000"/>
      </a:dk1>
      <a:lt1>
        <a:srgbClr val="FF66FF"/>
      </a:lt1>
      <a:dk2>
        <a:srgbClr val="666633"/>
      </a:dk2>
      <a:lt2>
        <a:srgbClr val="000000"/>
      </a:lt2>
      <a:accent1>
        <a:srgbClr val="00FFFF"/>
      </a:accent1>
      <a:accent2>
        <a:srgbClr val="3366FF"/>
      </a:accent2>
      <a:accent3>
        <a:srgbClr val="FFB8FF"/>
      </a:accent3>
      <a:accent4>
        <a:srgbClr val="000000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"/>
        <a:cs typeface="Angsana New"/>
      </a:majorFont>
      <a:minorFont>
        <a:latin typeface="Times New Roman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9CC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4000" b="1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Angsana New" pitchFamily="18" charset="-34"/>
            <a:cs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9CC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4000" b="1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Angsana New" pitchFamily="18" charset="-34"/>
            <a:cs typeface="Angsana New" pitchFamily="18" charset="-34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4255</TotalTime>
  <Words>6258</Words>
  <Application>Microsoft PowerPoint</Application>
  <PresentationFormat>On-screen Show (4:3)</PresentationFormat>
  <Paragraphs>646</Paragraphs>
  <Slides>79</Slides>
  <Notes>79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79</vt:i4>
      </vt:variant>
    </vt:vector>
  </HeadingPairs>
  <TitlesOfParts>
    <vt:vector size="86" baseType="lpstr">
      <vt:lpstr>Times New Roman</vt:lpstr>
      <vt:lpstr>Angsana New</vt:lpstr>
      <vt:lpstr>Arial</vt:lpstr>
      <vt:lpstr>Wingdings</vt:lpstr>
      <vt:lpstr>Cordia New</vt:lpstr>
      <vt:lpstr>Soaring</vt:lpstr>
      <vt:lpstr>Microsoft Word Document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Slide 69</vt:lpstr>
      <vt:lpstr>Slide 70</vt:lpstr>
      <vt:lpstr>Slide 71</vt:lpstr>
      <vt:lpstr>Slide 72</vt:lpstr>
      <vt:lpstr>Slide 73</vt:lpstr>
      <vt:lpstr>Slide 74</vt:lpstr>
      <vt:lpstr>Slide 75</vt:lpstr>
      <vt:lpstr>Slide 76</vt:lpstr>
      <vt:lpstr>Slide 77</vt:lpstr>
      <vt:lpstr>Slide 78</vt:lpstr>
      <vt:lpstr>Slide 79</vt:lpstr>
    </vt:vector>
  </TitlesOfParts>
  <Company>***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***</dc:creator>
  <cp:lastModifiedBy>atc</cp:lastModifiedBy>
  <cp:revision>175</cp:revision>
  <dcterms:created xsi:type="dcterms:W3CDTF">2002-06-08T11:03:56Z</dcterms:created>
  <dcterms:modified xsi:type="dcterms:W3CDTF">2011-08-04T13:17:16Z</dcterms:modified>
</cp:coreProperties>
</file>