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00EAD-7ED6-485B-89E7-1752705C731B}" type="datetimeFigureOut">
              <a:rPr lang="en-US" smtClean="0"/>
              <a:t>8/4/2011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E265B-6DD5-43FE-AE2A-A4AC54188F0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265B-6DD5-43FE-AE2A-A4AC54188F01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265B-6DD5-43FE-AE2A-A4AC54188F01}" type="slidenum">
              <a:rPr lang="en-US" smtClean="0"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265B-6DD5-43FE-AE2A-A4AC54188F01}" type="slidenum">
              <a:rPr lang="en-US" smtClean="0"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265B-6DD5-43FE-AE2A-A4AC54188F01}" type="slidenum">
              <a:rPr lang="en-US" smtClean="0"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265B-6DD5-43FE-AE2A-A4AC54188F01}" type="slidenum">
              <a:rPr lang="en-US" smtClean="0"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265B-6DD5-43FE-AE2A-A4AC54188F01}" type="slidenum">
              <a:rPr lang="en-US" smtClean="0"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265B-6DD5-43FE-AE2A-A4AC54188F01}" type="slidenum">
              <a:rPr lang="en-US" smtClean="0"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265B-6DD5-43FE-AE2A-A4AC54188F01}" type="slidenum">
              <a:rPr lang="en-US" smtClean="0"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265B-6DD5-43FE-AE2A-A4AC54188F01}" type="slidenum">
              <a:rPr lang="en-US" smtClean="0"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265B-6DD5-43FE-AE2A-A4AC54188F01}" type="slidenum">
              <a:rPr lang="en-US" smtClean="0"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265B-6DD5-43FE-AE2A-A4AC54188F01}" type="slidenum">
              <a:rPr lang="en-US" smtClean="0"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265B-6DD5-43FE-AE2A-A4AC54188F01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265B-6DD5-43FE-AE2A-A4AC54188F01}" type="slidenum">
              <a:rPr lang="en-US" smtClean="0"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265B-6DD5-43FE-AE2A-A4AC54188F01}" type="slidenum">
              <a:rPr lang="en-US" smtClean="0"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265B-6DD5-43FE-AE2A-A4AC54188F01}" type="slidenum">
              <a:rPr lang="en-US" smtClean="0"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265B-6DD5-43FE-AE2A-A4AC54188F01}" type="slidenum">
              <a:rPr lang="en-US" smtClean="0"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265B-6DD5-43FE-AE2A-A4AC54188F01}" type="slidenum">
              <a:rPr lang="en-US" smtClean="0"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265B-6DD5-43FE-AE2A-A4AC54188F01}" type="slidenum">
              <a:rPr lang="en-US" smtClean="0"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265B-6DD5-43FE-AE2A-A4AC54188F01}" type="slidenum">
              <a:rPr lang="en-US" smtClean="0"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265B-6DD5-43FE-AE2A-A4AC54188F01}" type="slidenum">
              <a:rPr lang="en-US" smtClean="0"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265B-6DD5-43FE-AE2A-A4AC54188F01}" type="slidenum">
              <a:rPr lang="en-US" smtClean="0"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265B-6DD5-43FE-AE2A-A4AC54188F01}" type="slidenum">
              <a:rPr lang="en-US" smtClean="0"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265B-6DD5-43FE-AE2A-A4AC54188F01}" type="slidenum">
              <a:rPr lang="en-US" smtClean="0"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265B-6DD5-43FE-AE2A-A4AC54188F01}" type="slidenum">
              <a:rPr lang="en-US" smtClean="0"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265B-6DD5-43FE-AE2A-A4AC54188F01}" type="slidenum">
              <a:rPr lang="en-US" smtClean="0"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265B-6DD5-43FE-AE2A-A4AC54188F01}" type="slidenum">
              <a:rPr lang="en-US" smtClean="0"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265B-6DD5-43FE-AE2A-A4AC54188F01}" type="slidenum">
              <a:rPr lang="en-US" smtClean="0"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265B-6DD5-43FE-AE2A-A4AC54188F01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265B-6DD5-43FE-AE2A-A4AC54188F01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265B-6DD5-43FE-AE2A-A4AC54188F01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92443-A5F3-4681-9C77-87A87BC66CC4}" type="datetimeFigureOut">
              <a:rPr lang="en-US" smtClean="0"/>
              <a:t>8/4/2011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547909-D36E-4EF6-9391-E613A1E8F5D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92443-A5F3-4681-9C77-87A87BC66CC4}" type="datetimeFigureOut">
              <a:rPr lang="en-US" smtClean="0"/>
              <a:t>8/4/2011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547909-D36E-4EF6-9391-E613A1E8F5D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92443-A5F3-4681-9C77-87A87BC66CC4}" type="datetimeFigureOut">
              <a:rPr lang="en-US" smtClean="0"/>
              <a:t>8/4/2011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547909-D36E-4EF6-9391-E613A1E8F5D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92443-A5F3-4681-9C77-87A87BC66CC4}" type="datetimeFigureOut">
              <a:rPr lang="en-US" smtClean="0"/>
              <a:t>8/4/2011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547909-D36E-4EF6-9391-E613A1E8F5D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92443-A5F3-4681-9C77-87A87BC66CC4}" type="datetimeFigureOut">
              <a:rPr lang="en-US" smtClean="0"/>
              <a:t>8/4/2011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547909-D36E-4EF6-9391-E613A1E8F5D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92443-A5F3-4681-9C77-87A87BC66CC4}" type="datetimeFigureOut">
              <a:rPr lang="en-US" smtClean="0"/>
              <a:t>8/4/2011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547909-D36E-4EF6-9391-E613A1E8F5D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92443-A5F3-4681-9C77-87A87BC66CC4}" type="datetimeFigureOut">
              <a:rPr lang="en-US" smtClean="0"/>
              <a:t>8/4/2011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547909-D36E-4EF6-9391-E613A1E8F5D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92443-A5F3-4681-9C77-87A87BC66CC4}" type="datetimeFigureOut">
              <a:rPr lang="en-US" smtClean="0"/>
              <a:t>8/4/2011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547909-D36E-4EF6-9391-E613A1E8F5D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92443-A5F3-4681-9C77-87A87BC66CC4}" type="datetimeFigureOut">
              <a:rPr lang="en-US" smtClean="0"/>
              <a:t>8/4/2011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547909-D36E-4EF6-9391-E613A1E8F5D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92443-A5F3-4681-9C77-87A87BC66CC4}" type="datetimeFigureOut">
              <a:rPr lang="en-US" smtClean="0"/>
              <a:t>8/4/2011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547909-D36E-4EF6-9391-E613A1E8F5D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92443-A5F3-4681-9C77-87A87BC66CC4}" type="datetimeFigureOut">
              <a:rPr lang="en-US" smtClean="0"/>
              <a:t>8/4/2011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547909-D36E-4EF6-9391-E613A1E8F5D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5292443-A5F3-4681-9C77-87A87BC66CC4}" type="datetimeFigureOut">
              <a:rPr lang="en-US" smtClean="0"/>
              <a:t>8/4/2011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4547909-D36E-4EF6-9391-E613A1E8F5D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95400"/>
            <a:ext cx="7406640" cy="1472184"/>
          </a:xfrm>
        </p:spPr>
        <p:txBody>
          <a:bodyPr>
            <a:normAutofit/>
          </a:bodyPr>
          <a:lstStyle/>
          <a:p>
            <a:r>
              <a:rPr lang="th-TH" sz="8000" dirty="0" smtClean="0"/>
              <a:t>สื่อการเรียนการสอน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3581400"/>
            <a:ext cx="6400800" cy="1600200"/>
          </a:xfrm>
        </p:spPr>
        <p:txBody>
          <a:bodyPr>
            <a:normAutofit/>
          </a:bodyPr>
          <a:lstStyle/>
          <a:p>
            <a:r>
              <a:rPr lang="th-TH" sz="7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2005_iannnnnMTV" pitchFamily="2" charset="0"/>
                <a:cs typeface="2005_iannnnnMTV" pitchFamily="2" charset="0"/>
              </a:rPr>
              <a:t>วิชา พฤติกรรมผู้บริโภค</a:t>
            </a:r>
            <a:endParaRPr lang="en-US" sz="7200" dirty="0">
              <a:solidFill>
                <a:schemeClr val="accent5">
                  <a:lumMod val="60000"/>
                  <a:lumOff val="40000"/>
                </a:schemeClr>
              </a:solidFill>
              <a:latin typeface="2005_iannnnnMTV" pitchFamily="2" charset="0"/>
              <a:cs typeface="2005_iannnnnMTV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304800"/>
            <a:ext cx="7498080" cy="1143000"/>
          </a:xfrm>
        </p:spPr>
        <p:txBody>
          <a:bodyPr/>
          <a:lstStyle/>
          <a:p>
            <a:r>
              <a:rPr lang="th-TH" b="1" dirty="0" smtClean="0"/>
              <a:t>การเรียนรู้(</a:t>
            </a:r>
            <a:r>
              <a:rPr lang="en-US" b="1" dirty="0" smtClean="0"/>
              <a:t>Learning)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8080" cy="4800600"/>
          </a:xfrm>
        </p:spPr>
        <p:txBody>
          <a:bodyPr/>
          <a:lstStyle/>
          <a:p>
            <a:pPr algn="thaiDist">
              <a:buNone/>
            </a:pPr>
            <a:r>
              <a:rPr lang="th-TH" dirty="0" smtClean="0"/>
              <a:t>		หมายถึง </a:t>
            </a:r>
            <a:r>
              <a:rPr lang="th-TH" dirty="0" smtClean="0"/>
              <a:t>การเปลี่ยนในพฤติกรรม ความรู้สึก และความคิดของมนุษย์อันสืบเนื่องมาจากการได้รับข่าวสารและ</a:t>
            </a:r>
            <a:r>
              <a:rPr lang="th-TH" dirty="0" smtClean="0"/>
              <a:t>ประสบการณ์ </a:t>
            </a:r>
          </a:p>
          <a:p>
            <a:pPr>
              <a:buNone/>
            </a:pPr>
            <a:r>
              <a:rPr lang="th-TH" dirty="0" smtClean="0"/>
              <a:t>	</a:t>
            </a:r>
            <a:r>
              <a:rPr lang="th-TH" b="1" dirty="0" smtClean="0"/>
              <a:t>การเรียนรู้ของผู้บริโภคประกอบด้วย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	1.ความรู้</a:t>
            </a:r>
            <a:br>
              <a:rPr lang="th-TH" dirty="0" smtClean="0"/>
            </a:br>
            <a:r>
              <a:rPr lang="th-TH" dirty="0" smtClean="0"/>
              <a:t>	2.ประสบการณ์ตรง</a:t>
            </a:r>
            <a:br>
              <a:rPr lang="th-TH" dirty="0" smtClean="0"/>
            </a:br>
            <a:r>
              <a:rPr lang="th-TH" dirty="0" smtClean="0"/>
              <a:t>	3.การโยงใย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685800"/>
            <a:ext cx="5029200" cy="281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400" dirty="0" smtClean="0"/>
              <a:t>การเรียนรู้มี 3 </a:t>
            </a:r>
            <a:r>
              <a:rPr lang="th-TH" sz="3400" dirty="0" smtClean="0"/>
              <a:t>ขั้นตอน คือ</a:t>
            </a:r>
            <a:r>
              <a:rPr lang="th-TH" sz="3400" dirty="0" smtClean="0"/>
              <a:t/>
            </a:r>
            <a:br>
              <a:rPr lang="th-TH" sz="3400" dirty="0" smtClean="0"/>
            </a:br>
            <a:r>
              <a:rPr lang="th-TH" sz="3400" dirty="0" smtClean="0"/>
              <a:t>1.</a:t>
            </a:r>
            <a:r>
              <a:rPr lang="th-TH" sz="3400" dirty="0" smtClean="0"/>
              <a:t>การเปลี่ยนแปลงในสมอง</a:t>
            </a:r>
            <a:br>
              <a:rPr lang="th-TH" sz="3400" dirty="0" smtClean="0"/>
            </a:br>
            <a:r>
              <a:rPr lang="th-TH" sz="3400" dirty="0" smtClean="0"/>
              <a:t>2.</a:t>
            </a:r>
            <a:r>
              <a:rPr lang="th-TH" sz="3400" dirty="0" smtClean="0"/>
              <a:t>การเปลี่ยนแปลงด้านความรู้สึก</a:t>
            </a:r>
            <a:br>
              <a:rPr lang="th-TH" sz="3400" dirty="0" smtClean="0"/>
            </a:br>
            <a:r>
              <a:rPr lang="th-TH" sz="3400" dirty="0" smtClean="0"/>
              <a:t>3.การเปลี่ยนแปลงด้าน</a:t>
            </a:r>
            <a:r>
              <a:rPr lang="th-TH" sz="3400" dirty="0" smtClean="0"/>
              <a:t>พฤติกรรม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62400" y="3415367"/>
            <a:ext cx="44196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400" dirty="0" smtClean="0"/>
              <a:t>กระบวนการเรียนรู้ </a:t>
            </a:r>
            <a:br>
              <a:rPr lang="th-TH" sz="3400" dirty="0" smtClean="0"/>
            </a:br>
            <a:r>
              <a:rPr lang="th-TH" sz="3400" dirty="0" smtClean="0"/>
              <a:t>     1. แรงผลักดัน</a:t>
            </a:r>
            <a:br>
              <a:rPr lang="th-TH" sz="3400" dirty="0" smtClean="0"/>
            </a:br>
            <a:r>
              <a:rPr lang="th-TH" sz="3400" dirty="0" smtClean="0"/>
              <a:t>     2. ตัวกระตุ้นหรือสิ่งเร้า</a:t>
            </a:r>
            <a:br>
              <a:rPr lang="th-TH" sz="3400" dirty="0" smtClean="0"/>
            </a:br>
            <a:r>
              <a:rPr lang="th-TH" sz="3400" dirty="0" smtClean="0"/>
              <a:t>     3. การปฏิบัติตอบ</a:t>
            </a:r>
            <a:br>
              <a:rPr lang="th-TH" sz="3400" dirty="0" smtClean="0"/>
            </a:br>
            <a:r>
              <a:rPr lang="th-TH" sz="3400" dirty="0" smtClean="0"/>
              <a:t>     4.การเสริมแรงหรือการให้รางวัล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บุคลิกภาพ (</a:t>
            </a:r>
            <a:r>
              <a:rPr lang="en-US" b="1" dirty="0" smtClean="0"/>
              <a:t>Personality)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		หมายถึง </a:t>
            </a:r>
            <a:r>
              <a:rPr lang="th-TH" dirty="0" smtClean="0"/>
              <a:t>ลักษณะเฉพาะทั้งทางด้านจิตวิทยาและด้านสรีระของแต่ละบุคคลที่ทำให้บุคคลมีความแตกต่าง</a:t>
            </a:r>
            <a:br>
              <a:rPr lang="th-TH" dirty="0" smtClean="0"/>
            </a:br>
            <a:r>
              <a:rPr lang="th-TH" b="1" dirty="0" smtClean="0"/>
              <a:t>ทฤษฎีที่เกี่ยวข้องกับบุคลิกภาพ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	1</a:t>
            </a:r>
            <a:r>
              <a:rPr lang="th-TH" dirty="0" smtClean="0"/>
              <a:t>. ทฤษฏีวิเคราะห์ทางจิตวิทยา</a:t>
            </a:r>
            <a:br>
              <a:rPr lang="th-TH" dirty="0" smtClean="0"/>
            </a:br>
            <a:r>
              <a:rPr lang="th-TH" dirty="0" smtClean="0"/>
              <a:t>	2. </a:t>
            </a:r>
            <a:r>
              <a:rPr lang="th-TH" dirty="0" smtClean="0"/>
              <a:t>ทฤษฏีเกี่ยวกับประเภทบุคลิกภาพ</a:t>
            </a:r>
            <a:br>
              <a:rPr lang="th-TH" dirty="0" smtClean="0"/>
            </a:br>
            <a:r>
              <a:rPr lang="th-TH" dirty="0" smtClean="0"/>
              <a:t>	3</a:t>
            </a:r>
            <a:r>
              <a:rPr lang="th-TH" dirty="0" smtClean="0"/>
              <a:t>. ทฤษฏีลักษณะ</a:t>
            </a:r>
            <a:br>
              <a:rPr lang="th-TH" dirty="0" smtClean="0"/>
            </a:br>
            <a:r>
              <a:rPr lang="th-TH" dirty="0" smtClean="0"/>
              <a:t>	4</a:t>
            </a:r>
            <a:r>
              <a:rPr lang="th-TH" dirty="0" smtClean="0"/>
              <a:t>. ทฤษฏีแนวความคิดเกี่ยวกับตนเอง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ทัศนคติ(</a:t>
            </a:r>
            <a:r>
              <a:rPr lang="en-US" dirty="0" smtClean="0"/>
              <a:t>Attitudes</a:t>
            </a:r>
            <a:r>
              <a:rPr lang="th-TH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498080" cy="1676400"/>
          </a:xfrm>
        </p:spPr>
        <p:txBody>
          <a:bodyPr/>
          <a:lstStyle/>
          <a:p>
            <a:pPr algn="thaiDist">
              <a:buNone/>
            </a:pPr>
            <a:r>
              <a:rPr lang="th-TH" dirty="0" smtClean="0"/>
              <a:t>		หมายถึง การแสดงความรู้สึกภายในที่สะท้อนว่าบุคคลพอใจหรือไม่พอใจต่อสิ่งหนึ่ง ทัศนคติเป็นผลกระบวนการทางจิตวิทยา จึงเป็นสิ่งที่ไม่สามารถมองเห็นโดยตรงได้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2971800"/>
            <a:ext cx="5867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/>
              <a:t>ทัศนคติสามารถแบ่งได้เป็นส่วนๆได้ดังนี้</a:t>
            </a:r>
          </a:p>
          <a:p>
            <a:r>
              <a:rPr lang="th-TH" sz="3200" dirty="0"/>
              <a:t> </a:t>
            </a:r>
            <a:r>
              <a:rPr lang="th-TH" sz="3200" dirty="0" smtClean="0"/>
              <a:t>         1. ทัศนคติมีเป้าหมาย</a:t>
            </a:r>
          </a:p>
          <a:p>
            <a:r>
              <a:rPr lang="th-TH" sz="3200" dirty="0" smtClean="0"/>
              <a:t>          2. ทัศนคติเป็นสิ่งที่ได้เรียนรู้มา</a:t>
            </a:r>
          </a:p>
          <a:p>
            <a:r>
              <a:rPr lang="th-TH" sz="3200" dirty="0"/>
              <a:t> </a:t>
            </a:r>
            <a:r>
              <a:rPr lang="th-TH" sz="3200" dirty="0" smtClean="0"/>
              <a:t>         3. ทัศนคติสอดคล้องกับพฤติกรรม</a:t>
            </a:r>
          </a:p>
          <a:p>
            <a:r>
              <a:rPr lang="th-TH" sz="3200" dirty="0"/>
              <a:t> </a:t>
            </a:r>
            <a:r>
              <a:rPr lang="th-TH" sz="3200" dirty="0" smtClean="0"/>
              <a:t>         4. ทัศนคติเกิดขึ้นภายในสถานการณ์</a:t>
            </a:r>
            <a:endParaRPr lang="en-US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1143000"/>
          </a:xfrm>
        </p:spPr>
        <p:txBody>
          <a:bodyPr>
            <a:normAutofit fontScale="90000"/>
          </a:bodyPr>
          <a:lstStyle/>
          <a:p>
            <a:r>
              <a:rPr lang="th-TH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บทที่ 3</a:t>
            </a:r>
            <a:br>
              <a:rPr lang="th-TH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th-TH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ปัจจัยภายนอกที่มีอิทธิพลต่อการตัดสินใจซื้อของผู้บริโภค</a:t>
            </a:r>
            <a:endParaRPr lang="en-US" dirty="0"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498080" cy="4800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h-TH" dirty="0" smtClean="0"/>
              <a:t>		 </a:t>
            </a:r>
            <a:r>
              <a:rPr lang="th-TH" b="1" dirty="0" smtClean="0"/>
              <a:t>ครอบครัว (</a:t>
            </a:r>
            <a:r>
              <a:rPr lang="en-US" b="1" dirty="0" smtClean="0"/>
              <a:t>Family</a:t>
            </a:r>
            <a:r>
              <a:rPr lang="th-TH" b="1" dirty="0" smtClean="0"/>
              <a:t>)</a:t>
            </a:r>
            <a:r>
              <a:rPr lang="en-US" b="1" dirty="0" smtClean="0"/>
              <a:t> </a:t>
            </a:r>
            <a:r>
              <a:rPr lang="th-TH" dirty="0" smtClean="0"/>
              <a:t>หมายถึง บุคคลตั้งแต่ 2 คนขึ้นไป อยู่ร่วมชายคาเดียวกัน ซึ่งมีทั้งครอบครัววงในและครอบครัววงนอก </a:t>
            </a:r>
            <a:br>
              <a:rPr lang="th-TH" dirty="0" smtClean="0"/>
            </a:br>
            <a:r>
              <a:rPr lang="th-TH" dirty="0" smtClean="0"/>
              <a:t>หน้าที่ของครอบครัว</a:t>
            </a:r>
            <a:br>
              <a:rPr lang="th-TH" dirty="0" smtClean="0"/>
            </a:br>
            <a:r>
              <a:rPr lang="th-TH" dirty="0" smtClean="0"/>
              <a:t>	1.</a:t>
            </a:r>
            <a:r>
              <a:rPr lang="th-TH" dirty="0" smtClean="0"/>
              <a:t>เลี้ยงดูสมาชิก คือมีการเลี้ยงสมาชิกให้อยู่ดีกินดี อดีตเป็นหน้าที่ของสามีแต่ปัจจุบันภรรยาเข้ามามีบทบาทในการหารายได้มากขึ้น</a:t>
            </a:r>
            <a:br>
              <a:rPr lang="th-TH" dirty="0" smtClean="0"/>
            </a:br>
            <a:r>
              <a:rPr lang="th-TH" dirty="0" smtClean="0"/>
              <a:t>	2.</a:t>
            </a:r>
            <a:r>
              <a:rPr lang="th-TH" dirty="0" smtClean="0"/>
              <a:t>เสริมสร้างขวัญและกำลังใจ หากสมาชิกในครอบครัวมีปัญหา ผู้อาวุโสกว่าจะช่วยให้คำปรึกษาในการแก้ปัญหา </a:t>
            </a:r>
            <a:br>
              <a:rPr lang="th-TH" dirty="0" smtClean="0"/>
            </a:br>
            <a:r>
              <a:rPr lang="th-TH" dirty="0" smtClean="0"/>
              <a:t>	3.</a:t>
            </a:r>
            <a:r>
              <a:rPr lang="th-TH" dirty="0" smtClean="0"/>
              <a:t>วางรูปแบบการดำรงชีวิตที่เหมาะสม ครอบครัวจะมีส่วนเกี่ยวข้องกับรูปแบบการดำเนินชีวิตที่เหมาะสมให้แก่สมาชิกในครอบครัว </a:t>
            </a:r>
            <a:br>
              <a:rPr lang="th-TH" dirty="0" smtClean="0"/>
            </a:br>
            <a:r>
              <a:rPr lang="th-TH" dirty="0" smtClean="0"/>
              <a:t>	4.</a:t>
            </a:r>
            <a:r>
              <a:rPr lang="th-TH" dirty="0" smtClean="0"/>
              <a:t>สร้างให้เกิดกระบวนการทางสังคมของสมาชิกในครอบครัว เช่น การจัดกระบวนการศึกษาให้บุตรหลาน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อิทธิพลของ</a:t>
            </a:r>
            <a:r>
              <a:rPr lang="th-TH" dirty="0" smtClean="0"/>
              <a:t>ครอบครัวที่มีต่อการตัดสินใจซื้อ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7498080" cy="4876800"/>
          </a:xfrm>
        </p:spPr>
        <p:txBody>
          <a:bodyPr>
            <a:normAutofit/>
          </a:bodyPr>
          <a:lstStyle/>
          <a:p>
            <a:pPr algn="thaiDist">
              <a:buNone/>
            </a:pP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	1</a:t>
            </a:r>
            <a:r>
              <a:rPr lang="th-TH" dirty="0" smtClean="0"/>
              <a:t>. ครอบครัวให้ความรู้และความคิด กล่าวคือ ครอบครัวให้ความรู้ ความเข้าใจ ตลอดจน ค่านิยม ทัศนคติ และภาพพจน์ ซึ่งเป็นจุดเริ่มต้นของการเกิดพฤติกรรม </a:t>
            </a:r>
            <a:endParaRPr lang="th-TH" dirty="0" smtClean="0"/>
          </a:p>
          <a:p>
            <a:pPr algn="thaiDist">
              <a:buNone/>
            </a:pPr>
            <a:r>
              <a:rPr lang="th-TH" dirty="0" smtClean="0"/>
              <a:t>		2</a:t>
            </a:r>
            <a:r>
              <a:rPr lang="th-TH" dirty="0" smtClean="0"/>
              <a:t>. ครอบครัวเป็นแหล่งฝึกอบรม ให้สมาชิกในครอบครัวรู้จักบรรทัดฐานของสังคม และรับการถ่ายทอดวัฒนธรรม ซึ่งทำให้เขาปฏิบัติตามระเบียบของสังคม </a:t>
            </a:r>
            <a:endParaRPr lang="th-TH" dirty="0" smtClean="0"/>
          </a:p>
          <a:p>
            <a:pPr algn="thaiDist">
              <a:buNone/>
            </a:pPr>
            <a:r>
              <a:rPr lang="th-TH" dirty="0" smtClean="0"/>
              <a:t>		3</a:t>
            </a:r>
            <a:r>
              <a:rPr lang="th-TH" dirty="0" smtClean="0"/>
              <a:t>. ครอบครัวเป็นกลุ่มอ้างอิง สมาชิกในครอบครัวอาจยึดถือบุคคลในครอบครัวเป็นกลุ่มอ้างอิงในการปฏิบัติหรือซื้อสินค้า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สภาพเศรษฐกิจ </a:t>
            </a:r>
            <a:r>
              <a:rPr lang="en-US" b="1" dirty="0" smtClean="0"/>
              <a:t>( Economy)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thaiDist">
              <a:buNone/>
            </a:pPr>
            <a:r>
              <a:rPr lang="th-TH" dirty="0" smtClean="0"/>
              <a:t>		เป็น</a:t>
            </a:r>
            <a:r>
              <a:rPr lang="th-TH" dirty="0" smtClean="0"/>
              <a:t>สิ่งที่กำหนดอำนาจซื้อ </a:t>
            </a:r>
            <a:r>
              <a:rPr lang="en-US" dirty="0" smtClean="0"/>
              <a:t>( Purchasing power ) </a:t>
            </a:r>
            <a:r>
              <a:rPr lang="th-TH" dirty="0" smtClean="0"/>
              <a:t>ของผู้บริโภค ตัวอย่างเช่น บางคนเชื่อว่าโสมเกาหลีรับประทานแล้วบำรุงกำลังก็เกิดความต้องการ แต่เมื่อไปเห็นราคาแล้วแพงเกินไป ไม่สามรถซื้อได้ บางคนชอบสินค้ามียี่ห้อดังๆ แต่ไม่สามารถซื้อได้เพราะราคาแพง สิ่งนี้คือปัจจัยที่จะเป็นตัวกำหนดพฤติกรรมของผู้บริโภคประการหนึ่ง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33400"/>
            <a:ext cx="7498080" cy="1143000"/>
          </a:xfrm>
        </p:spPr>
        <p:txBody>
          <a:bodyPr>
            <a:normAutofit/>
          </a:bodyPr>
          <a:lstStyle/>
          <a:p>
            <a:r>
              <a:rPr lang="th-TH" sz="4000" b="1" dirty="0" smtClean="0"/>
              <a:t>การติดต่อธุรกิจ </a:t>
            </a:r>
            <a:r>
              <a:rPr lang="en-US" sz="4000" b="1" dirty="0" smtClean="0"/>
              <a:t>( Business contacts)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924800" cy="4800600"/>
          </a:xfrm>
        </p:spPr>
        <p:txBody>
          <a:bodyPr/>
          <a:lstStyle/>
          <a:p>
            <a:pPr algn="thaiDist">
              <a:buNone/>
            </a:pPr>
            <a:r>
              <a:rPr lang="th-TH" dirty="0" smtClean="0"/>
              <a:t>		หมายถึง </a:t>
            </a:r>
            <a:r>
              <a:rPr lang="th-TH" dirty="0" smtClean="0"/>
              <a:t>โอกาสที่ผู้บริโภคจะได้พบเห็นสินค้า</a:t>
            </a:r>
            <a:r>
              <a:rPr lang="th-TH" dirty="0" smtClean="0"/>
              <a:t>นั้นๆ </a:t>
            </a:r>
            <a:r>
              <a:rPr lang="th-TH" dirty="0" smtClean="0"/>
              <a:t>การทำธุรกิจ</a:t>
            </a:r>
            <a:r>
              <a:rPr lang="th-TH" dirty="0" smtClean="0"/>
              <a:t>จึงจำเป็นต้อง</a:t>
            </a:r>
            <a:r>
              <a:rPr lang="th-TH" dirty="0" smtClean="0"/>
              <a:t>เน้นในเรื่องของการทำให้เกิดการพบเห็นในตรา</a:t>
            </a:r>
            <a:r>
              <a:rPr lang="th-TH" dirty="0" smtClean="0"/>
              <a:t>สินค้า</a:t>
            </a:r>
            <a:r>
              <a:rPr lang="en-US" dirty="0" smtClean="0"/>
              <a:t>(Brand </a:t>
            </a:r>
            <a:r>
              <a:rPr lang="en-US" dirty="0" smtClean="0"/>
              <a:t>contact) </a:t>
            </a:r>
            <a:r>
              <a:rPr lang="th-TH" dirty="0" smtClean="0"/>
              <a:t>นำสินค้าเข้าไปให้ผู้บริโภคได้พบเห็น ได้รู้จัก ได้สัมผัส ได้ยิน ได้ฟังด้วยความถี่สูง ซึ่งหลักการนี้จะเห็นจากค่ายเพลงต่างๆที่ซื้อเวลาในรายการวิทยุ รายการ</a:t>
            </a:r>
            <a:r>
              <a:rPr lang="th-TH" dirty="0" smtClean="0"/>
              <a:t>โทรทัศน์ เป็นต้น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กลุ่มอ้างอิง(</a:t>
            </a:r>
            <a:r>
              <a:rPr lang="en-US" dirty="0" smtClean="0"/>
              <a:t>reference group</a:t>
            </a:r>
            <a:r>
              <a:rPr lang="th-TH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600200"/>
          </a:xfrm>
        </p:spPr>
        <p:txBody>
          <a:bodyPr/>
          <a:lstStyle/>
          <a:p>
            <a:pPr algn="thaiDist">
              <a:buNone/>
            </a:pPr>
            <a:r>
              <a:rPr lang="th-TH" dirty="0" smtClean="0"/>
              <a:t>		หมายถึง บุคคลหรือกลุ่มที่มีอิทธิพลต่อพฤติกรรมของบุคคลอื่น กลุ่มอ้างอิงนี้ให้บรรทัดฐานและค่านิยมเป็นตัวกำหนดวิถีทางที่บุคคลจะคิดและปฏิบัติ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3013770"/>
            <a:ext cx="5181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/>
              <a:t>บุคคลที่ใช้เป็นกลุ่มอ้างอิง มีดังนี้</a:t>
            </a:r>
          </a:p>
          <a:p>
            <a:r>
              <a:rPr lang="th-TH" sz="3200" dirty="0"/>
              <a:t> </a:t>
            </a:r>
            <a:r>
              <a:rPr lang="th-TH" sz="3200" dirty="0" smtClean="0"/>
              <a:t>         1. บุคคลที่มีชื่อเสียง</a:t>
            </a:r>
          </a:p>
          <a:p>
            <a:r>
              <a:rPr lang="th-TH" sz="3200" dirty="0" smtClean="0"/>
              <a:t>          2. ผู้เชี่ยวชาญ</a:t>
            </a:r>
          </a:p>
          <a:p>
            <a:r>
              <a:rPr lang="th-TH" sz="3200" dirty="0" smtClean="0"/>
              <a:t>          3. บุคคลทั่วไป </a:t>
            </a:r>
          </a:p>
          <a:p>
            <a:r>
              <a:rPr lang="th-TH" sz="3200" dirty="0" smtClean="0"/>
              <a:t>          4. ผู้บริหาร</a:t>
            </a:r>
          </a:p>
          <a:p>
            <a:r>
              <a:rPr lang="th-TH" sz="3200" dirty="0" smtClean="0"/>
              <a:t>          5. ผู้ทรงคุณวุฒิ</a:t>
            </a:r>
          </a:p>
          <a:p>
            <a:r>
              <a:rPr lang="th-TH" sz="3200" dirty="0"/>
              <a:t> </a:t>
            </a:r>
            <a:r>
              <a:rPr lang="th-TH" sz="3200" dirty="0" smtClean="0"/>
              <a:t>         6. ผู้นำทางความคิดของกลุ่ม</a:t>
            </a:r>
            <a:endParaRPr lang="en-US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57200"/>
            <a:ext cx="7498080" cy="1143000"/>
          </a:xfrm>
        </p:spPr>
        <p:txBody>
          <a:bodyPr/>
          <a:lstStyle/>
          <a:p>
            <a:r>
              <a:rPr lang="th-TH" b="1" dirty="0" smtClean="0"/>
              <a:t>วัฒนธรรม </a:t>
            </a:r>
            <a:r>
              <a:rPr lang="en-US" b="1" dirty="0" smtClean="0"/>
              <a:t>(Culture)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52600"/>
            <a:ext cx="7498080" cy="4800600"/>
          </a:xfrm>
        </p:spPr>
        <p:txBody>
          <a:bodyPr/>
          <a:lstStyle/>
          <a:p>
            <a:pPr algn="thaiDist">
              <a:buNone/>
            </a:pPr>
            <a:r>
              <a:rPr lang="th-TH" dirty="0" smtClean="0"/>
              <a:t>		เป็น</a:t>
            </a:r>
            <a:r>
              <a:rPr lang="th-TH" dirty="0" smtClean="0"/>
              <a:t>กลุ่มของค่านิยมพื้นฐาน การรับรู้ ความต้องการ และพฤติกรรม ซึ่งเรียนรู้จากการเป็นสมาชิกของสังคมในครอบครัว วัฒนธรรมจึงเป็นรูปแบบหรือวิถีทางในการดำเนินชีวิต ที่คนส่วนใหญ่ในสังคมยอมรับ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5334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th-TH" sz="54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บทที่ 1 </a:t>
            </a:r>
            <a:br>
              <a:rPr lang="th-TH" sz="54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</a:br>
            <a:r>
              <a:rPr lang="th-TH" sz="54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การวิเคราะห์พฤติกรรมผู้บริโภค</a:t>
            </a:r>
            <a:endParaRPr lang="en-US" sz="5400" dirty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905000"/>
            <a:ext cx="7498080" cy="4800600"/>
          </a:xfrm>
        </p:spPr>
        <p:txBody>
          <a:bodyPr/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sz="3600" dirty="0" smtClean="0"/>
              <a:t>  ผู้บริโภค หมายความว่า  ผู้ซื้อหรือผู้ได้รับบริการจากผู้ประกอบธุรกิจหรือผู้ซึ่งได้รับการเสนอหรือชักชวนจากผู้ประกอบ</a:t>
            </a:r>
            <a:r>
              <a:rPr lang="th-TH" sz="3600" dirty="0" smtClean="0"/>
              <a:t>ธุรกิจ เพื่อให้</a:t>
            </a:r>
            <a:r>
              <a:rPr lang="th-TH" sz="3600" dirty="0" smtClean="0"/>
              <a:t>ซื้อสินค้าหรือ บริการและหมายความรวมถึงผู้ใช้สินค้าหรือผู้ได้รับบริการจากผู้ประกอบธุรกิจโดยชอบ  แม้มิได้เสียค่าตอบแทนก็ตาม</a:t>
            </a:r>
            <a:endParaRPr lang="en-US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533400"/>
            <a:ext cx="7498080" cy="1143000"/>
          </a:xfrm>
        </p:spPr>
        <p:txBody>
          <a:bodyPr/>
          <a:lstStyle/>
          <a:p>
            <a:r>
              <a:rPr lang="th-TH" dirty="0" smtClean="0"/>
              <a:t>ชั้นสังคม(</a:t>
            </a:r>
            <a:r>
              <a:rPr lang="en-US" dirty="0" smtClean="0"/>
              <a:t>Social class</a:t>
            </a:r>
            <a:r>
              <a:rPr lang="th-TH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76400"/>
            <a:ext cx="7498080" cy="3352800"/>
          </a:xfrm>
        </p:spPr>
        <p:txBody>
          <a:bodyPr/>
          <a:lstStyle/>
          <a:p>
            <a:pPr algn="thaiDist">
              <a:buNone/>
            </a:pPr>
            <a:r>
              <a:rPr lang="en-US" dirty="0" smtClean="0"/>
              <a:t>		</a:t>
            </a:r>
            <a:r>
              <a:rPr lang="th-TH" dirty="0" smtClean="0"/>
              <a:t>ปัจจุบันมีความเจริญก้าวหน้า มีการเพิ่มการผลิตสินค้าและบริการและเพื่อให้การผลิตมีประสิทธิภาพจึงมีการแบ่งหน้าที่การทำงานตามความถนัด จากการแบ่งการทำงานนี้ถูกใช้เป็นพื้นฐานสำคัยของความแตกต่างของพฤติกรรมในสังคม จึงมีการประเมินตนเปรียบเทียบกับผุ้อื่น เช่น การประเมินกันว่าได้งานดีกว่า มีการศึกษาสูงกว่า มีทรัพย์สินเงินทองมากกว่า เป็นต้น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320" y="304800"/>
            <a:ext cx="7498080" cy="1143000"/>
          </a:xfrm>
        </p:spPr>
        <p:txBody>
          <a:bodyPr>
            <a:noAutofit/>
          </a:bodyPr>
          <a:lstStyle/>
          <a:p>
            <a:r>
              <a:rPr lang="th-TH" sz="40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บทที่ 4</a:t>
            </a:r>
            <a:br>
              <a:rPr lang="th-TH" sz="40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th-TH" sz="40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กระบวนการตัดสินใจซื้อของผู้บริโภค</a:t>
            </a:r>
            <a:endParaRPr lang="en-US" sz="4000" dirty="0"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438400"/>
            <a:ext cx="7848600" cy="2209800"/>
          </a:xfrm>
        </p:spPr>
        <p:txBody>
          <a:bodyPr>
            <a:normAutofit fontScale="47500" lnSpcReduction="20000"/>
          </a:bodyPr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sz="6700" b="1" dirty="0" smtClean="0"/>
              <a:t> </a:t>
            </a:r>
            <a:r>
              <a:rPr lang="th-TH" sz="6700" dirty="0" smtClean="0"/>
              <a:t>การ</a:t>
            </a:r>
            <a:r>
              <a:rPr lang="th-TH" sz="6700" dirty="0" smtClean="0"/>
              <a:t>ที่คนเรามีชีวิตสุขสบาย ไม่มีปัญหาใด ๆ ก็ไม่คิดที่จะหาสินค้าใด ๆ มาแก้ปัญหาชีวิตของตัวเอง ดังนั้น การตลาดจึงต้องพยายามที่จะจี้จุดปัญหาให้ผู้บริโภคนั้นเกิดปัญหา ปัญหาคืออะไร ปัญหาก็คือความแตกต่างระหว่างสภาพอันเป็นอุดมคติ (</a:t>
            </a:r>
            <a:r>
              <a:rPr lang="en-US" sz="6700" dirty="0" smtClean="0"/>
              <a:t>Ideal</a:t>
            </a:r>
            <a:r>
              <a:rPr lang="th-TH" sz="6700" dirty="0" smtClean="0"/>
              <a:t>)</a:t>
            </a:r>
            <a:r>
              <a:rPr lang="en-US" sz="6700" dirty="0" smtClean="0"/>
              <a:t> </a:t>
            </a:r>
            <a:r>
              <a:rPr lang="th-TH" sz="6700" dirty="0" smtClean="0"/>
              <a:t>กับสภาพอันเป็นจริง (</a:t>
            </a:r>
            <a:r>
              <a:rPr lang="en-US" sz="6700" dirty="0" smtClean="0"/>
              <a:t>Reality</a:t>
            </a:r>
            <a:r>
              <a:rPr lang="th-TH" sz="6700" dirty="0" smtClean="0"/>
              <a:t>)</a:t>
            </a:r>
            <a:endParaRPr lang="en-US" sz="6700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1676400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การมองเห็นปัญหา (</a:t>
            </a:r>
            <a:r>
              <a:rPr lang="en-US" sz="2400" b="1" dirty="0"/>
              <a:t>Perceived </a:t>
            </a:r>
            <a:r>
              <a:rPr lang="en-US" sz="2400" b="1" dirty="0" smtClean="0"/>
              <a:t>problems</a:t>
            </a:r>
            <a:r>
              <a:rPr lang="th-TH" sz="2400" b="1" dirty="0"/>
              <a:t>)</a:t>
            </a:r>
            <a:endParaRPr 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498080" cy="1143000"/>
          </a:xfrm>
        </p:spPr>
        <p:txBody>
          <a:bodyPr/>
          <a:lstStyle/>
          <a:p>
            <a:r>
              <a:rPr lang="th-TH" b="1" dirty="0" smtClean="0"/>
              <a:t>การแสวงหาภายใน (</a:t>
            </a:r>
            <a:r>
              <a:rPr lang="en-US" b="1" dirty="0" smtClean="0"/>
              <a:t>Internal </a:t>
            </a:r>
            <a:r>
              <a:rPr lang="en-US" b="1" dirty="0" smtClean="0"/>
              <a:t>search</a:t>
            </a:r>
            <a:r>
              <a:rPr lang="th-TH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498080" cy="4800600"/>
          </a:xfrm>
        </p:spPr>
        <p:txBody>
          <a:bodyPr/>
          <a:lstStyle/>
          <a:p>
            <a:pPr algn="thaiDist">
              <a:buNone/>
            </a:pPr>
            <a:r>
              <a:rPr lang="th-TH" dirty="0" smtClean="0"/>
              <a:t>     </a:t>
            </a:r>
            <a:r>
              <a:rPr lang="th-TH" dirty="0" smtClean="0"/>
              <a:t>	เมื่อ</a:t>
            </a:r>
            <a:r>
              <a:rPr lang="th-TH" dirty="0" smtClean="0"/>
              <a:t>คนเราเกิดปัญหา ก็จะต้องแสดงหาหนทางแก้ไขภายในเสียก่อน นั้นก็คือ การล้วงลึกเข้าไปในความทรงจำของตัวเอง เช่น เมื่อคนเราเจ็บคอ ก็จะต้องพยายามคิดว่าตัวเองนั้นรู้จักยาแก้เจ็บคออะไรบ้าง หรือคนที่ต้องการเติมน้ำมันเพราะน้ำมันจะหมด ก็จะพยายามนึกว่าปั๊มน้ำมันที่อยู่ใกล้กับบริเวณที่ตัวเองขับรถอยู่นั้นอยู่ที่ไหน มีปั๊มอะไรบ้าง หรือถ่านไฟฉายหมดก็จะต้องนึกว่าถ่านไฟฉายอะไรบ้างที่ตัวเองรู้จักหรืออยากจะซื้อ ด้วยขั้นตอนนี้เองทำให้นักการตลาดที่จะต้องพยายามทำให้สินค้าของตัวเองนั้นประทับอยู่ในความทรงจำของผู้บริโภค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การแสวงหาภายนอก (</a:t>
            </a:r>
            <a:r>
              <a:rPr lang="en-US" b="1" dirty="0" smtClean="0"/>
              <a:t>External </a:t>
            </a:r>
            <a:r>
              <a:rPr lang="en-US" b="1" dirty="0" smtClean="0"/>
              <a:t>search</a:t>
            </a:r>
            <a:r>
              <a:rPr lang="th-TH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dirty="0" smtClean="0"/>
              <a:t>  เมื่อผู้บริโภคต้องการใช้สินค้าที่ตัวเองจำได้ หรือมีรายละเอียดเกี่ยวกับสินค้าที่จำได้ไม่เพียงพอ ผู้บริโภคก็จะเริ่มแสดงหา</a:t>
            </a:r>
            <a:r>
              <a:rPr lang="th-TH" dirty="0" smtClean="0"/>
              <a:t>ข้อมูลเกี่ยว</a:t>
            </a:r>
            <a:r>
              <a:rPr lang="th-TH" dirty="0" smtClean="0"/>
              <a:t>กับสินค้าจากภายนอก </a:t>
            </a:r>
            <a:r>
              <a:rPr lang="th-TH" dirty="0" smtClean="0"/>
              <a:t>ด้วย</a:t>
            </a:r>
            <a:r>
              <a:rPr lang="th-TH" dirty="0" smtClean="0"/>
              <a:t>วิธีการ</a:t>
            </a:r>
            <a:r>
              <a:rPr lang="th-TH" dirty="0" smtClean="0"/>
              <a:t>ต่อไปนี้</a:t>
            </a:r>
          </a:p>
          <a:p>
            <a:pPr marL="0">
              <a:spcBef>
                <a:spcPts val="0"/>
              </a:spcBef>
              <a:buNone/>
            </a:pPr>
            <a:r>
              <a:rPr lang="th-TH" dirty="0" smtClean="0"/>
              <a:t>	</a:t>
            </a:r>
            <a:r>
              <a:rPr lang="th-TH" dirty="0" smtClean="0"/>
              <a:t>1. </a:t>
            </a:r>
            <a:r>
              <a:rPr lang="th-TH" dirty="0" smtClean="0"/>
              <a:t>การหาข้อมูลจากการไปดูโฆษณา </a:t>
            </a:r>
            <a:endParaRPr lang="th-TH" dirty="0" smtClean="0"/>
          </a:p>
          <a:p>
            <a:pPr marL="0">
              <a:spcBef>
                <a:spcPts val="0"/>
              </a:spcBef>
              <a:buNone/>
            </a:pPr>
            <a:r>
              <a:rPr lang="th-TH" dirty="0" smtClean="0"/>
              <a:t>	</a:t>
            </a:r>
            <a:r>
              <a:rPr lang="th-TH" dirty="0" smtClean="0"/>
              <a:t>2. </a:t>
            </a:r>
            <a:r>
              <a:rPr lang="th-TH" dirty="0" smtClean="0"/>
              <a:t>การไป ณ จุดขาย</a:t>
            </a:r>
            <a:r>
              <a:rPr lang="th-TH" dirty="0" smtClean="0"/>
              <a:t>นั้นๆ</a:t>
            </a:r>
          </a:p>
          <a:p>
            <a:pPr marL="0">
              <a:spcBef>
                <a:spcPts val="0"/>
              </a:spcBef>
              <a:buNone/>
            </a:pPr>
            <a:r>
              <a:rPr lang="th-TH" dirty="0" smtClean="0"/>
              <a:t>	</a:t>
            </a:r>
            <a:r>
              <a:rPr lang="th-TH" dirty="0" smtClean="0"/>
              <a:t>3. </a:t>
            </a:r>
            <a:r>
              <a:rPr lang="th-TH" dirty="0" smtClean="0"/>
              <a:t>การโทรศัพท์พูดคุยกับบริษัทหรือร้านค้า </a:t>
            </a:r>
            <a:endParaRPr lang="th-TH" dirty="0" smtClean="0"/>
          </a:p>
          <a:p>
            <a:pPr marL="0">
              <a:spcBef>
                <a:spcPts val="0"/>
              </a:spcBef>
              <a:buNone/>
            </a:pPr>
            <a:r>
              <a:rPr lang="th-TH" dirty="0" smtClean="0"/>
              <a:t>	</a:t>
            </a:r>
            <a:r>
              <a:rPr lang="th-TH" dirty="0" smtClean="0"/>
              <a:t>4. </a:t>
            </a:r>
            <a:r>
              <a:rPr lang="th-TH" dirty="0" smtClean="0"/>
              <a:t>การขอพบพนักงานขาย </a:t>
            </a:r>
            <a:endParaRPr lang="th-TH" dirty="0" smtClean="0"/>
          </a:p>
          <a:p>
            <a:pPr marL="0">
              <a:spcBef>
                <a:spcPts val="0"/>
              </a:spcBef>
              <a:buNone/>
            </a:pPr>
            <a:r>
              <a:rPr lang="th-TH" dirty="0" smtClean="0"/>
              <a:t>	</a:t>
            </a:r>
            <a:r>
              <a:rPr lang="th-TH" dirty="0" smtClean="0"/>
              <a:t>5. </a:t>
            </a:r>
            <a:r>
              <a:rPr lang="th-TH" dirty="0" smtClean="0"/>
              <a:t>การไต่ถามจากผู้อื่นเคยใช้สินค้าแล้วในกรณีดังกล่าว</a:t>
            </a:r>
            <a:r>
              <a:rPr lang="th-TH" dirty="0" smtClean="0"/>
              <a:t>นี้	นั้น</a:t>
            </a:r>
            <a:r>
              <a:rPr lang="th-TH" dirty="0" smtClean="0"/>
              <a:t>เราจะต้องมีสินค้าที่ดี เป็นที่ประทับใจของผู้ที่เคยใช้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การประเมินทางเลือก (</a:t>
            </a:r>
            <a:r>
              <a:rPr lang="en-US" b="1" dirty="0" smtClean="0"/>
              <a:t>Evaluation</a:t>
            </a:r>
            <a:r>
              <a:rPr lang="th-TH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dirty="0" smtClean="0"/>
              <a:t>    </a:t>
            </a:r>
            <a:r>
              <a:rPr lang="th-TH" dirty="0" smtClean="0"/>
              <a:t>ผู้บริโภค</a:t>
            </a:r>
            <a:r>
              <a:rPr lang="th-TH" dirty="0" smtClean="0"/>
              <a:t>ได้รับรู้สินค้ายี่ห้อต่าง ๆ แล้ว ก็จะนำมาประเมินว่า สินค้าใดดีกว่ากันในแง่ใด ความสำคัญในขั้นตอนนี้ก็คือ เราต้องให้จุดเด่นของสินค้าของเรา (</a:t>
            </a:r>
            <a:r>
              <a:rPr lang="en-US" dirty="0" smtClean="0"/>
              <a:t>Feature</a:t>
            </a:r>
            <a:r>
              <a:rPr lang="th-TH" dirty="0" smtClean="0"/>
              <a:t>) ตรง</a:t>
            </a:r>
            <a:r>
              <a:rPr lang="th-TH" dirty="0" smtClean="0"/>
              <a:t>กับมาตรการ (</a:t>
            </a:r>
            <a:r>
              <a:rPr lang="en-US" dirty="0" smtClean="0"/>
              <a:t>Criteria</a:t>
            </a:r>
            <a:r>
              <a:rPr lang="th-TH" dirty="0" smtClean="0"/>
              <a:t>)</a:t>
            </a:r>
            <a:r>
              <a:rPr lang="en-US" dirty="0" smtClean="0"/>
              <a:t> </a:t>
            </a:r>
            <a:r>
              <a:rPr lang="th-TH" dirty="0" smtClean="0"/>
              <a:t>ในการเลือกซื้อของผู้บริโภค ถ้าหากจุดเด่นของสินค้านั้นไม่ใช่จุดที่ผู้บริโภคต้องการ หรือใช้เป็นมาตรการในการตัดสินใจ สินค้าเราย่อมขายไม่ได้ แต่ถ้าเกิดจุดที่เราเด่นสอดคล้องกับมาตรการที่เขาใช้ในการตัดสินใจเลือกซื้อสินค้าเราก็มีโอกาสที่จะขายได้ ดังนั้นนักการตลาดที่ดีจึงควรต้องเรียนรู้ก่อนว่าผู้บริโภคนั้นใช้มาตรการอะไรในการตัดสินใจซื้อสินค้าแต่ละประเภท เช่น ถ้าซื้อยาสีฟัน ผู้บริโภคมักจะดูตรงที่รสชาติและการ</a:t>
            </a:r>
            <a:r>
              <a:rPr lang="th-TH" dirty="0" smtClean="0"/>
              <a:t>ป้องกันฟันผุ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การตัดสินใจซื้อ (</a:t>
            </a:r>
            <a:r>
              <a:rPr lang="en-US" b="1" dirty="0" smtClean="0"/>
              <a:t>Decision </a:t>
            </a:r>
            <a:r>
              <a:rPr lang="en-US" b="1" dirty="0" smtClean="0"/>
              <a:t>making</a:t>
            </a:r>
            <a:r>
              <a:rPr lang="th-TH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dirty="0" smtClean="0"/>
              <a:t> ผู้บริโภคส่วนใหญ่มีความเฉื่อยในการตัดสินใจ ทั้งนี้ทั้งนั้นก็เพราะเหตุว่าในการที่ผู้บริโภคตัดสินใจซื้อนั้นเขาต้องเสี่ยงว่าสินค้าที่เขาซื้อจะดีเหมือนคำโฆษณาหรือไม่ จะมีคุณภาพคุ้มค่าราคาที่เขาจ่ายไปหรือไม่ ผู้บริโภคส่วนใหญ่จะติดอยู่กับสินค้าที่ตัวเองมีความเคยชิน ดังนั้นสินค้าใหม่ ๆ ที่จะนำเสนอตัวเองแก่ผู้บริโภคนั้นต้องหาหนทางในการจะเร่งรัดให้ผู้บริโภคเปลี่ยนใจ และตัดสินใจซื้อสินค้าของตัวเอง วิธีการเร่งรัดการตัดสินใจซื้อสินค้าของผู้บริโภคนั้นมีมากมายหลายวิธี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112" y="762000"/>
            <a:ext cx="7866888" cy="1143000"/>
          </a:xfrm>
        </p:spPr>
        <p:txBody>
          <a:bodyPr>
            <a:noAutofit/>
          </a:bodyPr>
          <a:lstStyle/>
          <a:p>
            <a:r>
              <a:rPr lang="th-TH" sz="3200" dirty="0" smtClean="0"/>
              <a:t>วิธีการกระตุ้นการตัดสินใจ (</a:t>
            </a:r>
            <a:r>
              <a:rPr lang="en-US" sz="3200" dirty="0" smtClean="0"/>
              <a:t>How to activate decision making) </a:t>
            </a:r>
            <a:r>
              <a:rPr lang="th-TH" sz="3200" dirty="0" smtClean="0"/>
              <a:t>มีดังนี้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133600"/>
            <a:ext cx="7315200" cy="3276600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1.</a:t>
            </a:r>
            <a:r>
              <a:rPr lang="th-TH" dirty="0" smtClean="0"/>
              <a:t> การสร้างความ</a:t>
            </a:r>
            <a:r>
              <a:rPr lang="th-TH" dirty="0" smtClean="0"/>
              <a:t>แตกต่าง (</a:t>
            </a:r>
            <a:r>
              <a:rPr lang="en-US" dirty="0" smtClean="0"/>
              <a:t>Differentiation</a:t>
            </a:r>
            <a:r>
              <a:rPr lang="th-TH" dirty="0" smtClean="0"/>
              <a:t>) </a:t>
            </a:r>
          </a:p>
          <a:p>
            <a:pPr>
              <a:buNone/>
            </a:pPr>
            <a:r>
              <a:rPr lang="th-TH" dirty="0" smtClean="0"/>
              <a:t>2. </a:t>
            </a:r>
            <a:r>
              <a:rPr lang="th-TH" dirty="0" smtClean="0"/>
              <a:t>ลดอัตราการเสี่ยงในความรู้สึกของผู้บริโภค </a:t>
            </a:r>
            <a:r>
              <a:rPr lang="th-TH" dirty="0" smtClean="0"/>
              <a:t>(</a:t>
            </a:r>
            <a:r>
              <a:rPr lang="en-US" dirty="0" smtClean="0"/>
              <a:t>Reduced perceived </a:t>
            </a:r>
            <a:r>
              <a:rPr lang="en-US" dirty="0" smtClean="0"/>
              <a:t>risk</a:t>
            </a:r>
            <a:r>
              <a:rPr lang="en-US" dirty="0" smtClean="0"/>
              <a:t>)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3. </a:t>
            </a:r>
            <a:r>
              <a:rPr lang="th-TH" dirty="0" smtClean="0"/>
              <a:t>การสร้างสิ่งล่อใจ (</a:t>
            </a:r>
            <a:r>
              <a:rPr lang="en-US" dirty="0" smtClean="0"/>
              <a:t>Incentives</a:t>
            </a:r>
            <a:r>
              <a:rPr lang="th-TH" dirty="0" smtClean="0"/>
              <a:t>)</a:t>
            </a:r>
          </a:p>
          <a:p>
            <a:pPr>
              <a:buNone/>
            </a:pPr>
            <a:r>
              <a:rPr lang="th-TH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000" dirty="0" smtClean="0"/>
              <a:t>การประเมินผลหลังการซื้อ(</a:t>
            </a:r>
            <a:r>
              <a:rPr lang="en-US" sz="4000" dirty="0" smtClean="0"/>
              <a:t>Post purchase-evaluation</a:t>
            </a:r>
            <a:r>
              <a:rPr lang="th-TH" sz="4000" dirty="0" smtClean="0"/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828800"/>
          </a:xfrm>
        </p:spPr>
        <p:txBody>
          <a:bodyPr/>
          <a:lstStyle/>
          <a:p>
            <a:pPr algn="thaiDist">
              <a:buNone/>
            </a:pPr>
            <a:r>
              <a:rPr lang="en-US" dirty="0" smtClean="0"/>
              <a:t>		</a:t>
            </a:r>
            <a:r>
              <a:rPr lang="th-TH" dirty="0" smtClean="0"/>
              <a:t>หมายถึง กิจกรรมที่เกิดขึ้นภายหลังการตัดสินใจซื้อของผุ้บริโภคเพื่อพิจารณาว่าสินค้านั้นสร้างความพอใจให้แก่ผุ้บริโภคหรือไม่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2971800"/>
            <a:ext cx="5791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 smtClean="0"/>
              <a:t>ผลจากการประเมินหลังการซื้อ จะปรากฏผลดังนี้</a:t>
            </a:r>
          </a:p>
          <a:p>
            <a:r>
              <a:rPr lang="th-TH" sz="3200" dirty="0"/>
              <a:t>	</a:t>
            </a:r>
            <a:r>
              <a:rPr lang="th-TH" sz="3200" dirty="0" smtClean="0"/>
              <a:t>1. เกิดความพึงพอใจ</a:t>
            </a:r>
          </a:p>
          <a:p>
            <a:r>
              <a:rPr lang="th-TH" sz="3200" dirty="0"/>
              <a:t>	</a:t>
            </a:r>
            <a:r>
              <a:rPr lang="th-TH" sz="3200" dirty="0" smtClean="0"/>
              <a:t>2. เลิกใช้สินค้า</a:t>
            </a:r>
          </a:p>
          <a:p>
            <a:r>
              <a:rPr lang="th-TH" sz="3200" dirty="0"/>
              <a:t>	</a:t>
            </a:r>
            <a:r>
              <a:rPr lang="th-TH" sz="3200" dirty="0" smtClean="0"/>
              <a:t>3. เกิดความไม่พอใจ</a:t>
            </a:r>
            <a:endParaRPr lang="en-US" sz="32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บทที่ 5</a:t>
            </a:r>
            <a:br>
              <a:rPr lang="th-TH" dirty="0" smtClean="0"/>
            </a:br>
            <a:r>
              <a:rPr lang="th-TH" dirty="0" smtClean="0"/>
              <a:t>มูลเหตุจูงใจซื้อทั้งทางตรงและทางอ้อม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133600"/>
            <a:ext cx="7022592" cy="1981200"/>
          </a:xfrm>
        </p:spPr>
        <p:txBody>
          <a:bodyPr/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b="1" dirty="0" smtClean="0"/>
              <a:t>สิ่งจูงใจ</a:t>
            </a:r>
            <a:r>
              <a:rPr lang="th-TH" dirty="0" smtClean="0"/>
              <a:t> </a:t>
            </a:r>
            <a:r>
              <a:rPr lang="th-TH" dirty="0" smtClean="0"/>
              <a:t>หมายถึง ภาวะที่พลังงานทางร่างกายได้รวมตัวกัน</a:t>
            </a:r>
            <a:r>
              <a:rPr lang="th-TH" dirty="0" smtClean="0"/>
              <a:t>ขึ้น ซึ่ง</a:t>
            </a:r>
            <a:r>
              <a:rPr lang="th-TH" dirty="0" smtClean="0"/>
              <a:t>เป็นต้นเหตุให้บุคคลถือปฏิบัติหรือประพฤติเพื่อจะไปสู่จุดหมายปลายทาง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3733800"/>
            <a:ext cx="670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/>
              <a:t> </a:t>
            </a:r>
            <a:r>
              <a:rPr lang="th-TH" sz="3200" b="1" dirty="0" smtClean="0"/>
              <a:t>     มูลเหตุจูงใจซื้อ </a:t>
            </a:r>
            <a:r>
              <a:rPr lang="th-TH" sz="3200" dirty="0" smtClean="0"/>
              <a:t>เพื่อเป็นการสนองความต้องการทางด้านร่างกาย เป็นการซื้อผลิตภัณฑ์เพื่อความอยู่รอด</a:t>
            </a:r>
            <a:br>
              <a:rPr lang="th-TH" sz="3200" dirty="0" smtClean="0"/>
            </a:br>
            <a:endParaRPr lang="en-US" sz="32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095488" cy="5105400"/>
          </a:xfrm>
        </p:spPr>
        <p:txBody>
          <a:bodyPr>
            <a:normAutofit lnSpcReduction="10000"/>
          </a:bodyPr>
          <a:lstStyle/>
          <a:p>
            <a:pPr algn="thaiDist"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th-TH" dirty="0" smtClean="0"/>
              <a:t>หมายถึง </a:t>
            </a:r>
            <a:r>
              <a:rPr lang="th-TH" dirty="0" smtClean="0"/>
              <a:t>พฤติกรรมการแสดงออกของบุคคลแต่ละบุคคลในการค้นหา การเลือกซื้อ การใช้ การประเมินผล หรือจัดการกับสินค้าและบริการ ซึ่งผู้บริโภคคาดว่าจะสามารถตอบสนองความต้องการของตนเองได้ ซึ่งเหตุผลที่คุณจำเป็นต้องศึกษาพฤติกรรมผู้บริโภคเพราะพฤติกรรมผู้บริโภคมีผลต่อความสำเร็จของธุรกิจ ดังนั้นการศึกษาพฤติกรรมผู้บริโภคจะทำให้คุณสามารถสร้างกลยุทธ์ทางการตลาด ที่สร้างความพึงพอใจให้แก่ผู้บริโภคและความสามารถในการค้นหาทางแก้ไข พฤติกรรมในการตัดสินใจซื้อสินค้าของผู้บริโภคในสังคมได้ถูกต้องและสอดคล้องกับความสามารถในการตอบสนองของธุรกิจมากยิ่งขึ้น ที่สำคัญจะช่วยในการพัฒนาตลาดและพัฒนาผลิตภัณฑ์ของคุณให้ดีขึ้นอย่างต่อเนื่อง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505361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cs typeface="+mj-cs"/>
              </a:rPr>
              <a:t>พฤติกรรมผู้บริโภค</a:t>
            </a:r>
            <a:r>
              <a:rPr lang="th-TH" sz="4000" dirty="0" smtClean="0">
                <a:cs typeface="+mj-cs"/>
              </a:rPr>
              <a:t> </a:t>
            </a:r>
            <a:r>
              <a:rPr lang="en-US" sz="4000" dirty="0" smtClean="0">
                <a:cs typeface="+mj-cs"/>
              </a:rPr>
              <a:t>(Consumer Behavior) </a:t>
            </a:r>
          </a:p>
          <a:p>
            <a:endParaRPr lang="en-US" sz="4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498080" cy="990600"/>
          </a:xfrm>
        </p:spPr>
        <p:txBody>
          <a:bodyPr/>
          <a:lstStyle/>
          <a:p>
            <a:r>
              <a:rPr lang="th-TH" dirty="0" smtClean="0"/>
              <a:t>กระบวนการพฤติกรรมของผู้บริโภค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7848600" cy="5029200"/>
          </a:xfrm>
        </p:spPr>
        <p:txBody>
          <a:bodyPr>
            <a:noAutofit/>
          </a:bodyPr>
          <a:lstStyle/>
          <a:p>
            <a:pPr marL="596646" indent="-514350" algn="thaiDist">
              <a:buNone/>
            </a:pPr>
            <a:r>
              <a:rPr lang="th-TH" dirty="0" smtClean="0"/>
              <a:t>ขั้น</a:t>
            </a:r>
            <a:r>
              <a:rPr lang="th-TH" dirty="0" smtClean="0"/>
              <a:t>ที่ 1 การรับรู้ถึงปัญหา กระบวนการซื่อจะเกิดขึ้นเมื่อผู้ซื้อตระหนัก</a:t>
            </a:r>
            <a:r>
              <a:rPr lang="th-TH" dirty="0" smtClean="0"/>
              <a:t>ถึงปัญหาหรือ</a:t>
            </a:r>
            <a:r>
              <a:rPr lang="th-TH" dirty="0" smtClean="0"/>
              <a:t>ความต้องการของ</a:t>
            </a:r>
            <a:r>
              <a:rPr lang="th-TH" dirty="0" smtClean="0"/>
              <a:t>ตนเอง</a:t>
            </a:r>
          </a:p>
          <a:p>
            <a:pPr marL="596646" indent="-514350" algn="thaiDist">
              <a:buNone/>
            </a:pPr>
            <a:r>
              <a:rPr lang="th-TH" dirty="0" smtClean="0"/>
              <a:t>ขั้นที่ 2 การค้นหาข้อมูล ในขั้นนี้ผู้บริโภคจะแสวงหาข้อมูลเพื่อตัดสินใจ ในขั้นแรกจะค้นหาข้อมูลจากแหล่งภายในก่อน เพื่อนำมาใช้ในการประเมินทางเลือก หากยังได้ข้อมูลไม่เพียงพอก็ต้องหาข้อมูลเพิ่มจากแหล่งภายนอก</a:t>
            </a:r>
          </a:p>
          <a:p>
            <a:pPr marL="596646" indent="-514350" algn="thaiDist">
              <a:buNone/>
            </a:pPr>
            <a:r>
              <a:rPr lang="th-TH" dirty="0" smtClean="0"/>
              <a:t>ขั้นที่ 3 การประเมินผลทางเลือก ผู้บริโภคจะนำข้อมูลที่ได้รวบรวมไว้มาจัดเป็นหมวดหมู่และวิเคราะห์ข้อดี ข้อเสีย ทั้งในลักษณะการเปรียบเทียบหาทางเลือกและความคุ้มค่ามากที่สุด</a:t>
            </a:r>
            <a:br>
              <a:rPr lang="th-TH" dirty="0" smtClean="0"/>
            </a:br>
            <a:r>
              <a:rPr lang="th-TH" dirty="0" smtClean="0"/>
              <a:t>         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685800"/>
            <a:ext cx="7315200" cy="5791200"/>
          </a:xfrm>
        </p:spPr>
        <p:txBody>
          <a:bodyPr>
            <a:normAutofit/>
          </a:bodyPr>
          <a:lstStyle/>
          <a:p>
            <a:pPr algn="thaiDist">
              <a:buNone/>
            </a:pPr>
            <a:r>
              <a:rPr lang="th-TH" dirty="0" smtClean="0"/>
              <a:t>ขั้นที่ 4 การตัดสินใจเลือกทางเลือกที่ดีที่สุด หลังการประเมิน ผู้ประเมินจะทราบข้อดี ข้อเสีย หลังจากนั้นบุคคลจะต้องตัดสินใจเลือกทางเลือกที่ดีที่สุดในการแก็ปัญหา มักใช้ประสบการณ์ในอดีตเป็นเกณฑ์ทั้งประสบการณ์ของตนเองและ</a:t>
            </a:r>
            <a:r>
              <a:rPr lang="th-TH" dirty="0" smtClean="0"/>
              <a:t>ผู้อื่น</a:t>
            </a:r>
          </a:p>
          <a:p>
            <a:pPr algn="thaiDist">
              <a:buNone/>
            </a:pPr>
            <a:r>
              <a:rPr lang="th-TH" dirty="0" smtClean="0"/>
              <a:t>ขั้น</a:t>
            </a:r>
            <a:r>
              <a:rPr lang="th-TH" dirty="0" smtClean="0"/>
              <a:t>ที่ 5 การประเมินภายหลังการซื้อ เป็นขั้นสุดท้ายหลังจากการซื้อ ผู้บริโภคจะนำผลิตภัณฑ์ที่ซื้อนั้นมาใช้ และในขณะเดียวกันก็จะทำการประเมินผลิตภัณฑ์นั้นไปด้วย ซึ่งจะเห็นได้ว่า กระบวนการตัดสินใจซื้อของผู้บริโภคเป็นกระบวนการต่อเนื่อง ไม่ได้</a:t>
            </a:r>
            <a:r>
              <a:rPr lang="th-TH" dirty="0" smtClean="0"/>
              <a:t>หยุดตรงที่การซื้อ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848600" cy="1143000"/>
          </a:xfrm>
        </p:spPr>
        <p:txBody>
          <a:bodyPr>
            <a:noAutofit/>
          </a:bodyPr>
          <a:lstStyle/>
          <a:p>
            <a:r>
              <a:rPr lang="th-TH" sz="3800" dirty="0" smtClean="0">
                <a:latin typeface="2005_iannnnnMTV" pitchFamily="2" charset="0"/>
                <a:cs typeface="2005_iannnnnMTV" pitchFamily="2" charset="0"/>
              </a:rPr>
              <a:t>การวิเคราะห์พฤติกรรม</a:t>
            </a:r>
            <a:r>
              <a:rPr lang="th-TH" sz="3800" dirty="0" smtClean="0">
                <a:latin typeface="2005_iannnnnMTV" pitchFamily="2" charset="0"/>
                <a:cs typeface="2005_iannnnnMTV" pitchFamily="2" charset="0"/>
              </a:rPr>
              <a:t>ผู้บริโภค(</a:t>
            </a:r>
            <a:r>
              <a:rPr lang="en-US" sz="3800" dirty="0" smtClean="0">
                <a:latin typeface="2005_iannnnnMTV" pitchFamily="2" charset="0"/>
                <a:cs typeface="2005_iannnnnMTV" pitchFamily="2" charset="0"/>
              </a:rPr>
              <a:t>consumer</a:t>
            </a:r>
            <a:r>
              <a:rPr lang="th-TH" sz="3800" dirty="0" smtClean="0">
                <a:latin typeface="2005_iannnnnMTV" pitchFamily="2" charset="0"/>
                <a:cs typeface="2005_iannnnnMTV" pitchFamily="2" charset="0"/>
              </a:rPr>
              <a:t> </a:t>
            </a:r>
            <a:r>
              <a:rPr lang="en-US" sz="3800" dirty="0" smtClean="0">
                <a:latin typeface="2005_iannnnnMTV" pitchFamily="2" charset="0"/>
                <a:cs typeface="2005_iannnnnMTV" pitchFamily="2" charset="0"/>
              </a:rPr>
              <a:t>behavior</a:t>
            </a:r>
            <a:r>
              <a:rPr lang="th-TH" sz="3800" dirty="0" smtClean="0">
                <a:latin typeface="2005_iannnnnMTV" pitchFamily="2" charset="0"/>
                <a:cs typeface="2005_iannnnnMTV" pitchFamily="2" charset="0"/>
              </a:rPr>
              <a:t> </a:t>
            </a:r>
            <a:r>
              <a:rPr lang="en-US" sz="3800" dirty="0" smtClean="0">
                <a:latin typeface="2005_iannnnnMTV" pitchFamily="2" charset="0"/>
                <a:cs typeface="2005_iannnnnMTV" pitchFamily="2" charset="0"/>
              </a:rPr>
              <a:t>analysis)</a:t>
            </a:r>
            <a:endParaRPr lang="en-US" sz="3800" dirty="0">
              <a:latin typeface="2005_iannnnnMTV" pitchFamily="2" charset="0"/>
              <a:cs typeface="2005_iannnnnMTV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371600"/>
            <a:ext cx="7498080" cy="4572000"/>
          </a:xfrm>
        </p:spPr>
        <p:txBody>
          <a:bodyPr>
            <a:normAutofit/>
          </a:bodyPr>
          <a:lstStyle/>
          <a:p>
            <a:pPr algn="thaiDist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th-TH" sz="4000" dirty="0" smtClean="0">
                <a:latin typeface="2005_iannnnnMTV" pitchFamily="2" charset="0"/>
                <a:cs typeface="2005_iannnnnMTV" pitchFamily="2" charset="0"/>
              </a:rPr>
              <a:t>	</a:t>
            </a:r>
            <a:r>
              <a:rPr lang="en-US" sz="3600" dirty="0" smtClean="0">
                <a:latin typeface="2005_iannnnnMTV" pitchFamily="2" charset="0"/>
                <a:cs typeface="2005_iannnnnMTV" pitchFamily="2" charset="0"/>
              </a:rPr>
              <a:t> </a:t>
            </a:r>
            <a:r>
              <a:rPr lang="th-TH" sz="3600" dirty="0" smtClean="0">
                <a:latin typeface="2005_iannnnnMTV" pitchFamily="2" charset="0"/>
                <a:cs typeface="2005_iannnnnMTV" pitchFamily="2" charset="0"/>
              </a:rPr>
              <a:t>การ</a:t>
            </a:r>
            <a:r>
              <a:rPr lang="th-TH" sz="3600" dirty="0" smtClean="0">
                <a:latin typeface="2005_iannnnnMTV" pitchFamily="2" charset="0"/>
                <a:cs typeface="2005_iannnnnMTV" pitchFamily="2" charset="0"/>
              </a:rPr>
              <a:t>วิเคราะห์พฤติกรรมผู้บริโภคเป็นการค้นหาหรือวิจัยที่เกี่ยวกับพฤติกรรมการซื้อและบริโภคเพื่อทราบถึงลักษณะความต้องการและพฤติกรรมการซื้อและการใช้ของผู้บริโภค คำตอบที่ได้จะช่วยให้สามารถจัดกลยุทธ์ การตลาด ที่สามารถตอบสนองความพึงพอใจของผู้บริโภคได้อย่างเหมาะสม 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85800"/>
            <a:ext cx="8001000" cy="1143000"/>
          </a:xfrm>
        </p:spPr>
        <p:txBody>
          <a:bodyPr>
            <a:noAutofit/>
          </a:bodyPr>
          <a:lstStyle/>
          <a:p>
            <a:r>
              <a:rPr lang="th-TH" sz="5400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4711_AtNoon_BigHead" pitchFamily="2" charset="0"/>
                <a:cs typeface="4711_AtNoon_BigHead" pitchFamily="2" charset="0"/>
              </a:rPr>
              <a:t>บทที่ 2 </a:t>
            </a:r>
            <a:r>
              <a:rPr lang="th-TH" sz="40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4711_AtNoon_BigHead" pitchFamily="2" charset="0"/>
                <a:cs typeface="4711_AtNoon_BigHead" pitchFamily="2" charset="0"/>
              </a:rPr>
              <a:t/>
            </a:r>
            <a:br>
              <a:rPr lang="th-TH" sz="40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4711_AtNoon_BigHead" pitchFamily="2" charset="0"/>
                <a:cs typeface="4711_AtNoon_BigHead" pitchFamily="2" charset="0"/>
              </a:rPr>
            </a:br>
            <a:r>
              <a:rPr lang="th-TH" sz="40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4711_AtNoon_BigHead" pitchFamily="2" charset="0"/>
                <a:cs typeface="4711_AtNoon_BigHead" pitchFamily="2" charset="0"/>
              </a:rPr>
              <a:t>ปัจจัยภายในที่มีอิทธิพลต่อการตัดสินใจซื้อของผู้บริโภค</a:t>
            </a:r>
            <a:endParaRPr lang="en-US" sz="4000" dirty="0"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4711_AtNoon_BigHead" pitchFamily="2" charset="0"/>
              <a:cs typeface="4711_AtNoon_BigHead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3520" y="2286000"/>
            <a:ext cx="7955280" cy="4800600"/>
          </a:xfrm>
        </p:spPr>
        <p:txBody>
          <a:bodyPr/>
          <a:lstStyle/>
          <a:p>
            <a:pPr>
              <a:buNone/>
            </a:pPr>
            <a:r>
              <a:rPr lang="th-TH" b="1" dirty="0" smtClean="0"/>
              <a:t>ความ</a:t>
            </a:r>
            <a:r>
              <a:rPr lang="th-TH" b="1" dirty="0" smtClean="0"/>
              <a:t>ต้องการ </a:t>
            </a:r>
            <a:r>
              <a:rPr lang="th-TH" b="1" dirty="0" smtClean="0"/>
              <a:t>(</a:t>
            </a:r>
            <a:r>
              <a:rPr lang="en-US" b="1" dirty="0" smtClean="0"/>
              <a:t>Want</a:t>
            </a:r>
            <a:r>
              <a:rPr lang="th-TH" b="1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h-TH" dirty="0" smtClean="0">
                <a:cs typeface="+mj-cs"/>
              </a:rPr>
              <a:t>ความ</a:t>
            </a:r>
            <a:r>
              <a:rPr lang="th-TH" dirty="0" smtClean="0">
                <a:cs typeface="+mj-cs"/>
              </a:rPr>
              <a:t>ต้องการของมนุษย์แบ่งออกเป็น 2 ประเภท</a:t>
            </a:r>
            <a:br>
              <a:rPr lang="th-TH" dirty="0" smtClean="0">
                <a:cs typeface="+mj-cs"/>
              </a:rPr>
            </a:br>
            <a:r>
              <a:rPr lang="th-TH" dirty="0" smtClean="0">
                <a:cs typeface="+mj-cs"/>
              </a:rPr>
              <a:t>1. </a:t>
            </a:r>
            <a:r>
              <a:rPr lang="th-TH" dirty="0" smtClean="0">
                <a:cs typeface="+mj-cs"/>
              </a:rPr>
              <a:t>ความต้องการขั้นปฐมภูมิ หรือความต้องการชีวภาพ </a:t>
            </a:r>
            <a:r>
              <a:rPr lang="th-TH" dirty="0" smtClean="0">
                <a:cs typeface="+mj-cs"/>
              </a:rPr>
              <a:t>	(</a:t>
            </a:r>
            <a:r>
              <a:rPr lang="en-US" dirty="0" smtClean="0">
                <a:cs typeface="+mj-cs"/>
              </a:rPr>
              <a:t>Primary needs or physiological </a:t>
            </a:r>
            <a:r>
              <a:rPr lang="en-US" dirty="0" smtClean="0">
                <a:cs typeface="+mj-cs"/>
              </a:rPr>
              <a:t>needs</a:t>
            </a:r>
            <a:r>
              <a:rPr lang="th-TH" dirty="0" smtClean="0">
                <a:cs typeface="+mj-cs"/>
              </a:rPr>
              <a:t>)</a:t>
            </a:r>
            <a:r>
              <a:rPr lang="en-US" dirty="0" smtClean="0">
                <a:cs typeface="+mj-cs"/>
              </a:rPr>
              <a:t/>
            </a:r>
            <a:br>
              <a:rPr lang="en-US" dirty="0" smtClean="0">
                <a:cs typeface="+mj-cs"/>
              </a:rPr>
            </a:br>
            <a:r>
              <a:rPr lang="th-TH" dirty="0" smtClean="0">
                <a:cs typeface="+mj-cs"/>
              </a:rPr>
              <a:t>2. ความ</a:t>
            </a:r>
            <a:r>
              <a:rPr lang="th-TH" dirty="0" smtClean="0">
                <a:cs typeface="+mj-cs"/>
              </a:rPr>
              <a:t>ต้องการขั้นทุติยภูมิ หรือความต้องการทางสังคม </a:t>
            </a:r>
            <a:r>
              <a:rPr lang="th-TH" dirty="0" smtClean="0">
                <a:cs typeface="+mj-cs"/>
              </a:rPr>
              <a:t>	(</a:t>
            </a:r>
            <a:r>
              <a:rPr lang="en-US" dirty="0" smtClean="0">
                <a:cs typeface="+mj-cs"/>
              </a:rPr>
              <a:t>Secondary needs or social </a:t>
            </a:r>
            <a:r>
              <a:rPr lang="en-US" dirty="0" smtClean="0">
                <a:cs typeface="+mj-cs"/>
              </a:rPr>
              <a:t>needs</a:t>
            </a:r>
            <a:r>
              <a:rPr lang="th-TH" dirty="0" smtClean="0">
                <a:cs typeface="+mj-cs"/>
              </a:rPr>
              <a:t>)</a:t>
            </a:r>
            <a:endParaRPr lang="en-US" dirty="0"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แรงจูงใจ (</a:t>
            </a:r>
            <a:r>
              <a:rPr lang="en-US" b="1" dirty="0" smtClean="0"/>
              <a:t>Motive</a:t>
            </a:r>
            <a:r>
              <a:rPr lang="th-TH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71600"/>
            <a:ext cx="7848600" cy="4419600"/>
          </a:xfrm>
        </p:spPr>
        <p:txBody>
          <a:bodyPr>
            <a:normAutofit lnSpcReduction="10000"/>
          </a:bodyPr>
          <a:lstStyle/>
          <a:p>
            <a:pPr algn="thaiDist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th-TH" dirty="0" smtClean="0"/>
              <a:t>	หมายถึง </a:t>
            </a:r>
            <a:r>
              <a:rPr lang="th-TH" dirty="0" smtClean="0"/>
              <a:t>ความต้องการที่เกิดขึ้นอย่างรุนแรงบังคับให้บุคคลเกิดความพยายามที่จะค้นหาวิธีเพื่อสนองความต้องการนั้น</a:t>
            </a:r>
            <a:br>
              <a:rPr lang="th-TH" dirty="0" smtClean="0"/>
            </a:br>
            <a:r>
              <a:rPr lang="th-TH" b="1" dirty="0" smtClean="0"/>
              <a:t>กระบวนการ</a:t>
            </a:r>
            <a:r>
              <a:rPr lang="th-TH" b="1" dirty="0" smtClean="0"/>
              <a:t>ของการจูง</a:t>
            </a:r>
            <a:r>
              <a:rPr lang="th-TH" b="1" dirty="0" smtClean="0"/>
              <a:t>ใจ</a:t>
            </a:r>
          </a:p>
          <a:p>
            <a:pPr algn="thaiDist">
              <a:buNone/>
            </a:pPr>
            <a:r>
              <a:rPr lang="th-TH" dirty="0" smtClean="0"/>
              <a:t>	</a:t>
            </a:r>
            <a:r>
              <a:rPr lang="th-TH" dirty="0" smtClean="0"/>
              <a:t>	1. ความจำเป็น ความต้องการ และความปรารถนาที่ยังไม่ได้	รับการตอบสนอง</a:t>
            </a:r>
          </a:p>
          <a:p>
            <a:pPr algn="thaiDist">
              <a:buNone/>
            </a:pPr>
            <a:r>
              <a:rPr lang="th-TH" dirty="0" smtClean="0"/>
              <a:t>	</a:t>
            </a:r>
            <a:r>
              <a:rPr lang="th-TH" dirty="0" smtClean="0"/>
              <a:t>	2. ความตึงเครียด</a:t>
            </a:r>
          </a:p>
          <a:p>
            <a:pPr algn="thaiDist">
              <a:buNone/>
            </a:pPr>
            <a:r>
              <a:rPr lang="th-TH" dirty="0" smtClean="0"/>
              <a:t>		3. แรงกระตุ้น</a:t>
            </a:r>
          </a:p>
          <a:p>
            <a:pPr algn="thaiDist">
              <a:buNone/>
            </a:pPr>
            <a:r>
              <a:rPr lang="th-TH" dirty="0" smtClean="0"/>
              <a:t>	</a:t>
            </a:r>
            <a:r>
              <a:rPr lang="th-TH" dirty="0" smtClean="0"/>
              <a:t>	4. พฤติกรรม</a:t>
            </a:r>
          </a:p>
          <a:p>
            <a:pPr algn="thaiDi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การรับรู้ (</a:t>
            </a:r>
            <a:r>
              <a:rPr lang="en-US" b="1" dirty="0" smtClean="0"/>
              <a:t>Perception)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>
              <a:buNone/>
            </a:pPr>
            <a:r>
              <a:rPr lang="th-TH" dirty="0" smtClean="0"/>
              <a:t>		การ</a:t>
            </a:r>
            <a:r>
              <a:rPr lang="th-TH" dirty="0" smtClean="0"/>
              <a:t>รับรู้เป็นกระบวนการที่มนุษย์ได้สัมผัสสิ่งใดสิ่งหนึ่งแล้วตีความหมายสิ่งที่ได้สัมผัสเพื่อสร้างภาพในสมอง </a:t>
            </a:r>
          </a:p>
          <a:p>
            <a:pPr algn="thaiDist">
              <a:buNone/>
            </a:pPr>
            <a:r>
              <a:rPr lang="th-TH" dirty="0" smtClean="0"/>
              <a:t>	</a:t>
            </a:r>
            <a:r>
              <a:rPr lang="th-TH" b="1" dirty="0" smtClean="0"/>
              <a:t>ปัจจัยที่มีอิทธิพลต่อการรับรู้ของมนุษย์มีดังนี้</a:t>
            </a:r>
            <a:r>
              <a:rPr lang="th-TH" dirty="0" smtClean="0"/>
              <a:t> </a:t>
            </a:r>
            <a:endParaRPr lang="th-TH" dirty="0" smtClean="0"/>
          </a:p>
          <a:p>
            <a:pPr algn="thaiDist">
              <a:buNone/>
            </a:pPr>
            <a:r>
              <a:rPr lang="th-TH" dirty="0" smtClean="0"/>
              <a:t>	</a:t>
            </a:r>
            <a:r>
              <a:rPr lang="th-TH" dirty="0" smtClean="0"/>
              <a:t>	1.</a:t>
            </a:r>
            <a:r>
              <a:rPr lang="th-TH" dirty="0" smtClean="0"/>
              <a:t>องค์ประกอบทาง</a:t>
            </a:r>
            <a:r>
              <a:rPr lang="th-TH" dirty="0" smtClean="0"/>
              <a:t>เทคนิค</a:t>
            </a:r>
            <a:r>
              <a:rPr lang="th-TH" dirty="0" smtClean="0"/>
              <a:t> </a:t>
            </a:r>
            <a:endParaRPr lang="th-TH" dirty="0" smtClean="0"/>
          </a:p>
          <a:p>
            <a:pPr algn="thaiDist">
              <a:buNone/>
            </a:pPr>
            <a:r>
              <a:rPr lang="th-TH" dirty="0" smtClean="0"/>
              <a:t>	</a:t>
            </a:r>
            <a:r>
              <a:rPr lang="th-TH" dirty="0" smtClean="0"/>
              <a:t>	2.</a:t>
            </a:r>
            <a:r>
              <a:rPr lang="th-TH" dirty="0" smtClean="0"/>
              <a:t>ความพร้อมทางด้าน</a:t>
            </a:r>
            <a:r>
              <a:rPr lang="th-TH" dirty="0" smtClean="0"/>
              <a:t>สมอง</a:t>
            </a:r>
            <a:r>
              <a:rPr lang="th-TH" dirty="0" smtClean="0"/>
              <a:t> </a:t>
            </a:r>
            <a:endParaRPr lang="th-TH" dirty="0" smtClean="0"/>
          </a:p>
          <a:p>
            <a:pPr algn="thaiDist">
              <a:buNone/>
            </a:pPr>
            <a:r>
              <a:rPr lang="th-TH" dirty="0" smtClean="0"/>
              <a:t>	</a:t>
            </a:r>
            <a:r>
              <a:rPr lang="th-TH" dirty="0" smtClean="0"/>
              <a:t>	3.</a:t>
            </a:r>
            <a:r>
              <a:rPr lang="th-TH" dirty="0" smtClean="0"/>
              <a:t>ประสบการณ์ใน</a:t>
            </a:r>
            <a:r>
              <a:rPr lang="th-TH" dirty="0" smtClean="0"/>
              <a:t>อดีต</a:t>
            </a:r>
            <a:r>
              <a:rPr lang="th-TH" dirty="0" smtClean="0"/>
              <a:t> </a:t>
            </a:r>
            <a:endParaRPr lang="th-TH" dirty="0" smtClean="0"/>
          </a:p>
          <a:p>
            <a:pPr algn="thaiDist">
              <a:buNone/>
            </a:pPr>
            <a:r>
              <a:rPr lang="th-TH" dirty="0" smtClean="0"/>
              <a:t>	</a:t>
            </a:r>
            <a:r>
              <a:rPr lang="th-TH" dirty="0" smtClean="0"/>
              <a:t>	4.</a:t>
            </a:r>
            <a:r>
              <a:rPr lang="th-TH" dirty="0" smtClean="0"/>
              <a:t>สภาวะอารมณ์</a:t>
            </a:r>
            <a:endParaRPr lang="th-TH" dirty="0" smtClean="0"/>
          </a:p>
          <a:p>
            <a:pPr algn="thaiDist">
              <a:buNone/>
            </a:pPr>
            <a:r>
              <a:rPr lang="th-TH" dirty="0" smtClean="0"/>
              <a:t>		5.</a:t>
            </a:r>
            <a:r>
              <a:rPr lang="th-TH" dirty="0" smtClean="0"/>
              <a:t>ปัจจัยทางสังคมและวัฒนธรรม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164</TotalTime>
  <Words>540</Words>
  <Application>Microsoft Office PowerPoint</Application>
  <PresentationFormat>On-screen Show (4:3)</PresentationFormat>
  <Paragraphs>127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Solstice</vt:lpstr>
      <vt:lpstr>สื่อการเรียนการสอน</vt:lpstr>
      <vt:lpstr>บทที่ 1  การวิเคราะห์พฤติกรรมผู้บริโภค</vt:lpstr>
      <vt:lpstr>Slide 3</vt:lpstr>
      <vt:lpstr>กระบวนการพฤติกรรมของผู้บริโภค</vt:lpstr>
      <vt:lpstr>Slide 5</vt:lpstr>
      <vt:lpstr>การวิเคราะห์พฤติกรรมผู้บริโภค(consumer behavior analysis)</vt:lpstr>
      <vt:lpstr>บทที่ 2  ปัจจัยภายในที่มีอิทธิพลต่อการตัดสินใจซื้อของผู้บริโภค</vt:lpstr>
      <vt:lpstr>แรงจูงใจ (Motive)</vt:lpstr>
      <vt:lpstr>การรับรู้ (Perception)</vt:lpstr>
      <vt:lpstr>การเรียนรู้(Learning)</vt:lpstr>
      <vt:lpstr>Slide 11</vt:lpstr>
      <vt:lpstr>บุคลิกภาพ (Personality)</vt:lpstr>
      <vt:lpstr>ทัศนคติ(Attitudes)</vt:lpstr>
      <vt:lpstr>บทที่ 3 ปัจจัยภายนอกที่มีอิทธิพลต่อการตัดสินใจซื้อของผู้บริโภค</vt:lpstr>
      <vt:lpstr>อิทธิพลของครอบครัวที่มีต่อการตัดสินใจซื้อ</vt:lpstr>
      <vt:lpstr>สภาพเศรษฐกิจ ( Economy)</vt:lpstr>
      <vt:lpstr>การติดต่อธุรกิจ ( Business contacts)</vt:lpstr>
      <vt:lpstr>กลุ่มอ้างอิง(reference group)</vt:lpstr>
      <vt:lpstr>วัฒนธรรม (Culture)</vt:lpstr>
      <vt:lpstr>ชั้นสังคม(Social class)</vt:lpstr>
      <vt:lpstr>บทที่ 4 กระบวนการตัดสินใจซื้อของผู้บริโภค</vt:lpstr>
      <vt:lpstr>การแสวงหาภายใน (Internal search)</vt:lpstr>
      <vt:lpstr>การแสวงหาภายนอก (External search)</vt:lpstr>
      <vt:lpstr>การประเมินทางเลือก (Evaluation)</vt:lpstr>
      <vt:lpstr>การตัดสินใจซื้อ (Decision making)</vt:lpstr>
      <vt:lpstr>วิธีการกระตุ้นการตัดสินใจ (How to activate decision making) มีดังนี้</vt:lpstr>
      <vt:lpstr>การประเมินผลหลังการซื้อ(Post purchase-evaluation)</vt:lpstr>
      <vt:lpstr>บทที่ 5 มูลเหตุจูงใจซื้อทั้งทางตรงและทางอ้อม</vt:lpstr>
      <vt:lpstr>Slide 29</vt:lpstr>
      <vt:lpstr>Slide 30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สื่อการเรียนการสอน</dc:title>
  <dc:creator>COM</dc:creator>
  <cp:lastModifiedBy>COM</cp:lastModifiedBy>
  <cp:revision>20</cp:revision>
  <dcterms:created xsi:type="dcterms:W3CDTF">2011-08-05T06:04:40Z</dcterms:created>
  <dcterms:modified xsi:type="dcterms:W3CDTF">2011-08-05T08:48:40Z</dcterms:modified>
</cp:coreProperties>
</file>