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042B7-27B6-4AD7-A0B7-7DE165068A45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82B4E-1221-4BB7-9713-C6B3DCB36F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82B4E-1221-4BB7-9713-C6B3DCB36F7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F20E25-D5DF-4F1B-B36A-DEA68092EA88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65C7F2-E4C0-4AB5-ABFF-FD0E01DF00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th-TH" sz="9600" b="1" dirty="0" smtClean="0">
                <a:solidFill>
                  <a:srgbClr val="FF33CC"/>
                </a:solidFill>
              </a:rPr>
              <a:t>สื่อการเรียนการสอน</a:t>
            </a:r>
            <a:endParaRPr lang="en-US" sz="9600" b="1" dirty="0">
              <a:solidFill>
                <a:srgbClr val="FF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914400"/>
          </a:xfrm>
        </p:spPr>
        <p:txBody>
          <a:bodyPr>
            <a:noAutofit/>
          </a:bodyPr>
          <a:lstStyle/>
          <a:p>
            <a:r>
              <a:rPr lang="th-TH" sz="8000" b="1" dirty="0" smtClean="0">
                <a:solidFill>
                  <a:schemeClr val="bg2">
                    <a:lumMod val="50000"/>
                  </a:schemeClr>
                </a:solidFill>
              </a:rPr>
              <a:t>วิชา ทักษะภาษาไทยเพื่ออาชีพ</a:t>
            </a:r>
            <a:endParaRPr lang="en-US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บทที่3 การวิเคราะห์และประเมินค่าจากการรับสาร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4400" dirty="0" smtClean="0">
                <a:solidFill>
                  <a:srgbClr val="FF0000"/>
                </a:solidFill>
              </a:rPr>
              <a:t>		การวิเคราะห์สาร เป็นกระบวนการพิจารณาแยกแยะ ส่วนประกอบของสารหลังจากที่ได้รับรู้ข่าวสารแล้ว การสิเคราะห์เป็นการสรุปความรู้ ความคิดที่ได้จากอ่าน การดู และการฟังสารนั้นๆ อันจะส่งผลให้ผู้รับสารเป็นผู้รอบรู้มีเหตุผล เข้าถึงสารเหล่านั้นอย่างแท้จริง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4495800" cy="838200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7030A0"/>
                </a:solidFill>
              </a:rPr>
              <a:t>3.2 ความหมายของการวิเคราะห์สาร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th-TH" sz="4400" dirty="0" smtClean="0">
                <a:solidFill>
                  <a:srgbClr val="FF0000"/>
                </a:solidFill>
              </a:rPr>
              <a:t>หมายถึง การพิจารณาไตร่ตรองอย่างละเอียดถีถ้วน และแยกแยะส่วนต่างๆ  ของสารได้อย่างมีเหตุผล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3.3 ประโยชน์ของการวิเคราะห์สาร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th-TH" dirty="0" smtClean="0">
                <a:solidFill>
                  <a:srgbClr val="FF0000"/>
                </a:solidFill>
              </a:rPr>
              <a:t>ได้รับความรู้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 smtClean="0">
                <a:solidFill>
                  <a:srgbClr val="FF0000"/>
                </a:solidFill>
              </a:rPr>
              <a:t>เป็นการเพิ่มพูนความคิด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 smtClean="0">
                <a:solidFill>
                  <a:srgbClr val="FF0000"/>
                </a:solidFill>
              </a:rPr>
              <a:t>สามารถพัฒนาบุคลิกภาพ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 smtClean="0">
                <a:solidFill>
                  <a:srgbClr val="FF0000"/>
                </a:solidFill>
              </a:rPr>
              <a:t>ได้รับคติ ข้อคิด และความสนุกสนานเพลิดเพลิน</a:t>
            </a:r>
          </a:p>
          <a:p>
            <a:pPr marL="514350" indent="-514350">
              <a:buFont typeface="+mj-lt"/>
              <a:buAutoNum type="arabicParenR"/>
            </a:pPr>
            <a:r>
              <a:rPr lang="th-TH" dirty="0" smtClean="0">
                <a:solidFill>
                  <a:srgbClr val="FF0000"/>
                </a:solidFill>
              </a:rPr>
              <a:t>ทำให้เป็นนักวิจารณ์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3.4 หลักการอ่านเพื่อการวเคราะห์สาร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อ่านอย่างคร่าว ๆ อ่านเฉพาะชื่อเรื่อง คำนำ สารบัญ หัวข้อใหญ่ๆ หัวข้อย่อย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อ่านเนื้อหาทั้งหมด เพื่อจับใจความสำคัญ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อ่านข้อความที่น่าสนใจ และส่วนที่เห็นว่าเป็นศัพท์ สำนวนที่ต้องการแปลความหมายหรือตีความ ตลอดจนทำความเข้าใจเกี่ยวกับคำ วลี และประโยคที่ซับซ้อนเพื่อที่จะได้เข้าใจอย่างชัดเจน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อ่านทบทวนหัวข้อต่างๆ อย่างละเอียดอีกครั้งเพื่อหาแนวคิด ความต้องการ หรือวัตถุประสงค์ของผู้เขียน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3.5 วิธีการอ่านเพื่อวิเคราะห์สาร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solidFill>
                  <a:srgbClr val="FF0000"/>
                </a:solidFill>
              </a:rPr>
              <a:t>อ่านเพื่อเข้าใจเรื่อง</a:t>
            </a:r>
          </a:p>
          <a:p>
            <a:r>
              <a:rPr lang="th-TH" sz="3600" dirty="0" smtClean="0">
                <a:solidFill>
                  <a:srgbClr val="FF0000"/>
                </a:solidFill>
              </a:rPr>
              <a:t>อ่านเพื่อเก็บใจความสำคัญ</a:t>
            </a:r>
          </a:p>
          <a:p>
            <a:r>
              <a:rPr lang="th-TH" sz="3600" dirty="0" smtClean="0">
                <a:solidFill>
                  <a:srgbClr val="FF0000"/>
                </a:solidFill>
              </a:rPr>
              <a:t>อ่านเพื่อวิเคราะห์</a:t>
            </a:r>
          </a:p>
          <a:p>
            <a:r>
              <a:rPr lang="th-TH" sz="3600" dirty="0" smtClean="0">
                <a:solidFill>
                  <a:srgbClr val="FF0000"/>
                </a:solidFill>
              </a:rPr>
              <a:t>อ่านเพื่อตีความ</a:t>
            </a:r>
          </a:p>
          <a:p>
            <a:r>
              <a:rPr lang="th-TH" sz="3600" dirty="0" smtClean="0">
                <a:solidFill>
                  <a:srgbClr val="FF0000"/>
                </a:solidFill>
              </a:rPr>
              <a:t>อ่านเพื่อประเมินค่า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3.6 ขั้นตอนการวิเคราะห์สาร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</a:rPr>
              <a:t>1.การวิเคราะห์สาร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พิจารณารูปแบบว่า เป็นร้อยแก้ว หรือ ร้อยกรอง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แยกเนื้อหาเป็นตอนๆ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พิจรณาว่าผู้เขียนมีกลวิธีในการนำเสนอเรื่องอย่างไร</a:t>
            </a:r>
          </a:p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</a:rPr>
              <a:t>2.การวินิจสาร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พิจารณาเนื้อความว่าข้อใดเป็นข้อเท็จจริง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เรียงลำดับความสำคัญ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ผู้เขียนมีเจตนาที่จะให้ผูเอ่านได้รับประโยชน์อย่างไร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3.7 ความคิดระหว่างการวิเคราะห์สาร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</a:rPr>
              <a:t>1.ความคิดแทรก</a:t>
            </a:r>
          </a:p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</a:rPr>
              <a:t>เป็นความคิดที่เกิดระหว่างการวิเคราะห์สารซึ่งไม่ใช่ความคิดที่เกิดในเนื้อเรื่อง</a:t>
            </a:r>
          </a:p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</a:rPr>
              <a:t>2.ความคิดเสริม</a:t>
            </a:r>
          </a:p>
          <a:p>
            <a:pPr>
              <a:buNone/>
            </a:pPr>
            <a:r>
              <a:rPr lang="th-TH" dirty="0" smtClean="0">
                <a:solidFill>
                  <a:srgbClr val="FF0000"/>
                </a:solidFill>
              </a:rPr>
              <a:t>เมื่อวิเคราะห์สารแล้ว ความคิดเสริมจะเกิดขึ้น ซึ่งความคิดเสริมจะแตกต่างไปจากเนื้อเรื่องที่ปรากฏในสาร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3.8 คุณค่าที่ได้จากการรับสาร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dirty="0" smtClean="0">
                <a:solidFill>
                  <a:srgbClr val="FF0000"/>
                </a:solidFill>
              </a:rPr>
              <a:t>ได้รับความรู้</a:t>
            </a:r>
          </a:p>
          <a:p>
            <a:r>
              <a:rPr lang="th-TH" sz="5400" dirty="0" smtClean="0">
                <a:solidFill>
                  <a:srgbClr val="FF0000"/>
                </a:solidFill>
              </a:rPr>
              <a:t>ได้รับความบันเทิง</a:t>
            </a:r>
          </a:p>
          <a:p>
            <a:r>
              <a:rPr lang="th-TH" sz="5400" dirty="0" smtClean="0">
                <a:solidFill>
                  <a:srgbClr val="FF0000"/>
                </a:solidFill>
              </a:rPr>
              <a:t>ได้รับคติข้อคิดหรือคุณธรรม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3.9 หลักการพิจรณาคุณค่าของสาร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0000"/>
                </a:solidFill>
              </a:rPr>
              <a:t>ผู้แต่ง ผู้พิมพ์ ปีที่พิมพ์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เนื้อหาสาระ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วิธีนำเสนอ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ส่วนประกอบอื่นๆ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คุณภาพของการพิมพ์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ลักษณะรูปเล่ม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3.10 การประเมินค่าจากการรับสาร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th-TH" dirty="0" smtClean="0">
                <a:solidFill>
                  <a:srgbClr val="FF0000"/>
                </a:solidFill>
              </a:rPr>
              <a:t>ชื่อเรื่อง</a:t>
            </a:r>
          </a:p>
          <a:p>
            <a:pPr>
              <a:lnSpc>
                <a:spcPct val="170000"/>
              </a:lnSpc>
            </a:pPr>
            <a:r>
              <a:rPr lang="th-TH" dirty="0" smtClean="0">
                <a:solidFill>
                  <a:srgbClr val="FF0000"/>
                </a:solidFill>
              </a:rPr>
              <a:t>คำนำ</a:t>
            </a:r>
          </a:p>
          <a:p>
            <a:pPr>
              <a:lnSpc>
                <a:spcPct val="170000"/>
              </a:lnSpc>
            </a:pPr>
            <a:r>
              <a:rPr lang="th-TH" dirty="0" smtClean="0">
                <a:solidFill>
                  <a:srgbClr val="FF0000"/>
                </a:solidFill>
              </a:rPr>
              <a:t>เนื้อเรื่อง</a:t>
            </a:r>
          </a:p>
          <a:p>
            <a:pPr>
              <a:lnSpc>
                <a:spcPct val="170000"/>
              </a:lnSpc>
            </a:pPr>
            <a:r>
              <a:rPr lang="th-TH" dirty="0" smtClean="0">
                <a:solidFill>
                  <a:srgbClr val="FF0000"/>
                </a:solidFill>
              </a:rPr>
              <a:t>ข้อมูล</a:t>
            </a:r>
          </a:p>
          <a:p>
            <a:pPr>
              <a:lnSpc>
                <a:spcPct val="170000"/>
              </a:lnSpc>
            </a:pPr>
            <a:r>
              <a:rPr lang="th-TH" dirty="0" smtClean="0">
                <a:solidFill>
                  <a:srgbClr val="FF0000"/>
                </a:solidFill>
              </a:rPr>
              <a:t>การใช้ภาษา</a:t>
            </a:r>
          </a:p>
          <a:p>
            <a:pPr>
              <a:lnSpc>
                <a:spcPct val="170000"/>
              </a:lnSpc>
            </a:pPr>
            <a:r>
              <a:rPr lang="th-TH" dirty="0" smtClean="0">
                <a:solidFill>
                  <a:srgbClr val="FF0000"/>
                </a:solidFill>
              </a:rPr>
              <a:t>บทสรุป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4800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บทที่1 การใช้ภาษาไทยในการติดต่อสื่อสาร</a:t>
            </a:r>
            <a:endParaRPr lang="en-US" sz="4800" b="1" dirty="0">
              <a:solidFill>
                <a:srgbClr val="7030A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>
                <a:solidFill>
                  <a:srgbClr val="C00000"/>
                </a:solidFill>
              </a:rPr>
              <a:t>1.1 การสื่อสารจะสัมฤทธิ์ผลได้นั้น ผู้ส่งสารจะต้องมีความรู้ และประสบการณ์ในเรื่องที่จะสื่อสารเป็นอย่างดี รวมทั้งผู้ส่งสารจะต้องมีความสนใจ และความรู้สึกที่ดีต่อการสื่อสารนอกจากนี้ผู้ส่งสารยังจะต้องมีทักษะในการใช้ภาษา จึงจะสื่อสารได้ตรงตามเจตนา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198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rgbClr val="7030A0"/>
                </a:solidFill>
                <a:latin typeface="AngsanaUPC" pitchFamily="18" charset="-34"/>
                <a:cs typeface="AngsanaUPC" pitchFamily="18" charset="-34"/>
              </a:rPr>
              <a:t>1.2 การใช้ถ้อยคำถูกต้องตรงตามความหมาย</a:t>
            </a:r>
          </a:p>
          <a:p>
            <a:pPr lvl="1">
              <a:lnSpc>
                <a:spcPct val="150000"/>
              </a:lnSpc>
            </a:pPr>
            <a:r>
              <a:rPr lang="th-TH" sz="4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1.2.1 คำที่มีความหมายกว้างและแคบ </a:t>
            </a:r>
          </a:p>
          <a:p>
            <a:pPr lvl="1">
              <a:lnSpc>
                <a:spcPct val="150000"/>
              </a:lnSpc>
            </a:pPr>
            <a:r>
              <a:rPr lang="th-TH" sz="4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1.2.2 คำที่มีความหมายตรงและอุปมา</a:t>
            </a:r>
          </a:p>
          <a:p>
            <a:pPr lvl="1">
              <a:lnSpc>
                <a:spcPct val="150000"/>
              </a:lnSpc>
            </a:pPr>
            <a:r>
              <a:rPr lang="th-TH" sz="4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1.2.3 คำที่มีความหมายคล้ายคลึง หรือใกล้เคียงกัน</a:t>
            </a:r>
          </a:p>
          <a:p>
            <a:pPr lvl="1">
              <a:lnSpc>
                <a:spcPct val="150000"/>
              </a:lnSpc>
            </a:pPr>
            <a:r>
              <a:rPr lang="th-TH" sz="42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1.2.4 คำที่มีรูป และเสียงพ้องกัน</a:t>
            </a:r>
            <a:endParaRPr lang="en-US" sz="42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1.3 การใช้ถ้อยคำเหมาะสมกับบุคคล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th-TH" dirty="0" smtClean="0">
                <a:solidFill>
                  <a:srgbClr val="FF0000"/>
                </a:solidFill>
              </a:rPr>
              <a:t>1.3.1 การใช้ถ้อยคำเหมาะสมกับเพศ</a:t>
            </a:r>
          </a:p>
          <a:p>
            <a:pPr>
              <a:lnSpc>
                <a:spcPct val="220000"/>
              </a:lnSpc>
            </a:pPr>
            <a:r>
              <a:rPr lang="th-TH" dirty="0" smtClean="0">
                <a:solidFill>
                  <a:srgbClr val="FF0000"/>
                </a:solidFill>
              </a:rPr>
              <a:t>1.3.2 การใช้ถ้อยคำเหมาะสมกับวัย</a:t>
            </a:r>
          </a:p>
          <a:p>
            <a:pPr>
              <a:lnSpc>
                <a:spcPct val="220000"/>
              </a:lnSpc>
            </a:pPr>
            <a:r>
              <a:rPr lang="th-TH" dirty="0" smtClean="0">
                <a:solidFill>
                  <a:srgbClr val="FF0000"/>
                </a:solidFill>
              </a:rPr>
              <a:t>1.3.3 การใช้ถ้อยคำเหมาะสมกับฐานะ</a:t>
            </a:r>
          </a:p>
          <a:p>
            <a:pPr>
              <a:lnSpc>
                <a:spcPct val="220000"/>
              </a:lnSpc>
            </a:pPr>
            <a:r>
              <a:rPr lang="th-TH" dirty="0" smtClean="0">
                <a:solidFill>
                  <a:srgbClr val="FF0000"/>
                </a:solidFill>
              </a:rPr>
              <a:t>1.3.4 การใช้ถ้อยคำเหมาะสมกับวงการ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5400" b="1" dirty="0" smtClean="0">
                <a:solidFill>
                  <a:srgbClr val="7030A0"/>
                </a:solidFill>
              </a:rPr>
              <a:t>1.4 การใช้ถ้อยคำให้เหมาะสมกับโอกาส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200000"/>
              </a:lnSpc>
              <a:buNone/>
            </a:pPr>
            <a:r>
              <a:rPr lang="th-TH" dirty="0" smtClean="0"/>
              <a:t>	</a:t>
            </a:r>
            <a:r>
              <a:rPr lang="th-TH" sz="3600" dirty="0" smtClean="0">
                <a:solidFill>
                  <a:srgbClr val="FF0000"/>
                </a:solidFill>
              </a:rPr>
              <a:t>ผู้ส่งสารจะต้องพิจรณาเลือกใช้ให้เหมาะสมกับโอกาส จึงจะแสดงว่าผู้ส่งสาร มีความรู้ และสามารถสื่อสารได้อย่างมีประสิทธิภาพ ลักษณะการใช้ภาษาตามโอกาสจำแนกได้ ๒ ลักษณะ คือ การใช้ถ้อยคำอย่างไม่เป็นทางการ และ การใช้ถ้อยคำในวงราชการ วงการศึกษา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7030A0"/>
                </a:solidFill>
              </a:rPr>
              <a:t>บทที่2 การใช้ถ้อยคำอย่างมีประสิทธิภาพ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6600" dirty="0" smtClean="0">
                <a:solidFill>
                  <a:srgbClr val="FF0000"/>
                </a:solidFill>
              </a:rPr>
              <a:t>ภาษาไทยมีคำให้เลือกใช้เป็นจำนวนมาก แต่ละคำมีความหมายแยกแยะได้อย่างมีละเอียดละออ ซึ่งเอื้อประโยชน์ให้ผู้ส่งสารสามารถเลือกใช้คำให้ตรงจุดประสงค์ หรือความต้องการได้มาก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6000" dirty="0" smtClean="0">
                <a:solidFill>
                  <a:srgbClr val="7030A0"/>
                </a:solidFill>
              </a:rPr>
              <a:t>2</a:t>
            </a:r>
            <a:r>
              <a:rPr lang="th-TH" sz="6000" dirty="0" smtClean="0">
                <a:solidFill>
                  <a:srgbClr val="7030A0"/>
                </a:solidFill>
              </a:rPr>
              <a:t>.2 การเรียบเรียงถ้อยคำ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6000" dirty="0" smtClean="0">
                <a:solidFill>
                  <a:srgbClr val="FF0000"/>
                </a:solidFill>
              </a:rPr>
              <a:t>หมายถึง การนำคำมาเรียงต่อกันเพื่อให้เกิดความหมายตามที่ต้องการ ได้แก่ คำประสม คำซ้อน คำคู่ วลี ประโยค สำนวน และโวหาร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solidFill>
                  <a:srgbClr val="7030A0"/>
                </a:solidFill>
              </a:rPr>
              <a:t>2</a:t>
            </a:r>
            <a:r>
              <a:rPr lang="th-TH" sz="4800" b="1" dirty="0" smtClean="0">
                <a:solidFill>
                  <a:srgbClr val="7030A0"/>
                </a:solidFill>
              </a:rPr>
              <a:t>.3 การใช้ถ้อยคำในประโยค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2.3.1 การเรียงลำดับคำไม่เหมาะสม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2.3.2 การใช้คำเกินความจำเป็นหรือใช้คำซ้ำกันบ่อย ๆ 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2.3.3 การใช้คำไม่คงที่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2.3.4 การใช้คำแสดงความรู้สึกในทางลบ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2.3.5 การใช้คำที่มีความหมายกำกวม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2.3.6 การใช้คำที่มีความหมายขัดแย้ง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</a:t>
            </a:r>
            <a:r>
              <a:rPr lang="th-TH" dirty="0" smtClean="0">
                <a:solidFill>
                  <a:srgbClr val="FF0000"/>
                </a:solidFill>
              </a:rPr>
              <a:t>.3.7 การใช้คำผิดความหมาย</a:t>
            </a:r>
          </a:p>
          <a:p>
            <a:r>
              <a:rPr lang="th-TH" dirty="0" smtClean="0">
                <a:solidFill>
                  <a:srgbClr val="FF0000"/>
                </a:solidFill>
              </a:rPr>
              <a:t>2.3.8 การใช้คำฟุ่มเฟือย</a:t>
            </a:r>
          </a:p>
          <a:p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7030A0"/>
                </a:solidFill>
              </a:rPr>
              <a:t>2.4 การใช้ถ้อยคำอย่างมีศิลปะ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50000"/>
              </a:lnSpc>
            </a:pPr>
            <a:r>
              <a:rPr lang="th-TH" dirty="0" smtClean="0">
                <a:solidFill>
                  <a:srgbClr val="FF0000"/>
                </a:solidFill>
              </a:rPr>
              <a:t>2.4.1 เป็นคำพูดที่ทำให้เกิดความสบายใจ</a:t>
            </a:r>
          </a:p>
          <a:p>
            <a:pPr>
              <a:lnSpc>
                <a:spcPct val="250000"/>
              </a:lnSpc>
            </a:pPr>
            <a:r>
              <a:rPr lang="th-TH" dirty="0" smtClean="0">
                <a:solidFill>
                  <a:srgbClr val="FF0000"/>
                </a:solidFill>
              </a:rPr>
              <a:t>2.4.2 เป็นคำพูดที่ทำให้เกิดความภูมิใจ</a:t>
            </a:r>
          </a:p>
          <a:p>
            <a:pPr>
              <a:lnSpc>
                <a:spcPct val="250000"/>
              </a:lnSpc>
            </a:pPr>
            <a:r>
              <a:rPr lang="th-TH" dirty="0" smtClean="0">
                <a:solidFill>
                  <a:srgbClr val="FF0000"/>
                </a:solidFill>
              </a:rPr>
              <a:t>2.4.3 เป็นคำพูดที่รักษาน้ำใจ</a:t>
            </a:r>
          </a:p>
          <a:p>
            <a:pPr>
              <a:lnSpc>
                <a:spcPct val="250000"/>
              </a:lnSpc>
            </a:pPr>
            <a:r>
              <a:rPr lang="th-TH" dirty="0" smtClean="0">
                <a:solidFill>
                  <a:srgbClr val="FF0000"/>
                </a:solidFill>
              </a:rPr>
              <a:t>2.4.4 เป็นคำพูดที่ให้กำลังใจ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695</Words>
  <Application>Microsoft Office PowerPoint</Application>
  <PresentationFormat>On-screen Show (4:3)</PresentationFormat>
  <Paragraphs>106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สื่อการเรียนการสอน</vt:lpstr>
      <vt:lpstr>บทที่1 การใช้ภาษาไทยในการติดต่อสื่อสาร</vt:lpstr>
      <vt:lpstr>Slide 3</vt:lpstr>
      <vt:lpstr>1.3 การใช้ถ้อยคำเหมาะสมกับบุคคล</vt:lpstr>
      <vt:lpstr>1.4 การใช้ถ้อยคำให้เหมาะสมกับโอกาส</vt:lpstr>
      <vt:lpstr>บทที่2 การใช้ถ้อยคำอย่างมีประสิทธิภาพ</vt:lpstr>
      <vt:lpstr>2.2 การเรียบเรียงถ้อยคำ</vt:lpstr>
      <vt:lpstr>2.3 การใช้ถ้อยคำในประโยค</vt:lpstr>
      <vt:lpstr>2.4 การใช้ถ้อยคำอย่างมีศิลปะ</vt:lpstr>
      <vt:lpstr>บทที่3 การวิเคราะห์และประเมินค่าจากการรับสาร</vt:lpstr>
      <vt:lpstr>3.2 ความหมายของการวิเคราะห์สาร</vt:lpstr>
      <vt:lpstr>3.3 ประโยชน์ของการวิเคราะห์สาร </vt:lpstr>
      <vt:lpstr>3.4 หลักการอ่านเพื่อการวเคราะห์สาร</vt:lpstr>
      <vt:lpstr>3.5 วิธีการอ่านเพื่อวิเคราะห์สาร</vt:lpstr>
      <vt:lpstr>3.6 ขั้นตอนการวิเคราะห์สาร</vt:lpstr>
      <vt:lpstr>3.7 ความคิดระหว่างการวิเคราะห์สาร</vt:lpstr>
      <vt:lpstr>3.8 คุณค่าที่ได้จากการรับสาร</vt:lpstr>
      <vt:lpstr>3.9 หลักการพิจรณาคุณค่าของสาร</vt:lpstr>
      <vt:lpstr>3.10 การประเมินค่าจากการรับสาร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11</cp:revision>
  <dcterms:created xsi:type="dcterms:W3CDTF">2011-08-04T18:30:17Z</dcterms:created>
  <dcterms:modified xsi:type="dcterms:W3CDTF">2011-08-04T20:14:38Z</dcterms:modified>
</cp:coreProperties>
</file>