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29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390E8-FCE5-4702-986D-BB0134FF865B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9B5F2-0354-4FE7-AFF2-8D677104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9B5F2-0354-4FE7-AFF2-8D6771041E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2B5C-221E-4282-8B5B-4D817BDFC83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F677-83CD-422B-9534-7D8F7AED8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.jpeg"/><Relationship Id="rId9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1.gif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274638"/>
            <a:ext cx="25146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บทที่ 1</a:t>
            </a:r>
            <a:br>
              <a:rPr lang="th-TH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มนุษย์กับสังคม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7162800" cy="470898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 Microsoft Sans Serif"/>
                <a:cs typeface="Angsana New" pitchFamily="18" charset="-34"/>
              </a:rPr>
              <a:t>บทที่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 Microsoft Sans Serif"/>
                <a:cs typeface="Angsana New" pitchFamily="18" charset="-34"/>
              </a:rPr>
              <a:t>1</a:t>
            </a:r>
            <a:b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 Microsoft Sans Serif"/>
                <a:cs typeface="Angsana New" pitchFamily="18" charset="-34"/>
              </a:rPr>
            </a:br>
            <a:r>
              <a:rPr kumimoji="0" lang="th-TH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 Microsoft Sans Serif"/>
                <a:cs typeface="Angsana New" pitchFamily="18" charset="-34"/>
              </a:rPr>
              <a:t>มนุษย์กับสังคม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ประเภทของสัตว์ทางสังคมวิทยา แบ่งออกได้เป็น 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rial" pitchFamily="34" charset="0"/>
              </a:rPr>
              <a:t>2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 ประเภทใหญ่ ๆ คือ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 1. </a:t>
            </a:r>
            <a:r>
              <a:rPr lang="th-TH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สัตว์สังคม เป็นสัตว์ที่อยู่ร่วมกันเป็นกลุ่ม เพื่อช่วยเหลือพึ่งพาอาศัยกันและกัน เช่น ผึ้ง แตน ต่อ ช้าง เป็นต้น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/>
            </a:r>
            <a:b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</a:b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                2.</a:t>
            </a:r>
            <a:r>
              <a:rPr lang="th-TH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 สัตว์โลก เป็นสัตว์ที่ดำรงชีวิตตามลำพังได้โดยไม่ต้องอยู่รวมกันเป็นกลุ่มก็ได้ เช่น จระเข้ แมว สุนัข แรด เป็นต้น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/>
            </a:r>
            <a:b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</a:b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/>
            </a:r>
            <a:b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</a:b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      </a:t>
            </a:r>
            <a:r>
              <a:rPr lang="th-TH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มนุษย์จัดเป็นสัตว์สังคมจำพวกสัตว์เลี้ยงลูกด้วยนม โดยมีลักษณะพิเศษเหนือกว่าสัตว์อื่น ๆ เพราะมีลักษณะดังนี้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/>
            </a:r>
            <a:b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</a:b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                1. </a:t>
            </a:r>
            <a:r>
              <a:rPr lang="th-TH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อยู่ร่วมกันเป็นกลุ่ม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/>
            </a:r>
            <a:b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</a:b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                2. </a:t>
            </a:r>
            <a:r>
              <a:rPr lang="th-TH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มีการพึ่งพาอาศัยซึ่งกันและกัน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/>
            </a:r>
            <a:b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</a:b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                3. </a:t>
            </a:r>
            <a:r>
              <a:rPr lang="th-TH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มีความสัมพันธ์กันทางสังคม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/>
            </a:r>
            <a:b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</a:b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                4. </a:t>
            </a:r>
            <a:r>
              <a:rPr lang="th-TH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มีการจัดระเบียบทางสังคม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3400" y="228600"/>
            <a:ext cx="7543800" cy="61863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วัตถุประสงค์เชิงพฤติกรรม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     1.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อธิบายความสำคัญของวัฒนธรรมได้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     2.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อธิบายลักษณะที่สำคัญของวัฒฯธรรมได้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     3.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สรุปอธิพลของวัฒนธรรมที่มีต่อการดำรงชีวิตของสังคมไทยได้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     4.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สรุปอธิพลของวัฒนธรรมของต่างชาติที่เผยแพร่เข้ามา และมีอธิพลต่อสังคมไทยได้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     5.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อธิบายความหมายความสำคัญของเอกลักษณ์ทางวัฒนธรรมไทยได้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     6.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อธิบายเอกลักษณ์เด่นของวัฒนธรรมไทยได้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     7.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อธิบายเอกลักษณ์ที่สำคัญของไทยที่ควรอนุรักษ์และมีส่วนร่วมในการสืบสานต่อเติมพัฒนา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เอกลักษณ์สังคมไทยได้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kumimoji="0" lang="th-TH" sz="1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เ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นื้อหาสาระ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 </a:t>
            </a: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ประเทศไทยมีวิวัฒนาการในการสร้างสรรค์วัฒนธรรมมาเป็นระยะเวลายาวนาน มีเอกลักษณ์ของสังคม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ไทยเป็นลักษณะเด่นแตกต่างจากสังคมอื่น เพราะคติธรรมในการพูดการกระทำ รักสงบ อ่อนน้อมถ่อมตน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ความมีน้ำใจ จนได้รับความชื่นชมจากต่างชาติ ถึงแม้มีอธิพลของต่างชาติเข้ามาผสมผสานตั้งแต่อดีตจน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ถึงปัจจุบันแต่ก็ได้เลือกสรรมาใช้กับวัฒนธรรมแบบไทยก่อให้เกิดความภาคภูมิใจในความเป็นชาติที่มีพระ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มหากษัตริย์ ศาสนา ภาษา ศิลปกรรม อาหาร การแต่งกาย ฯลฯ</a:t>
            </a: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 </a:t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      </a:t>
            </a:r>
            <a:b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kumimoji="0" 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4" name="Picture 2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144588"/>
            <a:ext cx="161925" cy="161925"/>
          </a:xfrm>
          <a:prstGeom prst="rect">
            <a:avLst/>
          </a:prstGeom>
          <a:noFill/>
        </p:spPr>
      </p:pic>
      <p:pic>
        <p:nvPicPr>
          <p:cNvPr id="33795" name="Picture 3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05000"/>
            <a:ext cx="161925" cy="16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856357"/>
            <a:ext cx="5486400" cy="6001643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ลักษณะของวัฒนธรรม</a:t>
            </a:r>
            <a:b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วัฒนธรรมไทยได้รับการพัฒนามาโดยลำดับ อันเนื่องมาจากอิทธิพลของสิ่งแวดล้อมทางสังคม และสิ่ง</a:t>
            </a:r>
            <a:b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แวดล้อมทางธรรมชาติ และความสามารถของสังคมไทย จึงก่อให้เกิดการสร้างสรรค์หล่อรวมกันเป็นวัฒนธรรม</a:t>
            </a:r>
            <a:b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ซึ่งลักษณะเฉพาะเป็นวัฒนธรรมที่มีลักษณะเด่นๆ หลายอย่างดังนี้</a:t>
            </a:r>
            <a:b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 1. การมีพระพุทธศาสนาเป็นศาสนาประจำชาติ  สังคมไทยรับเอาพระพุทธศาสนาเป็นที่นับถือ</a:t>
            </a:r>
            <a:b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ของชาวไทย มาตั้งแต่ก่อนสุโขทัย คนไทยส่วนใหญ่ นับถือพระพุทธศาสนาถึง 95 % หลักคำสั่งสอนสำคัญ</a:t>
            </a:r>
            <a:b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ของพุทธศาสนาที่ สำคัญคือ สอนให้ละเว้นความชั่ว ทำความดี ทำจิตใจให้บริสุทธิ์วิถีชีวิตของคนไทยจะมี</a:t>
            </a:r>
            <a:b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พุทธศาสนาเข้ามาเกี่ยวข้อง เสมอ เช่น การบวช การแต่งงาน การทำบุญขึ้นบ้านใหม่</a:t>
            </a:r>
            <a:r>
              <a:rPr lang="th-TH" sz="2400" dirty="0"/>
              <a:t/>
            </a:r>
            <a:br>
              <a:rPr lang="th-TH" sz="2400" dirty="0"/>
            </a:br>
            <a:endParaRPr lang="en-US" sz="24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256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mos.e-tech.ac.th/mdec/learning/s1301/punit1-13/sf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0"/>
            <a:ext cx="2743200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38200" y="381000"/>
            <a:ext cx="7086600" cy="443198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2.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การมีพระมหากษัตริย์เป็นประมุข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สังคมไทยมีพระมหากษัตริย์เป็นประมุขสืบทอดกันมาแต่โบราณ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จนถึงปัจจุบัน จะเห็นได้จากการถวายความจงรักภักดีในวาระต่างๆ แสดงถึงความยึดมั่นในพระองค์ ซึ่งช่วยเสริม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สร้างให้สถาบันพระมหากษัตริย์มีความสำคัญต่อสังคมเป็นอย่างยิ่ง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      3.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อักษรไทยและภาษาไทย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สังคมไทยมีอักษรใช้มานานตั้งแต่สมัยสุโขทัยโดยได้รับอิทธิพลจากขอม และได้รับการพัฒนาโดยพ่อขุนรามคำแหงมหาราชัดเป็นเอกลักษณ์ที่น่าภูมิใจเพราะภาษาถือว่าเป็นอารยธรร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ขั้นสูง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://mos.e-tech.ac.th/mdec/learning/s1301/punit1-13/sila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953000"/>
            <a:ext cx="138112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62000" y="1219200"/>
            <a:ext cx="6934200" cy="42473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 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4.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ประเพณีไทย เป็นสิ่งแสดงถึงวิถีชีวิตของคนไทยทั้งในอดีตและปัจจุบัน ซึ่งส่วนมากเกี่ยวข้องกับ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พระพุทธ ศาสนา อาจมีคติลัทธิศาสนาอื่นผสมอยู่ด้วย ซึ่งสืบเนื่องมาแต่โบราณ ประเพณีที่นำมาปฎิบัติกันเช่น 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ประเพณีการบวช ประเพณีการแต่งงาน </a:t>
            </a:r>
            <a:r>
              <a:rPr kumimoji="0" lang="th-TH" sz="5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                 </a:t>
            </a:r>
            <a:endParaRPr kumimoji="0" 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 5.  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วัฒนธรรมที่เป็นปัจจัยพื้นฐานในการดำรงชีวิต อันได้แก่ปัจจัยสี่ คือเครื่องนุ่งหมที่อยู่อาศัย อาหาร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ยารักษาโรค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 5.1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เครื่องนุ่งห่มและการแต่งกายของคนไทยเปลี่ยนแปลงไปตามยุคสมัย มีการรับวัฒนธรรมการแต่งกาย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ชาวตะวันตกมาใช้มากขึ้น ตั้งแต่สมัยกรุงรัตนโกสินทร์ตอนต้น ส่วนการแต่กายของผู้ชายมักง่ายๆ ทั้งในอดีตและ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ปัจจุบัน ส่วนผู้หญิงจะเป็นไปตามสมัยนิยม</a:t>
            </a:r>
            <a:endParaRPr kumimoji="0" 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1" name="Picture 5" descr="http://mos.e-tech.ac.th/mdec/learning/s1301/punit1-13/sf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04800"/>
            <a:ext cx="1609725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://mos.e-tech.ac.th/mdec/learning/s1301/punit1-13/sf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2152650" cy="86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09600" y="1524000"/>
            <a:ext cx="7924800" cy="50167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5.2 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ที่อยู่อาศัยเรือนไทยเหมาะกับสภาพธรรมชาติของสังคม มีลักษณธใต้ถุนสูงไม่มีห้องมากนักรับลมเย็น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ได้ทุกเวลา ป้องกันแดดฝนได้ดี ปัจจุบันมีคนนิยยมปลูกเรือนไทยน้อยเพราะราคาสูง จึงสนใจบ้านแบบตะวันตก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มากกว่า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                                      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 5.3 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อาหารไทยสมัยก่อนมีลักษณะต่าง ๆ เช่นน้ำพริก ปลาร้า ปลาส้ม แกงเลียง รัปทาน 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มื้อ ปัจจุบัน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คนไทย มักแสวงหาอาหารแปลกๆ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ชอบนำอาหารต่างชาติมาปรุงรับประทาน                                   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 5.4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คน ไทยยังนิยมการรักษาโรคภัยไข้เจ็บตามโบราณ ถ้าไม่ใช้ยาแผนโบราณก็จะไปซื้อยาที่ร้านค้า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ตามคำ แนะนำของคนใช้ยา ทำให้สุขภาพพลานามัยไม่ค่อยดี ปัจจุบันคนไทยนิยมรักษาโรคภัยไข้เจ็บ 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ตามสถาน พยาบาลมากขึ้น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mos.e-tech.ac.th/mdec/learning/s1301/pic04/un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-4641850"/>
            <a:ext cx="1333500" cy="1000125"/>
          </a:xfrm>
          <a:prstGeom prst="rect">
            <a:avLst/>
          </a:prstGeom>
          <a:noFill/>
        </p:spPr>
      </p:pic>
      <p:pic>
        <p:nvPicPr>
          <p:cNvPr id="52227" name="Picture 3" descr="http://mos.e-tech.ac.th/mdec/learning/s1301/pic04/un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513" y="-4641850"/>
            <a:ext cx="1333500" cy="1000125"/>
          </a:xfrm>
          <a:prstGeom prst="rect">
            <a:avLst/>
          </a:prstGeom>
          <a:noFill/>
        </p:spPr>
      </p:pic>
      <p:pic>
        <p:nvPicPr>
          <p:cNvPr id="52228" name="Picture 4" descr="http://mos.e-tech.ac.th/mdec/learning/s1301/pic04/ho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533400"/>
            <a:ext cx="2505075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9" name="Picture 5" descr="http://mos.e-tech.ac.th/mdec/learning/s1301/pic04/un0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53925" y="-800100"/>
            <a:ext cx="23622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57200" y="762000"/>
            <a:ext cx="7848600" cy="53245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6.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ศิลปกรรมไทย เป็นวัฒนธรรมที่เกิดจากการเพียรพยายามของมนุษย์ ในการปรุงแต่งชีวิตความเป็นอยู่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ให้ดีขึ้น ทำสิ่งแวดล้อมที่อยู่อาศัยสวยงาม รวมทั้งเป็นอาหารใจด้วยวัฒนธรรมในดานศิลปกรรมมีดังนี้ 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  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วรรณกรรม เป็นศิลปการที่แสดงออกในรูปของต้วหนังสือ การแต่งความเป็นเรื่องราว ทำให้ผู้อ่านเกิด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ความรู้สึกทางอารมณ์แต่ก็แฝงไว้ด้วยคติเตือนใจ 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ดนตรี เป็นศิลปเกี่ยวกับการบรรเลงให้เกิดเสียงไพเราะ สิ่งที่ใช้บรรเลง ดีด สี ตี เป่า อาจแยกเป็น วงปี่พาทย์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วงเครื่องสาย มโหรี ส่วนดนตรีสากลเริ่มเข้ามามีอธิพลสมัยรัชกาลที่ 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การบรรเลงแตรวงเริ่มสมัยรัชกาลที่ 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4</a:t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ดนตรีสากลที่เห็นชัดในปัจจุบัน เช่น แตรวง และโยธวาทิตเป็นต้น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   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จิตกรรม เป็นศิลปะที่เกี่ยวกับการวาดเขียน ระบายสี ให้เกิดเป็นภาพ หรือลวดลายจิตกรรมไทยนิยม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ไม่มีแรเงา เป็นภาพแบน ๆ ศิลปะคล้าย ๆ ของอินเดีย ลังกา ดังจะพบได้จากผนังดโบสถ์ มักเป็นเรื่องราวเกี่ยว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กับพระพุทธศาสนา 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http://mos.e-tech.ac.th/mdec/learning/s1301/pic04/un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4525" y="-9093200"/>
            <a:ext cx="2162175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52400" y="1143000"/>
            <a:ext cx="8763000" cy="46782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ประติมากรรม เป็นงานสร้างสรรค์เกี่ยวกับการปั้น แกะสลัก หล่อ ทุบ ตี เคาะให้เกิด รูปร่าง ได้แก่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พระพุทธรูป ปติมากรรมเพื่อการตกแต่ง ได้แก่ช่อฟ้า บัวปลายเสา </a:t>
            </a:r>
            <a:endParaRPr kumimoji="0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สถาปัตยกรรม เป็นศิลปะการออกแบบก่อสร้าง เช่น ปราสาทราชวัง วัด โบสถ์ วิหาร               </a:t>
            </a:r>
            <a:endParaRPr kumimoji="0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        7.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จรรยามารยาทและจิตใจของคนไทย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คนไทยมีลักษณะสุภาพอ่อนน้อม ปรับตัวเข้ากับสังคมได้ดี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 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มีการแสดงความเคารพแตกต่างไปจากสังคมอื่น ๆ เช่นการยิ้ม การทักทาย การไหว้การถวายความเคารพ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 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พระมหากษตริย์  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ด้านจิตใจ คนไทยได้รับอธิพลจากพระพุทธศาสนา ทำให้คนไทยมีความเอื้อเฟื้อเพื่อแผ่ มีความ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โอมอ้อมอารีต่อคนทั่วไป เคารพผู้อาวุโส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เนื้อหาของวัฒนธรรม  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ในปี พ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ศ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 2522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รัฐบาลได้จัดตั้งสำนักงานคณะกรรมการวัฒนธรรมแห่งชาติขึ้นและได้แบ่งเนื้อหาของ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วัฒนธรรมไทยออกเป็น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5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สาขา คือ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1.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สาขาศิลปกรรม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(The Arts)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ได้แก่ภาษา วรรณกรรม การละคร นาฎศิลป์ ดนตรี จิตรกรรม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สถาปัตยกรรม ประติมากรรม และศิลปการแสดงอื่น ๆ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2.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สาขามนุษย์ศาสตร์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(Humanities)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ได้แก่ คุณธรรม จริยธรรม ค่านิยม ขนบธรรมเนียม ประเพณี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กฎหมาย การปกครอง ประวัติศาสตร์ โบราณคดี ปรัชญา ศาสนา เป็นต้น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3.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สาขาการช่างฝีมือ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(Practical Craft)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ได้แก่ การเย็บปักถุกร้อย การแกะสลัก การทอ การจักสาน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การทำเครื่องถม เครื่องเงิน เครื่องทอง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4.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สาขากีฬานันทนาการ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(Sports and </a:t>
            </a:r>
            <a:r>
              <a:rPr kumimoji="0" lang="en-US" sz="1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Receration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)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ได้แก่ มวยไทย กระบี่ กระบอง ตระกร้อ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การละเล่นพื้นเมือง เป็นต้น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endParaRPr kumimoji="0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http://mos.e-tech.ac.th/mdec/learning/s1301/pic04/un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188" y="-21161375"/>
            <a:ext cx="2362200" cy="1143000"/>
          </a:xfrm>
          <a:prstGeom prst="rect">
            <a:avLst/>
          </a:prstGeom>
          <a:noFill/>
        </p:spPr>
      </p:pic>
      <p:pic>
        <p:nvPicPr>
          <p:cNvPr id="56323" name="Picture 3" descr="http://mos.e-tech.ac.th/mdec/learning/s1301/pic04/un01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788" y="-18692813"/>
            <a:ext cx="1704975" cy="1143000"/>
          </a:xfrm>
          <a:prstGeom prst="rect">
            <a:avLst/>
          </a:prstGeom>
          <a:noFill/>
        </p:spPr>
      </p:pic>
      <p:pic>
        <p:nvPicPr>
          <p:cNvPr id="56324" name="Picture 4" descr="http://mos.e-tech.ac.th/mdec/learning/s1301/pic04/p0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4538" y="-18692813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6934200" cy="65248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h-TH" b="1" dirty="0"/>
              <a:t>  </a:t>
            </a: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ความสำคัญของวัฒนธรรม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 วัฒนธรรมเป็นสิ่งที่มีอธิพลต่อความเจริญก้าวหน้าของประเทศ เป็นวิถีชีวิตและเครื่องยึดเหนี่ยวให้คนไทย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มีความสมานฉันท์ วัฒฯธรรมไทยจึงมีความสำคัญต่อสังคมไทยดังนี้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     1. เป็นเอกลักษณ์ของชาติ 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2. สร้างความเจริญก้าวหน้าให้กับประเทศ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3. ส่งเสริมความรักความสามัคคีความเป็นหนึ่งเดียวกัน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   4. เป็นความภาคภูมิใจ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5. เป็นวิถีการดำเนินชีวิตของคนไทย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6. เป็นการสนองตอบความต้องการในด้านต่าง ๆ 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 อิทธิพลของวัฒนธรรมต่างชาติที่มีต่อสังคมไทย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 วัฒนธรรมเป้นสิ่งที่ไม่มั่นคงที่หรือใช้เฉพาะในสังคมหนึ่งเท่านั้น ในปัจจุบันมีความก้าวหน้าทางเทคโนโลยี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และการขนส่งคมนาคม ทำให้การเผยแพรา่วัฒนธรรมกระทำได้รวดเร็วยิ่งขึ้นกระบวนการนี้เรียกว่า การเผยแพร่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วัฒนธรรมกระทำได้รวดเร็วยิ่งขึ้นกระบวนการนี้เรียกว่า การเผยแพร่หรือการกระจายทางวัฒนธรรม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</a:t>
            </a:r>
            <a:r>
              <a:rPr lang="en-US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Cultural Diffusion) </a:t>
            </a:r>
            <a:br>
              <a:rPr lang="en-US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en-US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 </a:t>
            </a: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หลังการปฎิบัติอุตสาหกรรมในยุโรป ทำให้ชนชาติเหล่านั้นแข่งขันกันแสวงหาอาณานิคมในทวีปเอเชีย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ด้วยแล้ว สังคมไทยก็ตกเป็นเป้าหมายของกลุ่มชาวยุโรป โดยเฉพาะอังกฤษ ฝรั่งเศษ และอธิพลของวัฒนธรรม ตะวันตกก็ยังคงต่อเนื่องมาจนถึงปัจจุบัน ด้วยสาเหตุต่อไปนี้ 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</a:t>
            </a:r>
            <a:b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th-TH" sz="1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     1. ความเจริญทางด้านการคมนาคมขนส่ง ทำให้การเดิน ทางสะดวการเผยแพร่วัฒนธรรมจะเร็วขึ้น</a:t>
            </a:r>
            <a:endParaRPr lang="en-US" sz="1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7000" r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81000" y="228600"/>
            <a:ext cx="7924800" cy="60016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2. 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อธิพลจากสื่อมวลชนต่าง ๆ ภาพยนตร์ โทรทัศน์ หนังสือ และสิ่งพิมพ์อื่น ๆ 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 3. 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การเผยแพร่วัฒนธรรมโดยตรง คือ ประเทศต่าง ๆ ส่งคนเข้่ามาเผนแพร่ หรือจากการออกไปศึกษา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เล่าเีรียน เมื่อกลับมาแล้วก็นำวัฒนธรรมนั้นมาเผยแพร่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kumimoji="0" lang="en-US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  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อธิพลของวัฒนธรรมต่างชาติในสังคม แยกเป็นด้านต่าง ๆ นี้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1. 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ทางการศึกษา วัฒนธรรมขอมอินเดีย เข้ามามีอธิพลในสมัยสุโขทัยและกรุงศรีอยุธยา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- 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ภาษาตะวันตก เริ่มเข้าสมัยรัชกาลที่ 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แห่งกรุงรัตนโกสินทร์ เมื่อร้อยเอกเจมส์ โลว์ ชาวอังกฤษ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คิดตัวพิมพ์ภาษาไทยได้สำเร็จ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- 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รัชสมัยพระบาทสมเด็จพระจุลจอมเกล้าเจ้าอยู่หัว มีการปฎิรูปการศึกษาและสังคมมีการตั้ง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กระทรวงธรรมการ เริ่มมีการจัดการศึกษาแบบตะวันตกตั้งแต่นั้นมา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- </a:t>
            </a: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ปัจจุบันระบบการศึกษาของไทยยึดหลักแนวทางจากประเทศสหรัฐอเมริกา ทั้งทางด้านปรัชญา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การศึกษา เนื้อหา และกระบวนการเรียนการสอน ส่วนวิทยาการสมัยใหม่ ในวงการศึกษาของไทยรับมาจาก</a:t>
            </a:r>
            <a: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ตะวันตกเป็นส่วนใหญ่</a:t>
            </a:r>
            <a:r>
              <a:rPr kumimoji="0" lang="en-US" sz="16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      </a:t>
            </a:r>
            <a:br>
              <a:rPr kumimoji="0" lang="en-US" sz="16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     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http://mos.e-tech.ac.th/mdec/learning/s1301/pic04/un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-32505650"/>
            <a:ext cx="16097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kumimoji="0" lang="en-US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2.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ทางการเมือง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-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สมัยสุโขทัยการปกครองเป็นแบบพ่อปกครองลูก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-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สมัยกรุงศรีอยุธยา รับอธิพลจากขอมและอินเดีย เป็นแบบลัทธิเทวราช กษัตริย์ เป็นสมมติเทพ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ข้ากับเจ้า บ่าวกับนาย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)</a:t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-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สมัยกรุงรัตนโกสินทร์ ในสมัยรัชกาลที่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5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เริ่มมีสภาที่ปรึกษา นับเป็นการเริ่มเข้าสู่ระบอบประชาธิปไตย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จนกระทั่งปี พ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ศ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. 2575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จึงเป็นประชาธิปไตยโดยแท้จริง ซึ่งได้รับอธิพลจากประเทศในยุโรป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</a:t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  3.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ทางเศรษฐกิจ ระบบเศรษฐกิจเป็นแบบเสรีนิยม หรือทุนนิยม ได้รับอธิพลจากตะวันตกมาที่สุด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4.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ทางสังคมและวัฒนธรรม อิทธิพลจากต่างชาติทำให้วิถีชีวิตคนไทยเปลี่ยนแปลงไป ความเอื้อเฟื้อ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เผื่อแผ่ เห็นอกเห็นใจมีความอบอุ่นน้อยลง มีการชิงดีชิงเด่น ความสัมพันธ์เปลี่ยนเป็นแบบทุติยภูมิ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6019800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ลักษณะพื้นฐานทางสังคม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สังคมมนุษย์หรือสังคมสัตว์จะมีลักษณะพื้นฐานร่วมกัน คือ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          1.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ระดับความสัมพันธ์ ต้องมีความสัมพันธ์ระหว่างหน่วยงานต่าง ๆ ที่มาอยู่ร่วมกันสูงกว่าการมารวมเป็นกลุ่มเฉย ๆ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          2.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หน่วยที่มารวมตัวกันต้องเป็นอิสระแยกอยู่ต่างหากจากกัน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ลักษณะพิเศษของมนุษย์ที่แตกต่างจากสัตว์อื่น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          1.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มีมันสมองขนาดใหญ่สามารถใช้สมองได้ดีกว่า มีสติปัญญาสูงและเฉลียวฉลาดกว่าสัตว์ เช่น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                               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มีการทดสอบข้อเท็จจริง มีการตั้งโจทย์ปัญหา มีการศึกษาค้นคว้า เป็นต้น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          2.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มนุษย์สามารถสร้างและใช้สัญลักษณ์ต่าง ๆ ได้ดี เช่น ภาษา ท่าทาง กริยา เครื่องหมายต่าง ๆ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             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ทำให้สามารถมนุษย์ถ่ายทอดลักษณะวัฒนธรรมต่อกันได้อย่างกว้างขวาง </a:t>
            </a: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</a:br>
            <a:r>
              <a:rPr kumimoji="0" lang="en-US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rial" pitchFamily="34" charset="0"/>
              </a:rPr>
              <a:t>                3. </a:t>
            </a:r>
            <a:r>
              <a:rPr kumimoji="0" lang="th-TH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Microsoft Sans Serif"/>
                <a:cs typeface="Angsana New" pitchFamily="18" charset="-34"/>
              </a:rPr>
              <a:t>มนุษย์มีพฤติกรรมที่เกิดขึ้นจากสังคมทำให้สังคมมนุษย์มีความเป็นระเบียบและสามารถสร้างความเจริญก้าวหน้าให้สังคมได้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524000" y="762000"/>
            <a:ext cx="6019800" cy="56323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1. </a:t>
            </a: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การเมืองการปกครอง กษัตริย์เป็นเทวราชตามศาสนาพราหมณ์เกิดระบบเจ้าขุนมูลนายส่วนประมวล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กฎหมายพระมนูธรรมศาสตร์ของอิเดียนั้นเป็นที่มาของกฎหมายตราสามดวงในประเทศไทยและกฎมณเฑียรบาล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2. </a:t>
            </a: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ศาสนา ศาสนาพราหมณ์และพระพุทธศาสนาทำให้เกิดประเพณีต่าง ๆ มากมาย เช่น 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พระราชพิธีจรดพระนังคัลแรกนาขวัญ โกนจุก หลักทศพิธราชธรรม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 3. </a:t>
            </a: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ภาษาและวรรณกรรม รับภาษาบาลีและสันสกฤต เพื่อให้เกิดความเจริญงอกงามทางภาษา แต่ไม่ใช่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คำพูด ไม่มีอธิพลเหมือนภาษาตะวันตก วรรณกรรมคือมหากาพย์รามายณะมหาภารตยุทธ และพระไตรปิฎก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4. </a:t>
            </a: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ศิลปกรรม ส่วนใหญ่เกี่ยวกับศาสนา ได้แก่ การสร้างสถูป เจดีย์ วิหาร พระพุทธรูป จิตรกรรมฝาผนัง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ท่าร่ายร่ำต่าง ๆ </a:t>
            </a: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</a:t>
            </a:r>
            <a:r>
              <a:rPr kumimoji="0" lang="th-TH" sz="7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          </a:t>
            </a:r>
            <a:r>
              <a:rPr kumimoji="0" lang="th-TH" sz="7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kumimoji="0" lang="th-TH" sz="1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                 </a:t>
            </a:r>
            <a:endParaRPr kumimoji="0" lang="en-US" sz="1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http://mos.e-tech.ac.th/mdec/learning/s1301/p04/fe01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590800"/>
            <a:ext cx="857250" cy="1143000"/>
          </a:xfrm>
          <a:prstGeom prst="rect">
            <a:avLst/>
          </a:prstGeom>
          <a:noFill/>
        </p:spPr>
      </p:pic>
      <p:pic>
        <p:nvPicPr>
          <p:cNvPr id="62467" name="Picture 3" descr="http://mos.e-tech.ac.th/mdec/learning/s1301/p04/fe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066800"/>
            <a:ext cx="1066800" cy="1143000"/>
          </a:xfrm>
          <a:prstGeom prst="rect">
            <a:avLst/>
          </a:prstGeom>
          <a:noFill/>
        </p:spPr>
      </p:pic>
      <p:pic>
        <p:nvPicPr>
          <p:cNvPr id="62468" name="Picture 4" descr="http://mos.e-tech.ac.th/mdec/learning/s1301/p04/fe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114800"/>
            <a:ext cx="762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6781800" cy="62478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dirty="0"/>
              <a:t> </a:t>
            </a:r>
            <a:r>
              <a:rPr lang="th-TH" sz="2000" dirty="0"/>
              <a:t>  จีนเข้ามาสมัยกรุงสุโขทัยและกรุงศรีอยุทธยาโดยเข้ามาค้าขาย ในสมัยกรุงธนบุรีและกรุงรัตนโกสินทร์</a:t>
            </a:r>
            <a:br>
              <a:rPr lang="th-TH" sz="2000" dirty="0"/>
            </a:br>
            <a:r>
              <a:rPr lang="th-TH" sz="2000" dirty="0"/>
              <a:t>เข้ามาทำมาหากิน ทำให้เกิดการผสมผสานวัฒนธรรมไทยกับจีนจนกลายเป็นวัฒนธรรมไทยอิทธิพลวัฒนธรรมจีน</a:t>
            </a:r>
            <a:br>
              <a:rPr lang="th-TH" sz="2000" dirty="0"/>
            </a:br>
            <a:r>
              <a:rPr lang="th-TH" sz="2000" dirty="0"/>
              <a:t>ต่อวัฒนธรรมไทยได้แก่</a:t>
            </a:r>
            <a:br>
              <a:rPr lang="th-TH" sz="2000" dirty="0"/>
            </a:br>
            <a:r>
              <a:rPr lang="th-TH" sz="2000" dirty="0"/>
              <a:t>         </a:t>
            </a:r>
            <a:r>
              <a:rPr lang="th-TH" sz="2000" b="1" dirty="0"/>
              <a:t>1. ความเชื่อทางศาสน</a:t>
            </a:r>
            <a:r>
              <a:rPr lang="th-TH" sz="2000" dirty="0"/>
              <a:t>า เป็นการผสมผสาน การบูชาบรรพบุรุษ การนับถือเจ้า ส่วนการไหว้พระจันทร์ เทศกาลกินเจ ชาวไทยเชื้อสายจีนรุ่นใหม่ยอมรับวัฒนธรรมเดิมของจีนน้อยลงทุกที</a:t>
            </a:r>
            <a:br>
              <a:rPr lang="th-TH" sz="2000" dirty="0"/>
            </a:br>
            <a:r>
              <a:rPr lang="th-TH" sz="2000" dirty="0"/>
              <a:t>         </a:t>
            </a:r>
            <a:r>
              <a:rPr lang="th-TH" sz="2000" b="1" dirty="0"/>
              <a:t>2. ด้านศิลปกรรม</a:t>
            </a:r>
            <a:r>
              <a:rPr lang="th-TH" sz="2000" dirty="0"/>
              <a:t> เครื่องชามสังคโลกเข้ามาในสมัยสุโขทัย</a:t>
            </a:r>
            <a:br>
              <a:rPr lang="th-TH" sz="2000" dirty="0"/>
            </a:br>
            <a:r>
              <a:rPr lang="th-TH" sz="2000" dirty="0"/>
              <a:t>         </a:t>
            </a:r>
            <a:r>
              <a:rPr lang="th-TH" sz="2000" b="1" dirty="0"/>
              <a:t>3. ด้านวรรณกรรม</a:t>
            </a:r>
            <a:r>
              <a:rPr lang="th-TH" sz="2000" dirty="0"/>
              <a:t> การแปลวรรณกรรมจีนเป็นภาษาไทยเริ่มขึ้นในสมัยรัชกาลที่1 แห่งกรุงรัตนโกสินทร์ </a:t>
            </a:r>
            <a:br>
              <a:rPr lang="th-TH" sz="2000" dirty="0"/>
            </a:br>
            <a:r>
              <a:rPr lang="th-TH" sz="2000" dirty="0"/>
              <a:t>ได้แก่ สามก๊ก อำนวยการแปลโดย เจ้าพระยาคลัง (หน) กลายเป็นเพชรน้ำงามแห่งวรรณคดีไทย</a:t>
            </a:r>
            <a:br>
              <a:rPr lang="th-TH" sz="2000" dirty="0"/>
            </a:br>
            <a:r>
              <a:rPr lang="th-TH" sz="2000" dirty="0"/>
              <a:t>        </a:t>
            </a:r>
            <a:r>
              <a:rPr lang="th-TH" sz="2000" b="1" dirty="0"/>
              <a:t> 4.</a:t>
            </a:r>
            <a:r>
              <a:rPr lang="th-TH" sz="2000" dirty="0"/>
              <a:t> </a:t>
            </a:r>
            <a:r>
              <a:rPr lang="th-TH" sz="2000" b="1" dirty="0"/>
              <a:t>วัฒนธรรมอื่น ๆ </a:t>
            </a:r>
            <a:r>
              <a:rPr lang="th-TH" sz="2000" dirty="0"/>
              <a:t>มีอาหารจีน และ "ขนมจันอับ" ที่กลายเป็นขนมที่มีบทบาทในวัฒนธรรมไทยใช้ในพิธี</a:t>
            </a:r>
            <a:br>
              <a:rPr lang="th-TH" sz="2000" dirty="0"/>
            </a:br>
            <a:r>
              <a:rPr lang="th-TH" sz="2000" dirty="0"/>
              <a:t>ก๋วยเตี๋ยวก็กลายมาเป็นอาหารหลักของไทย นอกจากนี้ยังมีข้าวต้มกุ๊ย ผัดซีอิ๊ว และซาลาเปา เป็นต้น</a:t>
            </a:r>
            <a:br>
              <a:rPr lang="th-TH" sz="2000" dirty="0"/>
            </a:br>
            <a:r>
              <a:rPr lang="th-TH" sz="2000" dirty="0"/>
              <a:t/>
            </a:r>
            <a:br>
              <a:rPr lang="th-TH" sz="2000" dirty="0"/>
            </a:br>
            <a:r>
              <a:rPr lang="th-TH" sz="2000" dirty="0"/>
              <a:t>        </a:t>
            </a:r>
            <a:r>
              <a:rPr lang="th-TH" sz="2000" b="1" dirty="0"/>
              <a:t> วัฒนธรรมชาตินิยมตะวันตกที่มีอิทธิพลต่อวัฒนธรรมไทย</a:t>
            </a:r>
            <a:r>
              <a:rPr lang="th-TH" sz="2000" dirty="0"/>
              <a:t/>
            </a:r>
            <a:br>
              <a:rPr lang="th-TH" sz="2000" dirty="0"/>
            </a:br>
            <a:r>
              <a:rPr lang="th-TH" sz="2000" dirty="0"/>
              <a:t>         </a:t>
            </a:r>
            <a:r>
              <a:rPr lang="th-TH" sz="2000" b="1" dirty="0"/>
              <a:t>โปรตุเกส</a:t>
            </a:r>
            <a:r>
              <a:rPr lang="th-TH" sz="2000" dirty="0"/>
              <a:t> เป็นชาติตะวันตกชาติแรกที่เข้ามาในสมัยสมเด็จพระรามาธิบดีที่ 2 นำวัฒนธรรมการทำปืนไฟ</a:t>
            </a:r>
            <a:br>
              <a:rPr lang="th-TH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638800"/>
          </a:xfr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2"/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การสร้างป้อมต่อต้านปืนไฟ ยุทธวิธีทางการทหาร การทำขี้ผึ้งรักษาแผล การทำขนมฝอยทอง ขนมฝรั่ง </a:t>
            </a:r>
            <a:b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เป็นอาหารอาสาสมัยพระชัยราชาธิราช รบกับพม่า 120 คน</a:t>
            </a:r>
            <a:b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ฮอลันดา เข้ามาในราชสำนักสมัยพระเอก เข้ามาสมัยในสมัยพระนเรศรวรมหาราช อาคารที่ฮอลัดดาสร้าง ไทยเรียกว่า "ตึกวิลันดา" นำอาวุธปืนมาขาย รวมทั้งเครื่องแก้ว กล้องยาสูบ เครื่องเพชรเครื่องพลอย ในสมัย</a:t>
            </a:r>
            <a:b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สมเด็จพระนารายณ์มหาราชก็ทรงพอพระทัยแว่นตา และกล้องส่องทางไกลจากฮัอลันดา</a:t>
            </a:r>
            <a:b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อังกฤษ เข้ามาในราชสำนักสมัยพระเอกาทศรถ มุ่งทางด้านการค้า แต่สู้ฮอลันดาไม่ได้ เช่น ยอร์ช ไวท์</a:t>
            </a:r>
            <a:b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มีต่ำแหน่งเป็นออกหลวงวิชิตสาคร ส่วน แซมมวล ไวท์ ได้เป็นนายท่าเมืองมะริด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200"/>
            <a:ext cx="7620000" cy="5355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dirty="0"/>
              <a:t> </a:t>
            </a: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ฝรั่งเศษ เข้ามาสมัยพระนารายณ์มหาราช เพื่อเผยแผ่ศาสนาคริสต์ คณะบาทหลวงได้นำความรู้ด้าน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การแพทย์ การศึกษา การทหาร ดาราศาสตร์ การวางท่อปะปา การสร้างหอดูดาวที่ลพบุรีและอื่น ๆ อีกหลายแห่ง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ในสมัยอยุทธยาตอนปลาย ความสัมพันธ์กับชาติตะวันตกลดลง และหยุดชะงักไป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 ในสมัยพระบาทสมเด็จพระจุลจอมเกล้าเจ้าอยู่หัว ทรงปรับปรุงประเทศตามแบบตะวันตกโดยมีการเปิด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สัมพันธืทางการทูต เพราะตะหนักถึงภยันตรายที่หลีกเลี่ยงไม่ได้ เป้นการป้องกันการแทรกแซงภายใน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วัฒนธรรมตะวันตกจึงเริ่มผสมผสานจนเป็นที่ยอมรับและเข้ามามีบทบาทในด้านต่าง ๆ ดังนี้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1. การเมืองการปกครอง รับเอาประเพณี ค่านิยม วัฒนธรรม เข้ามาในประเทศ เพราะมีพระบรมศานุวงศ์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ไปเรียนต่างประเทศ มีการปฎิรูปการปกครองแบบชาติตะวันตก ตั้งกระทรวง 12 กระทรวง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2. เศรษฐกิจ ยกเลิกระบบไพร่ เลิกทาส ใช้เงินตราเป็นตัวกลางในการซื้อขาย ตั้งธนาคารแห่งแรก คือ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บุคคลัภยื (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Book Club) </a:t>
            </a: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ต่อมาคือธนาคารไทยพาณิชย์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3. ด้านสังคม เลิกระบบหมอบคลาน มาเป็นแสดงความเคารพ ให้นั่งเก้าอี้แทนเปลี่ยนแปลงการแต่งกาย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จัดการศึกษาเป็นระบบโรงเรียน ต่อมาในสมัยรัชกาลที่ 6 ได้ออกพระาชบัญญัติประถมศึกษา พ.ศ. 2464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การศึกษาขยายถึงระดับมหาวิทยาลัย มีพระราชบัญญัตินามสกุล และคำนำหน้าชื่อ นาย นาง นางสาว เด็กหญิง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เด็กชาย 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สรุปได้ว่า คนไทยมีวัฒนธรรมที่เป็นของตนเองมาตั้งแต่สุโขทัย ซึ่งแสดงออกถึงความเป็นชาติที่มีความรัก ความสามัคคีและสงบสุข อย่างไรก็ตาม วัฒนธรรมไทยก็เหมือนวัฒนธรรมของชนชาติอื่นที่เป็นวัฒนธรรม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แบบผสมผสาน คือ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1.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มีวัฒนธรรมดังเดิมเป็นของตนเอง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2.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รับเอาวัฒนธรรมอื่นจากภายนอกที่ได้ติดต่อสัมพันธ์กัน มาผสมผสานให้เกิดประโยชน์ต่อส่วนรวม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 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 เอกลักษณ์ของวัฒนธรรม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 </a:t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เอกลักษณ์เป้นลักษณะเด่นของสังคมที่เห็นได้ชัด ซึ่งแตกต่างไปจากสังคมอื่น เพราะเกิดจากการสั่งสม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ของวัฒนธรรม ขนบธรรมเนียมประเพณีมาเป็นเวลาช้านาน เอกลักษณ์ไทยจึงเป็นเอกลักษณ์แห่งความภาคภูมิใจ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ของชนชาวไทยทุกคนในการมีชาติ ศาสนา พระมหากษัตริย์ ภาษา ศิลปกรรม อาหาร การแต่งกาย เป็นของ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ตนเอง คนไทยทุกคนจึงต้องช่วยกันอนุรักษ์ ส่งเสริมและพัฒนาเอกลักษณ์ไทยให้อยู่คู่กับสังคมไทยตลอดไป  </a:t>
            </a:r>
            <a:endParaRPr kumimoji="0" lang="en-US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 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ความหมายของเอกลักษณ์ไทย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เอกลักษณ์คือ ลักษณะที่เด่นชัดของสังคมใดสังคมหนึ่ง ซึ่งลักษณะเหมือนกัน หรือร่วมกันของสังคมนั้น ๆ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ที่เห็นได้ชัดเจนว่าแตกต่างจากลักษณะของสังคมอื่น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เอกลักษณ์ไทยจึงหมายถึง ลักษณะของความเป็นไทยที่ดูแล้วแตกต่างจากลักษณะสังคมของชนชาติอื่น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มีความแตกต่าง ซึ่งอาจมองได้จากรูปลักษณะ การประพฤติปฎิบัติ กิริยาท่าทาง การแต่งกาย วัฒนธรรม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จารีตประเพณี ฯลฯ สังเกตได้ว่าลักษณะเด่นของความเป็นไทยนั้นไม่ว่าจะอยู่ที่ใด ก้สามารถแยกออกจาก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ชนชาติอื่นได้ นอกจากภาษาพูดแล้ว ความยิ้มแย้มแจ่มใสก็เป็นลักษณะเด่นอย่างหนึ่งของสังคมไทย จนชาว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ตะวันตกขนานนามว่า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"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สยามเมืองยิ้ม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"</a:t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endParaRPr kumimoji="0" lang="en-US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6562" name="Picture 2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-1144588"/>
            <a:ext cx="161925" cy="161925"/>
          </a:xfrm>
          <a:prstGeom prst="rect">
            <a:avLst/>
          </a:prstGeom>
          <a:noFill/>
        </p:spPr>
      </p:pic>
      <p:pic>
        <p:nvPicPr>
          <p:cNvPr id="66563" name="Picture 3" descr="http://mos.e-tech.ac.th/mdec/learning/s1301/p04/fe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36275" y="-46038"/>
            <a:ext cx="3638550" cy="90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066800" y="1828800"/>
            <a:ext cx="7010400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เอกลักษณ์เด่นของวัฒนธรรมไทยพอสรุปได้ดังนี้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 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จุดเด่นของวัฒนธรรมไทย </a:t>
            </a:r>
            <a:endParaRPr kumimoji="0" lang="en-US" sz="61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- 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เป็นวัฒนธรรมที่มีพื้นฐานมาจากเกษตรกรรมเป็น 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"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วัฒนธรรมเกษตร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" 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เช่น มีการช่วยเหลือกัน เรียกว่า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การลงแขกเกี่ยวข้าว การแห่นางแมวเพื่อขอฝน การทำขวัญข้าว ไหว้แม่โพสพ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เป็นสังคมที่มีความสนุกสนาน การทำงานจะเป็นไปพร้อมกับความรื่นเริง เช่น เมื่อเกี่ยวข้าวจะร้องเพลง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ไปด้วย 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"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เกี่ยวเถอะนะแม่เกี่ยวชะชะเกี่ยวเถอะนะแม่เกี่ยว อย่ามัวแลเหลียว เดี๋ยวเคียวจะเกี่ยวก้อยเอย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"</a:t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เป็นสังคมที่เทิดทูลพระมหากษัตริย์ด้วยความจงรักภักดี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นับถือพระพุทธศาสนา เป็นสังคมชาวพุทธ มีพุทธศานิกชนให้ความสำคัญ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 - 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มีน้ำใจของความเป็นไทย พึ่งพาอาศัยกัน รักความสงบ</a:t>
            </a: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1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ชอบเรื่องการทำบุญ สร้างกุศล และช่วยงานบุญกกกกกุศล</a:t>
            </a:r>
            <a:endParaRPr kumimoji="0" lang="en-US" sz="1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http://mos.e-tech.ac.th/mdec/learning/s1301/pic04/to0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609600"/>
            <a:ext cx="3857625" cy="97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56323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เอกลักลักษณ์ของวัฒนธรรมไทย                                                                                                                                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ภาษาไทย ตัวอักษรไทย ซึ่งนับว่าเป็นอารยธรรมขั้นสูง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 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อาหารไทย เช่นน้ำพริกปลาทู หรือต้มยำกุ้ง ที่เ็นที่รู้จักและโด่งดังไปทั่วโลก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สมุนไพรไทย แม้แต่ต่างชาติก็ให้ความมสนใจ เช่น ว่านหางจระเข้ กระชายดำ กราวเครือ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ฉายาสยามเมืองยิ้ม ซึ่งแสดงถึงความยิ้มแย้มแจ่มใส มีอัธยาศัย ซึ่งหายากในชนชาติอื่น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มารยาทไทย เช่นการไหว้ เป็นที่รู้จักของคนทั่วโลก การมีสัมมาคารวะ เคารพผู้อาวุโส รู้จักกาลเทศะ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ประเพณีไทย เช่น ผีตาโขน บุญบั้งไฟ การแห่ปราสาทผึ้ง แห่นางแมว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การแสดงแบบไทย เช่นลิเก โขน รำวง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ดนตรีไทย เช่นระนาด ปี่ ขลุ่ย อังกะลุง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การละเล่นไทย เช่น มอญซ่อนผ้า ลำตัด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 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สิ่งก่อสร้างเช่นเรือไทย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เพลงไทย เช่นเพลงไทย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เพลงไทยเดิม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)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เพลงลูกทุ่ง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 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6802" name="Picture 2" descr="http://mos.e-tech.ac.th/mdec/learning/s1301/p04/fe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1550" y="-9372600"/>
            <a:ext cx="1238250" cy="952500"/>
          </a:xfrm>
          <a:prstGeom prst="rect">
            <a:avLst/>
          </a:prstGeom>
          <a:noFill/>
        </p:spPr>
      </p:pic>
      <p:pic>
        <p:nvPicPr>
          <p:cNvPr id="76803" name="Picture 3" descr="http://mos.e-tech.ac.th/mdec/learning/s1301/p04/fe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8225" y="-9372600"/>
            <a:ext cx="1419225" cy="952500"/>
          </a:xfrm>
          <a:prstGeom prst="rect">
            <a:avLst/>
          </a:prstGeom>
          <a:noFill/>
        </p:spPr>
      </p:pic>
      <p:pic>
        <p:nvPicPr>
          <p:cNvPr id="76804" name="Picture 4" descr="http://mos.e-tech.ac.th/mdec/learning/s1301/p04/fe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13" y="-9372600"/>
            <a:ext cx="1276350" cy="952500"/>
          </a:xfrm>
          <a:prstGeom prst="rect">
            <a:avLst/>
          </a:prstGeom>
          <a:noFill/>
        </p:spPr>
      </p:pic>
      <p:pic>
        <p:nvPicPr>
          <p:cNvPr id="76805" name="Picture 5" descr="http://mos.e-tech.ac.th/mdec/learning/s1301/p04/fe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59900" y="-9372600"/>
            <a:ext cx="1476375" cy="952500"/>
          </a:xfrm>
          <a:prstGeom prst="rect">
            <a:avLst/>
          </a:prstGeom>
          <a:noFill/>
        </p:spPr>
      </p:pic>
      <p:pic>
        <p:nvPicPr>
          <p:cNvPr id="76806" name="Picture 6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913" y="8001000"/>
            <a:ext cx="161925" cy="161925"/>
          </a:xfrm>
          <a:prstGeom prst="rect">
            <a:avLst/>
          </a:prstGeom>
          <a:noFill/>
        </p:spPr>
      </p:pic>
      <p:pic>
        <p:nvPicPr>
          <p:cNvPr id="8" name="Picture 7" descr="21-53-larg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762000"/>
            <a:ext cx="914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81000" y="0"/>
            <a:ext cx="7543800" cy="65248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เอกลักษณ์ที่สำคัญของสังคมไทย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    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เอกลักษณ์ของสังคมไทย เป็นสิ่งที่แสดงถึงความเป็นไทยที่บรรพบุรุษได้สั่งสม สืบทอดโดยมอบเ็ป็น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มรดกให้แก่อนุชนรุ่นหลังไว้ได้เป็นความภาคภูมิใจในความเป็นชาติ ซึ่งเอกลักษณ์นี้ นับว่าเป็นสิ่งที่ดี คนไทย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ควรนำมาปฏิบัติและสืบสานต่อไป </a:t>
            </a:r>
            <a:endParaRPr kumimoji="0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เอกลักษณ์ที่ดีและควรสืบสานในสังคมไทย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1.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เป็นสังคมที่มีพระมหากษัตริย์เป็นประมุข สถาบันพระมหากษัตริย์นับว่าเป็นศูนย์รวมจิตใจ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ของคนไทยทั้งชาติ กษัตริย์ไทยโบราณ จนถึงปัจจุบันทรงเป็น ผู้นำประเทศให้พ้นภัย ทำนุบำรุง ประเทศชาติ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ให้รุงเรือง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  2.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สังคมไทยเป็นสังคมเกษตรกรรม ซึ่งเ้นอาชีพหลักมาแต่อดีตจนถึงปัจจุบัน ทำให้คนไทยมีความผูกพันกับธรรมชาติ มีความอดทน การร่วมมือร่วมใจ รู้จักบุญคุณของธรรมชาติและบุญคุณของแผ่นดิน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3.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ครอบครัว เป็นเอกลักษณ์ของสังคมที่มีความสสัมพันธ์แน่นแฟ้น มีความผูกพันเคารพในระบบอาวุโส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ทำให้คนไทยมีความอ่อนน้อมถอมตน รู้จักาลเทศะ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4.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ศาสนา สังคมไทยมีศาสนาพุทธเป็นเครื่องยึดเหนี่ยวจิตใจมาแต่อดีต และเป็นศาสนาที่คนไทย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นับถือ กันมากที่สุด หลักธรรมคำสั่งสอนของพุทธศาสนา สอนให้คนไทยยึดถือทางสายกลาง เชื่อในเรื่องบาป 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บุญ คุณโทษ หลักคำสอนของพระพุทธศาสนามีความเป็นวิทยาศาสตร์ แม้แต่ชาวต่างชาติก้หันมานับถือ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และบวชในพระพุทธศาสนากันมาก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       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17693"/>
            <a:ext cx="6858000" cy="67403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ภาษา เริ่มกันมาแต่สมัยสุโขทัย โดยพ่อขุนรามคำแหงมหาราช ทำให้คนไทยมีภาษาไทยใช้ 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เป็้นเอกลักษณ์คนไทยจึงควรพูดและเขียนภาาาไทยให้ถูกต้อง เพื่อสืบทอดให้ลูกหลานต่อไป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 6. รักอิสระ หรืออาจใช้คำว่า ความเป็นไท ไม่ขึ้นกับใคร แสดงความเป็นเอกราช ซึ่งเป็นสิ่งสำคัญ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ทีควรดำรงไว้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7. ศิลปกรม คือ ผลงานที่ช่างฝีมือไทยหรือศิลปินไทยได้สร้างสมไว้จากความรู้สึกนึกคิดหรือจินตนาการ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แบ่งออกเป็น 4 ประเภทดังนี้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7.1 จิตรกรรม (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Painting) 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         </a:t>
            </a: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จิตกรรมไทย หมายถึง ภาพที่แสดงถึงเรื่องราว ตลอดไปถึงการเขียนภาพลวดลายประดับตกแต่ง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ในงานช่างต่าง ๆ ซึ่งเป็นศิลปกรรมชั้นสูง และเพืื่อให้เกิดความสวยงามในศิลปะตามคติของชาติ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7.2 ประติมากรรมไทย (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Sculpture)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   </a:t>
            </a: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งานประติมากรรมไทย หมายถึง งานปั้น และงานแกะสลัก ที่ต้องนำมาทำการหล่ออีกทีหนึ่ง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ซึ่งเป็นงานฝีมือ โดยมากมักจะเป็นการปั้นเกี่ยวกับพระพุทธรูป มีตั้งแต่ขนาดเล็กจนไปถึงขนาดใหญ่ เครื่งใช้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และเครื่องประดับต่าง ๆ 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      7.3 สถาบัตยกรรม คือ อาคารสิ่งก่อสร้างต่าง ๆ เช่น อาคาร ตึก บ้านเรือน พระมหาราขวัง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ตลอดจนอนุสาวรีย์ใหญ่ ๆ พีรามิด สถูป เจดีย์ วิหาร ปราสาท พระปรางค์ มณฑป อุโบสถ ดังนั้นจะเห็นได้ว่า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งานสถาปัตยกรรมมักควบคู่ไปกับงานประติมากรรม ซึ่งทำให้สิ่งก่อสร้างดูสวยงาม อ่อนช้อย</a:t>
            </a:r>
            <a:b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72327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7.4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วรรณกรรม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(Literature)</a:t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        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วรรณกรรม คือ  หนังสือทั้งประเภทร้อยกรอง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โคลง ฉันท์ กาพย์ กลอน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)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และร้อยแก้ว คือ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เรียงความธรรมดา รวมถึงการจดจำเรื่องราวต่าง ๆ เช่น นิทาน ตำนานด้วยวรรณกรรมที่เป็นอมตะ เช่น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พระอภัยมณี ขุนช้างขุนแผน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   7.5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นาฎศิลป์ และดุริยางคศิลป์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(Music and Dramatic)</a:t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        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นาฎศิลป์และดนตรี หรือคีตกรรม คือ ดนตรีทุกประเภท รวมทั้งการร่ายรำ ระบำต่าง ๆ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เช่น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โขน ลิิเก ละครรำ รำไทย การแสดงต่าง ๆ เป็นต้น</a:t>
            </a:r>
            <a:endParaRPr kumimoji="0" lang="en-US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การอนุรักษ์และการพัฒนาเอกลักษณ์ของสังคมไทย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          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เอกลักษณ์ของไทยเป้นสิ่งที่บรรพบุรุษได้สร้างสรรค์และสั่งสมมานานจนเป็ยมรดกมาสู่อนุชนรุ่นหลัง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และเ้ป็นส่วนหนึ่งของวิถีการดำเนินชีวิตของสังคมไทย คนไทยทุกคนจึงมีหน้าที่ร่วมกันที่ต้องช่วยกันอนุรักษ์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สืบสานเพื่อดำรงไว้ให้เป็นมรดกของชาติสืบไป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 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ดังนั้นองค์ประกอบของภาคเอกชน จึงควรร่วมมือกันโดยแบ่งเป็นระดับดังนี้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  1.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ระดับชาติ องค์การของรัฐมีหน้าที่รับผิดชอบต่องานเอกลักษณ์ของชาติโดยตรงต้องกำหนดนโยบาย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ให้การสนับสนุน ส่งเสริมเอาจริงเอาจัง รวมทั้งสื่อมวลชนต้องเผยแพร่ประชาสัมพันธ์ให้เห็นคุณค่าและความสำคัญ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ในเอกลักษณ์ของชาติ เพราะเป็นหน้าที่ของทุกคน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  2.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ระดับท้องถิ่น 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องค์กรในท้องถิ่นต้องส่งเสริมประชาชนให้เห็นคุนค่าของเอกลักษณ์ไทย โดยช่วยกัน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คิดค้น เผยแพร่ นำภูมิปัญญาของท้องถิ่นออกมาใช้ให้เป็นประโยชน์ อีกทั้งยอย่องผู้ทรงภูมิปัญญา หรือปราชญ์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ท้องถิ่น เพื่อเป็นแบบอย่างที่ดี นอกจากนี้ยังเป็นการประชาสัมพันธ์ท้องถิ่นตนด้วย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       3. </a:t>
            </a: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ระดับบุคคล บุคลากรทุกคน ไม่ว่าจะเป็นของหน่วยงานของรัฐหรือเอกชน แม้แต่ผู้ที่ทำงานส่วนตัว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สมารถช่วยกันสอดส่องดูแลถาวรวัตถุ โบราณสถาน เบราณวัตถุ วัดวาอาราม ฯลฯ ซึ่งเป็นสมบัติของชาติ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ไม่ให้ถูกทำลาย เป็นหูเป็นตาให้เจ้าหน้าที่ รวมทังพฤติกรรมเป็นแบบอย่างที่ดี ใช้ของไทย ส่งเสริมของไทย และส่งเสริมชาวต่างชาติให้ใช้ของไทย ก็นับว่าได้ช่วยอนุรักษ์เอกลักษณ์ไทยแล้ว</a:t>
            </a:r>
            <a:r>
              <a:rPr kumimoji="0" lang="en-US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 </a:t>
            </a:r>
            <a:endParaRPr kumimoji="0" lang="en-US" sz="1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หน้าที่ของสังคมมนุษย์ 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1.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ผลิตสมาชิกใหม่และทำนุบำรุงสมาชิกเก่า 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2.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ผลิตสินค้าและบริการเพื่อสนองความต้องการ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3.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อบรมสมาชิกให้เรียนรู้ระเบียบกฎเกณฑ์ของสังคม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ลักษณะที่มนุษย์เหมือนกับสัตว์อื่น 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1.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ต้องอาศัยสิ่งแวดล้อมทั้งทางชีวภาพ และทางธรรมชาติเพื่อบำบัดความต้องการต่าง ๆ 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2.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มีลักษณะคล้ายผู้ให้กำเนิดหรือบรรพบุรุษ 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3.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สามารถปรับตัวเข้ากับสิ่งแวดล้อมได้ ผู้ที่ปรับตัวไม่ได้จึงมักเสียเปรียบ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4.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มีความสามารถแสวงหา หรือค้นคว้าวิธีการต่อสู้เพื่อให้ได้ในสิ่งที่ตนต้องการ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5.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ต้องการอาหาร น้ำ อากาศ และที่อยู่อาศัย </a:t>
            </a: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/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rial" pitchFamily="34" charset="0"/>
              </a:rPr>
              <a:t>               6. </a:t>
            </a:r>
            <a:r>
              <a:rPr kumimoji="0" lang="th-TH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 Microsoft Sans Serif"/>
                <a:cs typeface="Angsana New" pitchFamily="18" charset="-34"/>
              </a:rPr>
              <a:t>มีความสามารถในการสืบพันธ์ หรือสร้างสมาชิกใหม่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8534400" cy="64940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วัตถุประสงค์ทั่วไป 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1.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ทราบถึงความหมายของประเพณี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2.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เข้าใจลักษณะของประเพณีไทย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 3.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เข้าการวิเคราะห์ความสำคัญของขนบธรรมเนียมประเพณีไทยที่มีต่อสังคมไทย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4.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ทราบถึงการปฎิบัติตนตามประเพณ๊และวัฒฯธรรมได้อย่างเหมาะสม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วัตถุประสงค์เชิงพฤติกรรม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 1.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อธิบาย ความหมายของประเพณีได้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2.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อธิบาย ลักษณะของประเพณีไทยได้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 3.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วิเคราะห์ความสำคัญของขนบธรรมเนียมประเพณีไทยที่มีต่อสังคมไทยได้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4.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ปฎิบัติตนตามประเพณ๊และวัฒฯธรรมได้อย่างเหมาะสมได้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เนื้อหาสาระ 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ชาติไทยที่เจริญรุ่งเรื่องมาช้านาน จึงมีประเพณีที่หลายหลายขนบธรรมเนียมประเพณ๊ในสังคมไทยเป็นสิ่ง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ที่บรรพบุรุษ ยึดถือเป็นแนวปฎิบัติในรูปของความเชื่อ ศีลธรรมจรรยาธรรม ค่านิยม แนวความคิด รวมทั้ง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พิธีกรรมทางศาสนา ซึ่งเป็นที่ยอมรับและมีอธิพลต่อการดำเนินชีวิตของคนในสังคมไทยจากอดีตจนถึงปัจจุบัน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ประเพณี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</a:t>
            </a: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ประเพณีเป็นการทำกิจกรรมทางสังคมที่ถือปฎิบัติสืบต่อกันมา 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ประเพณี ในสังคมไทย เรานั้นมีมากมายล้วนเป็น มาดกจากบรรพบุรุษ 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จากสิ่งแวดล้อม ทางธรรมชาติและสังคม นับว่าคนไทยในปัจจุบัน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โชคดีที่มีแนวทางในการ ดำเนินชีวิตที่ดีงามไว้ปฎิบัติ เ็ป็นแบบ อย่างแก่ลูกหลานสืบต่อมาจนกระทั่งทุกวันนี้</a:t>
            </a:r>
            <a:r>
              <a:rPr kumimoji="0" lang="en-US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4994" name="Picture 2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" y="-1373188"/>
            <a:ext cx="161925" cy="161925"/>
          </a:xfrm>
          <a:prstGeom prst="rect">
            <a:avLst/>
          </a:prstGeom>
          <a:noFill/>
        </p:spPr>
      </p:pic>
      <p:pic>
        <p:nvPicPr>
          <p:cNvPr id="84995" name="Picture 3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" y="274638"/>
            <a:ext cx="161925" cy="161925"/>
          </a:xfrm>
          <a:prstGeom prst="rect">
            <a:avLst/>
          </a:prstGeom>
          <a:noFill/>
        </p:spPr>
      </p:pic>
      <p:pic>
        <p:nvPicPr>
          <p:cNvPr id="84996" name="Picture 4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" y="1647825"/>
            <a:ext cx="161925" cy="161925"/>
          </a:xfrm>
          <a:prstGeom prst="rect">
            <a:avLst/>
          </a:prstGeom>
          <a:noFill/>
        </p:spPr>
      </p:pic>
      <p:pic>
        <p:nvPicPr>
          <p:cNvPr id="84997" name="Picture 5" descr="http://mos.e-tech.ac.th/mdec/learning/s1301/p04/unti0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7550" y="1371600"/>
            <a:ext cx="20764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0"/>
            <a:ext cx="70866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/>
              <a:t>ความหมายของประเพณี </a:t>
            </a:r>
            <a:r>
              <a:rPr lang="th-TH" sz="2000" dirty="0"/>
              <a:t/>
            </a:r>
            <a:br>
              <a:rPr lang="th-TH" sz="2000" dirty="0"/>
            </a:br>
            <a:r>
              <a:rPr lang="th-TH" sz="2000" dirty="0"/>
              <a:t>       คำว่า </a:t>
            </a:r>
            <a:r>
              <a:rPr lang="th-TH" sz="2000" b="1" dirty="0"/>
              <a:t>ประเพณี</a:t>
            </a:r>
            <a:r>
              <a:rPr lang="th-TH" sz="2000" dirty="0"/>
              <a:t>มายถึงฤติกรรมของมนุษญ์ที่เลือกปฎิบัติตามค่านิยม ในทางที่ดีงาม และเป็นที่ ประสงค์ </a:t>
            </a:r>
            <a:br>
              <a:rPr lang="th-TH" sz="2000" dirty="0"/>
            </a:br>
            <a:r>
              <a:rPr lang="th-TH" sz="2000" dirty="0"/>
              <a:t>ของคนส่วนใหญ่ โดยปฎิบัติสืบทอดกัน มาเรื่อย มาจนกลายเป็นความ เชื่อว่าเป็นสิ่งจำเป็นและสำคัญจะต้อง </a:t>
            </a:r>
            <a:br>
              <a:rPr lang="th-TH" sz="2000" dirty="0"/>
            </a:br>
            <a:r>
              <a:rPr lang="th-TH" sz="2000" dirty="0"/>
              <a:t>ปฎิบัติตาม ประเพณี แต่ละสังคมแตกต่างกันไป หากสังคมใดอยู่ใกล้ชิดกัน ประเพณีย่อม</a:t>
            </a:r>
            <a:r>
              <a:rPr lang="th-TH" sz="2000" dirty="0" smtClean="0"/>
              <a:t>คล้ายคลึง</a:t>
            </a:r>
            <a:r>
              <a:rPr lang="th-TH" sz="2000" dirty="0"/>
              <a:t>กันได้ </a:t>
            </a:r>
            <a:br>
              <a:rPr lang="th-TH" sz="2000" dirty="0"/>
            </a:br>
            <a:r>
              <a:rPr lang="th-TH" sz="2000" dirty="0"/>
              <a:t>เพราะ มีการไปมา หาสู่กัน ทำให้ประเพณี เลื่อนไหล กันได้ซึ่งประเพณีของสังคมยังเป็นบ่อเกิดของวัฒนธรรม</a:t>
            </a:r>
            <a:br>
              <a:rPr lang="th-TH" sz="2000" dirty="0"/>
            </a:br>
            <a:r>
              <a:rPr lang="th-TH" sz="2000" dirty="0"/>
              <a:t>อีกด้วย </a:t>
            </a:r>
            <a:br>
              <a:rPr lang="th-TH" sz="2000" dirty="0"/>
            </a:br>
            <a:r>
              <a:rPr lang="th-TH" sz="2000" b="1" dirty="0"/>
              <a:t>ประเภทของประเพณี</a:t>
            </a:r>
            <a:br>
              <a:rPr lang="th-TH" sz="2000" b="1" dirty="0"/>
            </a:br>
            <a:r>
              <a:rPr lang="th-TH" sz="2000" b="1" dirty="0"/>
              <a:t>      </a:t>
            </a:r>
            <a:r>
              <a:rPr lang="th-TH" sz="2000" dirty="0"/>
              <a:t>เราอาจแบ่งประเพณีออกเป็น 3 ประเภท</a:t>
            </a:r>
            <a:br>
              <a:rPr lang="th-TH" sz="2000" dirty="0"/>
            </a:br>
            <a:r>
              <a:rPr lang="th-TH" sz="2000" dirty="0"/>
              <a:t>      </a:t>
            </a:r>
            <a:r>
              <a:rPr lang="th-TH" sz="2000" b="1" dirty="0"/>
              <a:t>1. จารีตประเพณีหรือกฎศีลธรรม (</a:t>
            </a:r>
            <a:r>
              <a:rPr lang="en-US" sz="2000" b="1" dirty="0"/>
              <a:t>Mores)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  </a:t>
            </a:r>
            <a:r>
              <a:rPr lang="th-TH" sz="2000" dirty="0"/>
              <a:t>หมายถึง สิ่งที่สังคมใดสังคมหนึ่งยึดถือและปฎิบัติสืบกันมาอย่างต่อเนื่องและมั่นคง เป็นเรื่องของความ </a:t>
            </a:r>
            <a:br>
              <a:rPr lang="th-TH" sz="2000" dirty="0"/>
            </a:br>
            <a:r>
              <a:rPr lang="th-TH" sz="2000" dirty="0"/>
              <a:t>ถูกผิด มีเรื่องของ ศลีธรรมเข้าร่วมกัน ใครฝ่าฝืนหรือฉยเมยถือว่าเป็นการละเมิดกฎสังคม ผิดประเพณีสังคม </a:t>
            </a:r>
            <a:br>
              <a:rPr lang="th-TH" sz="2000" dirty="0"/>
            </a:br>
            <a:r>
              <a:rPr lang="th-TH" sz="2000" dirty="0"/>
              <a:t>จารีตประเพณีหรือกฎศีลธรรมของ แต่ละสังคมย่อมไม่เหมือนกันสังคมไทยเห็นว่า การมีความสัมพันธ์ทางเพศ </a:t>
            </a:r>
            <a:br>
              <a:rPr lang="th-TH" sz="2000" dirty="0"/>
            </a:br>
            <a:r>
              <a:rPr lang="th-TH" sz="2000" dirty="0"/>
              <a:t>ก่อนแต่งงานเป็น การผิดจารีต</a:t>
            </a:r>
            <a:r>
              <a:rPr lang="th-TH" sz="2000" dirty="0" smtClean="0"/>
              <a:t>ประเพณี </a:t>
            </a:r>
            <a:r>
              <a:rPr lang="th-TH" sz="2000" dirty="0"/>
              <a:t>แต่ชาว</a:t>
            </a:r>
            <a:r>
              <a:rPr lang="th-TH" sz="2000" dirty="0" smtClean="0"/>
              <a:t>สวีเดน </a:t>
            </a:r>
            <a:r>
              <a:rPr lang="th-TH" sz="2000" dirty="0"/>
              <a:t>เห็นว่าเป็นเรื่องธรรมดา ดังนั้น จารีตประเพณีเป็นเรื่อง </a:t>
            </a:r>
            <a:br>
              <a:rPr lang="th-TH" sz="2000" dirty="0"/>
            </a:br>
            <a:r>
              <a:rPr lang="th-TH" sz="2000" dirty="0"/>
              <a:t>ของแต่ละสังคม จะใช้ค่านิยมของสังคมหนึ่ง ไปตัดสินสังคมอื่นไม่ได้</a:t>
            </a:r>
            <a:r>
              <a:rPr lang="th-TH" sz="2000" b="1" dirty="0"/>
              <a:t> </a:t>
            </a:r>
            <a:br>
              <a:rPr lang="th-TH" sz="2000" b="1" dirty="0"/>
            </a:br>
            <a:r>
              <a:rPr lang="th-TH" sz="2000" dirty="0"/>
              <a:t>    </a:t>
            </a: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35846"/>
            <a:ext cx="6781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 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ขนบธรรมเนียมหรือสถาบัน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เป็นระเบียบแบบแผนทีสังคมได้กำหนดไว้แล้วปฎิบัติสืบกันมา คือรู้กันเอง ไม่ได้เป็นระเบียบแบบแผน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ไว้าว่าควรประพฤติปฎิบัติกันอย่างไร มักใช้คำว่าสถาบันมาแทนขนบธรรมเนียมประเพณี ซึ่งคนในสังคมมีความ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พอใจ เป็นที่ปฎิบัติสืบต่อกันมา มีข้อกำหนดบังคับเอาไว้ เช่น สถาบันการศึกษามีครู ผู้เรียน เจ้าหน้าที่ มีระเบียบ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การรับสมัครเข้าเรียน การสอนไล่ ประเพณีเกี่ยวกับการเกิด การบวช การแต่งงาน การตาย มีกฎเกณฑ์ของ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ประเพณีวางไว้ แต่อาจเปลี่ยนแปลงได้เมื่อจำเป็น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3. ธรรมเนียมประเพณีหรือประเพณีนิยม (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Convention)</a:t>
            </a:r>
            <a:b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เป็นแนวทางการปฎิบัติในการดำเนินชีวิตประจำวันที่ปฎิบัติกันมาจนเคยชิน แต่ต้องไม่ขัดแย้งกัน เป็นเรื่อง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ของทุกคนควรทำแม้มีผู้ฝ่าฝืนหรือทำผิดก็ไม่ถือว่าเป็นเรื่องสำคัญ แต่อาจถูกตำหนิได้ว่าไม่มีมารยาท ไม่รู้จัก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กาลเทศะ เช่น การแต่งกาย การรัปประทานอาหาร การดื่มน้ำจากแก้ว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ลักษณะของประเพณีไทย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การศึกษารายละเอียดของประเพณี จะแยกเป็น 2 ประเภท คือ ประเพณีเกี่ยวกับชีวิต ประเพณีเกี่ยวกับ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เทศกาล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    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1.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ประเพณีส่วนบุคคล หรือประเพณีเกี่ยวกับชีวิต                                         </a:t>
            </a:r>
            <a:endParaRPr kumimoji="0" lang="en-US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เป็นประเพณีเกี่ยวกับการส่งเสริมความเป็นสิริมงคลแก่ชีวิตตั้งแต่เกิดจนตาย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ได้แก่ ประเพณีการเกิด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การบวชก่ารแต่งงาน การตาย การทำบุญในโอกาสต่าง ๆ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1.1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ประเพณีการเกิด เป้นเรื่องสังคมไทยให้ความสำคัญ แล้วแต่ความเชื่อของบุคคลหรือสังคม ที่ตนอยู่ ซึ่งแต่เดิมคนเชื่อ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ในสิ่งลึกลับพิธีกรรมจึงมีตั้งครรภ์จนคลอดเพื่อป้องกันภัยอันตรายจากทารก เช่น ทำขัวญเดือน โกนผมไฟ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พิธีลงอู่ตั้วชื่อ ปูเปลเด็ก โกนจุก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ถ้าไว้จุก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เป็นต้น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1.2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ประเพณีการบวช ถือเป็นสิ่งที่อบรมสั่งสอนให้เป็นคนดี ตลอดจนทดแทนบุญคุณ พ่อแม่ ผู้ให้กำเนิด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ตัวผู้บวชเอง ก็มีโอกาส ได้ศึกษาธรรมวินัย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          -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การบรรพชาคือการบวชเณร ต้องเป็นเด็กชายที่มีอายุตั้งแต่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7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ขวบขึ้นไป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          -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การอุปสมบท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คือ การบวชพระ ชายที่บวชต้องมีอายุครบ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20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ปีบริบูรณ์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1.3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ประเพณีการแต่งงาน เกิดขึ้นภายหลังผู้ชายบวชเรียนแล้ว เพราะถือว่าได้รับการอบรม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มาดีแล้ว เมื่อเลือกหาหญิงตามสมควรแก่ฐานะ ฝ่ายชายก็ให้ผู้ใหญ่ไปสู่ขอฝ่ายหญิง ขั้นตอนต่าง ๆ ก็เป็นการ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หาฤกษ์หายาม พิธีหมั้น พิธีแห่ขันหมาก การรดน้ำประสาทพร การำบุญเลี้ยงพระ พิธีส่งตัวเจ้าสาว เป็นต้น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การประกอบพิธีต่าง ๆ ก็เพื่อความเป็นมงคลให้ชีวิตสมรสอยู่กันอย่างมีความสุข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1.4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ประเพณีการเผาศพ ตามคติของพระพุทธศาสนา ถือว่าร่างกายมนุษย์ประกอบด้วยธาตุ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4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คือ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                -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ดิน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เนื้อ หนัง กระดูก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)</a:t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              -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น้ำ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เลือด เหงื่อ น้ำลาย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)</a:t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              -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ลม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อากาศหายใจเข้า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ออก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)</a:t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                         - 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ไฟ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kumimoji="0" lang="th-TH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ความร้อนความอบอุ่นในตัวเรา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)</a:t>
            </a:r>
            <a:b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</a:br>
            <a:endParaRPr kumimoji="0" lang="en-US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2" name="Picture 2" descr="http://mos.e-tech.ac.th/mdec/learning/s1301/p04/unti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6888" y="-3524250"/>
            <a:ext cx="1266825" cy="952500"/>
          </a:xfrm>
          <a:prstGeom prst="rect">
            <a:avLst/>
          </a:prstGeom>
          <a:noFill/>
        </p:spPr>
      </p:pic>
      <p:pic>
        <p:nvPicPr>
          <p:cNvPr id="87043" name="Picture 3" descr="http://mos.e-tech.ac.th/mdec/learning/s1301/p04/unti0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-3524250"/>
            <a:ext cx="1257300" cy="952500"/>
          </a:xfrm>
          <a:prstGeom prst="rect">
            <a:avLst/>
          </a:prstGeom>
          <a:noFill/>
        </p:spPr>
      </p:pic>
      <p:pic>
        <p:nvPicPr>
          <p:cNvPr id="87044" name="Picture 4" descr="http://mos.e-tech.ac.th/mdec/learning/s1301/p04/unti0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4713" y="-3524250"/>
            <a:ext cx="1266825" cy="952500"/>
          </a:xfrm>
          <a:prstGeom prst="rect">
            <a:avLst/>
          </a:prstGeom>
          <a:noFill/>
        </p:spPr>
      </p:pic>
      <p:pic>
        <p:nvPicPr>
          <p:cNvPr id="6" name="Picture 5" descr="i_love_you_teddy_be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876800"/>
            <a:ext cx="914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895599"/>
          </a:xfrm>
        </p:spPr>
        <p:txBody>
          <a:bodyPr>
            <a:normAutofit/>
          </a:bodyPr>
          <a:lstStyle/>
          <a:p>
            <a:pPr lvl="0"/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         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ดังนั้น เมื่อสิ้นชีวิตแล้ว สังขารที่เหลือจึงไม่มีประโยชน์อันใด การเผาเสียจึงเป็นสิ่งดี ผู้ที่อยู่เบื้อง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หลังไม่หว่งใย โดยมากมักเก็บศพไว้ทำบุญให้ทานชั่วคราว เพื่อบรรเทาความโสกเศร้า โดยปกติมักทำการเผา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100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วันแล้ว เพราะได้ทำบุญให้ทานครบถ้วนตามที่ควรแล้ว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        2. 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ประเพณีเกี่ยวกับสังคม หรือประเพณีส่วนรวม 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             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เป็นประเพณีที่ีประชาขนส่วนใหญ่ในสังคมถือปฎิบัติ ได้แก่ ประเพณีทำบุญขึ้นบ้านใหม่ ประเพณี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สงกรานต์ ประเพณีสำคัญทางพระพุทธศาสนา เป็นต้น ประเพณีส่วนร่วมที่คนไทยส่วนมากยังนิยมปฎิบัติกันเช่น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              </a:t>
            </a:r>
            <a:endParaRPr kumimoji="0" lang="en-US" sz="16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838200" y="3200400"/>
            <a:ext cx="6934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2.1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ประเพณีสงการนต์                                  </a:t>
            </a:r>
            <a:endParaRPr kumimoji="0" lang="en-US" sz="16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    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เป็นประเพณีที่กำเนิดมาจากประเทศอินเดีย เป็นประเพณีเฉลิมฉลองการ เริ่มต้นปีใหม่ ไทยเราใช้กันมาตั้ง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แต่สมัย สุโขทัย เป็นราชธานี วันที่เริ่มต้นปีใหม่คือวันที่ 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13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เมษายนของทุกปีถือปฎิบัติจนถึงปี พ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2483</a:t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รัซบาล จึง ได้กำหนด ให้วันที่ 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มกราคม เป็นวันปีใหม่ ในวันสงการนต์จะมีการ ทำบุญ ตักบาตร  ปล่อยนก 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ปล่อยปลาสรงน้ำพระพุทธรูปพระสงฆ์ รดน้ำดำหัวผู้ใหญ่การเล่นสาดน้ำกัน การเล่นก๊ฬาพื้นเมือง ปัจจุบันยังเป็น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ประเพณีนิยมเพื่อความบันเทิงสนุกสนาน ได้เยี่ยมพ่อแม่ ญาติพี่น้อง</a:t>
            </a: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   </a:t>
            </a:r>
            <a:endParaRPr kumimoji="0" lang="en-US" sz="16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http://mos.e-tech.ac.th/mdec/learning/s1301/p04/unti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775" y="-2012950"/>
            <a:ext cx="1266825" cy="952500"/>
          </a:xfrm>
          <a:prstGeom prst="rect">
            <a:avLst/>
          </a:prstGeom>
          <a:noFill/>
        </p:spPr>
      </p:pic>
      <p:pic>
        <p:nvPicPr>
          <p:cNvPr id="93187" name="Picture 3" descr="http://mos.e-tech.ac.th/mdec/learning/s1301/p04/unti0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4450" y="-2012950"/>
            <a:ext cx="1276350" cy="952500"/>
          </a:xfrm>
          <a:prstGeom prst="rect">
            <a:avLst/>
          </a:prstGeom>
          <a:noFill/>
        </p:spPr>
      </p:pic>
      <p:pic>
        <p:nvPicPr>
          <p:cNvPr id="93188" name="Picture 4" descr="http://mos.e-tech.ac.th/mdec/learning/s1301/p04/unti0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2275" y="-2012950"/>
            <a:ext cx="7620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143000" y="609600"/>
            <a:ext cx="6553200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      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 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การทอดผ้าป่าประเพณีทอดผ้าป่าเริ่มเมื่อรัชกาลที่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4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ทรงทอดผ้าป่าครั้งแรกที่วัดสระปทุม 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การทอดผ้าป่าไม่กำหนดระยะเวลาเหมือนกฐิน สามารถทอดได้ทุกฤดูกาล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ประเพณีท้องถิ่น 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ได้แก่ ประเพณีนิยมปฎิบัติกันในแต่ละท้องถิ่น หรือภูมิภาคของประเทศไทย ดังนี้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  - </a:t>
            </a: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ภาคกลาง เช่น ประเพณีอุ้มพระดำน้ำ ประเพณีวิ่งควาย ตักบาตรเทโว ทำขวัญข้าว เป็นต้น</a:t>
            </a: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unti0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962400"/>
            <a:ext cx="17653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วัตถุประสงค์ทั่วไป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1.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ทราบถึงความหมาย ความสำคัญ และลักษณะของค่านิยมในสังคมไทยทั้งในอดีตและปัจจุบัน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2.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เข้าใจลักษณะทั่วไปของค่านิยมในสังคมเมืองและสังคมชนบท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 3.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เข้าใจแนวทางการปฎิบัติตามค่านิยมพื้นฐานในสังคมไทย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4.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เข้าใจวิธีการปลูกฝังในการสร้างค่านิยมให้กับเยาวชน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วัตถุประสงค์เชิงพฤติกรรม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 1.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อธิบาย คความหมาย ความสำคัญ และลักษณะของค่านิยมในสังคมไทยทั้งในอดีตและปัจจุบันได้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2.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อธิบายลักษณะทั่วไปของค่านิยมในสังคมเมืองและสังคมชนบทได้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 3.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อธิบายแนวทางการปฎิบัติตามค่านิยมพื้นฐานในสังคมไทย ได้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4. 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charset="-34"/>
              </a:rPr>
              <a:t>อธิบายวิธีการปลูกฝังในการสร้างค่านิยมให้กับเยาวชน ได้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050" name="Picture 2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366713"/>
            <a:ext cx="161925" cy="161925"/>
          </a:xfrm>
          <a:prstGeom prst="rect">
            <a:avLst/>
          </a:prstGeom>
          <a:noFill/>
        </p:spPr>
      </p:pic>
      <p:pic>
        <p:nvPicPr>
          <p:cNvPr id="6" name="Picture 5" descr="White-Teddy-Bear-M-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953000"/>
            <a:ext cx="1524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ngsana New" pitchFamily="18" charset="-34"/>
              </a:rPr>
              <a:t>ค่านิยมเป็นสิ่งที่คนในสังคมยอมรับว่ามีคุณค่า การปลูกฝังค่านิยมในสังคมไทยเป็นส่วนหนึ่งของวัฒนธรรม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ngsana New" pitchFamily="18" charset="-34"/>
              </a:rPr>
              <a:t>ซึ่งเป็นตัวกำหนดพฤติกรรมของบุคคลในการดำเนินชีวิตระหว่างสมาชิกในสังคมให้สอดคล้องสัมพันธ์กัน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ngsana New" pitchFamily="18" charset="-34"/>
              </a:rPr>
              <a:t>ช่วยเสริมสร้างความเป็นปึกแผ่นให้แก่สังคม เมื่อมีการรับวัฒนธรรมตะวันตกเข้ามาทำให้มีผลกระทบต่อ การ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th-TH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ngsana New" pitchFamily="18" charset="-34"/>
              </a:rPr>
              <a:t>ดำเนินชีวิต จึงจำเป็นที่จะต้องปลูกฝังค่านิยมไทย ให้เยาวชนได้รับรู้และสืบทอด</a:t>
            </a: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  </a:t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      </a:t>
            </a:r>
            <a:br>
              <a:rPr kumimoji="0" lang="en-US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kumimoji="0" lang="th-TH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ngsana New" pitchFamily="18" charset="-34"/>
              </a:rPr>
              <a:t> ค่านิยมของสังคมไทย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ngsana New" pitchFamily="18" charset="-34"/>
              </a:rPr>
              <a:t>  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ค่านิยม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(Value)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ของสังคมไทย หมายถึง สิ่งที่คนสนใจ สิ่งที่คนปราถนาจะได้ ปราถนา จะเป็นหรือกลับ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กลายมาเป็น มีความสุขที่ได้เห็นได้ฟังได้เป็นเจ้าของค่านิยมในสังคมจึงเป้น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"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วิถีของการจัดรูปความประพฤติ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" </a:t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ที่มีความหมายต่อบุคคล เป็นแบบฉบับของความเป็นแบบฉบับของความคิดที่มีคุณค่าสำหรับยึดถือในการปฎิบัติ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ตัวของคนในสังคม 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</a:t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ความหมายของค่านิยม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คำว่า ค่านิยมนั้น มีท่านผู้รู้หลายท่านได้ให้ความหมายไว้ ซึ่งพอสรุปได้ว่า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ค่านิยม เป็นแนวความคิด ความเชื่อ เป็นอุดมการณ์ เป็นความต้องการของกลุ่มคนในสังคม ซึ่งยอมรับว่า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เป็นสิ่งที่ดี มีคุณค่าควรแก่การนำไปเป็นแนวทางในการปฎิบัติ เป็นกรอบของการดำเนินชีวิตเพื่อประโยชน์สุข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ของตนเองและส่วนรวม ทั้งนี้ อยู่ในดุลยพินิจของตนเอง เพราะจะมีค่านิยมที่พึงประสงค์และไม่พึงประสงค์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ควบคู่กับไปแต่ละสังคม เพราะค่านิยมของแต่ละสังคมส่วนใหญ่ของมนุษย์ เป็นมรดกทางความคิดของคนไทย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และเป็นพื้นฐานของการเกิดขนบธรรมเนียมประเพณีและวัฒนธรรมอีกด้วย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</a:t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ลักษณะของค่านิยม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ลักษณะของค่านิยม พอสรุปได้ดังนี้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1.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กำหนดการประพฤติปฎิบัติของคนในสังคม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2.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สมาชิกในสังคมยึดถือมานาน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3.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ค่านิยมที่ยึดถือนั้นเป็นความต้องการของคนในสังคม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4. 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สมาชิกในกลุ่มให้การยอมรับ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</a:t>
            </a: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ดังนั้น ค่านิยมจึงเป็นรูปแบบความต้องการของมนุษย์ในสังคมหนึ่ง ๆ ที่มีเป้าหมาย มีการยึดถือของสมาชิก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ในกลุ่มนั้น โดยส่งผลให้เกิดการตัดสินใจของคนในสังคม ซึ่งจะนำไปสู่การปฎิบัติสืบทอดเป็นวัฒนธรรม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ว่าเป็นสิ่งที่น่ากระทำและน่ายกย่อง</a:t>
            </a:r>
            <a:r>
              <a:rPr kumimoji="0" lang="en-US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1138" name="Picture 2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-2471738"/>
            <a:ext cx="161925" cy="161925"/>
          </a:xfrm>
          <a:prstGeom prst="rect">
            <a:avLst/>
          </a:prstGeom>
          <a:noFill/>
        </p:spPr>
      </p:pic>
      <p:pic>
        <p:nvPicPr>
          <p:cNvPr id="6" name="Picture 5" descr="spd_20080505123017_b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0"/>
            <a:ext cx="838201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1"/>
            <a:ext cx="9144000" cy="70173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ลักษณะค่านิยมของสังคมไทยในอดีต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      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วิถีชีวิตของสังคมไทยในอดีต ส่วนใหญ่ยึดมั่นปฏิบัติสืบตามบรรพบุรุษ พ่อแม่ และญาติผู้ใหญ่ 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ทั้งนี้เพื่อทำให้เกิดสุขสบาย ไม่อยากให้ใครเดือดร้อน วิถีชีวิตเป็นแบบเรียบง่ายไม่ค่อยเปลี่ยนแปลง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แม้ว่าจะมีระบบข้ากับจ้า บ่าวกับนายก็ตาม ค่านิยมของสังคมไทย ในอดีตจะมีลักษณะดังนี้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ี้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1.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ยึดมั่นในพระพุทธศาสนา </a:t>
            </a:r>
            <a:endParaRPr kumimoji="0" lang="en-US" sz="6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คนไทยในอดีตส่วนใหญ่ยึดมั่นและปฏิบัติตามหลักธรรมในพระพุทธศาสนา เพราะเมื่อทำแล้ว เกิด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ความสบายใจ มีความสุขจากการทำบุญ ทำให้คนมีจิตใจดี มีความอ่อนโยน มีเมตากรุณา การประพฤติ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ตามหลักธรรมคำสอนทำให้คนเป็นคนดี อีกทั้งเป็นคนดี อีกทั้งยังเป็นการสืบทอดพระพุทธศาสนาให้ยืนยาวด้วย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 2.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เชื่อเรื่องในกฎแห่งกรรม </a:t>
            </a:r>
            <a:endParaRPr kumimoji="0" lang="en-US" sz="5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เป็นแนวทางในสังคมไทยในอดีตเกิดความกลัว ละอายต่อการทำบาป เพราะเมื่อตายแล้วต้องตกนรก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ทำให้เกิดการทำบุญหรือทำความดี เพื่อหนทางสู่สวรรค์นั่นเอง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 3. 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เชื่อในเรื่องวิญาณ ภูตผีปีศาจ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มีความเชื่อในเรื่องอำนาจลีลับที่มีอยู่เหนือมนุษย์ สามารถบันดาลให้เกิดสิ่งที่ดีหรือสิ่งที่ร้าย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ด้วยเหตุผลนี้จึงมีพิธีกรรมเกิดขึ้นมากมายซึ่งเป็นความเชื่อในเร่องไสยศาสตร์ เช่น เชื่อในเรื่องเจ้าที่เจ้าทาง 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ผีบ้านผีเรือนเป็นต้น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3186" name="Picture 2" descr="http://mos.e-tech.ac.th/mdec/learning/s1301/punit1-13/Flow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-2105025"/>
            <a:ext cx="161925" cy="16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28600"/>
            <a:ext cx="6248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ยกย่องระบบศักดินา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 เป็นความเชื่อที่ว่าเป็นผู้มีบารมี ความร่ำรวย บุคคลในตระกูลสูงศักดิ์ คือ ผู้ที่เทพเจ้าบันดาลให้มาเกิด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จึงได้รับการย่องย่องเกรงกลัว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5. เคารพผู้อาวุโส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 อาจหมายถึงผู้ที่สูงอายุ ด้วยคุณวุฒิและวัยวุฒิ มีความเชื่อว่าผู้อาวุโสเป็นผู้มีประสบการณ์  มีความ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สามารถ เช่นสำนวนที่ว่า “ผู้ใหญ่อาบน้ำร้อนมาก่อน” การเคารพผู้อาวุโสจะทำให้มีความสุข เจริญก้าวหน้า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6. มีชีวิตอยู่กับธรรมชาติ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 เพราะการประกอบอาชีพจะอาศัยแม่น้ำ ลำคลลอง หรือจากน้ำฝน มีการหาของป่าถ้าปีใดเกิดความ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แห้งแล้งจะเป็นปัญหาทางการเกษตรเป็นอย่างยิ่ง เพราะยังไม่มีการค้นเทคโนโลยีสมัยใหม่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 7. เชื่อถือโชคลาง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เมื่อชีวิตอยู่กับธรรมชาติ จึงถือว่าสิ่งลึกลับจะช่วยให้เกดสิ่งดีหรือร้ายได้ และมีอิทธิพลต่อการ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ชีวิตดำเนินมาก เช่น เสียงทักของจิ้งจก ตุ๊กแก ขณะจะออกจากบ้าน เมื่อได้ยินเสียงก็ให้เลิกล้มความตั้งใจเสีย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หรือเลื่อนเวลาเดินทางออกไป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629400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</a:t>
            </a:r>
            <a:r>
              <a:rPr kumimoji="0" lang="en-US" sz="7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วัฒนธรรม หมายถึง ความเจริญงอกงามทั้งทางด้านวัตถุและจิตใจที่มนุษย์สร้างขึ้นในสังคมหนึ่ง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ที่มีการสืบทอดมาเป็นเวลานานและตกทอดไปสู่ชนรุ่นหลัง ได้แก่ ภาษา ศาสนา ขนบธรรมเนียมประเพณี การแต่งกาย เป็นต้น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ประเภทของวัฒนธรรม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1.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วัฒนธรรมทางวัตถุหรือรูปนาม ได้แก่ สิ่งประดิษฐ์ต่าง ๆ เช่น ตู้เย็น โทรทัศน์ สถาปัตยกรรม เครื่องจักรกล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2.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วัฒนธรรมที่ไม่ใช่วัตถุหรือนามธรรม ได้แก่ ภาษา อุดมการณ์ ค่านิยม ขนบธรรมเนียมประเพณี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ลักษณะของวัฒนธรรม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1.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เกิดจากการเรียนรู้ ไม่ใช่ถ่ายทอดทางชีวภาพหรือกรรมพันธุ์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2.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เป็นวิถีชีวิตหรือแบบแผนการดำรงชีวิต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3.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เป็นมรดกทางสังคมถ่ายทอดมาสู่ชนรุ่นหลังได้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4.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มีการเปลี่ยนแปลงได้ ปรับปรุงให้ดีขึ้นหรือสูญสลายไป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5.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เพื่อตอบสนองความต้องการของสมาชิกในสังคม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ความสำคัญของวัฒนธรรม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1.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สนองความต้องการของมนุษย์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2.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เป็นเครื่องมือในการจัดระเบียบทางสังคม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3.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สร้างความเจริญให้สังคม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4.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สร้างความเป็นอันหนึ่งอันเดียวกันแก่สมาชิก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5.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สร้างเอกลักษณ์ของสังคม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6.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สร้างมรดกทางสังคม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ลักษณะสำคัญของวัฒนธรรมไทย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1.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เป็นวัฒนธรรมที่นับถือระบบเครือญาติ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2.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เป็นวัฒนธรรมที่เชื่อถือในการบุญการกุศลในเทศกาลต่าง ๆ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3.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เป็นวัฒนธรรมที่มีแบบแผนพิธีกรรม มีขั้นตอนต่าง ๆ ในการประกอบพิธี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4.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เป็นวัฒนธรรมแบบเกษตรกรรม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5.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เป็นวัฒนธรรมที่นิยมความสนุกสนาน การละเล่นที่แสดงถึงความยิ่งใหญ่ของงาน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>               6. </a:t>
            </a:r>
            <a:r>
              <a:rPr kumimoji="0" lang="th-TH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ngsana New" pitchFamily="18" charset="-34"/>
              </a:rPr>
              <a:t>เป็นวัฒนธรรมผสมผสานของวัฒนธรรมชาติอื่น ๆ เข้าผสมผสานด้วย </a:t>
            </a:r>
            <a: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  <a:t/>
            </a:r>
            <a:br>
              <a:rPr kumimoji="0" lang="en-US" sz="7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 Microsoft Sans Serif"/>
                <a:cs typeface="Arial" pitchFamily="34" charset="0"/>
              </a:rPr>
            </a:br>
            <a:endParaRPr kumimoji="0" lang="en-US" sz="7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7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74676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ต้องการเป็นที่ยอมรับของสังคม                 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แสดงถึงการพึ่งพาอาศัยกัน มีการปรึกษาหารือ ทำให้ชีวิตไม่เหงา รู้สึกตนเองยังมีคุณค่าในสังคม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 9. ยึดมั่นในจารีตประเพณี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 คนส่วนใหญ่ต่างยอมรับกฎเกณฑ์ที่ปฎิบัติสืบทอดกันมาว่าเป็นสิ่งดีงาม และต้องรักษาแบบแผนไว้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สืบต่อกันไป การไม่ปฎิบัติตามย่อมถูฏตำหนิและเป็นที่รังเกียจของสมาชิกในสังคม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10. นิยมอำนาจและบารมี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  เนื่องจากสภาพสังคมในอดีตเป็นระบบศักดินา จึงทำให้กลุ่มผู้มีอำนาจพยายามสร้าง ซึ่งเป็นการ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ส่งผลทำให้เกิดบารมีในตนเอง ไปสู่การเป็นผู้มีจิตใจกว้างขวาง มีเมตาต่อผู้ยากไร้ทำให้เกิดระบบอุปถัมภ์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11. ชอบพึ่งพาอาศัยซึ่งกันและกัน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สังคมไทยในอดีตมีความเข้าใจไว้วางใจกัน ช่วยเหลือซึ่งกันและกัน หรือแม้นแต่การทำงานที่ต้อง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ใช้เวลาจำกัด เช่น การทำนา ทำไร หรือจัดงานบุญที่บ้านหรือที่วัด ก็นิยมช่วยเหลือกันเรียกประเพณีนิยมนี้ว่า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“การลงแขก”  เป็นต้น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12. พึงพอใจในสิ่งที่ตนมีอยู่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เป็นการใช้ชีวิตแบบสันโดษ เพื่อสอดคล้องกับหลักธรรม เป็นกลุ่มอนุรักษนิยมมากกว่า การแสวงหา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ความก้าวหน้า ต้องการความสบายใจ การทำงานจึงไม่เป็นระบบ ไม่มีการวางแผนชีวิตในระยะยาว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6858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 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ลักษณะค่านิยมของสังคมไทย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สภาพของสังคมไทยในปัจจุบันได้เปลี่ยนแปลงไปมาก ตามสภาพของสิ่งแวดล้อมและกาลเวลา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มีการติดต่อค้าขาย สัมพันธ์ทางการทูตกับทางประเทศ มีทุนให้ครูอาจารย์ไปดูงานต่างประเทศ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การช่วยเหลือทางด้านเทคโนโลยีแก่สถาบันการศึกษา ทำให้มีการพัฒนาประเทศให้เจริญรุ่งเรืองมากขึ้น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ด้วยเหตุนี้จึงทำให้ค่านิยมตลอดจนประเพณีวัฒนธรรมของสังคมไทยเปลี่ยนแปลงไปตามสภาพ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ของสังคมไทยด้วยดังนี้</a:t>
            </a:r>
          </a:p>
          <a:p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1.ยึดถือในพระพุทธศาสนา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 เช่นเดียวกับในอดีต มีการศึกษาพระธรรมวินัยอย่างลึกซึ่ง ตลอดจนมีการปรับปรุงแก้ไขกฎเกณฑ์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ข้อบังคับของสงฆ์  ประชาชนมีบทบาทตรวจสอบพฤติกรรมทางวินัยสงฆ์ได้ เพื่อป้องกันปัญหาการแสวงหา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ผลประโยชน์จากพุทธศาสนา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        2.เคารพเทิดทูนพระมหากษัตริย์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สังคมไทยต่างจากสังคมชาติอื่น กษัตริย์ไทยเปรียบเสมือนสมมติเทพ คอยดูแลทุกข์สุขของประชาชน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ทำนุบำรุงประเทศชาติให้เจริญรุ่งเรื่องในทุกด้าน จึงเป็นศูนย์รวมจิตใจ พระองค์เป็นสิ่งทุกอย่างในชีวิต ของ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คนไทย เป็นที่เคารพของคนไทยเป็นอย่างยิ่ง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3.เชื่อในเรื่องของเหตุผล ความเป็นจริง และความถูกต้องมากขึ้นกว่าในอดีต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 ในสภาวะของเหตุการณ์ต่าง ๆ ปัจจุบันสังคมไทยปลูกฝังให้คนไทยรู้จักคิดใช้ปัญญามีเหตุผลมากขึ้น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เช่น ได้ออกกฎหมายเพื่อให้ความคุ้มครองเจ้าของความคิด ไม่ใครลอกเลียนแบบได้เรียกว่า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“ลิขสิทธิ์ทางปัญญา”เป็นต้น</a:t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0"/>
            <a:ext cx="67818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/>
              <a:t>4.ค่านิยมในการให้ความรู้</a:t>
            </a:r>
            <a:br>
              <a:rPr lang="th-TH" sz="2000" dirty="0" smtClean="0"/>
            </a:br>
            <a:r>
              <a:rPr lang="th-TH" sz="2000" dirty="0" smtClean="0"/>
              <a:t>           ปัจจุบันสังคมไทยมีการแข่งขันกันตลอดเวลา การจะพาตนเองให้รอดจากปัญหาที่เกิดขึ้นในสังคมได้</a:t>
            </a:r>
            <a:br>
              <a:rPr lang="th-TH" sz="2000" dirty="0" smtClean="0"/>
            </a:br>
            <a:r>
              <a:rPr lang="th-TH" sz="2000" dirty="0" smtClean="0"/>
              <a:t>จำเป็นต้องมีความรู้ความสามารถที่โดดเด่นจึงเป็นสิ่งที่คนไทยในสังคมปัจจุบันต้องเสาะแสวงหา</a:t>
            </a:r>
            <a:br>
              <a:rPr lang="th-TH" sz="2000" dirty="0" smtClean="0"/>
            </a:br>
            <a:r>
              <a:rPr lang="th-TH" sz="2000" dirty="0" smtClean="0"/>
              <a:t>         5.นิยมร่ำรวยและมีเยรติ</a:t>
            </a:r>
            <a:br>
              <a:rPr lang="th-TH" sz="2000" dirty="0" smtClean="0"/>
            </a:br>
            <a:r>
              <a:rPr lang="th-TH" sz="2000" dirty="0" smtClean="0"/>
              <a:t>             สังคมไทยปัจจุบันให้ความสำคัญเรื่องความร่ำรวยและเงินทอง เพราะมีความเชื่อที่ว่าเงินทองสามารถ</a:t>
            </a:r>
            <a:br>
              <a:rPr lang="th-TH" sz="2000" dirty="0" smtClean="0"/>
            </a:br>
            <a:r>
              <a:rPr lang="th-TH" sz="2000" dirty="0" smtClean="0"/>
              <a:t>บันดาลความสุขตอบสนองความต้องการของคนได้ ขณะเดียวกันก็จะมีชื่อเสียงเกียรติยศตามมา จึงเป็นจุดเร้าให้</a:t>
            </a:r>
            <a:br>
              <a:rPr lang="th-TH" sz="2000" dirty="0" smtClean="0"/>
            </a:br>
            <a:r>
              <a:rPr lang="th-TH" sz="2000" dirty="0" smtClean="0"/>
              <a:t>ทุกคนอยากรวย ไม่ว่าจะหาเงินมาด้วยวิธีที่ถูกต้องจาการทำงาน หรือการได้มาด้วยการช่อโกง จึงทำให้เกิด</a:t>
            </a:r>
            <a:br>
              <a:rPr lang="th-TH" sz="2000" dirty="0" smtClean="0"/>
            </a:br>
            <a:r>
              <a:rPr lang="th-TH" sz="2000" dirty="0" smtClean="0"/>
              <a:t>ช่องว่างระหว่างคนในสังคม </a:t>
            </a:r>
            <a:br>
              <a:rPr lang="th-TH" sz="2000" dirty="0" smtClean="0"/>
            </a:br>
            <a:r>
              <a:rPr lang="th-TH" sz="2000" dirty="0" smtClean="0"/>
              <a:t>         6.มีความเชื่อมั่นตนเองสูง</a:t>
            </a:r>
            <a:br>
              <a:rPr lang="th-TH" sz="2000" dirty="0" smtClean="0"/>
            </a:br>
            <a:r>
              <a:rPr lang="th-TH" sz="2000" dirty="0" smtClean="0"/>
              <a:t>            เพื่อปลูกฝังให้เยาวชนไทยทุกคนกล้าตัดสินใจและกล้าแสดงออกทางความคิดและการกระทำ</a:t>
            </a:r>
            <a:br>
              <a:rPr lang="th-TH" sz="2000" dirty="0" smtClean="0"/>
            </a:br>
            <a:r>
              <a:rPr lang="th-TH" sz="2000" dirty="0" smtClean="0"/>
              <a:t> มีบุคลิกภาพเหมาะสมที่จะเป็นผู้นำที่ดี</a:t>
            </a:r>
            <a:br>
              <a:rPr lang="th-TH" sz="2000" dirty="0" smtClean="0"/>
            </a:br>
            <a:r>
              <a:rPr lang="th-TH" sz="2000" dirty="0" smtClean="0"/>
              <a:t>          7.ชอบแก่งแยงชิงดีชิงเด่น</a:t>
            </a:r>
            <a:br>
              <a:rPr lang="th-TH" sz="2000" dirty="0" smtClean="0"/>
            </a:br>
            <a:r>
              <a:rPr lang="th-TH" sz="2000" dirty="0" smtClean="0"/>
              <a:t>              ลักษณะกลัวการเสียเปรียบ กลัวสู้เพื่อไม่ได้ เพื่อการอยู่รอดจึงต้องกระทำการแย่งชิง แสวงหา</a:t>
            </a:r>
            <a:br>
              <a:rPr lang="th-TH" sz="2000" dirty="0" smtClean="0"/>
            </a:br>
            <a:r>
              <a:rPr lang="th-TH" sz="2000" dirty="0" smtClean="0"/>
              <a:t>ผลประโยชน์ให้ตนเอง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       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5562600"/>
          </a:xfr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4.ค่านิยมในการให้ความรู้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ปัจจุบันสังคมไทยมีการแข่งขันกันตลอดเวลา การจะพาตนเองให้รอดจากปัญหาที่เกิดขึ้นในสังคมได้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จำเป็นต้องมีความรู้ความสามารถที่โดดเด่นจึงเป็นสิ่งที่คนไทยในสังคมปัจจุบันต้องเสาะแสวงหา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5.นิยมร่ำรวยและมีเยรติ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สังคมไทยปัจจุบันให้ความสำคัญเรื่องความร่ำรวยและเงินทอง เพราะมีความเชื่อที่ว่าเงินทองสามารถ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บันดาลความสุขตอบสนองความต้องการของคนได้ ขณะเดียวกันก็จะมีชื่อเสียงเกียรติยศตามมา จึงเป็นจุดเร้าให้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ทุกคนอยากรวย ไม่ว่าจะหาเงินมาด้วยวิธีที่ถูกต้องจาการทำงาน หรือการได้มาด้วยการช่อโกง จึงทำให้เกิด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ช่องว่างระหว่างคนในสังคม 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6.มีความเชื่อมั่นตนเองสูง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เพื่อปลูกฝังให้เยาวชนไทยทุกคนกล้าตัดสินใจและกล้าแสดงออกทางความคิดและการกระทำ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มีบุคลิกภาพเหมาะสมที่จะเป็นผู้นำที่ดี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 7.ชอบแก่งแยงชิงดีชิงเด่น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 ลักษณะกลัวการเสียเปรียบ กลัวสู้เพื่อไม่ได้ เพื่อการอยู่รอดจึงต้องกระทำการแย่งชิง แสวงหา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ผลประโยชน์ให้ตนเอง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 8. นิยมการบริโภค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 นิยมบริโภคของแพง เลียนแบบอย่างตะวันตก รักความสะดวกสบาย ใช้จ่ายเกินตัวเป็นการนำไปสู่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การมีหนี้สินมากมาย</a:t>
            </a:r>
            <a:b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9.ต้องทำงานแข่งกับเวลา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 ทุกวันนี้คนล้นงาน จึงต้องรู้จักกำหนดเวลา การแบ่งแยกเวลาในการทำงาน การเดินทางและการ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พักผ่อน ให้ชัดเจน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 10.ชอบอิสระ ไม่ชอบอยู่ภายใต้อำนาจใคร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   ไม่ชอบการมีเจ้านายหลายคน ในการทำงานมักประกอบอาชีพอิสระ เปิดกิจการเป็นของตนเอง    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          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792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   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11.ต้องการสิทธิความเสมอภาคระหว่างหญิงชายเท่าเทียมกัน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   หญิงไทยในยุคปัจจุบันจะมีความคล่องแคล่ว สามารถบริหารงานได้เช่นเดียวกับผู้ชายเป็นที่พึ่ง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ของครอบครัวได้ ภรรยาจึงไม่ใช้ช้างเท้าหลังต่อไป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 12. นิยมการทดลองอยู่ด้วยกันก่อนแต่งงาน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 ซึ่งการเลียนแบบวัฒนธรรมตะวันตกที่มีความเจริญทางวัตถุมากกว่าทางจิตใจ  ผู้ใหญ่ควรทำตน เป็น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ตัวอย่างที่ดีแก่เยาวชน เหมาะสมกับศีลธรรมจรรยา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 13. นิยมภาษาต่างประเทศ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   ปัจจุบันภาษาต่างประเทศมีความสำคัญจำเป็นมาก เพราะต้องใช้ในการติดต่อสื่อสารทางธุรกิจ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และ เทคโนโลยีสมัยใหม่ ๆ  ตำราหรืออินเตอร์เน็ตมีความจำเป็น ต้องรู้ทางภาษาต่างประเทศ หากไม่มีก็ยาก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ต่อการศึกษาและนำไปใช้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59093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ค่านิยมทั่วไปของสังคมไทย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ค่านิยมทั่วไปของสังคมไทย มีทั้งดีและไม่ดี ซึ่งแล้วแต่ทัศนคติของแต่ละกลุ่มบุคคลหรือกลุ่มคนตาม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โอกาสหรือวาระต่าง ๆ หากสิ่งใดที่เราเห็นว่าไม่ดีควรหลีกเลี่ยงไม่ปฏิบัติ สิ่งใดเห็นว่าดีเป็นประโยชน์แก่สังคม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เราก็ควรปฏิบัติเพื่อเสริมสร้างสังคมให้ดีขึ้น  ค่านิยมทั่วไปของสังคมไทยมีดังนี้</a:t>
            </a:r>
            <a:endParaRPr kumimoji="0" lang="en-US" sz="1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                           </a:t>
            </a:r>
            <a:r>
              <a:rPr kumimoji="0" lang="en-US" sz="9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            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1.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ความจงรักภักดีต่อพระมหากษัตริย์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 2.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เลื่อมใสศรัทธาในพระพุทธศาสนา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 3.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นับถือเงินตรา ยึดมั่นในเงินทองสิ่งของมากกว่าความดี ให้ความยกย่องต่อผู้มีอำนาจ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 4.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ขาดระเบียบวินัย เช่นคำพูดที่ว่า  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“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ทำอะไรตามใจคือไทยแท้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”</a:t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 5.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เคารพผู้อาวุโส ยกย่องผู้มีความรู้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 6.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รักความสนุก ชอบความสบาย รักความอิสระ ไม่ชอบขัดใจใคร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  7.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มีความกตัญญูรู้คุณ รักพวกพ้อง มีความเอื้เฟื้อเพื่อแผ่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 8.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ไม่ตรงต่อเวลา ชอบผัดผ่อนเลื่อนเวลา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 9.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ขาดความอดทน ขาดความกระตือรือร้น เชื่อโชคลาง อยากรวย ชอบเล่นการพนัน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 10.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ชอบงานพิธี สอดรู้สอดเห็น ลืมง่าย ชอบนับญาติ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 11.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ชอบโฆษณา ชอบของแจกของแถม เห็นใครดีกว่าไม่ได้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 12. </a:t>
            </a:r>
            <a:r>
              <a:rPr kumimoji="0" lang="th-TH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ชอบต่อรอง ชอบผูดหรือบอกเล่าเกินความ</a:t>
            </a:r>
            <a:r>
              <a:rPr kumimoji="0" lang="en-US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5234" name="Picture 2" descr="http://mos.e-tech.ac.th/mdec/learning/s1301/p04/yt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-381000"/>
            <a:ext cx="17145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990600" y="381000"/>
            <a:ext cx="6934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ค่านิยมสังคมเมืองและสังคมชนบท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    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ค่านิยมสังคมเมือง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1.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ชอบหรูหรา ใช้จ่ายฟุ่มเฟือย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2.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นิยมสินค้า 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Brand name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จากต่างประเทศ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3.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ยกย่องผู้มีอำนาจเงินทอง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4.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นิยมในเรื่องวัตถุ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5.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เห็นแก่ตัว มีการแข่งขันกันมาก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6.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เชื่อในเรื่องหลักการเหตุผล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7.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ชอบเสี่ยงโชค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8.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ร่วมงานหรือพิธีกรรมทางศาสนาน้อย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 9.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ชีวิตอยู่กับเวลา แข่งขันกับเวลา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10.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ขาดความมีระเบียบวินัย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 11. </a:t>
            </a:r>
            <a:r>
              <a:rPr kumimoji="0" lang="th-TH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ไม่ชอบเห็นใครเหนือกว่า เห็นแก่ตัว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       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0" name="Picture 2" descr="http://mos.e-tech.ac.th/mdec/learning/s1301/p04/yt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-2057400"/>
            <a:ext cx="295275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ค่านิยมสังคมชนบท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1.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ประหยัด อดออม เศรษฐกิจพอเพียง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 2.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นิยมภูมิปัญญาไทย สิ้นค้าไทย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3.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ยกย่องคนดี ความมีน้ำใจ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4.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นิยมเรื่องคุณงามความดี มีจริยธรรม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5.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เสียสละ เอื้อเฟื้อเผื่อแผ่ เห็นแก่ส่วนรวม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6.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เชื่อโชคลาง ไสยศาสตร์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7.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ชอบเล่นการพนัน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8.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ชอบทำบุญ ร่วมพิธีกรรมทางศาสนามาก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 9.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ชีวิตขึ้นอยู่กับธรรมชาติ อาศัยธรรมชาติ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10.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พึ่งพาอาศัยกันและกัน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         11.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มีความสันโดษ พอใจในสิ่งที่มีอยู่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</a:b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335846"/>
            <a:ext cx="5715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ค่านิยมพื้นฐาน และแนวทางปฏิบัติ ตามค่านิยมพื้นฐานที่ควรยกย่องในสังคม 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   ค่านิยมทางสังคมมีส่วนร่วมส่งเสริมความเจริญก้าวหน้าแก่สังคมได้ จึงควรปลูกฝังให้มีขึ้นในสังคม 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โดยค่านิยมพื้นฐานนั้น คณะกรรมการวัฒนธรรมแห่งชาติได้ประกาศใช้เพื่อปลูกฝังแก่ประชาชนชาวไทย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เมื่อวันที่ 17 มีนาคม 2525 มีดังนี้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1. การพึ่งพาตนเอง ขยันมั่นเพียร และมีความรับผิดชอบ เพื่อให้การดำเนินชีวิตเป็นไปอย่างราบรื่น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  2. การประหยัดและอดออม ไม่ว่าจะเป็นทรัพย์สินส่วนตัวหรือส่วนรวมก็ตาม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  3. การมีระเบียบและเคารพกฎหมาย ควรปฏิบัติอย่างเคร่งครัด เพื่อควมสงบสุขในสังคม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  4. การปฏิบัติตามคุณธรรมของศาสนา คือ การทำความดีละเว้นความชั่ว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  5. ความรักชาติ ศาสนา พระมหากษัตริย์ โดยการแสดงออกด้วยการกระทำ เช่น เสียภาษีให้รัฐ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เคารพกฎหมายปฏิบัติตามหลักของศาสนา เคารพเทิดทูนปกป้องสถาบันพระมหากษัตริย์ ไม่ให้ใครมาทำลาย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  นอกจากค่านิยมที่กล่าวมาแล้ว ค่านิยมดี ๆ ที่น่ายกย่องและควรปลูกฝังในสังคมไทยยังมีอีกหลายประการ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457200"/>
            <a:ext cx="5867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       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ค่านิยมเป็นไทย ภูมิปัญญาไทย  ใช้สินค้าไทย ดังคำกล่าวที่ว่า “ไทยทำ ไทยใช้ ไทยเจริญ”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2. มีความขยัน อดทน มุ่งมั่นในการทำงาน ไม่ย่อท้อต่อปัญหาชีวิต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 3.มีความซื่อสัตย์สุจริตเป็นคนดีไม่คดโกงไม่เห็นแก่ตัว 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     4. มีความกตัญญูรู้คุณ เคราพผู้อาวุโส ไม่ผูกพยาบาท หาโอกาสตอบแทนผู้มีพระคุณ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 5. ยกย่องทำความดี สนับสนุนและส่งเสริมทำความดี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 6. มีนํ้าใจ เอื้อเฟื้อเผื่อแผ่ ตระหนักในความสำคัญของคุณธรรม ขนบธรรมเนียยมประเพณีที่ดีงาม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   7. มีความคิดริเริ่มสร้างสรรค์ ยึดมั่นหลักการประชาธิปไตย เครารพกฎเกณฑ์ ระเบียบข้อบังคับ เพื่อความ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สงบสุขของสังคม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  8. เห็นความสำคัญของครอบครัว ในฐานะที่เป็นรากฐานในการพัฒนาเยาวชน พัฒนาคนช่วยกันรักษา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สาธารณสมบัติและมรดกทางวัฒนธรรมของชาติ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457200"/>
            <a:ext cx="6629400" cy="550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3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เรื่อง  สังคมไทย</a:t>
            </a:r>
            <a:endParaRPr kumimoji="0" lang="en-US" sz="3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3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ความหมาย</a:t>
            </a:r>
            <a:endParaRPr kumimoji="0" lang="en-US" sz="3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illeniaUPC" pitchFamily="18" charset="-34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ศาสตราจารย์พระยาอนุมานราชธน  ได้อธิบายความหมายของสังคมไทยไว้ว่า  สังคมไทย  หมายถึง  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illeniaUPC" pitchFamily="18" charset="-34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0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ชนทุกกลุ่มที่ดำรงชีวิตอยู่ร่วมกัน</a:t>
            </a:r>
            <a:r>
              <a:rPr kumimoji="0" lang="en-US" sz="20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โดยมีวัฒนธรรมไทยเป็นพื้นฐานในการดำเนินชีวิต</a:t>
            </a:r>
            <a:r>
              <a:rPr kumimoji="0" lang="en-US" sz="20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สังคมไทยมิได้เน้นเฉพาะชนเชื้อชาติไทยเท่านั้น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แต่รวมถึงชนกลุ่มน้อยอื่น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ซึ่งอาจมีเชื้อชาติ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ศาสนา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และวัฒนธรรมบางอย่างแตกต่างกัน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แต่ทุกกลุ่มยึดถือวัฒนธรรมไทยเป็นพื้นฐานในการดำรงชีวิตร่วมกัน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ลักษณะทั่วไปของสังคมไทย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ยึดถือพระมหากษัตริย์และนับถือพระพุทธศาสนา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มีโครงสร้างแบบหลวม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ไม่ค่อยมีการรักษากฎเกณฑ์ระเบียบอย่างเคร่งครัด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มีการผ่อนปรนใน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เรื่องต่าง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เป็นสังคมเกษตรกรรม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ประชากรมีชีวิตอยู่อย่างง่าย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ส่วนใหญ่ยึดถือขนบธรรมเนียมประเพณีเป็นหลัก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โครงสร้างของชนชั้นยึดสถานภาพ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ทรัพย์สมบัติ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อำนาจ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เกียรติยศ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คุณงามความดี</a:t>
            </a: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เป็นเกณฑ์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การแบ่งชนชั้น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มีความรักในถิ่นฐานบ้านเกิดของตน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7693"/>
            <a:ext cx="75438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th-TH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ค่านิยมที่ควรแก้ไขในสังคมไทย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ค่านิยมของสังคมไทยนั้นไม่ใช้ว่าจะก่อให้เกิดผลดีต่อสังคมทั้งหมดดังที่ได้กล่าวมาแล้ว เพราะค่านิยม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ที่ไม่ควรยกย่องที่เกิดขึ้นในสังคมก็ยังมีอยู่มาก ซึ่งถ้าคนในสังคมปฎิบัติยึดถือ ย่อมก่อให้เกิดผลเสียต่อสังคม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นั้น ๆ ได้ดังนั้น ค่านิยมดังกล่าวจึงเป็นสิ่งที่ควรแก้ไข ซึ่งมีดังนี้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1. ให้ความสำคัญกับวัตถุ หรือเงินตราย่อมก่อให้เกิดผลเสียได้รับการดูถูกดูแคลน เป็นที่รัง</a:t>
            </a:r>
            <a:r>
              <a:rPr lang="th-TH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เกลียดต่อสังคม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2. ยึดถือในตัวบุคคล ยกย่องผู้มีอำนาจ มีเงิน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3. รักพวกพ้อง รักความสนุกสนาน ความสบาย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4. รักความหรูหรา ฟุ่มเฟือย นิยมใช้สิ้นค้าแพง 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 5. ไม่ตรงเวลา ขาดระเบียบวินัย ขาดความกระตือรือร้นและความอดทน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   6. เชื่อเรื่องโชคลาง อำนาจเหนือธรรมชาติ ชอบเล่นการพนัน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 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ขาดความเคราพผู้อาวุโส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8. นับถือวัตถุมากกว่าพระธรรม ทำบุญเอาหน้า หวังความสุขในชาติหน้า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9. นิยมตะวันตกลืมภาษาไทย ซึ่งเป็นภาษาของชาติจนทำให้ภาษาไทยผิดเพี้ยน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พูดมากกว่าทำ หน้าใหญ่ใจโต สอดรู้สอดเห็น เห็นใครดีไม่ได้</a:t>
            </a:r>
            <a:b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     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ค่านิยมเปลี่ยนแปลงตามกาลเวลาได้เช่นเดียวกับความเชื่อ ซึ่งแตกต่างกันไปตามสังคมและ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th-TH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วัฒนธรรมส่วนใหญ่ อย่างไรก็ตาม ในขณะที่ปฎิบัติอยู่ก็ควรจะระลึกไว้ว่า สิ่งใดดี สิ่งใดเหมาะสม ในสภาพสังคมปัจจุบันเราจึงควรเลือกให้ได้ว่าค่านิยมใดคือค่านิยมที่ดีและควรปฎิบัติ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pic>
        <p:nvPicPr>
          <p:cNvPr id="5" name="Picture 4" descr="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438400"/>
            <a:ext cx="1600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067800" cy="489364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ปัจจัยที่เป็นตัวกำหนดลักษณะของสังคมไทย</a:t>
            </a:r>
            <a:endParaRPr kumimoji="0" lang="en-US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สิ่งแวดล้อมทางธรรมชาติ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ได้แก่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ลักษณะภูมิประเทศ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ภูมิอากาศ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ทรัพยากรและพืชพรรณธรรม</a:t>
            </a:r>
            <a:endParaRPr kumimoji="0" lang="en-US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ชาติ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สิ่งแวดล้อมทางธรรมชาตินี้ทำให้สังคมไทยเป็นสังคมเกษตรกรรมมาตั้งแต่อดีต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มีขนบธรรมเนียมประเพณีหลายอย่างที่เกี่ยวข้องกับสิ่งแวดล้อมทางธรรมชาติเช่นลักษณะการสร้างบ้านเรือน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ประเพณีแห่นางแมว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เป็นต้น</a:t>
            </a:r>
            <a:endParaRPr kumimoji="0" lang="en-US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สิ่งแวดล้อมทางวัฒนธรรม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ได้แก่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สิ่งประดิษฐ์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ศิลป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ภาษาและวรรณคดี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ความเชื่อ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ตลอดจน</a:t>
            </a:r>
            <a:endParaRPr kumimoji="0" lang="en-US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ค่านิยมทางสังคม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อิทธิพลของพระพุทธศาสนาในปัจจุบันยังรับเทคโนโลยีสมัยใหม่จากสังคมตะวันตกทำให้เกิดการเปลี่ยนแปลงวิถีชีวิตของสังคมไทยไปจากอดีต</a:t>
            </a:r>
            <a:endParaRPr kumimoji="0" lang="en-US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สิ่งแวดล้อมทางสังคม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หมายถึง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แบบแผนความสัมพันธ์ระหว่างสมาชิกในสังคม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เช่น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ความเป็น</a:t>
            </a:r>
            <a:endParaRPr kumimoji="0" lang="en-US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ไมตรีช่วยเหลือเกื้อกูลต่อกัน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การให้ความเคารพต่อผู้ใหญ่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การมีความสัมพันธ์ระหว่างสมาชิกในครอบครัวอย่างใกล้ชิดสนิทสนม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เป็นต้น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สิ่งแวดล้อมทางสังคมที่ยกตัวอย่างมานี้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บางอย่างก็เปลี่ยนไปจากอดีตเนื่องจากโครงสร้างประชากรของสังคมไทยเปลี่ยนแปลงไป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และเนื่องจากการที่ได้ติดต่อสัมพันธ์กับสังคมอื่น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โดยเฉพาะอิทธิพลจากสังคมตะวันตก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ทำให้สิ่งแวดล้อมทางสังคมได้ขยายกว้างออกไปกว่าเดิม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และมีผลต่อรูปแบบความสัมพันธ์ในการดำเนินชีวิตของสังคมไทยปัจจุบัน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         	</a:t>
            </a:r>
            <a:endParaRPr kumimoji="0" lang="en-US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โครงสร้างของสังคมไทย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โครงสร้างของสังคมไทย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หมายถึง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ส่วนต่าง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ที่ประกอบกันเป็นระบบความสัมพันธ์ของสังคมไทย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ที่สำคัญได้แก่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กลุ่มสังคมต่าง</a:t>
            </a:r>
            <a:r>
              <a:rPr kumimoji="0" lang="th-TH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ที่ดำรงชีวิตอยู่ร่วมกันในสังคมไทยและ</a:t>
            </a:r>
            <a:r>
              <a:rPr kumimoji="0" lang="th-TH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สถาบันสังคมไทย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กลุ่มต่าง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ที่อยู่ร่วมกันในสังคมไทย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ครอบครัวไทย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มีลักษณะเป็นครอบครัวขยายประกอบด้วยสมาชิกซึ่งเป็นประชา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กรไทย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จำนวนครัวเรือนในสังคมไทยมีทั้งสิ้นประมาณ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11.3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ล้านครัวเรือน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มีจำนวนสมาชิกโดยเฉลี่ยครัวเรือนละ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4.99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คน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และมีแนวโน้มว่า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จำนวนสมาชิกเฉลี่ยในแต่ละครัวเรือนจะลดลง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ทั้งนี้เนื่องจากนโยบายควบคุมขนาดประชากรของรัฐบาล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โดยการวางแผนครอบครัว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ชุมชน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หมายถึง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กลุ่มครอบครัวซึ่งตั้งถิ่นฐานอยู่ในท้องถิ่นเดียวกัน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มีวัฒนธรรมและกิจ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กรรมบางประการร่วมกันเพื่อสนองความต้องการของสมาชิก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และเพื่อแก้ปัญหาในการดำเนินชีวิตประจำวันร่วมกัน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ชุมชนในสังคมไทยมี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2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ประเภท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คือ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ชุมชนชนบทและชุมชนเมืองซึ่งมีลักษณะเปรียบเทียบได้ดังนี้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เนื่องจากสังคมไทยมีการเปลี่ยนแปลง</a:t>
            </a:r>
            <a:r>
              <a:rPr kumimoji="0" lang="en-US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สังคมชนบทเดิมกับสังคมชนบทปัจจุบันจึงมีความแตกต่างที่ควรสังเกตดังนี้</a:t>
            </a:r>
            <a:endParaRPr kumimoji="0" lang="en-US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7162800" cy="63709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ที่มาของค่านิยมของสังคมไทย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illeniaUPC" pitchFamily="18" charset="-34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ได้จากการศาสนาพุทธ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ปะปนกับศาสนาพราหมณ์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ได้จากสังคมดั้งเดิม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คือระบบศักดินา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เช่น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ค่านิยมการนับถือเจ้านาย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ยศถาบรรดาศักดิ์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เป็นต้น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ได้จากระบบสังคมเกษตรกรรม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เช่น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ความเฉื่อย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ขาดความกระตือรือร้น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ยึดตัวบุคคล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ได้จากความเชื่อในอำนาจศักดิ์สิทธิ์โชคลาภ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illeniaUPC" pitchFamily="18" charset="-34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ค่านิยมของชุนสังคมชนบทในสังคมไทย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illeniaUPC" pitchFamily="18" charset="-34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ยอมรับเรื่องบุญวาสนา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กรรมเก่า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โดยไม่โต้แย้ง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เชื่อถือโชคลาภ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เพราะมีวิถีชีวิตผูกพันกับธรรมชาติ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นิยมเครื่องประดับประเภท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ทอง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เพชรนิลจินดา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ชอบเสี่ยงโชค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เชิดชูยกย่องผู้คุณความดี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นิยมทำบุญเกินกำลังและพิธีการต่าง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ๆ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ไม่นิยมโต้แย้ง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ขี้เกรงใจคน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เชื่อผู้สั่ง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เห็นแก่หน้า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พึ่งพาอาศัยกัน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ร่วมมือกัน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ช่วยเหลือจุนเจือกัน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สันโดษ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เรื่องที่เกี่ยวกับส่วนรวมไม่ค่อยกระตือรือร้น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4825" algn="l"/>
              </a:tabLst>
            </a:pP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หวังผลเฉพาะหน้า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เช่น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สนใจเฉพาะผลผลิตปีนี้</a:t>
            </a:r>
            <a:r>
              <a:rPr kumimoji="0" lang="en-US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</a:t>
            </a:r>
            <a:r>
              <a:rPr kumimoji="0" lang="th-TH" altLang="ko-KR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Cordia New" pitchFamily="34" charset="-34"/>
                <a:cs typeface="DilleniaUPC" pitchFamily="18" charset="-34"/>
              </a:rPr>
              <a:t>โดยไม่ค่อยสนใจอนาคต</a:t>
            </a:r>
            <a:endParaRPr kumimoji="0" lang="en-US" altLang="ko-KR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illeniaUPC" pitchFamily="18" charset="-34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6934200" cy="61247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วัตถุประสงค์ทั่วไป 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    1. เข้าใจความสำคัญของวัฒนธรรม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    2. เข้าใจลักษณะที่สำคัญของวัฒฯธรรม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    3. เข้าใจอธิพลของวัฒนธรรมที่มีต่อการดำรงชีวิตของสังคมไทย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    4. เข้าใจอธิพลของวัฒนธรรมของต่างชาติที่เผยแพร่เข้ามา และมีอธิพลต่อสังคมไทย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    5. เข้าใจความหมายความสำคัญของเอกลักษณ์ทางวัฒนธรรมไทย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    6. เข้าใจเอกลักษณ์เด่นของวัฒนธรรมไทย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    7. เข้าใจเอกลักษณ์ที่สำคัญของไทยที่ควรอนุรักษ์และมีส่วนร่วมในการสืบสานต่อเติมพัฒนา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เอกลักษณ์สังคมไทย</a:t>
            </a:r>
            <a:b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926</Words>
  <Application>Microsoft Office PowerPoint</Application>
  <PresentationFormat>On-screen Show (4:3)</PresentationFormat>
  <Paragraphs>166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บทที่ 1 มนุษย์กับสังคม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COM</cp:lastModifiedBy>
  <cp:revision>15</cp:revision>
  <dcterms:created xsi:type="dcterms:W3CDTF">2011-08-05T06:30:36Z</dcterms:created>
  <dcterms:modified xsi:type="dcterms:W3CDTF">2011-08-05T08:59:38Z</dcterms:modified>
</cp:coreProperties>
</file>