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E56D3-7E1C-4BAE-8509-0EF5FB541926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CA8DE-FE13-46D3-8B9F-0DC55B0F4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15</a:t>
            </a:fld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17</a:t>
            </a:fld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18</a:t>
            </a:fld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19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20</a:t>
            </a:fld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21</a:t>
            </a:fld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22</a:t>
            </a:fld>
            <a:endParaRPr 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23</a:t>
            </a:fld>
            <a:endParaRPr lang="th-TH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24</a:t>
            </a:fld>
            <a:endParaRPr 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25</a:t>
            </a:fld>
            <a:endParaRPr 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26</a:t>
            </a:fld>
            <a:endParaRPr lang="th-TH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27</a:t>
            </a:fld>
            <a:endParaRPr 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28</a:t>
            </a:fld>
            <a:endParaRPr lang="th-TH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29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30</a:t>
            </a:fld>
            <a:endParaRPr lang="th-TH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31</a:t>
            </a:fld>
            <a:endParaRPr lang="th-TH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32</a:t>
            </a:fld>
            <a:endParaRPr lang="th-TH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33</a:t>
            </a:fld>
            <a:endParaRPr lang="th-TH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34</a:t>
            </a:fld>
            <a:endParaRPr lang="th-TH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35</a:t>
            </a:fld>
            <a:endParaRPr lang="th-TH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36</a:t>
            </a:fld>
            <a:endParaRPr lang="th-TH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37</a:t>
            </a:fld>
            <a:endParaRPr lang="th-TH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38</a:t>
            </a:fld>
            <a:endParaRPr lang="th-TH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39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40</a:t>
            </a:fld>
            <a:endParaRPr lang="th-TH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41</a:t>
            </a:fld>
            <a:endParaRPr lang="th-TH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42</a:t>
            </a:fld>
            <a:endParaRPr lang="th-TH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43</a:t>
            </a:fld>
            <a:endParaRPr lang="th-TH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44</a:t>
            </a:fld>
            <a:endParaRPr lang="th-TH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45</a:t>
            </a:fld>
            <a:endParaRPr lang="th-TH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46</a:t>
            </a:fld>
            <a:endParaRPr lang="th-TH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47</a:t>
            </a:fld>
            <a:endParaRPr lang="th-TH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48</a:t>
            </a:fld>
            <a:endParaRPr lang="th-TH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49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50</a:t>
            </a:fld>
            <a:endParaRPr lang="th-TH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51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A8DE-FE13-46D3-8B9F-0DC55B0F4493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5F76-D686-4450-998F-BA97F802AEA3}" type="datetimeFigureOut">
              <a:rPr lang="th-TH" smtClean="0"/>
              <a:pPr/>
              <a:t>04/08/54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1C12-9CAB-474C-80F9-B7B82A8CD90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ความรู้เบื้องต้นเกี่ยวกับ </a:t>
            </a:r>
            <a:r>
              <a:rPr lang="en-US" b="1" dirty="0" smtClean="0"/>
              <a:t>Visual Basic (VB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b="1" dirty="0" smtClean="0"/>
              <a:t>		โปรแกรม </a:t>
            </a:r>
            <a:r>
              <a:rPr lang="en-US" b="1" dirty="0"/>
              <a:t>Visual Basic (VB)</a:t>
            </a:r>
            <a:r>
              <a:rPr lang="en-US" dirty="0"/>
              <a:t> </a:t>
            </a:r>
            <a:r>
              <a:rPr lang="th-TH" dirty="0"/>
              <a:t>เป็นโปรแกรมสำหรับพัฒนาโปรแกรมประยุกต์ที่กำลังเป็นที่ นิยมใช้อยู่ในปัจจุบัน โปรแกรม </a:t>
            </a:r>
            <a:r>
              <a:rPr lang="en-US" dirty="0"/>
              <a:t>Visual Basic </a:t>
            </a:r>
            <a:r>
              <a:rPr lang="th-TH" dirty="0"/>
              <a:t>เป็นโปรแกรมที่ได้เปลี่ยนรูปแบบการเขียนโปรแกรมใหม่ โดยมีชุดคำสั่งมาสนับสนุนการทำงาน มีเครื่องมือต่าง ๆ ที่เรียกกันว่า คอนโทรล(</a:t>
            </a:r>
            <a:r>
              <a:rPr lang="en-US" dirty="0"/>
              <a:t>Controls) </a:t>
            </a:r>
            <a:r>
              <a:rPr lang="th-TH" dirty="0"/>
              <a:t>ไว้สำหรับช่วยในการออกแบบโปรแกรม โดยเน้นการออกแบบหน้าจอแบบกราฟฟิก หรือที่เรียกว่า </a:t>
            </a:r>
            <a:r>
              <a:rPr lang="en-US" dirty="0"/>
              <a:t>Graphic User Interface (GUI) </a:t>
            </a:r>
            <a:r>
              <a:rPr lang="th-TH" dirty="0"/>
              <a:t>ทำให้การจัดรูปแบบหน้าจอเป็นไปได้ง่าย และในการเขียนโปรแกรมนั้นจะเขียนแบบ </a:t>
            </a:r>
            <a:r>
              <a:rPr lang="en-US" dirty="0"/>
              <a:t>Event - Driven Programming </a:t>
            </a:r>
            <a:r>
              <a:rPr lang="th-TH" dirty="0"/>
              <a:t>คือ โปรแกรมจะทำงานก็ต่อเมื่อเหตุการณ์ (</a:t>
            </a:r>
            <a:r>
              <a:rPr lang="en-US" dirty="0"/>
              <a:t>Event) </a:t>
            </a:r>
            <a:r>
              <a:rPr lang="th-TH" dirty="0"/>
              <a:t>เกิดขึ้น ตัวอย่างของเหตุการณ์ได้แก่ ผู้ใช้เลื่อนเมาส์ ผู้ใช้กดปุ่มบนคีย์บอร์ด ผู้ใช้กดปุ่มเมาส์ เป็นต้น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Explorer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Project </a:t>
            </a:r>
            <a:r>
              <a:rPr lang="en-US" sz="2400" dirty="0"/>
              <a:t>Explorer </a:t>
            </a:r>
            <a:r>
              <a:rPr lang="th-TH" sz="2400" dirty="0"/>
              <a:t>ใช้สำหรับบริหารและจัดการโปรเจ็กซ์ โดยจะแสดงองค์ประกอบของแต่ละโปรเจ็กต์แบบโครงร่างต้นไม้ (</a:t>
            </a:r>
            <a:r>
              <a:rPr lang="en-US" sz="2400" dirty="0"/>
              <a:t>tree-view)</a:t>
            </a:r>
            <a:r>
              <a:rPr lang="th-TH" sz="2400" dirty="0"/>
              <a:t>ตัวโปรเจ็กตจะหมายถึงโปรแกรมประยุกต์ซึ่งจะอยู่ส่วนบนสุด ถัดมา จะแสดงส่วนประกอบต่าง ๆ ของโปรเจ็กต์นั้น ๆ ว่าประกอบด้วยอะไรบ้าง เช่น ฟอร์มโมดูล รายงาน เป็นต้น ถ้ามี 2 โปรเจ็กต์ขึ้นไป ก็จะแสดงแยกออกเป็นส่วนต่างหากอีกโปรเจ็กต์ ถ้าต้องการใช้งานส่วนใด ของโปรเจ็กต์ไหนก็สามารถคลิ๊กเลือกได้</a:t>
            </a:r>
            <a:r>
              <a:rPr lang="th-TH" sz="2400" dirty="0" smtClean="0"/>
              <a:t>ทันที</a:t>
            </a:r>
          </a:p>
          <a:p>
            <a:pPr>
              <a:buNone/>
            </a:pPr>
            <a:endParaRPr lang="th-TH" sz="2400" dirty="0"/>
          </a:p>
          <a:p>
            <a:pPr>
              <a:buNone/>
            </a:pPr>
            <a:endParaRPr lang="th-TH" sz="2400" dirty="0" smtClean="0"/>
          </a:p>
          <a:p>
            <a:pPr>
              <a:buNone/>
            </a:pPr>
            <a:endParaRPr lang="th-TH" sz="2400" dirty="0"/>
          </a:p>
          <a:p>
            <a:pPr>
              <a:buNone/>
            </a:pPr>
            <a:endParaRPr lang="th-TH" sz="2400" dirty="0" smtClean="0"/>
          </a:p>
          <a:p>
            <a:pPr algn="ctr">
              <a:buNone/>
            </a:pPr>
            <a:r>
              <a:rPr lang="en-US" sz="2400" dirty="0"/>
              <a:t>Project Explorer </a:t>
            </a:r>
            <a:r>
              <a:rPr lang="th-TH" sz="2400" dirty="0"/>
              <a:t>แบบโปรเจ็กต์เดียว และ แบบหลายโปรเจ็กต์</a:t>
            </a:r>
          </a:p>
        </p:txBody>
      </p:sp>
      <p:pic>
        <p:nvPicPr>
          <p:cNvPr id="46082" name="Picture 2" descr="http://www.lks.ac.th/kuanjit/vb10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643314"/>
            <a:ext cx="1790700" cy="1600200"/>
          </a:xfrm>
          <a:prstGeom prst="rect">
            <a:avLst/>
          </a:prstGeom>
          <a:noFill/>
        </p:spPr>
      </p:pic>
      <p:pic>
        <p:nvPicPr>
          <p:cNvPr id="46084" name="Picture 4" descr="http://www.lks.ac.th/kuanjit/vb10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571876"/>
            <a:ext cx="17907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ส่วนประกอบของโปรเจ็กต์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4349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114800"/>
                <a:gridCol w="4114800"/>
              </a:tblGrid>
              <a:tr h="90583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Project(n)</a:t>
                      </a:r>
                      <a:endParaRPr lang="th-TH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คือโปรแกรมประยุกต์ที่พัฒนาอยู่ มีนามสกุล .</a:t>
                      </a:r>
                      <a:r>
                        <a:rPr lang="en-US" sz="2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vbp</a:t>
                      </a:r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h-TH" sz="2200" dirty="0"/>
                    </a:p>
                  </a:txBody>
                  <a:tcPr/>
                </a:tc>
              </a:tr>
              <a:tr h="90583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Form(n) .</a:t>
                      </a:r>
                      <a:r>
                        <a:rPr lang="en-US" sz="2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frm</a:t>
                      </a:r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h-TH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เป็นฟอร์มที่มีอยู่ในโปรเจ็กต์นั้น ๆ ใน 1 โปรเจ็กต์อาจมีมากกว่า 1 ฟอร์มก็ได้ มีนามสกุล</a:t>
                      </a:r>
                      <a:endParaRPr lang="th-TH" sz="2200" dirty="0"/>
                    </a:p>
                  </a:txBody>
                  <a:tcPr/>
                </a:tc>
              </a:tr>
              <a:tr h="90583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Modules </a:t>
                      </a:r>
                      <a:endParaRPr lang="th-TH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เป็นที่เก็บชุดคำสั่งที่คุณเขียนขึ้นมา โดยจะเก็บชุดคำสั่งที่ใช้บ่อย ๆมีนามสกุล .</a:t>
                      </a:r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 </a:t>
                      </a:r>
                      <a:endParaRPr lang="th-TH" sz="2200" dirty="0"/>
                    </a:p>
                  </a:txBody>
                  <a:tcPr/>
                </a:tc>
              </a:tr>
              <a:tr h="90583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Modules</a:t>
                      </a:r>
                      <a:endParaRPr lang="th-TH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เป็นโมดูลชนิดพิเศษที่มีลักษณะเป็นอ๊อบเจ็กต์ ที่สามารถสร้างขึ้นมาได้ จะมีนามสกุล .</a:t>
                      </a:r>
                      <a:r>
                        <a:rPr lang="en-US" sz="2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cls</a:t>
                      </a:r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h-TH" sz="2200" dirty="0"/>
                    </a:p>
                  </a:txBody>
                  <a:tcPr/>
                </a:tc>
              </a:tr>
              <a:tr h="90583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controls </a:t>
                      </a:r>
                      <a:endParaRPr lang="th-TH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เป็นส่วนที่เก็บคอนโทรล </a:t>
                      </a:r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ActiveX </a:t>
                      </a:r>
                      <a:r>
                        <a:rPr lang="th-TH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ที่คุณสร้างขึ้นมา มีนามสกุล .</a:t>
                      </a:r>
                      <a:r>
                        <a:rPr lang="en-US" sz="2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ctl</a:t>
                      </a:r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h-TH" sz="2200" dirty="0"/>
                    </a:p>
                  </a:txBody>
                  <a:tcPr/>
                </a:tc>
              </a:tr>
              <a:tr h="90583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Designers</a:t>
                      </a:r>
                      <a:endParaRPr lang="th-TH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เป็นส่วนของรายงานที่ถูกสร้างขึ้นมีนามสกุลเป็น .</a:t>
                      </a:r>
                      <a:r>
                        <a:rPr lang="en-US" sz="2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dsr</a:t>
                      </a:r>
                      <a:r>
                        <a:rPr lang="en-US" sz="2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h-TH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Properties Window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2400" dirty="0" smtClean="0"/>
              <a:t>		หน้าต่าง</a:t>
            </a:r>
            <a:r>
              <a:rPr lang="th-TH" sz="2400" dirty="0"/>
              <a:t>คุณสมบัติเป็นส่วนที่ใช้กำหนดคุณสมบัติของออบเจ็กต์ที่ถูกเลือก (</a:t>
            </a:r>
            <a:r>
              <a:rPr lang="en-US" sz="2400" dirty="0" err="1"/>
              <a:t>adtive</a:t>
            </a:r>
            <a:r>
              <a:rPr lang="en-US" sz="2400" dirty="0"/>
              <a:t>) </a:t>
            </a:r>
            <a:r>
              <a:rPr lang="th-TH" sz="2400" dirty="0"/>
              <a:t>หรือได้รับความสนใจ (</a:t>
            </a:r>
            <a:r>
              <a:rPr lang="en-US" sz="2400" dirty="0"/>
              <a:t>focus) </a:t>
            </a:r>
            <a:r>
              <a:rPr lang="th-TH" sz="2400" dirty="0"/>
              <a:t>อยู่ขณะนั้น ซึ่งสามารถที่จะปรับเปลี่ยนค่าต่าง ๆ ของคอลโทรลเพื่อให้เกิดความเหมาะสมและตรงกับความต้องการใช้งานได้ทันที</a:t>
            </a:r>
          </a:p>
        </p:txBody>
      </p:sp>
      <p:pic>
        <p:nvPicPr>
          <p:cNvPr id="48130" name="Picture 2" descr="http://www.lks.ac.th/kuanjit/vb10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000372"/>
            <a:ext cx="2105028" cy="2978137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71736" y="2786058"/>
            <a:ext cx="6267464" cy="3492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endParaRPr lang="th-TH" sz="2400" dirty="0"/>
          </a:p>
          <a:p>
            <a:r>
              <a:rPr lang="th-TH" sz="2400" dirty="0" smtClean="0"/>
              <a:t>	ใน</a:t>
            </a:r>
            <a:r>
              <a:rPr lang="th-TH" sz="2400" dirty="0"/>
              <a:t>หน้าต่างคุณสมบัติ จะประกอบไปด้วยแท็ป 2 แท็ป คือ </a:t>
            </a:r>
          </a:p>
          <a:p>
            <a:r>
              <a:rPr lang="th-TH" sz="2400" dirty="0"/>
              <a:t>1. แท็ป </a:t>
            </a:r>
            <a:r>
              <a:rPr lang="en-US" sz="2400" dirty="0"/>
              <a:t>Alphabetic </a:t>
            </a:r>
            <a:r>
              <a:rPr lang="th-TH" sz="2400" dirty="0"/>
              <a:t>เป็นแท็ปที่แสดงรายการคุณสมบัติ เรียงตามตัวอักษรในภาษาอังกฤษ </a:t>
            </a:r>
          </a:p>
          <a:p>
            <a:r>
              <a:rPr lang="th-TH" sz="2400" dirty="0"/>
              <a:t>2. แท็ป </a:t>
            </a:r>
            <a:r>
              <a:rPr lang="en-US" sz="2400" dirty="0"/>
              <a:t>Categorized </a:t>
            </a:r>
            <a:r>
              <a:rPr lang="th-TH" sz="2400" dirty="0"/>
              <a:t>เป็นแท็ปที่แสดงรายการคุณสมบัติ โดยการจัดกลุ่มของคุณสมบัติที่มีหน้าที่คล้ายกัน หรือมีความสัมพันธ์กัน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	หน้าต่าง </a:t>
            </a:r>
            <a:r>
              <a:rPr lang="en-US" dirty="0"/>
              <a:t>Form Layout </a:t>
            </a:r>
          </a:p>
          <a:p>
            <a:pPr>
              <a:buNone/>
            </a:pPr>
            <a:r>
              <a:rPr lang="th-TH" dirty="0" smtClean="0"/>
              <a:t>		เป็น</a:t>
            </a:r>
            <a:r>
              <a:rPr lang="th-TH" dirty="0"/>
              <a:t>ส่วนที่แสดงให้เห็นตำแหน่งของฟอร์ม และสามารถกำหนดตำแหน่งของฟอร์ม ที่ปรากฎบนจอภาพในขณะประมวลผลได้ โดยการเคลื่อนย้ายฟอร์มจำลอง ที่อยู่ในจอภาพจำลองด้วยการ </a:t>
            </a:r>
            <a:r>
              <a:rPr lang="en-US" dirty="0"/>
              <a:t>drag </a:t>
            </a:r>
            <a:r>
              <a:rPr lang="th-TH" dirty="0"/>
              <a:t>เมาส์ ไปยังตำแหน่งทีคุณต้องการ โดยจะมีผลในขณะประมวลผลเท่านั้น 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52226" name="Picture 2" descr="http://www.lks.ac.th/kuanjit/vb11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785794"/>
            <a:ext cx="314175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Immediate </a:t>
            </a:r>
            <a:r>
              <a:rPr lang="en-US" b="1" dirty="0"/>
              <a:t>Window </a:t>
            </a:r>
            <a:endParaRPr lang="en-US" dirty="0"/>
          </a:p>
          <a:p>
            <a:pPr>
              <a:buNone/>
            </a:pPr>
            <a:r>
              <a:rPr lang="th-TH" dirty="0" smtClean="0"/>
              <a:t>		เป็น</a:t>
            </a:r>
            <a:r>
              <a:rPr lang="th-TH" dirty="0"/>
              <a:t>หน้าต่างที่ให้ประโยชน์ ในกรณีทีคุณต้องการทราบผล การประมวลผลโดยทันที เช่น การทดสอบโปรแกรมย่อยต่าง ๆ เป็นต้น เมื่อคุณสั่งประมวลผลโปรเจ็กต์ หน้าต่างนี้จะปรากฎขึ้นโดยอัตโนมัติ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54274" name="Picture 2" descr="http://www.lks.ac.th/kuanjit/vb11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214686"/>
            <a:ext cx="7119987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หน้าต่าง </a:t>
            </a:r>
            <a:r>
              <a:rPr lang="en-US" dirty="0"/>
              <a:t>New Project </a:t>
            </a:r>
            <a:r>
              <a:rPr lang="th-TH" dirty="0"/>
              <a:t>จะปรากฎขึ้นมาเมื่อเลือกเมนู </a:t>
            </a:r>
            <a:r>
              <a:rPr lang="en-US" dirty="0"/>
              <a:t>File/New Project </a:t>
            </a:r>
            <a:r>
              <a:rPr lang="th-TH" dirty="0"/>
              <a:t>กรอบโต้ตอบนี้ จะแสดงชนิดของโปรแกรมประยุกต์ ที่คุณต้องการพัฒนา ซึ่งจะคล้ายกับตอนที่เปิดโปรแกรม </a:t>
            </a:r>
            <a:r>
              <a:rPr lang="en-US" dirty="0"/>
              <a:t>Visual Basic </a:t>
            </a:r>
            <a:r>
              <a:rPr lang="th-TH" dirty="0"/>
              <a:t>ขึ้นมาครั้งแรก </a:t>
            </a:r>
          </a:p>
        </p:txBody>
      </p:sp>
      <p:pic>
        <p:nvPicPr>
          <p:cNvPr id="56322" name="Picture 2" descr="http://www.lks.ac.th/kuanjit/vb11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928934"/>
            <a:ext cx="4219575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	หน้าต่าง </a:t>
            </a:r>
            <a:r>
              <a:rPr lang="en-US" b="1" dirty="0"/>
              <a:t>Code Editor </a:t>
            </a:r>
            <a:endParaRPr lang="en-US" dirty="0"/>
          </a:p>
          <a:p>
            <a:pPr>
              <a:buNone/>
            </a:pPr>
            <a:r>
              <a:rPr lang="th-TH" dirty="0" smtClean="0"/>
              <a:t>		เป็น</a:t>
            </a:r>
            <a:r>
              <a:rPr lang="th-TH" dirty="0"/>
              <a:t>ส่วนที่ใช้ในการเขียนชุดคำสั่งสำหรับการประมวลผล และควบคุมการทำงานของคอลโทรล  ต่าง ๆ 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58370" name="Picture 2" descr="http://www.lks.ac.th/kuanjit/vb1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643182"/>
            <a:ext cx="4057650" cy="3105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ออบเจ็กและฟอร์ม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	จะ</a:t>
            </a:r>
            <a:r>
              <a:rPr lang="th-TH" dirty="0"/>
              <a:t>เห็นว่าเครื่องมือ หรือ คอนโทรล ต่าง ๆ ที่ </a:t>
            </a:r>
            <a:r>
              <a:rPr lang="en-US" dirty="0"/>
              <a:t>Visual Basic </a:t>
            </a:r>
            <a:r>
              <a:rPr lang="th-TH" dirty="0"/>
              <a:t>ได้เตรียมไว้ให้ ไม่ว่าจะเป็น </a:t>
            </a:r>
            <a:r>
              <a:rPr lang="en-US" dirty="0"/>
              <a:t>Form, Textbox, Label, </a:t>
            </a:r>
            <a:r>
              <a:rPr lang="th-TH" dirty="0"/>
              <a:t>ฯลฯ ถือว่าเป็นวัตถุ ซึ่งเรียกว่า </a:t>
            </a:r>
            <a:r>
              <a:rPr lang="en-US" dirty="0"/>
              <a:t>Object </a:t>
            </a:r>
            <a:r>
              <a:rPr lang="th-TH" dirty="0"/>
              <a:t>ในบทนี้เราจะมาทำความเข้าใจกับ </a:t>
            </a:r>
            <a:r>
              <a:rPr lang="en-US" dirty="0"/>
              <a:t>Object, Properties, Method </a:t>
            </a:r>
            <a:r>
              <a:rPr lang="th-TH" dirty="0"/>
              <a:t>และ </a:t>
            </a:r>
            <a:r>
              <a:rPr lang="en-US" dirty="0"/>
              <a:t>Event </a:t>
            </a:r>
            <a:r>
              <a:rPr lang="th-TH" dirty="0"/>
              <a:t>รวมทั้งทำความรู้จักกับ </a:t>
            </a:r>
            <a:r>
              <a:rPr lang="en-US" dirty="0"/>
              <a:t>Form </a:t>
            </a:r>
            <a:r>
              <a:rPr lang="th-TH" dirty="0"/>
              <a:t>และประเภทของ </a:t>
            </a:r>
            <a:r>
              <a:rPr lang="en-US" dirty="0"/>
              <a:t>Form</a:t>
            </a:r>
          </a:p>
          <a:p>
            <a:pPr>
              <a:buNone/>
            </a:pPr>
            <a:r>
              <a:rPr lang="th-TH" dirty="0" smtClean="0"/>
              <a:t>		ออบเจ็กต์ </a:t>
            </a:r>
            <a:r>
              <a:rPr lang="th-TH" dirty="0"/>
              <a:t>พร็อพเพอร์ตี้ และเมธอดของ คืออะไรอ็อบเจ็กต์ (</a:t>
            </a:r>
            <a:r>
              <a:rPr lang="en-US" dirty="0"/>
              <a:t>objects) </a:t>
            </a:r>
            <a:r>
              <a:rPr lang="th-TH" dirty="0"/>
              <a:t>คือสิ่งใด ๆ ก็ตาม ซึ่งมีคุณสมบัติ (</a:t>
            </a:r>
            <a:r>
              <a:rPr lang="en-US" dirty="0"/>
              <a:t>Properties) </a:t>
            </a:r>
            <a:r>
              <a:rPr lang="th-TH" dirty="0"/>
              <a:t>ที่บ่งบอกความเป็นตัวเองในขณะนั้น และสามาระแสดงพฤติกรรม (</a:t>
            </a:r>
            <a:r>
              <a:rPr lang="en-US" dirty="0"/>
              <a:t>Method) </a:t>
            </a:r>
            <a:r>
              <a:rPr lang="th-TH" dirty="0"/>
              <a:t>ของตัวเองออกมาได้ เช่น คอนโทรลต่าง </a:t>
            </a:r>
            <a:r>
              <a:rPr lang="th-TH" dirty="0" smtClean="0"/>
              <a:t>ๆ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	คุณสมบัติ (</a:t>
            </a:r>
            <a:r>
              <a:rPr lang="en-US" dirty="0" smtClean="0"/>
              <a:t>properties) </a:t>
            </a:r>
            <a:r>
              <a:rPr lang="th-TH" dirty="0" smtClean="0"/>
              <a:t>คือสิ่งที่สามารถบ่งบอกถึงความเป็นวัตถุ และอยู่ภายในตัววัตถุซึ่งสามารถเปลี่ยนแปลงได้เช่น รูปร่าง ลักษณะ ความกว้าง ความยาว ฯลฯ สำหรับในแต่ละคอนโทรล หรือออบเจ็กต์ อาจจะมีคุณสมบัติที่เหมือนกัน หรือต่างกันก็ได้ ขึ้นอยู่กับหน้าที่ของแต่ละคอนโทรล คอนโทรลหรือออบเจ็กต์หนึ่ง ๆ จะมีคุณสมบัติมากมาย หลายอย่าง ยิ่งสามารถปรับแต่งคุณสมบัติให้ตรงกับความต้องการมากเพียงใด โปรแกรมประยุกต์ก็จะมีประสิทธิภาพมากขึ้นเท่านั้น ซึ่งถือได้ว่าเป็นจุดเริ่มต้นได้ดี ในการพัฒนาโปรแกรมประยุกต์สามารถปรับแต่ง คุณสมบัติได้จากหน้าต่าง</a:t>
            </a:r>
            <a:r>
              <a:rPr lang="en-US" dirty="0" smtClean="0"/>
              <a:t>Properties </a:t>
            </a:r>
            <a:r>
              <a:rPr lang="th-TH" dirty="0" smtClean="0"/>
              <a:t>หรือปรับแต่งด้วยการเขียนโค้ดก็ได้จะมีคุณสมบัติบางตัว ที่ไมโครซอฟท์แนะนำให้ ปรับแต่งด้วยการเขียนโค้ด และบางตัวปรับแต่งด้วยการแก้ไขในหน้าต่าง </a:t>
            </a:r>
            <a:r>
              <a:rPr lang="en-US" dirty="0" smtClean="0"/>
              <a:t>Properties </a:t>
            </a:r>
            <a:r>
              <a:rPr lang="th-TH" dirty="0" smtClean="0"/>
              <a:t>และในทางปฏิบัติไม่จำเป็นต้องปรับแต่งทุก ๆ คุณสมบัติ เพราะ </a:t>
            </a:r>
            <a:r>
              <a:rPr lang="en-US" dirty="0" smtClean="0"/>
              <a:t>Visual Basic </a:t>
            </a:r>
            <a:r>
              <a:rPr lang="th-TH" dirty="0" smtClean="0"/>
              <a:t>ได้ตั้งค่าเริ่มต้น ไว้ให้แล้ว ซึ่งก็สามารถใช้งานได้ในระดับหนึ่ง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เมธ</a:t>
            </a:r>
            <a:r>
              <a:rPr lang="th-TH" dirty="0"/>
              <a:t>อด (</a:t>
            </a:r>
            <a:r>
              <a:rPr lang="en-US" dirty="0"/>
              <a:t>methods) </a:t>
            </a:r>
            <a:r>
              <a:rPr lang="th-TH" dirty="0"/>
              <a:t>หมายถึง อาการที่วัตถุใด ๆ แสดงออกมาหรือถูกให้แสดงออกมาโดยพฤติกรรมใดๆ ของวัตถุนั้น จะมีผลเชื่อมโยงไปถึงข้อมูลคุณลักษณะภายในวัตถุเองด้วย อาจกล่าวได้ว่า เป็นการควบคุมการทำงานของคอนโทรล หรือออบเจ็กต์นั่นเอง จะใช้จุดเป็นตัวคั่นระหว่างชื่อคอนโทรลกับเมธอด ซึ่งจะเห็นได้ว่า คุณสมบัติและเมธอดมีคามใกล้เคียงกันมาก เนื่องจากจะใช้จุด . เป็นตัวแยกระหว่าง ชื่อคอนโทรลกับคุณสมบัติ หรือชื่อคอนโทรลกับเมธอด จะมีความแตกต่างกัน ในแง่ของการควบคุมคอนโทรล หรือออบเจ็กต์ ซึ่งจะได้ศึกษาในหัวข้อต่อ ๆ ไป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	เครื่องมือ </a:t>
            </a:r>
            <a:r>
              <a:rPr lang="th-TH" dirty="0"/>
              <a:t>หรือ คอนโทรล ต่าง ๆ ที่ </a:t>
            </a:r>
            <a:r>
              <a:rPr lang="en-US" dirty="0"/>
              <a:t>Visual Basic </a:t>
            </a:r>
            <a:r>
              <a:rPr lang="th-TH" dirty="0"/>
              <a:t>ได้เตรียมไว้ให้ ไม่ว่าจะเป็น </a:t>
            </a:r>
            <a:r>
              <a:rPr lang="en-US" dirty="0"/>
              <a:t>Form </a:t>
            </a:r>
            <a:r>
              <a:rPr lang="en-US" dirty="0" err="1"/>
              <a:t>TextBox</a:t>
            </a:r>
            <a:r>
              <a:rPr lang="en-US" dirty="0"/>
              <a:t> Label </a:t>
            </a:r>
            <a:r>
              <a:rPr lang="th-TH" dirty="0"/>
              <a:t>ฯลฯ ถือว่าเป็นวัตถุ (</a:t>
            </a:r>
            <a:r>
              <a:rPr lang="en-US" dirty="0"/>
              <a:t>Object </a:t>
            </a:r>
            <a:r>
              <a:rPr lang="th-TH" dirty="0"/>
              <a:t>ในที่นี้ขอใช้คำว่า ออบเจ็กต์) นั่นหมายความว่า ไม่ว่าจะเป็นเครื่องมือใด ๆ ใน </a:t>
            </a:r>
            <a:r>
              <a:rPr lang="en-US" dirty="0"/>
              <a:t>Visual Basic </a:t>
            </a:r>
            <a:r>
              <a:rPr lang="th-TH" dirty="0"/>
              <a:t>จะเป็นออบเจ็กต์ทั้งสิ้น สามารถที่จะควบคุมการทำงาน แก้ไขคุณสมบัติของออบเจ็กต์นั้นได้โดยตรง ในทุกๆ ออบเจ็กต์จะมีคุณสมบัติ (</a:t>
            </a:r>
            <a:r>
              <a:rPr lang="en-US" dirty="0"/>
              <a:t>properties) </a:t>
            </a:r>
            <a:r>
              <a:rPr lang="th-TH" dirty="0"/>
              <a:t>และเมธอด (</a:t>
            </a:r>
            <a:r>
              <a:rPr lang="en-US" dirty="0"/>
              <a:t>Methods) </a:t>
            </a:r>
            <a:r>
              <a:rPr lang="th-TH" dirty="0"/>
              <a:t>ประจำตัว ซึ่งในแต่ละออบเจ็กต์ อาจจะมีคุณสมบัติและเมธอดที่เหมือน หรือต่างกันก็ได้ ขึ้นอยู่กับชนิดของออบเจ็กต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2300" dirty="0" smtClean="0"/>
              <a:t>ฟอร์ม </a:t>
            </a:r>
            <a:r>
              <a:rPr lang="th-TH" sz="2300" dirty="0"/>
              <a:t>(</a:t>
            </a:r>
            <a:r>
              <a:rPr lang="en-US" sz="2300" dirty="0"/>
              <a:t>Form) </a:t>
            </a:r>
            <a:r>
              <a:rPr lang="th-TH" sz="2300" dirty="0"/>
              <a:t>คือ หน้าต่างที่ใช้สำหรับแสดงผล โดยจะมี </a:t>
            </a:r>
            <a:r>
              <a:rPr lang="en-US" sz="2300" dirty="0"/>
              <a:t>ActiveX Controls </a:t>
            </a:r>
            <a:r>
              <a:rPr lang="th-TH" sz="2300" dirty="0"/>
              <a:t>ต่าง ๆ บรรจุอยู่ภานใน มีหน้าที่สำหรับติดต่อกับผู้ใช้งาน โดย </a:t>
            </a:r>
            <a:r>
              <a:rPr lang="en-US" sz="2300" dirty="0"/>
              <a:t>Form </a:t>
            </a:r>
            <a:r>
              <a:rPr lang="th-TH" sz="2300" dirty="0"/>
              <a:t>ก็ถือว่าเป็นออบเจ็กต์ด้วย </a:t>
            </a:r>
          </a:p>
          <a:p>
            <a:pPr>
              <a:buNone/>
            </a:pPr>
            <a:r>
              <a:rPr lang="th-TH" sz="2300" b="1" dirty="0" smtClean="0"/>
              <a:t>		ประเภท</a:t>
            </a:r>
            <a:r>
              <a:rPr lang="th-TH" sz="2300" b="1" dirty="0"/>
              <a:t>ของฟอร์ม</a:t>
            </a:r>
            <a:endParaRPr lang="th-TH" sz="2300" dirty="0"/>
          </a:p>
          <a:p>
            <a:pPr>
              <a:buNone/>
            </a:pPr>
            <a:r>
              <a:rPr lang="th-TH" sz="2300" dirty="0"/>
              <a:t>	</a:t>
            </a:r>
            <a:r>
              <a:rPr lang="th-TH" sz="2300" dirty="0" smtClean="0"/>
              <a:t>ฟอร์ม</a:t>
            </a:r>
            <a:r>
              <a:rPr lang="th-TH" sz="2300" dirty="0"/>
              <a:t>แบ่งออกได้เป็น 2 ประเภทคือ 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60418" name="Picture 2" descr="http://www.lks.ac.th/kuanjit/vb2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714620"/>
            <a:ext cx="3857652" cy="3488187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214810" y="2571744"/>
            <a:ext cx="4624390" cy="3706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1. SDI Form (Single Document Interface Form) </a:t>
            </a:r>
            <a:r>
              <a:rPr lang="th-TH" sz="3200" dirty="0"/>
              <a:t>เป็นฟอร์มที่สามาระทำงานได้อย่างอิสระ สามารถที่จะวางเครื่องมือต่าง ๆ ได</a:t>
            </a: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	2. MDI Form (Multiple Document Interface Form) </a:t>
            </a:r>
            <a:r>
              <a:rPr lang="th-TH" sz="2000" dirty="0" smtClean="0"/>
              <a:t>เป็นฟอร์มที่ใช้บรรจุ </a:t>
            </a:r>
            <a:r>
              <a:rPr lang="en-US" sz="2000" dirty="0" smtClean="0"/>
              <a:t>SDI Form </a:t>
            </a:r>
            <a:r>
              <a:rPr lang="th-TH" sz="2000" dirty="0" smtClean="0"/>
              <a:t>ไว้ โดย </a:t>
            </a:r>
            <a:r>
              <a:rPr lang="en-US" sz="2000" dirty="0" smtClean="0"/>
              <a:t>SDI Form </a:t>
            </a:r>
            <a:r>
              <a:rPr lang="th-TH" sz="2000" dirty="0" smtClean="0"/>
              <a:t>ที่จะบรรจุอยู่ภายใต้ </a:t>
            </a:r>
            <a:r>
              <a:rPr lang="en-US" sz="2000" dirty="0" smtClean="0"/>
              <a:t>MDI Form </a:t>
            </a:r>
            <a:r>
              <a:rPr lang="th-TH" sz="2000" dirty="0" smtClean="0"/>
              <a:t>จะต้องกำหนดคุณสมบัติของฟอร์มให้เป็น </a:t>
            </a:r>
            <a:r>
              <a:rPr lang="en-US" sz="2000" dirty="0" smtClean="0"/>
              <a:t>MDI child </a:t>
            </a:r>
            <a:r>
              <a:rPr lang="th-TH" sz="2000" dirty="0" smtClean="0"/>
              <a:t>ก่อน สำหรับ </a:t>
            </a:r>
            <a:r>
              <a:rPr lang="en-US" sz="2000" dirty="0" smtClean="0"/>
              <a:t>MDI Form </a:t>
            </a:r>
            <a:r>
              <a:rPr lang="th-TH" sz="2000" dirty="0" smtClean="0"/>
              <a:t>จะสามารถวางเครื่องมือได้เพียงบางอย่างเท่านั้น </a:t>
            </a:r>
          </a:p>
          <a:p>
            <a:pPr>
              <a:buNone/>
            </a:pPr>
            <a:endParaRPr lang="th-TH" sz="2000" dirty="0"/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/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/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/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r>
              <a:rPr lang="th-TH" sz="2000" dirty="0" smtClean="0"/>
              <a:t>		ใน </a:t>
            </a:r>
            <a:r>
              <a:rPr lang="en-US" sz="2000" dirty="0"/>
              <a:t>Project </a:t>
            </a:r>
            <a:r>
              <a:rPr lang="th-TH" sz="2000" dirty="0"/>
              <a:t>แต่ละ </a:t>
            </a:r>
            <a:r>
              <a:rPr lang="en-US" sz="2000" dirty="0"/>
              <a:t>Project </a:t>
            </a:r>
            <a:r>
              <a:rPr lang="th-TH" sz="2000" dirty="0"/>
              <a:t>นั้นจะมี </a:t>
            </a:r>
            <a:r>
              <a:rPr lang="en-US" sz="2000" dirty="0"/>
              <a:t>SDI Form </a:t>
            </a:r>
            <a:r>
              <a:rPr lang="th-TH" sz="2000" dirty="0"/>
              <a:t>ได้ไม่จำกัด แต่จะมี </a:t>
            </a:r>
            <a:r>
              <a:rPr lang="en-US" sz="2000" dirty="0"/>
              <a:t>MDI Form </a:t>
            </a:r>
            <a:r>
              <a:rPr lang="th-TH" sz="2000" dirty="0"/>
              <a:t>ได้เพียงแค่ 1 ฟอร์มเท่านั้น และสำหรับ </a:t>
            </a:r>
            <a:r>
              <a:rPr lang="en-US" sz="2000" dirty="0"/>
              <a:t>Project </a:t>
            </a:r>
            <a:r>
              <a:rPr lang="th-TH" sz="2000" dirty="0"/>
              <a:t>ใดก็ตามที่มีการเรียกใช้ </a:t>
            </a:r>
            <a:r>
              <a:rPr lang="en-US" sz="2000" dirty="0"/>
              <a:t>MDI Form </a:t>
            </a:r>
            <a:r>
              <a:rPr lang="th-TH" sz="2000" dirty="0"/>
              <a:t>และได้กำหนดคุณสมบัติของ </a:t>
            </a:r>
            <a:r>
              <a:rPr lang="en-US" sz="2000" dirty="0"/>
              <a:t>SDI Form </a:t>
            </a:r>
            <a:r>
              <a:rPr lang="th-TH" sz="2000" dirty="0"/>
              <a:t>ให้เป็น </a:t>
            </a:r>
            <a:r>
              <a:rPr lang="en-US" sz="2000" dirty="0"/>
              <a:t>MDI Child </a:t>
            </a:r>
            <a:r>
              <a:rPr lang="th-TH" sz="2000" dirty="0"/>
              <a:t>เมื่อทำการปิด </a:t>
            </a:r>
            <a:r>
              <a:rPr lang="en-US" sz="2000" dirty="0"/>
              <a:t>MDI Form </a:t>
            </a:r>
            <a:r>
              <a:rPr lang="th-TH" sz="2000" dirty="0"/>
              <a:t>แล้วนั้นจะมีผลทำให้ </a:t>
            </a:r>
            <a:r>
              <a:rPr lang="en-US" sz="2000" dirty="0"/>
              <a:t>SDI Form </a:t>
            </a:r>
            <a:r>
              <a:rPr lang="th-TH" sz="2000" dirty="0"/>
              <a:t>ที่เป็น </a:t>
            </a:r>
            <a:r>
              <a:rPr lang="en-US" sz="2000" dirty="0"/>
              <a:t>MDI Child </a:t>
            </a:r>
            <a:r>
              <a:rPr lang="th-TH" sz="2000" dirty="0"/>
              <a:t>ถูกปิดตามไปด้วย </a:t>
            </a:r>
          </a:p>
          <a:p>
            <a:pPr>
              <a:buNone/>
            </a:pPr>
            <a:endParaRPr lang="th-TH" sz="2000" dirty="0"/>
          </a:p>
        </p:txBody>
      </p:sp>
      <p:pic>
        <p:nvPicPr>
          <p:cNvPr id="68610" name="Picture 2" descr="http://www.lks.ac.th/kuanjit/vb2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500174"/>
            <a:ext cx="3714776" cy="3357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/>
              <a:t>พร็อพเพอร์ตี้ที่สำคัญของ</a:t>
            </a:r>
            <a:r>
              <a:rPr lang="th-TH" b="1" dirty="0" smtClean="0"/>
              <a:t>ฟอร์ม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</a:t>
            </a:r>
            <a:r>
              <a:rPr lang="th-TH" dirty="0" smtClean="0"/>
              <a:t>ใช้สำหรับกำหนดชื่อ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BackColor</a:t>
            </a:r>
            <a:r>
              <a:rPr lang="en-US" dirty="0" smtClean="0"/>
              <a:t> </a:t>
            </a:r>
            <a:r>
              <a:rPr lang="th-TH" dirty="0" smtClean="0"/>
              <a:t>ใช้สำหรับกำหนดสีพื้น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BorderStyle</a:t>
            </a:r>
            <a:r>
              <a:rPr lang="en-US" dirty="0" smtClean="0"/>
              <a:t> </a:t>
            </a:r>
            <a:r>
              <a:rPr lang="th-TH" dirty="0" smtClean="0"/>
              <a:t>ใช้สำหรับกำหนดรูปแบบของเส้นขอบ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Caption </a:t>
            </a:r>
            <a:r>
              <a:rPr lang="th-TH" dirty="0" smtClean="0"/>
              <a:t>ใช้สำหรับกำหนดข้อความบน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Title Bar </a:t>
            </a:r>
            <a:r>
              <a:rPr lang="th-TH" dirty="0" smtClean="0"/>
              <a:t>ของ </a:t>
            </a:r>
            <a:r>
              <a:rPr lang="en-US" dirty="0" smtClean="0"/>
              <a:t>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ControlBox</a:t>
            </a:r>
            <a:r>
              <a:rPr lang="en-US" dirty="0" smtClean="0"/>
              <a:t> </a:t>
            </a:r>
            <a:r>
              <a:rPr lang="th-TH" dirty="0" smtClean="0"/>
              <a:t>ใช้สำหรับกำหนดให้มีปุ่มควบคุมของ </a:t>
            </a:r>
            <a:r>
              <a:rPr lang="en-US" dirty="0" smtClean="0"/>
              <a:t>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Enabled </a:t>
            </a:r>
            <a:r>
              <a:rPr lang="th-TH" dirty="0" smtClean="0"/>
              <a:t>ใช้สำหรับกำหนดให้ </a:t>
            </a:r>
            <a:r>
              <a:rPr lang="en-US" dirty="0" smtClean="0"/>
              <a:t>Form </a:t>
            </a:r>
            <a:r>
              <a:rPr lang="th-TH" dirty="0" smtClean="0"/>
              <a:t>สามารถใช้งานได้หรือไม่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Font </a:t>
            </a:r>
            <a:r>
              <a:rPr lang="th-TH" dirty="0" smtClean="0"/>
              <a:t>ใช้สำหรับกำหนดตัวอักษรของข้อความอุปกรณ์ต่าง ๆ ใน </a:t>
            </a:r>
            <a:r>
              <a:rPr lang="en-US" dirty="0" smtClean="0"/>
              <a:t>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ForeColor</a:t>
            </a:r>
            <a:r>
              <a:rPr lang="en-US" dirty="0" smtClean="0"/>
              <a:t> </a:t>
            </a:r>
            <a:r>
              <a:rPr lang="th-TH" dirty="0" smtClean="0"/>
              <a:t>ใช้สำหรับกำหนดสีตัวอักษรของข้อความอุปกรณ์ต่าง ๆ ใน </a:t>
            </a:r>
            <a:r>
              <a:rPr lang="en-US" dirty="0" smtClean="0"/>
              <a:t>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MaxButton</a:t>
            </a:r>
            <a:r>
              <a:rPr lang="en-US" dirty="0" smtClean="0"/>
              <a:t> </a:t>
            </a:r>
            <a:r>
              <a:rPr lang="th-TH" dirty="0" smtClean="0"/>
              <a:t>ใช้สำหรับกำหนดให้มีปุ่มขยายขนาดของ </a:t>
            </a:r>
            <a:r>
              <a:rPr lang="en-US" dirty="0" smtClean="0"/>
              <a:t>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MDI Child </a:t>
            </a:r>
            <a:r>
              <a:rPr lang="th-TH" dirty="0" smtClean="0"/>
              <a:t>ใช้สำหรับกำหนดให้ </a:t>
            </a:r>
            <a:r>
              <a:rPr lang="en-US" dirty="0" smtClean="0"/>
              <a:t>Form </a:t>
            </a:r>
            <a:r>
              <a:rPr lang="th-TH" dirty="0" smtClean="0"/>
              <a:t>มีคุณสมบัติเป็น </a:t>
            </a:r>
            <a:r>
              <a:rPr lang="en-US" dirty="0" smtClean="0"/>
              <a:t>Form </a:t>
            </a:r>
            <a:r>
              <a:rPr lang="th-TH" dirty="0" smtClean="0"/>
              <a:t>ย่อยของ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MDI Form </a:t>
            </a:r>
            <a:r>
              <a:rPr lang="en-US" dirty="0" err="1" smtClean="0"/>
              <a:t>MinButton</a:t>
            </a:r>
            <a:r>
              <a:rPr lang="en-US" dirty="0" smtClean="0"/>
              <a:t> </a:t>
            </a:r>
            <a:r>
              <a:rPr lang="th-TH" dirty="0" smtClean="0"/>
              <a:t>ใช้สำหรับกำหนดให้มีปุ่มย่อขนาดของ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Moveable </a:t>
            </a:r>
            <a:r>
              <a:rPr lang="th-TH" dirty="0" smtClean="0"/>
              <a:t>ใช้สำหรับกำหนดให้ </a:t>
            </a:r>
            <a:r>
              <a:rPr lang="en-US" dirty="0" smtClean="0"/>
              <a:t>Form </a:t>
            </a:r>
            <a:r>
              <a:rPr lang="th-TH" dirty="0" smtClean="0"/>
              <a:t>สามารถย้ายตำแหน่งได้หรือไม่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Picture </a:t>
            </a:r>
            <a:r>
              <a:rPr lang="th-TH" dirty="0" smtClean="0"/>
              <a:t>ใช้สำหรับกำหนดรูปบน </a:t>
            </a:r>
            <a:r>
              <a:rPr lang="en-US" dirty="0" smtClean="0"/>
              <a:t>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ShowInTaskbar</a:t>
            </a:r>
            <a:r>
              <a:rPr lang="en-US" dirty="0" smtClean="0"/>
              <a:t> </a:t>
            </a:r>
            <a:r>
              <a:rPr lang="th-TH" dirty="0" smtClean="0"/>
              <a:t>ใช้สำหรับกำหนดให้มีไอคอนแสดงบน </a:t>
            </a:r>
            <a:r>
              <a:rPr lang="en-US" dirty="0" smtClean="0"/>
              <a:t>Taskbar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StartUpPosition</a:t>
            </a:r>
            <a:r>
              <a:rPr lang="en-US" dirty="0" smtClean="0"/>
              <a:t> </a:t>
            </a:r>
            <a:r>
              <a:rPr lang="th-TH" dirty="0" smtClean="0"/>
              <a:t>ใช้สำหรับกำหนดตำแหน่งการแสดง </a:t>
            </a:r>
            <a:r>
              <a:rPr lang="en-US" dirty="0" smtClean="0"/>
              <a:t>Form </a:t>
            </a:r>
            <a:r>
              <a:rPr lang="th-TH" dirty="0" smtClean="0"/>
              <a:t>บนจอภาพ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Visible </a:t>
            </a:r>
            <a:r>
              <a:rPr lang="th-TH" dirty="0" smtClean="0"/>
              <a:t>ใช้สำหรับกำหนดให้ซ่อนหรือแสดง </a:t>
            </a:r>
            <a:r>
              <a:rPr lang="en-US" dirty="0" smtClean="0"/>
              <a:t>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WindowState</a:t>
            </a:r>
            <a:r>
              <a:rPr lang="en-US" dirty="0" smtClean="0"/>
              <a:t> </a:t>
            </a:r>
            <a:r>
              <a:rPr lang="th-TH" dirty="0" smtClean="0"/>
              <a:t>ใช้สำหรับกำหนดขนาดของ </a:t>
            </a:r>
            <a:r>
              <a:rPr lang="en-US" dirty="0" smtClean="0"/>
              <a:t>Form </a:t>
            </a:r>
            <a:r>
              <a:rPr lang="th-TH" dirty="0" smtClean="0"/>
              <a:t>เมื่อมีการทำงาน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เมธอดที่สำคัญของ </a:t>
            </a:r>
            <a:r>
              <a:rPr lang="en-US" b="1" dirty="0"/>
              <a:t>Form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Hide </a:t>
            </a:r>
            <a:r>
              <a:rPr lang="th-TH" dirty="0" smtClean="0"/>
              <a:t>เป็นการทำงานที่สั่งให้ซ่อน </a:t>
            </a:r>
            <a:r>
              <a:rPr lang="en-US" dirty="0" smtClean="0"/>
              <a:t>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Line </a:t>
            </a:r>
            <a:r>
              <a:rPr lang="th-TH" dirty="0" smtClean="0"/>
              <a:t>เป็นการทำงานที่สั่งให้วาดเส้นลงบน </a:t>
            </a:r>
            <a:r>
              <a:rPr lang="en-US" dirty="0" smtClean="0"/>
              <a:t>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</a:t>
            </a:r>
            <a:r>
              <a:rPr lang="th-TH" dirty="0" smtClean="0"/>
              <a:t>เป็นการทำงานที่สั่งให้ </a:t>
            </a:r>
            <a:r>
              <a:rPr lang="en-US" dirty="0" smtClean="0"/>
              <a:t>Form </a:t>
            </a:r>
            <a:r>
              <a:rPr lang="th-TH" dirty="0" smtClean="0"/>
              <a:t>ย้ายตำแหน่งไปยังตำแหน่งที่กำหนด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Print </a:t>
            </a:r>
            <a:r>
              <a:rPr lang="th-TH" dirty="0" smtClean="0"/>
              <a:t>เป็นการทำงานที่สั่งให้พิมพ์ </a:t>
            </a:r>
            <a:r>
              <a:rPr lang="en-US" dirty="0" smtClean="0"/>
              <a:t>Form </a:t>
            </a:r>
            <a:r>
              <a:rPr lang="th-TH" dirty="0" smtClean="0"/>
              <a:t>ออกทางเครื่องพิมพ์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Show </a:t>
            </a:r>
            <a:r>
              <a:rPr lang="th-TH" dirty="0" smtClean="0"/>
              <a:t>เป็นการทำงานที่สั่งให้แสดง </a:t>
            </a:r>
            <a:r>
              <a:rPr lang="en-US" dirty="0" smtClean="0"/>
              <a:t>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Unload </a:t>
            </a:r>
            <a:r>
              <a:rPr lang="th-TH" dirty="0" smtClean="0"/>
              <a:t>เป็นการทำงานที่สั่งให้ยกเลิกการใช้งานของ </a:t>
            </a:r>
            <a:r>
              <a:rPr lang="en-US" dirty="0" smtClean="0"/>
              <a:t>Form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อีเวนต์</a:t>
            </a:r>
            <a:r>
              <a:rPr lang="th-TH" b="1" dirty="0"/>
              <a:t>ที่สำคัญของ </a:t>
            </a:r>
            <a:r>
              <a:rPr lang="en-US" b="1" dirty="0"/>
              <a:t>Form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Activate </a:t>
            </a:r>
            <a:r>
              <a:rPr lang="th-TH" dirty="0" smtClean="0"/>
              <a:t>จะเกิดขึ้นเมื่อเลือกใช้งาน </a:t>
            </a:r>
            <a:r>
              <a:rPr lang="en-US" dirty="0" smtClean="0"/>
              <a:t>Form </a:t>
            </a:r>
            <a:r>
              <a:rPr lang="th-TH" dirty="0" smtClean="0"/>
              <a:t>กรณีที่มีการเปิด </a:t>
            </a:r>
            <a:r>
              <a:rPr lang="en-US" dirty="0" smtClean="0"/>
              <a:t>Form </a:t>
            </a:r>
            <a:r>
              <a:rPr lang="th-TH" dirty="0" smtClean="0"/>
              <a:t>หลาย ๆ </a:t>
            </a:r>
            <a:r>
              <a:rPr lang="en-US" dirty="0" smtClean="0"/>
              <a:t>Form </a:t>
            </a:r>
            <a:r>
              <a:rPr lang="th-TH" dirty="0" smtClean="0"/>
              <a:t>พร้อมกัน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th-TH" dirty="0" smtClean="0"/>
              <a:t>จะเกิดขึ้นเมื่อ </a:t>
            </a:r>
            <a:r>
              <a:rPr lang="en-US" dirty="0" smtClean="0"/>
              <a:t>Form </a:t>
            </a:r>
            <a:r>
              <a:rPr lang="th-TH" dirty="0" smtClean="0"/>
              <a:t>ถูกโหลดเข้าไปในหน่วยความจำ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Load </a:t>
            </a:r>
            <a:r>
              <a:rPr lang="th-TH" dirty="0" smtClean="0"/>
              <a:t>จะเกิดขึ้นเมื่อ </a:t>
            </a:r>
            <a:r>
              <a:rPr lang="en-US" dirty="0" smtClean="0"/>
              <a:t>Form </a:t>
            </a:r>
            <a:r>
              <a:rPr lang="th-TH" dirty="0" smtClean="0"/>
              <a:t>แสดงผลหลังจากที่ถูกโหลดเข้าไปในหน่วยความจำ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QueryUnload</a:t>
            </a:r>
            <a:r>
              <a:rPr lang="en-US" dirty="0" smtClean="0"/>
              <a:t> </a:t>
            </a:r>
            <a:r>
              <a:rPr lang="th-TH" dirty="0" smtClean="0"/>
              <a:t>จะเกิดขึ้นเมื่อมีการปิด </a:t>
            </a:r>
            <a:r>
              <a:rPr lang="en-US" dirty="0" smtClean="0"/>
              <a:t>Form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Terminate </a:t>
            </a:r>
            <a:r>
              <a:rPr lang="th-TH" dirty="0" smtClean="0"/>
              <a:t>จะเกิดขึ้นเมื่อ </a:t>
            </a:r>
            <a:r>
              <a:rPr lang="en-US" dirty="0" smtClean="0"/>
              <a:t>Form </a:t>
            </a:r>
            <a:r>
              <a:rPr lang="th-TH" dirty="0" smtClean="0"/>
              <a:t>ถูกลบออกจากหน่วยความจำ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Unload </a:t>
            </a:r>
            <a:r>
              <a:rPr lang="th-TH" dirty="0" smtClean="0"/>
              <a:t>จะเกิดขึ้นเมื่อ </a:t>
            </a:r>
            <a:r>
              <a:rPr lang="en-US" dirty="0" smtClean="0"/>
              <a:t>Form </a:t>
            </a:r>
            <a:r>
              <a:rPr lang="th-TH" dirty="0" smtClean="0"/>
              <a:t>ถูกยกเลิกการใช้งาน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การกำหนดค่าพร็อพเพอร์ตี้ของ </a:t>
            </a:r>
            <a:r>
              <a:rPr lang="en-US" sz="3200" dirty="0"/>
              <a:t>Form </a:t>
            </a:r>
            <a:r>
              <a:rPr lang="th-TH" sz="3200" dirty="0"/>
              <a:t>สามารถจะกำหนดได้ 2 วิธี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1. กำหนดจาก </a:t>
            </a:r>
            <a:r>
              <a:rPr lang="en-US" dirty="0" smtClean="0"/>
              <a:t>Properties Window </a:t>
            </a:r>
          </a:p>
          <a:p>
            <a:endParaRPr lang="th-TH" dirty="0"/>
          </a:p>
        </p:txBody>
      </p:sp>
      <p:pic>
        <p:nvPicPr>
          <p:cNvPr id="2050" name="Picture 2" descr="http://www.lks.ac.th/kuanjit/vb2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071678"/>
            <a:ext cx="3429024" cy="4622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2. กำหนดโดยการเขียนชุดคำสั่งใน </a:t>
            </a:r>
            <a:r>
              <a:rPr lang="en-US" dirty="0" smtClean="0"/>
              <a:t>Code Editor 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66562" name="Picture 2" descr="http://www.lks.ac.th/kuanjit/vb20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821533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ActiveX Control </a:t>
            </a:r>
            <a:r>
              <a:rPr lang="th-TH" b="1" dirty="0" smtClean="0"/>
              <a:t>พื้นฐาน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2400" dirty="0" smtClean="0"/>
              <a:t>	ในการเขียนโปรแกรมเพื่อสร้างโปรแกรมประยุกต์ด้วย </a:t>
            </a:r>
            <a:r>
              <a:rPr lang="en-US" sz="2400" dirty="0" smtClean="0"/>
              <a:t>Visual Basic </a:t>
            </a:r>
            <a:r>
              <a:rPr lang="th-TH" sz="2400" dirty="0" smtClean="0"/>
              <a:t>นั้น </a:t>
            </a:r>
            <a:r>
              <a:rPr lang="en-US" sz="2400" dirty="0" smtClean="0"/>
              <a:t>ActiveX Control </a:t>
            </a:r>
            <a:r>
              <a:rPr lang="th-TH" sz="2400" dirty="0" smtClean="0"/>
              <a:t>เป็นส่วนสำคัญที่ทำให้การพัฒนาโปรแกรมเป็นไปด้วยความรวดเร็ว ในบทนี้เราจะได้เรียนรู้การใช้งาน </a:t>
            </a:r>
            <a:r>
              <a:rPr lang="en-US" sz="2400" dirty="0" smtClean="0"/>
              <a:t>Control </a:t>
            </a:r>
            <a:r>
              <a:rPr lang="th-TH" sz="2400" dirty="0" smtClean="0"/>
              <a:t>เรียนรู้เกี่ยวกับ พร็อพเพอร์ตี้ เมธอด และ อีเวนต์ ของ </a:t>
            </a:r>
            <a:r>
              <a:rPr lang="en-US" sz="2400" dirty="0" smtClean="0"/>
              <a:t>ActiveX Control </a:t>
            </a:r>
            <a:r>
              <a:rPr lang="th-TH" sz="2400" dirty="0" smtClean="0"/>
              <a:t>พื้นฐาน ของ </a:t>
            </a:r>
            <a:r>
              <a:rPr lang="en-US" sz="2400" dirty="0" smtClean="0"/>
              <a:t>Visual Basic </a:t>
            </a:r>
          </a:p>
          <a:p>
            <a:pPr>
              <a:buNone/>
            </a:pPr>
            <a:endParaRPr lang="th-TH" sz="2400" b="1" dirty="0" smtClean="0"/>
          </a:p>
          <a:p>
            <a:pPr>
              <a:buNone/>
            </a:pPr>
            <a:r>
              <a:rPr lang="th-TH" sz="2400" b="1" dirty="0" smtClean="0"/>
              <a:t>	การใช้งาน </a:t>
            </a:r>
            <a:r>
              <a:rPr lang="en-US" sz="2400" b="1" dirty="0" smtClean="0"/>
              <a:t>ActiveX Control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ActiveX Control </a:t>
            </a:r>
            <a:r>
              <a:rPr lang="th-TH" sz="2400" dirty="0" smtClean="0"/>
              <a:t>คือเครื่องมือที่ </a:t>
            </a:r>
            <a:r>
              <a:rPr lang="en-US" sz="2400" dirty="0" smtClean="0"/>
              <a:t>Visual Basic </a:t>
            </a:r>
            <a:r>
              <a:rPr lang="th-TH" sz="2400" dirty="0" smtClean="0"/>
              <a:t>ได้จัดเตรียมไว้ให้นักพัฒนาโปรแกรมเพื่อใช้ในการพัฒนาโปรแกรมประยุกต์ ให้เกิดความง่ายและรวดเร็วในการเขียนโปรแกรม โดย </a:t>
            </a:r>
            <a:r>
              <a:rPr lang="en-US" sz="2400" dirty="0" smtClean="0"/>
              <a:t>ActiveX Control </a:t>
            </a:r>
            <a:r>
              <a:rPr lang="th-TH" sz="2400" dirty="0" smtClean="0"/>
              <a:t>พื้นฐานที่ </a:t>
            </a:r>
            <a:r>
              <a:rPr lang="en-US" sz="2400" dirty="0" smtClean="0"/>
              <a:t>Visual Basic </a:t>
            </a:r>
            <a:r>
              <a:rPr lang="th-TH" sz="2400" dirty="0" smtClean="0"/>
              <a:t>เตรียมไว้ที่ถูกนำมาใช้อยู่เสมอในการพัฒนาโปรแกรมประยุกต์มีรายละเอียดดังนี้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0"/>
            <a:ext cx="6072198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400" b="1" dirty="0" smtClean="0"/>
              <a:t>	1. Label : </a:t>
            </a:r>
            <a:r>
              <a:rPr lang="th-TH" sz="2400" b="1" dirty="0" smtClean="0"/>
              <a:t>แถบอักษร </a:t>
            </a:r>
            <a:endParaRPr lang="th-TH" sz="2400" dirty="0" smtClean="0"/>
          </a:p>
          <a:p>
            <a:pPr>
              <a:buNone/>
            </a:pPr>
            <a:r>
              <a:rPr lang="th-TH" sz="2400" b="1" dirty="0" smtClean="0"/>
              <a:t>		แถบอักษร</a:t>
            </a:r>
            <a:r>
              <a:rPr lang="th-TH" sz="2400" dirty="0" smtClean="0"/>
              <a:t> หรือ แถบข้อความ ใช้เพื่อแสดงข้อความ เมื่อแสดงผลจะไม่สามารถพิมพ์แก้ไขข้อมูลได้ นอกจากจะเขียนชุดคำสั่งกำหนดให้มีการเปลี่ยนแปลง</a:t>
            </a:r>
            <a:br>
              <a:rPr lang="th-TH" sz="2400" dirty="0" smtClean="0"/>
            </a:br>
            <a:endParaRPr lang="th-TH" sz="2400" dirty="0" smtClean="0"/>
          </a:p>
          <a:p>
            <a:pPr>
              <a:buNone/>
            </a:pPr>
            <a:r>
              <a:rPr lang="th-TH" sz="2400" b="1" dirty="0" smtClean="0"/>
              <a:t>	พร็อบเพอร์ตี้ที่สำคัญของ </a:t>
            </a:r>
            <a:r>
              <a:rPr lang="en-US" sz="2400" b="1" dirty="0" smtClean="0"/>
              <a:t>Label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Name </a:t>
            </a:r>
            <a:r>
              <a:rPr lang="th-TH" sz="2400" dirty="0" smtClean="0"/>
              <a:t>ใช้สำหรับกำหนดชื่อ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Alignment </a:t>
            </a:r>
            <a:r>
              <a:rPr lang="th-TH" sz="2400" dirty="0" smtClean="0"/>
              <a:t>ใช้สำหรับกำหนดตำแหน่งของข้อมูลบน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AutoSize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ใช้สำหรับกำหนดขนาดของ </a:t>
            </a:r>
            <a:r>
              <a:rPr lang="en-US" sz="2400" dirty="0" smtClean="0"/>
              <a:t>Label </a:t>
            </a:r>
            <a:r>
              <a:rPr lang="th-TH" sz="2400" dirty="0" smtClean="0"/>
              <a:t>ให้มีขนาดพอดีกับข้อมูลอัตโนมัติ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BackColor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ใช้สำหรับกำหนดสีพื้น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BackStyle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ใช้สำหรับกำหนดแบบของพื้นหลังให้เป็นแบบทึบหรือโปร่งใส </a:t>
            </a:r>
            <a:r>
              <a:rPr lang="en-US" sz="2400" dirty="0" err="1" smtClean="0"/>
              <a:t>BorderStyle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ใช้สำหรับกำหนดรูปแบบของเส้นขอบ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Caption </a:t>
            </a:r>
            <a:r>
              <a:rPr lang="th-TH" sz="2400" dirty="0" smtClean="0"/>
              <a:t>ใช้สำหรับกำหนดข้อความ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DataField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ใช้สำหรับกำหนด </a:t>
            </a:r>
            <a:r>
              <a:rPr lang="en-US" sz="2400" dirty="0" smtClean="0"/>
              <a:t>Field </a:t>
            </a:r>
            <a:r>
              <a:rPr lang="th-TH" sz="2400" dirty="0" smtClean="0"/>
              <a:t>ที่ต้องการเชื่อมต่อ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DataFormat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ใช้สำหรับกำหนดรูปแบบของการแสดงผลข้อมูลใน </a:t>
            </a:r>
            <a:r>
              <a:rPr lang="en-US" sz="2400" dirty="0" smtClean="0"/>
              <a:t>Label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DataSource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ใช้สำหรับกำหนดแหล่งข้อมูลหรือตารางที่ต้องการเชื่อมต่อ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Enabled </a:t>
            </a:r>
            <a:r>
              <a:rPr lang="th-TH" sz="2400" dirty="0" smtClean="0"/>
              <a:t>ใช้สำหรับกำหนดให้สามารถใช้งานได้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Font </a:t>
            </a:r>
            <a:r>
              <a:rPr lang="th-TH" sz="2400" dirty="0" smtClean="0"/>
              <a:t>ใช้สำหรับกำหนดรูปแบบตัวอักษร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ForeColor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ใช้สำหรับกำหนดสีตัวอักษร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ToolTipText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ใช้สำหรับแสดงข้อความอธิบายเพิ่มเติม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Visible </a:t>
            </a:r>
            <a:r>
              <a:rPr lang="th-TH" sz="2400" dirty="0" smtClean="0"/>
              <a:t>ใช้สำหรับกำหนดให้ซ่อนหรือแสดง </a:t>
            </a:r>
            <a:r>
              <a:rPr lang="en-US" sz="2400" dirty="0" smtClean="0"/>
              <a:t>Label </a:t>
            </a:r>
          </a:p>
          <a:p>
            <a:pPr marL="457200" indent="-457200" algn="ctr">
              <a:buNone/>
            </a:pPr>
            <a:endParaRPr lang="th-TH" sz="2400" b="1" dirty="0" smtClean="0"/>
          </a:p>
          <a:p>
            <a:pPr marL="457200" indent="-457200" algn="ctr">
              <a:buNone/>
            </a:pPr>
            <a:r>
              <a:rPr lang="th-TH" b="1" dirty="0" smtClean="0"/>
              <a:t>อีเวนต์ที่สำคัญของ </a:t>
            </a:r>
            <a:r>
              <a:rPr lang="en-US" b="1" dirty="0" smtClean="0"/>
              <a:t>Label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Click </a:t>
            </a:r>
            <a:r>
              <a:rPr lang="th-TH" dirty="0" smtClean="0"/>
              <a:t>เป็นเหตุการณ์ที่เกิดขึ้นเมื่อมีการ </a:t>
            </a:r>
            <a:r>
              <a:rPr lang="en-US" dirty="0" smtClean="0"/>
              <a:t>Click Mouse </a:t>
            </a:r>
            <a:r>
              <a:rPr lang="th-TH" dirty="0" smtClean="0"/>
              <a:t>ที่ </a:t>
            </a:r>
            <a:r>
              <a:rPr lang="en-US" dirty="0" smtClean="0"/>
              <a:t>Label </a:t>
            </a:r>
            <a:endParaRPr lang="th-TH" dirty="0"/>
          </a:p>
        </p:txBody>
      </p:sp>
      <p:pic>
        <p:nvPicPr>
          <p:cNvPr id="70660" name="Picture 4" descr="http://www.lks.ac.th/kuanjit/vb301.gif"/>
          <p:cNvPicPr>
            <a:picLocks noChangeAspect="1" noChangeArrowheads="1"/>
          </p:cNvPicPr>
          <p:nvPr/>
        </p:nvPicPr>
        <p:blipFill>
          <a:blip r:embed="rId3"/>
          <a:srcRect r="43804"/>
          <a:stretch>
            <a:fillRect/>
          </a:stretch>
        </p:blipFill>
        <p:spPr bwMode="auto">
          <a:xfrm>
            <a:off x="0" y="1285860"/>
            <a:ext cx="2917071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500042"/>
            <a:ext cx="6072198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	2. Frame : </a:t>
            </a:r>
            <a:r>
              <a:rPr lang="th-TH" sz="1800" b="1" dirty="0" smtClean="0"/>
              <a:t>กรอบ </a:t>
            </a:r>
            <a:endParaRPr lang="th-TH" sz="1800" dirty="0" smtClean="0"/>
          </a:p>
          <a:p>
            <a:pPr>
              <a:buNone/>
            </a:pPr>
            <a:r>
              <a:rPr lang="th-TH" sz="1800" dirty="0" smtClean="0"/>
              <a:t>	ทำหน้าที่แยกกลุ่มของ </a:t>
            </a:r>
            <a:r>
              <a:rPr lang="en-US" sz="1800" dirty="0" smtClean="0"/>
              <a:t>ActiveX Control </a:t>
            </a:r>
            <a:r>
              <a:rPr lang="th-TH" sz="1800" dirty="0" smtClean="0"/>
              <a:t>ออกเป็นกลุ่ม ๆ โดย </a:t>
            </a:r>
            <a:r>
              <a:rPr lang="en-US" sz="1800" dirty="0" smtClean="0"/>
              <a:t>Frame </a:t>
            </a:r>
            <a:r>
              <a:rPr lang="th-TH" sz="1800" dirty="0" smtClean="0"/>
              <a:t>จะสามารถบรรจุ </a:t>
            </a:r>
            <a:r>
              <a:rPr lang="en-US" sz="1800" dirty="0" smtClean="0"/>
              <a:t>Control </a:t>
            </a:r>
            <a:r>
              <a:rPr lang="th-TH" sz="1800" dirty="0" smtClean="0"/>
              <a:t>ต่าง ๆ เอาไว้ภายในได้</a:t>
            </a:r>
          </a:p>
          <a:p>
            <a:pPr>
              <a:buNone/>
            </a:pPr>
            <a:r>
              <a:rPr lang="th-TH" sz="1800" dirty="0" smtClean="0"/>
              <a:t>	</a:t>
            </a:r>
            <a:br>
              <a:rPr lang="th-TH" sz="1800" dirty="0" smtClean="0"/>
            </a:br>
            <a:r>
              <a:rPr lang="th-TH" sz="1800" b="1" dirty="0" smtClean="0"/>
              <a:t>พร็อบเพอร์ตี้ที่สำคัญของ </a:t>
            </a:r>
            <a:r>
              <a:rPr lang="en-US" sz="1800" b="1" dirty="0" smtClean="0"/>
              <a:t>Frame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Name </a:t>
            </a:r>
            <a:r>
              <a:rPr lang="th-TH" sz="1800" dirty="0" smtClean="0"/>
              <a:t>ใช้สำหรับกำหนดชื่อ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BackColor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ใช้สำหรับกำหนดสีพื้น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BorderStyle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ใช้สำหรับกำหนดรูปแบบของเส้นขอบ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Caption </a:t>
            </a:r>
            <a:r>
              <a:rPr lang="th-TH" sz="1800" dirty="0" smtClean="0"/>
              <a:t>ใช้สำหรับกำหนดข้อความ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Font </a:t>
            </a:r>
            <a:r>
              <a:rPr lang="th-TH" sz="1800" dirty="0" smtClean="0"/>
              <a:t>ใช้สำหรับกำหนดรูปแบบตัวอักษร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ForeColor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ใช้สำหรับกำหนดสีตัวอักษร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ToolTipText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ใช้สำหรับแสดงข้อความอธิบายเพิ่มเติม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Visiable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ใช้สำหรับกำหนดให้ซ่อนหรือแสดง </a:t>
            </a:r>
            <a:r>
              <a:rPr lang="en-US" sz="1800" dirty="0" smtClean="0"/>
              <a:t>Frame </a:t>
            </a:r>
            <a:endParaRPr lang="th-TH" dirty="0"/>
          </a:p>
        </p:txBody>
      </p:sp>
      <p:pic>
        <p:nvPicPr>
          <p:cNvPr id="70660" name="Picture 4" descr="http://www.lks.ac.th/kuanjit/vb301.gif"/>
          <p:cNvPicPr>
            <a:picLocks noChangeAspect="1" noChangeArrowheads="1"/>
          </p:cNvPicPr>
          <p:nvPr/>
        </p:nvPicPr>
        <p:blipFill>
          <a:blip r:embed="rId3"/>
          <a:srcRect r="43804"/>
          <a:stretch>
            <a:fillRect/>
          </a:stretch>
        </p:blipFill>
        <p:spPr bwMode="auto">
          <a:xfrm>
            <a:off x="0" y="1285860"/>
            <a:ext cx="2917071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	ใน</a:t>
            </a:r>
            <a:r>
              <a:rPr lang="th-TH" dirty="0"/>
              <a:t>การพัฒนาโปรแกรมประยุกต์ด้วย </a:t>
            </a:r>
            <a:r>
              <a:rPr lang="en-US" dirty="0"/>
              <a:t>Visual Basic </a:t>
            </a:r>
            <a:r>
              <a:rPr lang="th-TH" dirty="0"/>
              <a:t>การเขียนโค้ดจะถูกแบ่งออกเป็นส่วนๆ เรียกว่า โพรซีเดอร์ (</a:t>
            </a:r>
            <a:r>
              <a:rPr lang="en-US" dirty="0"/>
              <a:t>procedure) </a:t>
            </a:r>
            <a:r>
              <a:rPr lang="th-TH" dirty="0"/>
              <a:t>แต่ละโพรซีเดอร์จะประกอบไปด้วย ชุดคำสั่งที่พิมพ์เข้าไปแล้ว ทำให้คอนโทรลหรือออบเจ็กต์นั้น ๆ ตอบสนองการกระทำของผู้ใช้ ซึ่งเรียกว่าการเขียนโปรแกรมเชิงวัตถุ (</a:t>
            </a:r>
            <a:r>
              <a:rPr lang="en-US" dirty="0"/>
              <a:t>Object Oriented Programming-OOP) </a:t>
            </a:r>
            <a:r>
              <a:rPr lang="th-TH" dirty="0"/>
              <a:t>แต่ตัวภาษา </a:t>
            </a:r>
            <a:r>
              <a:rPr lang="en-US" dirty="0"/>
              <a:t>Visual Basic </a:t>
            </a:r>
            <a:r>
              <a:rPr lang="th-TH" dirty="0"/>
              <a:t>ยังไม่ถือว่าเป็นการเขียนโปรแกรมแบบ </a:t>
            </a:r>
            <a:r>
              <a:rPr lang="en-US" dirty="0"/>
              <a:t>OOP </a:t>
            </a:r>
            <a:r>
              <a:rPr lang="th-TH" dirty="0"/>
              <a:t>อย่างแท้จริง เนื่องจากข้อจำกัดหลายๆ อย่างที่ </a:t>
            </a:r>
            <a:r>
              <a:rPr lang="en-US" dirty="0"/>
              <a:t>Visual Basic </a:t>
            </a:r>
            <a:r>
              <a:rPr lang="th-TH" dirty="0"/>
              <a:t>ไม่สามารถทำได้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500042"/>
            <a:ext cx="6072198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b="1" dirty="0" smtClean="0"/>
              <a:t>	3. </a:t>
            </a:r>
            <a:r>
              <a:rPr lang="en-US" sz="1800" b="1" dirty="0" err="1" smtClean="0"/>
              <a:t>CheckBox</a:t>
            </a:r>
            <a:r>
              <a:rPr lang="en-US" sz="1800" b="1" dirty="0" smtClean="0"/>
              <a:t> : </a:t>
            </a:r>
            <a:r>
              <a:rPr lang="th-TH" sz="1800" b="1" dirty="0" smtClean="0"/>
              <a:t>ตัวเลือก </a:t>
            </a:r>
            <a:endParaRPr lang="th-TH" sz="1800" dirty="0" smtClean="0"/>
          </a:p>
          <a:p>
            <a:pPr>
              <a:buNone/>
            </a:pPr>
            <a:r>
              <a:rPr lang="th-TH" sz="1800" dirty="0" smtClean="0"/>
              <a:t>	ใช้สำหรับเลือกข้อมูลที่ต้องการ โดยจะเลือกหรือไม่ก็ได้ และสามารถเลือกได้มากกว่า 1 ตัวเลือก</a:t>
            </a:r>
            <a:br>
              <a:rPr lang="th-TH" sz="1800" dirty="0" smtClean="0"/>
            </a:br>
            <a:r>
              <a:rPr lang="th-TH" sz="1800" dirty="0" smtClean="0"/>
              <a:t>พร็อบเพอร์ตี้ที่สำคัญของ </a:t>
            </a:r>
            <a:r>
              <a:rPr lang="en-US" sz="1800" dirty="0" err="1" smtClean="0"/>
              <a:t>CheckBox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Name </a:t>
            </a:r>
            <a:r>
              <a:rPr lang="th-TH" sz="1800" dirty="0" smtClean="0"/>
              <a:t>ใช้สำหรับกำหนดชื่อ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Alignment </a:t>
            </a:r>
            <a:r>
              <a:rPr lang="th-TH" sz="1800" dirty="0" smtClean="0"/>
              <a:t>ใช้สำหรับกำหนดตำแหน่งของข้อมูลบน </a:t>
            </a:r>
            <a:r>
              <a:rPr lang="en-US" sz="1800" dirty="0" err="1" smtClean="0"/>
              <a:t>CheckBox</a:t>
            </a:r>
            <a:r>
              <a:rPr lang="en-US" sz="18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BackColor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ใช้สำหรับกำหนดสีพื้น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Caption </a:t>
            </a:r>
            <a:r>
              <a:rPr lang="th-TH" sz="1800" dirty="0" smtClean="0"/>
              <a:t>ใช้สำหรับกำหนดข้อความ </a:t>
            </a:r>
            <a:r>
              <a:rPr lang="en-US" sz="1800" dirty="0" smtClean="0"/>
              <a:t>Font </a:t>
            </a:r>
            <a:r>
              <a:rPr lang="th-TH" sz="1800" dirty="0" smtClean="0"/>
              <a:t>ใช้สำหรับกำหนดรูปแบบตัวอักษร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ForeColor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ใช้สำหรับกำหนดสีตัวอักษร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Index </a:t>
            </a:r>
            <a:r>
              <a:rPr lang="th-TH" sz="1800" dirty="0" smtClean="0"/>
              <a:t>ใช้สำหรับกำหนดลำดับสมาชิกของ </a:t>
            </a:r>
            <a:r>
              <a:rPr lang="en-US" sz="1800" dirty="0" err="1" smtClean="0"/>
              <a:t>CheckBox</a:t>
            </a:r>
            <a:r>
              <a:rPr lang="en-US" sz="1800" dirty="0" smtClean="0"/>
              <a:t> </a:t>
            </a:r>
            <a:r>
              <a:rPr lang="th-TH" sz="1800" dirty="0" smtClean="0"/>
              <a:t>กรณีที่กำหนดให้เป็น </a:t>
            </a:r>
            <a:r>
              <a:rPr lang="en-US" sz="1800" dirty="0" smtClean="0"/>
              <a:t>Array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Style </a:t>
            </a:r>
            <a:r>
              <a:rPr lang="th-TH" sz="1800" dirty="0" smtClean="0"/>
              <a:t>ใช้สำหรับกำหนดรูปแบบของ </a:t>
            </a:r>
            <a:r>
              <a:rPr lang="en-US" sz="1800" dirty="0" err="1" smtClean="0"/>
              <a:t>CheckBox</a:t>
            </a:r>
            <a:r>
              <a:rPr lang="en-US" sz="18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TabIndex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ใช้สำหรับกำหนดลำดับของ </a:t>
            </a:r>
            <a:r>
              <a:rPr lang="en-US" sz="1800" dirty="0" smtClean="0"/>
              <a:t>Control </a:t>
            </a:r>
            <a:r>
              <a:rPr lang="th-TH" sz="1800" dirty="0" smtClean="0"/>
              <a:t>ที่ใช้ใน </a:t>
            </a:r>
            <a:r>
              <a:rPr lang="en-US" sz="1800" dirty="0" smtClean="0"/>
              <a:t>Form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ToolTipText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ใช้สำหรับแสดงข้อความอธิบายเพิ่มเติม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Value </a:t>
            </a:r>
            <a:r>
              <a:rPr lang="th-TH" sz="1800" dirty="0" smtClean="0"/>
              <a:t>ใช้สำหรับกำหนดค่าการเลือก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Visiable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ใช้สำหรับกำหนดให้ซ่อนหรือแสดง </a:t>
            </a:r>
            <a:r>
              <a:rPr lang="en-US" sz="1800" dirty="0" err="1" smtClean="0"/>
              <a:t>CheckBox</a:t>
            </a:r>
            <a:r>
              <a:rPr lang="en-US" sz="1800" dirty="0" smtClean="0"/>
              <a:t> </a:t>
            </a:r>
            <a:endParaRPr lang="th-TH" sz="1800" dirty="0" smtClean="0"/>
          </a:p>
          <a:p>
            <a:pPr>
              <a:buNone/>
            </a:pPr>
            <a:r>
              <a:rPr lang="th-TH" sz="1800" b="1" dirty="0" smtClean="0"/>
              <a:t>	เมธอดที่สำคัญของ </a:t>
            </a:r>
            <a:r>
              <a:rPr lang="en-US" sz="1800" b="1" dirty="0" err="1" smtClean="0"/>
              <a:t>CheckBox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err="1" smtClean="0"/>
              <a:t>SetFocus</a:t>
            </a:r>
            <a:r>
              <a:rPr lang="en-US" sz="1800" b="1" dirty="0" smtClean="0"/>
              <a:t> </a:t>
            </a:r>
            <a:r>
              <a:rPr lang="th-TH" sz="1800" dirty="0" smtClean="0"/>
              <a:t>ใช้สำหรับกำหนดให้รอรับการเลือกข้อมูลที่ </a:t>
            </a:r>
            <a:r>
              <a:rPr lang="en-US" sz="1800" dirty="0" err="1" smtClean="0"/>
              <a:t>CheckBox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th-TH" sz="1800" dirty="0" smtClean="0"/>
              <a:t>อีเวนต์ที่สำคัญของ </a:t>
            </a:r>
            <a:r>
              <a:rPr lang="en-US" sz="1800" dirty="0" err="1" smtClean="0"/>
              <a:t>CheckBox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Click </a:t>
            </a:r>
            <a:r>
              <a:rPr lang="th-TH" sz="1800" dirty="0" smtClean="0"/>
              <a:t>เป็นเหตุการณ์ที่เกิดขึ้นเมื่อมีการกดปุ่ม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GotFocus</a:t>
            </a:r>
            <a:r>
              <a:rPr lang="en-US" sz="1800" dirty="0" smtClean="0"/>
              <a:t> </a:t>
            </a:r>
            <a:r>
              <a:rPr lang="th-TH" sz="1800" dirty="0" smtClean="0"/>
              <a:t>เป็นเหตุการณ์ที่เกิดขึ้นเมื่อ </a:t>
            </a:r>
            <a:r>
              <a:rPr lang="en-US" sz="1800" dirty="0" err="1" smtClean="0"/>
              <a:t>CheckBox</a:t>
            </a:r>
            <a:r>
              <a:rPr lang="en-US" sz="1800" dirty="0" smtClean="0"/>
              <a:t> </a:t>
            </a:r>
            <a:r>
              <a:rPr lang="th-TH" sz="1800" dirty="0" smtClean="0"/>
              <a:t>เริ่มถูกใช้งาน </a:t>
            </a:r>
            <a:r>
              <a:rPr lang="en-US" sz="1800" dirty="0" err="1" smtClean="0"/>
              <a:t>KeyPress</a:t>
            </a:r>
            <a:r>
              <a:rPr lang="en-US" sz="1800" dirty="0" smtClean="0"/>
              <a:t> </a:t>
            </a:r>
            <a:r>
              <a:rPr lang="th-TH" sz="1800" dirty="0" smtClean="0"/>
              <a:t>เป็นเหตุการณ์ที่เกิดขึ้นเมื่อมีการกดปุ่มใด ๆ บนคีย์บอร์ด </a:t>
            </a:r>
            <a:r>
              <a:rPr lang="en-US" sz="1800" dirty="0" err="1" smtClean="0"/>
              <a:t>LostFocus</a:t>
            </a:r>
            <a:r>
              <a:rPr lang="en-US" sz="1800" dirty="0" smtClean="0"/>
              <a:t> </a:t>
            </a:r>
            <a:r>
              <a:rPr lang="th-TH" sz="1800" dirty="0" smtClean="0"/>
              <a:t>เป็นเหตุการณ์ที่เกิดขึ้นเมื่อ </a:t>
            </a:r>
            <a:r>
              <a:rPr lang="en-US" sz="1800" dirty="0" err="1" smtClean="0"/>
              <a:t>CheckBox</a:t>
            </a:r>
            <a:r>
              <a:rPr lang="en-US" sz="1800" dirty="0" smtClean="0"/>
              <a:t> </a:t>
            </a:r>
            <a:r>
              <a:rPr lang="th-TH" sz="1800" dirty="0" smtClean="0"/>
              <a:t>ถูกเลิกใช้งาน </a:t>
            </a:r>
            <a:endParaRPr lang="th-TH" dirty="0"/>
          </a:p>
        </p:txBody>
      </p:sp>
      <p:pic>
        <p:nvPicPr>
          <p:cNvPr id="70660" name="Picture 4" descr="http://www.lks.ac.th/kuanjit/vb301.gif"/>
          <p:cNvPicPr>
            <a:picLocks noChangeAspect="1" noChangeArrowheads="1"/>
          </p:cNvPicPr>
          <p:nvPr/>
        </p:nvPicPr>
        <p:blipFill>
          <a:blip r:embed="rId3"/>
          <a:srcRect r="43804"/>
          <a:stretch>
            <a:fillRect/>
          </a:stretch>
        </p:blipFill>
        <p:spPr bwMode="auto">
          <a:xfrm>
            <a:off x="0" y="1285860"/>
            <a:ext cx="2917071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0"/>
            <a:ext cx="6072198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800" b="1" dirty="0" smtClean="0"/>
              <a:t>	4.ComboBox </a:t>
            </a:r>
            <a:r>
              <a:rPr lang="en-US" sz="1800" b="1" dirty="0" smtClean="0"/>
              <a:t>: </a:t>
            </a:r>
            <a:r>
              <a:rPr lang="th-TH" sz="1800" b="1" dirty="0" smtClean="0"/>
              <a:t>กล่องรายการข้อมูล </a:t>
            </a:r>
            <a:endParaRPr lang="th-TH" sz="1800" dirty="0" smtClean="0"/>
          </a:p>
          <a:p>
            <a:pPr>
              <a:buNone/>
            </a:pPr>
            <a:r>
              <a:rPr lang="th-TH" sz="1800" dirty="0" smtClean="0"/>
              <a:t>	ใช้</a:t>
            </a:r>
            <a:r>
              <a:rPr lang="th-TH" sz="1800" dirty="0" smtClean="0"/>
              <a:t>สำหรับการเลือกข้อมูลจากรายการข้อมูลที่มีอยู่ โดยจะไม่แสดงรายการข้อมูลจนกว่าจะ </a:t>
            </a:r>
            <a:r>
              <a:rPr lang="en-US" sz="1800" dirty="0" smtClean="0"/>
              <a:t>Click Mouse </a:t>
            </a:r>
            <a:r>
              <a:rPr lang="th-TH" sz="1800" dirty="0" smtClean="0"/>
              <a:t>ที่ </a:t>
            </a:r>
            <a:r>
              <a:rPr lang="en-US" sz="1800" dirty="0" smtClean="0"/>
              <a:t>Drop Down </a:t>
            </a:r>
            <a:r>
              <a:rPr lang="th-TH" sz="1800" dirty="0" smtClean="0"/>
              <a:t>จึงจะแสดงรายการข้อมูลให้เลือก</a:t>
            </a:r>
            <a:br>
              <a:rPr lang="th-TH" sz="1800" dirty="0" smtClean="0"/>
            </a:br>
            <a:r>
              <a:rPr lang="th-TH" sz="1800" dirty="0" smtClean="0"/>
              <a:t>พร็อบเพอร์ตี้ที่สำคัญของ </a:t>
            </a:r>
            <a:r>
              <a:rPr lang="en-US" sz="1800" dirty="0" err="1" smtClean="0"/>
              <a:t>ComboBox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Name </a:t>
            </a:r>
            <a:r>
              <a:rPr lang="th-TH" sz="1800" dirty="0" smtClean="0"/>
              <a:t>ใช้สำหรับกำหนดชื่อ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BackColor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ใช้สำหรับกำหนดสีพื้น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Font </a:t>
            </a:r>
            <a:r>
              <a:rPr lang="th-TH" sz="1800" dirty="0" smtClean="0"/>
              <a:t>ใช้สำหรับกำหนดรูปแบบตัวอักษร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ForeColor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ใช้สำหรับกำหนดสีตัวอักษร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Index </a:t>
            </a:r>
            <a:r>
              <a:rPr lang="th-TH" sz="1800" dirty="0" smtClean="0"/>
              <a:t>ใช้สำหรับกำหนดลำดับสมาชิกของ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</a:t>
            </a:r>
            <a:r>
              <a:rPr lang="th-TH" sz="1800" dirty="0" smtClean="0"/>
              <a:t>กรณีที่กำหนดให้เป็น </a:t>
            </a:r>
            <a:r>
              <a:rPr lang="en-US" sz="1800" dirty="0" smtClean="0"/>
              <a:t>Array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List </a:t>
            </a:r>
            <a:r>
              <a:rPr lang="th-TH" sz="1800" dirty="0" smtClean="0"/>
              <a:t>ใช้สำหรับใส่ระบุหรือกำหนดตัวเลือก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ListIndex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ใช้สำหรับระบุลำดับตัวเลือก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Locked </a:t>
            </a:r>
            <a:r>
              <a:rPr lang="th-TH" sz="1800" dirty="0" smtClean="0"/>
              <a:t>ใช้สำหรับกำหนดให้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</a:t>
            </a:r>
            <a:r>
              <a:rPr lang="th-TH" sz="1800" dirty="0" smtClean="0"/>
              <a:t>สามารถพิมพ์ หรือเลือกข้อมูล ได้หรือไม่ได้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Style </a:t>
            </a:r>
            <a:r>
              <a:rPr lang="th-TH" sz="1800" dirty="0" smtClean="0"/>
              <a:t>ใช้สำหรับกำหนดรูปแบบของ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TabIndex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ใช้สำหรับกำหนดลำดับของ </a:t>
            </a:r>
            <a:r>
              <a:rPr lang="en-US" sz="1800" dirty="0" smtClean="0"/>
              <a:t>Control </a:t>
            </a:r>
            <a:r>
              <a:rPr lang="th-TH" sz="1800" dirty="0" smtClean="0"/>
              <a:t>ที่ใช้ใน </a:t>
            </a:r>
            <a:r>
              <a:rPr lang="en-US" sz="1800" dirty="0" smtClean="0"/>
              <a:t>Form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Text </a:t>
            </a:r>
            <a:r>
              <a:rPr lang="th-TH" sz="1800" dirty="0" smtClean="0"/>
              <a:t>ใช้สำหรับกำหนดข้อความใน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ToolTipText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ใช้สำหรับแสดงข้อความอธิบายเพิ่มเติม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Visiable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ใช้สำหรับกำหนดให้ซ่อนหรือแสดง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</a:t>
            </a:r>
            <a:endParaRPr lang="th-TH" sz="1800" dirty="0" smtClean="0"/>
          </a:p>
          <a:p>
            <a:pPr>
              <a:buNone/>
            </a:pPr>
            <a:r>
              <a:rPr lang="th-TH" sz="1800" b="1" dirty="0" smtClean="0"/>
              <a:t>	</a:t>
            </a:r>
            <a:r>
              <a:rPr lang="th-TH" sz="1800" b="1" dirty="0" smtClean="0"/>
              <a:t>เมธ</a:t>
            </a:r>
            <a:r>
              <a:rPr lang="th-TH" sz="1800" b="1" dirty="0" smtClean="0"/>
              <a:t>อดที่สำคัญของ </a:t>
            </a:r>
            <a:r>
              <a:rPr lang="en-US" sz="1800" b="1" dirty="0" err="1" smtClean="0"/>
              <a:t>ComboBox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b="1" dirty="0" err="1" smtClean="0"/>
              <a:t>AddItem</a:t>
            </a:r>
            <a:r>
              <a:rPr lang="en-US" sz="1800" dirty="0" smtClean="0"/>
              <a:t> </a:t>
            </a:r>
            <a:r>
              <a:rPr lang="th-TH" sz="1800" dirty="0" smtClean="0"/>
              <a:t>เป็นคำสั่งสำหรับเพิ่มตัวเลือกเข้าไปใน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Clear </a:t>
            </a:r>
            <a:r>
              <a:rPr lang="th-TH" sz="1800" dirty="0" smtClean="0"/>
              <a:t>เป็นคำสั่งสำหรับลบข้อมูลทั้งหมดใน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b="1" dirty="0" err="1" smtClean="0"/>
              <a:t>RemoveItem</a:t>
            </a:r>
            <a:r>
              <a:rPr lang="en-US" sz="1800" dirty="0" smtClean="0"/>
              <a:t> </a:t>
            </a:r>
            <a:r>
              <a:rPr lang="th-TH" sz="1800" dirty="0" smtClean="0"/>
              <a:t>เป็นคำสั่งสำหรับลบข้อมูลโดยต้องระบุลำดับของข้อมูลที่ต้องการลบ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b="1" dirty="0" err="1" smtClean="0"/>
              <a:t>SetFocus</a:t>
            </a:r>
            <a:r>
              <a:rPr lang="en-US" sz="1800" dirty="0" smtClean="0"/>
              <a:t> </a:t>
            </a:r>
            <a:r>
              <a:rPr lang="th-TH" sz="1800" dirty="0" smtClean="0"/>
              <a:t>ใช้สำหรับกำหนดให้รอรับการเลือกข้อมูลที่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</a:t>
            </a:r>
            <a:endParaRPr lang="th-TH" sz="1800" dirty="0" smtClean="0"/>
          </a:p>
          <a:p>
            <a:pPr>
              <a:buNone/>
            </a:pPr>
            <a:r>
              <a:rPr lang="th-TH" sz="1800" dirty="0" smtClean="0"/>
              <a:t>	อี</a:t>
            </a:r>
            <a:r>
              <a:rPr lang="th-TH" sz="1800" dirty="0" smtClean="0"/>
              <a:t>เวนต์ที่สำคัญของ </a:t>
            </a:r>
            <a:r>
              <a:rPr lang="en-US" sz="1800" dirty="0" err="1" smtClean="0"/>
              <a:t>ComboBox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Change </a:t>
            </a:r>
            <a:r>
              <a:rPr lang="th-TH" sz="1800" dirty="0" smtClean="0"/>
              <a:t>เป็นเหตุการณ์ที่เกิดขึ้นเมื่อข้อมูลของ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</a:t>
            </a:r>
            <a:r>
              <a:rPr lang="th-TH" sz="1800" dirty="0" smtClean="0"/>
              <a:t>มีการเปลี่ยนแปลง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Click </a:t>
            </a:r>
            <a:r>
              <a:rPr lang="th-TH" sz="1800" dirty="0" smtClean="0"/>
              <a:t>เป็นเหตุการณ์ที่เกิดขึ้นเมื่อมีการกดปุ่มเลื่อนตำแหน่งหรือ </a:t>
            </a:r>
            <a:r>
              <a:rPr lang="en-US" sz="1800" dirty="0" smtClean="0"/>
              <a:t>Click Mouse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GotFocus</a:t>
            </a:r>
            <a:r>
              <a:rPr lang="en-US" sz="1800" dirty="0" smtClean="0"/>
              <a:t> </a:t>
            </a:r>
            <a:r>
              <a:rPr lang="th-TH" sz="1800" dirty="0" smtClean="0"/>
              <a:t>เป็นเหตุการณ์ที่เกิดขึ้นเมื่อ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</a:t>
            </a:r>
            <a:r>
              <a:rPr lang="th-TH" sz="1800" dirty="0" smtClean="0"/>
              <a:t>เริ่มถูกใช้งาน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KeyPress</a:t>
            </a:r>
            <a:r>
              <a:rPr lang="en-US" sz="1800" dirty="0" smtClean="0"/>
              <a:t> </a:t>
            </a:r>
            <a:r>
              <a:rPr lang="th-TH" sz="1800" dirty="0" smtClean="0"/>
              <a:t>เป็นเหตุการณ์ที่เกิดขึ้นเมื่อมีการกดปุ่มใด ๆ บนคีย์บอร์ด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LostFocus</a:t>
            </a:r>
            <a:r>
              <a:rPr lang="en-US" sz="1800" dirty="0" smtClean="0"/>
              <a:t> </a:t>
            </a:r>
            <a:r>
              <a:rPr lang="th-TH" sz="1800" dirty="0" smtClean="0"/>
              <a:t>เป็นเหตุการณ์ที่เกิดขึ้นเมื่อ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</a:t>
            </a:r>
            <a:r>
              <a:rPr lang="th-TH" sz="1800" dirty="0" smtClean="0"/>
              <a:t>ถูกเลิกใช้งาน </a:t>
            </a:r>
            <a:endParaRPr lang="th-TH" dirty="0"/>
          </a:p>
        </p:txBody>
      </p:sp>
      <p:pic>
        <p:nvPicPr>
          <p:cNvPr id="70660" name="Picture 4" descr="http://www.lks.ac.th/kuanjit/vb301.gif"/>
          <p:cNvPicPr>
            <a:picLocks noChangeAspect="1" noChangeArrowheads="1"/>
          </p:cNvPicPr>
          <p:nvPr/>
        </p:nvPicPr>
        <p:blipFill>
          <a:blip r:embed="rId3"/>
          <a:srcRect r="43804"/>
          <a:stretch>
            <a:fillRect/>
          </a:stretch>
        </p:blipFill>
        <p:spPr bwMode="auto">
          <a:xfrm>
            <a:off x="0" y="1285860"/>
            <a:ext cx="2917071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1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500042"/>
            <a:ext cx="607219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	5. Timer </a:t>
            </a:r>
            <a:r>
              <a:rPr lang="en-US" sz="1600" b="1" dirty="0" smtClean="0"/>
              <a:t>: </a:t>
            </a:r>
            <a:r>
              <a:rPr lang="th-TH" sz="1600" b="1" dirty="0" smtClean="0"/>
              <a:t>เวลา </a:t>
            </a:r>
            <a:endParaRPr lang="th-TH" sz="1600" dirty="0" smtClean="0"/>
          </a:p>
          <a:p>
            <a:pPr>
              <a:buNone/>
            </a:pPr>
            <a:r>
              <a:rPr lang="th-TH" sz="1600" dirty="0" smtClean="0"/>
              <a:t>	</a:t>
            </a:r>
            <a:r>
              <a:rPr lang="th-TH" sz="1600" dirty="0" smtClean="0"/>
              <a:t>ใช้</a:t>
            </a:r>
            <a:r>
              <a:rPr lang="th-TH" sz="1600" dirty="0" smtClean="0"/>
              <a:t>สำหรับกำหนดการทำงานของ </a:t>
            </a:r>
            <a:r>
              <a:rPr lang="en-US" sz="1600" dirty="0" smtClean="0"/>
              <a:t>Control </a:t>
            </a:r>
            <a:r>
              <a:rPr lang="th-TH" sz="1600" dirty="0" smtClean="0"/>
              <a:t>ที่ต้องการให้ทำงานตามช่วงเวลา</a:t>
            </a:r>
            <a:br>
              <a:rPr lang="th-TH" sz="1600" dirty="0" smtClean="0"/>
            </a:br>
            <a:r>
              <a:rPr lang="th-TH" sz="1600" dirty="0" smtClean="0"/>
              <a:t>พร็อบเพอร์ตี้ที่สำคัญของ </a:t>
            </a:r>
            <a:r>
              <a:rPr lang="en-US" sz="1600" dirty="0" smtClean="0"/>
              <a:t>Timer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Name</a:t>
            </a:r>
            <a:r>
              <a:rPr lang="en-US" sz="1600" dirty="0" smtClean="0"/>
              <a:t>     </a:t>
            </a:r>
            <a:r>
              <a:rPr lang="th-TH" sz="1600" dirty="0" smtClean="0"/>
              <a:t>ใช้สำหรับกำหนดชื่อ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Interval</a:t>
            </a:r>
            <a:r>
              <a:rPr lang="en-US" sz="1600" dirty="0" smtClean="0"/>
              <a:t>  </a:t>
            </a:r>
            <a:r>
              <a:rPr lang="th-TH" sz="1600" dirty="0" smtClean="0"/>
              <a:t>ใช้สำหรับกำหนดช่วงเวลา </a:t>
            </a:r>
          </a:p>
          <a:p>
            <a:pPr>
              <a:buNone/>
            </a:pPr>
            <a:r>
              <a:rPr lang="th-TH" sz="1600" dirty="0" smtClean="0"/>
              <a:t>	อี</a:t>
            </a:r>
            <a:r>
              <a:rPr lang="th-TH" sz="1600" dirty="0" smtClean="0"/>
              <a:t>เวนต์ที่สำคัญของ </a:t>
            </a:r>
            <a:r>
              <a:rPr lang="en-US" sz="1600" dirty="0" smtClean="0"/>
              <a:t>Timer</a:t>
            </a:r>
            <a:br>
              <a:rPr lang="en-US" sz="1600" dirty="0" smtClean="0"/>
            </a:br>
            <a:r>
              <a:rPr lang="en-US" sz="1600" dirty="0" smtClean="0"/>
              <a:t>Timer     </a:t>
            </a:r>
            <a:r>
              <a:rPr lang="th-TH" sz="1600" dirty="0" smtClean="0"/>
              <a:t>เป็นเหตุการณ์เกิดขึ้นเมื่อเวลาเปลี่ยน</a:t>
            </a:r>
            <a:br>
              <a:rPr lang="th-TH" sz="1600" dirty="0" smtClean="0"/>
            </a:br>
            <a:endParaRPr lang="th-TH" sz="1600" dirty="0" smtClean="0"/>
          </a:p>
        </p:txBody>
      </p:sp>
      <p:pic>
        <p:nvPicPr>
          <p:cNvPr id="70660" name="Picture 4" descr="http://www.lks.ac.th/kuanjit/vb301.gif"/>
          <p:cNvPicPr>
            <a:picLocks noChangeAspect="1" noChangeArrowheads="1"/>
          </p:cNvPicPr>
          <p:nvPr/>
        </p:nvPicPr>
        <p:blipFill>
          <a:blip r:embed="rId3"/>
          <a:srcRect r="43804"/>
          <a:stretch>
            <a:fillRect/>
          </a:stretch>
        </p:blipFill>
        <p:spPr bwMode="auto">
          <a:xfrm>
            <a:off x="0" y="1285860"/>
            <a:ext cx="2917071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54" y="0"/>
            <a:ext cx="5786446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600" b="1" dirty="0" smtClean="0"/>
              <a:t>	6. </a:t>
            </a:r>
            <a:r>
              <a:rPr lang="en-US" sz="1600" b="1" dirty="0" err="1" smtClean="0"/>
              <a:t>TextBox</a:t>
            </a:r>
            <a:r>
              <a:rPr lang="en-US" sz="1600" b="1" dirty="0" smtClean="0"/>
              <a:t> </a:t>
            </a:r>
            <a:r>
              <a:rPr lang="en-US" sz="1600" b="1" dirty="0" smtClean="0"/>
              <a:t>: </a:t>
            </a:r>
            <a:r>
              <a:rPr lang="th-TH" sz="1600" b="1" dirty="0" smtClean="0"/>
              <a:t>กรอบข้อความ </a:t>
            </a:r>
            <a:endParaRPr lang="th-TH" sz="1600" dirty="0" smtClean="0"/>
          </a:p>
          <a:p>
            <a:pPr>
              <a:buNone/>
            </a:pPr>
            <a:r>
              <a:rPr lang="th-TH" sz="1600" dirty="0" smtClean="0"/>
              <a:t>	กรอบ</a:t>
            </a:r>
            <a:r>
              <a:rPr lang="th-TH" sz="1600" dirty="0" smtClean="0"/>
              <a:t>ข้อความใช้สำหรับรับข้อมูล ขณะที่ทำการประมวลผล</a:t>
            </a:r>
          </a:p>
          <a:p>
            <a:pPr>
              <a:buNone/>
            </a:pPr>
            <a:r>
              <a:rPr lang="th-TH" sz="1600" b="1" dirty="0" smtClean="0"/>
              <a:t>	พร็</a:t>
            </a:r>
            <a:r>
              <a:rPr lang="th-TH" sz="1600" b="1" dirty="0" smtClean="0"/>
              <a:t>อบเพอร์ตี้ที่สำคัญของ </a:t>
            </a:r>
            <a:r>
              <a:rPr lang="en-US" sz="1600" b="1" dirty="0" err="1" smtClean="0"/>
              <a:t>TextBox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Name </a:t>
            </a:r>
            <a:r>
              <a:rPr lang="th-TH" sz="1600" dirty="0" smtClean="0"/>
              <a:t>ใช้สำหรับกำหนดชื่อ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Alignment </a:t>
            </a:r>
            <a:r>
              <a:rPr lang="th-TH" sz="1600" dirty="0" smtClean="0"/>
              <a:t>ใช้สำหรับกำหนดตำแหน่งของข้อมูล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BackColor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ใช้สำหรับกำหนดสีพื้น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BorderStyle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ใช้สำหรับกำหนดรูปแบบของเส้นขอบ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Caption </a:t>
            </a:r>
            <a:r>
              <a:rPr lang="th-TH" sz="1600" dirty="0" smtClean="0"/>
              <a:t>ใช้สำหรับกำหนดข้อความ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DataField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 </a:t>
            </a:r>
            <a:r>
              <a:rPr lang="en-US" sz="1600" dirty="0" smtClean="0"/>
              <a:t>Field </a:t>
            </a:r>
            <a:r>
              <a:rPr lang="th-TH" sz="1600" dirty="0" smtClean="0"/>
              <a:t>ที่ต้องการเชื่อมต่อ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DataFormat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ใช้สำหรับกำหนดรูปแบบของการแสดงผลข้อมูลใน </a:t>
            </a:r>
            <a:r>
              <a:rPr lang="en-US" sz="1600" dirty="0" err="1" smtClean="0"/>
              <a:t>TextBox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Font </a:t>
            </a:r>
            <a:r>
              <a:rPr lang="th-TH" sz="1600" dirty="0" smtClean="0"/>
              <a:t>ใช้สำหรับกำหนดรูปแบบตัวอักษร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DataSource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ใช้สำหรับกำหนดแหล่งข้อมูลหรือตารางที่ต้องการเชื่อมต่อ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ForeColor</a:t>
            </a:r>
            <a:r>
              <a:rPr lang="en-US" sz="1600" dirty="0" smtClean="0"/>
              <a:t> </a:t>
            </a:r>
            <a:r>
              <a:rPr lang="th-TH" sz="1600" dirty="0" smtClean="0"/>
              <a:t>้ ใช้สำหรับกำหนดสีตัวอักษร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Enabled </a:t>
            </a:r>
            <a:r>
              <a:rPr lang="th-TH" sz="1600" dirty="0" smtClean="0"/>
              <a:t>ใช้สำหรับกำหนดให้สามารถใช้งานได้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Index </a:t>
            </a:r>
            <a:r>
              <a:rPr lang="th-TH" sz="1600" dirty="0" smtClean="0"/>
              <a:t>ใช้สำหรับกำหนดลำดับสมาชิกของ </a:t>
            </a:r>
            <a:r>
              <a:rPr lang="en-US" sz="1600" dirty="0" err="1" smtClean="0"/>
              <a:t>TextBox</a:t>
            </a:r>
            <a:r>
              <a:rPr lang="en-US" sz="1600" dirty="0" smtClean="0"/>
              <a:t> </a:t>
            </a:r>
            <a:r>
              <a:rPr lang="th-TH" sz="1600" dirty="0" smtClean="0"/>
              <a:t>กรณีที่กำหนดให้เป็น </a:t>
            </a:r>
            <a:r>
              <a:rPr lang="en-US" sz="1600" dirty="0" smtClean="0"/>
              <a:t>Array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Locked </a:t>
            </a:r>
            <a:r>
              <a:rPr lang="th-TH" sz="1600" dirty="0" smtClean="0"/>
              <a:t>ใช้สำหรับกำหนด </a:t>
            </a:r>
            <a:r>
              <a:rPr lang="en-US" sz="1600" dirty="0" err="1" smtClean="0"/>
              <a:t>TextBox</a:t>
            </a:r>
            <a:r>
              <a:rPr lang="en-US" sz="1600" dirty="0" smtClean="0"/>
              <a:t> </a:t>
            </a:r>
            <a:r>
              <a:rPr lang="th-TH" sz="1600" dirty="0" smtClean="0"/>
              <a:t>สามารถพิมพ์ข้อมูลได้หรือไม่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MaxLength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ใช้สำหรับกำหนดความยาวของข้อมูลตัวอักษรที่สามารถพิมพ์ได้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MultiLine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ใช้สำหรับกำหนดให้ </a:t>
            </a:r>
            <a:r>
              <a:rPr lang="en-US" sz="1600" dirty="0" err="1" smtClean="0"/>
              <a:t>TextBox</a:t>
            </a:r>
            <a:r>
              <a:rPr lang="en-US" sz="1600" dirty="0" smtClean="0"/>
              <a:t> </a:t>
            </a:r>
            <a:r>
              <a:rPr lang="th-TH" sz="1600" dirty="0" smtClean="0"/>
              <a:t>สามารถพิมพ์ได้หลายบรรทัด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PasswordChar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ใช้สำหรับกำหนดตัวอักษรที่ต้องการให้แสดงขณะที่พิมพ์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ScrollBars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ใช้สำหรับกำหนดให้มี </a:t>
            </a:r>
            <a:r>
              <a:rPr lang="en-US" sz="1600" dirty="0" smtClean="0"/>
              <a:t>Scroll bars </a:t>
            </a:r>
            <a:r>
              <a:rPr lang="th-TH" sz="1600" dirty="0" smtClean="0"/>
              <a:t>ใน </a:t>
            </a:r>
            <a:r>
              <a:rPr lang="en-US" sz="1600" dirty="0" err="1" smtClean="0"/>
              <a:t>TextBox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TabIndex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ใช้สำหรับกำหนดลำดับของ </a:t>
            </a:r>
            <a:r>
              <a:rPr lang="en-US" sz="1600" dirty="0" smtClean="0"/>
              <a:t>Control </a:t>
            </a:r>
            <a:r>
              <a:rPr lang="th-TH" sz="1600" dirty="0" smtClean="0"/>
              <a:t>ที่ใช้ใน </a:t>
            </a:r>
            <a:r>
              <a:rPr lang="en-US" sz="1600" dirty="0" smtClean="0"/>
              <a:t>Form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Text </a:t>
            </a:r>
            <a:r>
              <a:rPr lang="th-TH" sz="1600" dirty="0" smtClean="0"/>
              <a:t>ใช้สำหรับกำหนดข้อความใน </a:t>
            </a:r>
            <a:r>
              <a:rPr lang="en-US" sz="1600" dirty="0" err="1" smtClean="0"/>
              <a:t>TextBox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ToolTipText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ใช้สำหรับแสดงข้อความอธิบายเพิ่มเติม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Visible </a:t>
            </a:r>
            <a:r>
              <a:rPr lang="th-TH" sz="1600" dirty="0" smtClean="0"/>
              <a:t>ใช้สำหรับกำหนดให้ซ่อนหรือแสดง </a:t>
            </a:r>
            <a:r>
              <a:rPr lang="en-US" sz="1600" dirty="0" err="1" smtClean="0"/>
              <a:t>TextBox</a:t>
            </a:r>
            <a:r>
              <a:rPr lang="en-US" sz="1600" dirty="0" smtClean="0"/>
              <a:t> </a:t>
            </a:r>
            <a:endParaRPr lang="th-TH" sz="1600" dirty="0" smtClean="0"/>
          </a:p>
          <a:p>
            <a:pPr>
              <a:buNone/>
            </a:pPr>
            <a:r>
              <a:rPr lang="th-TH" sz="1600" b="1" dirty="0" smtClean="0"/>
              <a:t>	</a:t>
            </a:r>
            <a:r>
              <a:rPr lang="th-TH" sz="1600" b="1" dirty="0" smtClean="0"/>
              <a:t>เมธ</a:t>
            </a:r>
            <a:r>
              <a:rPr lang="th-TH" sz="1600" b="1" dirty="0" smtClean="0"/>
              <a:t>อดที่สำคัญของ </a:t>
            </a:r>
            <a:r>
              <a:rPr lang="en-US" sz="1600" b="1" dirty="0" err="1" smtClean="0"/>
              <a:t>TextBox</a:t>
            </a: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err="1" smtClean="0"/>
              <a:t>SetFocus</a:t>
            </a:r>
            <a:r>
              <a:rPr lang="en-US" sz="1600" dirty="0" smtClean="0"/>
              <a:t> </a:t>
            </a:r>
            <a:r>
              <a:rPr lang="th-TH" sz="1600" dirty="0" smtClean="0"/>
              <a:t>เป็นการกำหนดให้รอรับข้อมูลที่ </a:t>
            </a:r>
            <a:r>
              <a:rPr lang="en-US" sz="1600" dirty="0" err="1" smtClean="0"/>
              <a:t>TextBox</a:t>
            </a:r>
            <a:r>
              <a:rPr lang="en-US" sz="1600" dirty="0" smtClean="0"/>
              <a:t>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th-TH" sz="1600" b="1" dirty="0" smtClean="0"/>
              <a:t>อีเวนต์ที่สำคัญของ </a:t>
            </a:r>
            <a:r>
              <a:rPr lang="en-US" sz="1600" b="1" dirty="0" err="1" smtClean="0"/>
              <a:t>TextBox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Change </a:t>
            </a:r>
            <a:r>
              <a:rPr lang="th-TH" sz="1600" dirty="0" smtClean="0"/>
              <a:t>เป็นเหตุการณ์ที่เกิดขึ้นเมื่อข้อมูลของ </a:t>
            </a:r>
            <a:r>
              <a:rPr lang="en-US" sz="1600" dirty="0" err="1" smtClean="0"/>
              <a:t>TextBox</a:t>
            </a:r>
            <a:r>
              <a:rPr lang="en-US" sz="1600" dirty="0" smtClean="0"/>
              <a:t> </a:t>
            </a:r>
            <a:r>
              <a:rPr lang="th-TH" sz="1600" dirty="0" smtClean="0"/>
              <a:t>มีการเปลี่ยนแปลง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GotFocus</a:t>
            </a:r>
            <a:r>
              <a:rPr lang="en-US" sz="1600" dirty="0" smtClean="0"/>
              <a:t> </a:t>
            </a:r>
            <a:r>
              <a:rPr lang="th-TH" sz="1600" dirty="0" smtClean="0"/>
              <a:t>เป็นเหตุการณ์ที่เกิดขึ้นเมื่อ </a:t>
            </a:r>
            <a:r>
              <a:rPr lang="en-US" sz="1600" dirty="0" err="1" smtClean="0"/>
              <a:t>TextBox</a:t>
            </a:r>
            <a:r>
              <a:rPr lang="en-US" sz="1600" dirty="0" smtClean="0"/>
              <a:t> </a:t>
            </a:r>
            <a:r>
              <a:rPr lang="th-TH" sz="1600" dirty="0" smtClean="0"/>
              <a:t>เริ่มถูกใช้งาน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KeyPress</a:t>
            </a:r>
            <a:r>
              <a:rPr lang="en-US" sz="1600" dirty="0" smtClean="0"/>
              <a:t> </a:t>
            </a:r>
            <a:r>
              <a:rPr lang="th-TH" sz="1600" dirty="0" smtClean="0"/>
              <a:t>เป็นเหตุการณ์ที่เกิดขึ้นเมื่อมีการกดปุ่มใด ๆ บนคีย์บอร์ด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LostFocus</a:t>
            </a:r>
            <a:r>
              <a:rPr lang="en-US" sz="1600" dirty="0" smtClean="0"/>
              <a:t> </a:t>
            </a:r>
            <a:r>
              <a:rPr lang="th-TH" sz="1600" dirty="0" smtClean="0"/>
              <a:t>เป็นเหตุการณ์ที่เกิดขึ้นเมื่อ </a:t>
            </a:r>
            <a:r>
              <a:rPr lang="en-US" sz="1600" dirty="0" err="1" smtClean="0"/>
              <a:t>TextBox</a:t>
            </a:r>
            <a:r>
              <a:rPr lang="en-US" sz="1600" dirty="0" smtClean="0"/>
              <a:t> </a:t>
            </a:r>
            <a:r>
              <a:rPr lang="th-TH" sz="1600" dirty="0" smtClean="0"/>
              <a:t>ถูกเลิกใช้งาน </a:t>
            </a:r>
          </a:p>
        </p:txBody>
      </p:sp>
      <p:pic>
        <p:nvPicPr>
          <p:cNvPr id="70660" name="Picture 4" descr="http://www.lks.ac.th/kuanjit/vb301.gif"/>
          <p:cNvPicPr>
            <a:picLocks noChangeAspect="1" noChangeArrowheads="1"/>
          </p:cNvPicPr>
          <p:nvPr/>
        </p:nvPicPr>
        <p:blipFill>
          <a:blip r:embed="rId3"/>
          <a:srcRect l="35781" r="-1840"/>
          <a:stretch>
            <a:fillRect/>
          </a:stretch>
        </p:blipFill>
        <p:spPr bwMode="auto">
          <a:xfrm>
            <a:off x="71406" y="1285860"/>
            <a:ext cx="342902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1" dur="1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5" dur="1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9" dur="1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3" dur="1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54" y="0"/>
            <a:ext cx="5786446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	7. </a:t>
            </a:r>
            <a:r>
              <a:rPr lang="en-US" sz="1600" b="1" dirty="0" err="1" smtClean="0"/>
              <a:t>CommandButton</a:t>
            </a:r>
            <a:r>
              <a:rPr lang="en-US" sz="1600" b="1" dirty="0" smtClean="0"/>
              <a:t> </a:t>
            </a:r>
            <a:r>
              <a:rPr lang="en-US" sz="1600" b="1" dirty="0" smtClean="0"/>
              <a:t>: </a:t>
            </a:r>
            <a:r>
              <a:rPr lang="th-TH" sz="1600" b="1" dirty="0" smtClean="0"/>
              <a:t>ปุ่มกด </a:t>
            </a:r>
            <a:endParaRPr lang="th-TH" sz="1600" dirty="0" smtClean="0"/>
          </a:p>
          <a:p>
            <a:pPr>
              <a:buNone/>
            </a:pPr>
            <a:r>
              <a:rPr lang="th-TH" sz="1600" dirty="0" smtClean="0"/>
              <a:t>	ใช้</a:t>
            </a:r>
            <a:r>
              <a:rPr lang="th-TH" sz="1600" dirty="0" smtClean="0"/>
              <a:t>สำหรับรอรับการกดปุ่ม &lt;</a:t>
            </a:r>
            <a:r>
              <a:rPr lang="en-US" sz="1600" dirty="0" smtClean="0"/>
              <a:t>Enter&gt; </a:t>
            </a:r>
            <a:r>
              <a:rPr lang="th-TH" sz="1600" dirty="0" smtClean="0"/>
              <a:t>หรือ คลิกเมาส์ เพื่อให้เกิดการทำงาน บางครั้งเราจะเรียกสั้น ๆ ว่า </a:t>
            </a:r>
            <a:r>
              <a:rPr lang="en-US" sz="1600" dirty="0" smtClean="0"/>
              <a:t>Button</a:t>
            </a:r>
          </a:p>
          <a:p>
            <a:pPr>
              <a:buNone/>
            </a:pPr>
            <a:r>
              <a:rPr lang="th-TH" sz="1600" b="1" dirty="0" smtClean="0"/>
              <a:t>	พร็</a:t>
            </a:r>
            <a:r>
              <a:rPr lang="th-TH" sz="1600" b="1" dirty="0" smtClean="0"/>
              <a:t>อบเพอร์ตี้ที่สำคัญของ </a:t>
            </a:r>
            <a:r>
              <a:rPr lang="en-US" sz="1600" b="1" dirty="0" err="1" smtClean="0"/>
              <a:t>CommandButton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Name </a:t>
            </a:r>
            <a:r>
              <a:rPr lang="th-TH" sz="1600" dirty="0" smtClean="0"/>
              <a:t>ใช้สำหรับกำหนดชื่อ </a:t>
            </a:r>
            <a:r>
              <a:rPr lang="en-US" sz="1600" dirty="0" err="1" smtClean="0"/>
              <a:t>BackColor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ใช้สำหรับกำหนดสีพื้น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Caption </a:t>
            </a:r>
            <a:r>
              <a:rPr lang="th-TH" sz="1600" dirty="0" smtClean="0"/>
              <a:t>ใช้สำหรับกำหนดข้อความ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Font </a:t>
            </a:r>
            <a:r>
              <a:rPr lang="th-TH" sz="1600" dirty="0" smtClean="0"/>
              <a:t>ใช้</a:t>
            </a:r>
            <a:r>
              <a:rPr lang="th-TH" sz="1600" dirty="0" smtClean="0"/>
              <a:t>สำหรับกำหนดรูปแบบตัวอักษร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Index </a:t>
            </a:r>
            <a:r>
              <a:rPr lang="th-TH" sz="1600" dirty="0" smtClean="0"/>
              <a:t>ใช้สำหรับกำหนดลำดับสมาชิกของ </a:t>
            </a:r>
            <a:r>
              <a:rPr lang="en-US" sz="1600" dirty="0" err="1" smtClean="0"/>
              <a:t>CommandButton</a:t>
            </a:r>
            <a:r>
              <a:rPr lang="en-US" sz="1600" dirty="0" smtClean="0"/>
              <a:t> </a:t>
            </a:r>
            <a:r>
              <a:rPr lang="th-TH" sz="1600" dirty="0" smtClean="0"/>
              <a:t>กรณีที่กำหนดให้เป็น </a:t>
            </a:r>
            <a:r>
              <a:rPr lang="en-US" sz="1600" dirty="0" smtClean="0"/>
              <a:t>Array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Picture </a:t>
            </a:r>
            <a:r>
              <a:rPr lang="th-TH" sz="1600" dirty="0" smtClean="0"/>
              <a:t>ใช้สำหรับกำหนดรูปภาพบน </a:t>
            </a:r>
            <a:r>
              <a:rPr lang="en-US" sz="1600" dirty="0" err="1" smtClean="0"/>
              <a:t>CommandButton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Style </a:t>
            </a:r>
            <a:r>
              <a:rPr lang="th-TH" sz="1600" dirty="0" smtClean="0"/>
              <a:t>ใช้</a:t>
            </a:r>
            <a:r>
              <a:rPr lang="th-TH" sz="1600" dirty="0" smtClean="0"/>
              <a:t>สำหรับกำหนดรูปแบบของปุ่มให้สามารถใช้งาน </a:t>
            </a:r>
            <a:r>
              <a:rPr lang="en-US" sz="1600" dirty="0" smtClean="0"/>
              <a:t>Graphic </a:t>
            </a:r>
            <a:r>
              <a:rPr lang="th-TH" sz="1600" dirty="0" smtClean="0"/>
              <a:t>ได้หรือไม่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TabIndex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ใช้สำหรับกำหนดลำดับของ </a:t>
            </a:r>
            <a:r>
              <a:rPr lang="en-US" sz="1600" dirty="0" smtClean="0"/>
              <a:t>Control </a:t>
            </a:r>
            <a:r>
              <a:rPr lang="th-TH" sz="1600" dirty="0" smtClean="0"/>
              <a:t>ที่ใช้ใน </a:t>
            </a:r>
            <a:r>
              <a:rPr lang="en-US" sz="1600" dirty="0" smtClean="0"/>
              <a:t>Form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ToolTipText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ใช้สำหรับแสดงข้อความอธิบายเพิ่มเติม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Visiable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ใช้สำหรับกำหนดให้ซ่อนหรือแสดง </a:t>
            </a:r>
            <a:r>
              <a:rPr lang="en-US" sz="1600" dirty="0" err="1" smtClean="0"/>
              <a:t>CommandButton</a:t>
            </a:r>
            <a:r>
              <a:rPr lang="en-US" sz="1600" dirty="0" smtClean="0"/>
              <a:t> </a:t>
            </a:r>
            <a:r>
              <a:rPr lang="th-TH" sz="1600" b="1" dirty="0" smtClean="0"/>
              <a:t>เมธอดที่สำคัญของ </a:t>
            </a:r>
            <a:endParaRPr lang="th-TH" sz="1600" b="1" dirty="0" smtClean="0"/>
          </a:p>
          <a:p>
            <a:pPr>
              <a:buFont typeface="+mj-lt"/>
              <a:buAutoNum type="arabicPeriod"/>
            </a:pPr>
            <a:endParaRPr lang="th-TH" sz="1600" b="1" dirty="0" smtClean="0"/>
          </a:p>
          <a:p>
            <a:pPr>
              <a:buNone/>
            </a:pPr>
            <a:r>
              <a:rPr lang="th-TH" sz="1600" b="1" dirty="0" smtClean="0"/>
              <a:t>	</a:t>
            </a:r>
            <a:r>
              <a:rPr lang="en-US" sz="1600" b="1" dirty="0" err="1" smtClean="0"/>
              <a:t>CommandButton</a:t>
            </a:r>
            <a:endParaRPr lang="th-TH" sz="1600" b="1" dirty="0" smtClean="0"/>
          </a:p>
          <a:p>
            <a:pPr>
              <a:buNone/>
            </a:pPr>
            <a:r>
              <a:rPr lang="th-TH" sz="1600" b="1" dirty="0" smtClean="0"/>
              <a:t>	</a:t>
            </a:r>
            <a:r>
              <a:rPr lang="en-US" sz="1600" b="1" dirty="0" err="1" smtClean="0"/>
              <a:t>SetFocus</a:t>
            </a:r>
            <a:r>
              <a:rPr lang="en-US" sz="1600" dirty="0" smtClean="0"/>
              <a:t> </a:t>
            </a:r>
            <a:r>
              <a:rPr lang="th-TH" sz="1600" dirty="0" smtClean="0"/>
              <a:t>เป็นการกำหนดให้รอรับการ </a:t>
            </a:r>
            <a:r>
              <a:rPr lang="en-US" sz="1600" dirty="0" smtClean="0"/>
              <a:t>Click </a:t>
            </a:r>
            <a:r>
              <a:rPr lang="th-TH" sz="1600" dirty="0" smtClean="0"/>
              <a:t>หรือ กดปุ่ม &lt;</a:t>
            </a:r>
            <a:r>
              <a:rPr lang="en-US" sz="1600" dirty="0" smtClean="0"/>
              <a:t>Enter&gt; </a:t>
            </a:r>
            <a:r>
              <a:rPr lang="th-TH" sz="1600" dirty="0" smtClean="0"/>
              <a:t>ที่ </a:t>
            </a:r>
            <a:r>
              <a:rPr lang="en-US" sz="1600" dirty="0" err="1" smtClean="0"/>
              <a:t>CommandButton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th-TH" sz="1600" dirty="0" smtClean="0"/>
              <a:t>	อี</a:t>
            </a:r>
            <a:r>
              <a:rPr lang="th-TH" sz="1600" dirty="0" smtClean="0"/>
              <a:t>เวนต์ที่สำคัญของ </a:t>
            </a:r>
            <a:r>
              <a:rPr lang="en-US" sz="1600" dirty="0" err="1" smtClean="0"/>
              <a:t>CommandButton</a:t>
            </a:r>
            <a:r>
              <a:rPr lang="en-US" sz="16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Click </a:t>
            </a:r>
            <a:r>
              <a:rPr lang="th-TH" sz="1600" dirty="0" smtClean="0"/>
              <a:t>เป็นเหตุการณ์ที่เกิดขึ้นเมื่อมีการกดปุ่ม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GotFocus</a:t>
            </a:r>
            <a:r>
              <a:rPr lang="en-US" sz="1600" dirty="0" smtClean="0"/>
              <a:t> </a:t>
            </a:r>
            <a:r>
              <a:rPr lang="th-TH" sz="1600" dirty="0" smtClean="0"/>
              <a:t>เป็นเหตุการณ์ที่เกิดขึ้นเมื่อ </a:t>
            </a:r>
            <a:r>
              <a:rPr lang="en-US" sz="1600" dirty="0" err="1" smtClean="0"/>
              <a:t>CommandButton</a:t>
            </a:r>
            <a:r>
              <a:rPr lang="en-US" sz="1600" dirty="0" smtClean="0"/>
              <a:t> </a:t>
            </a:r>
            <a:r>
              <a:rPr lang="th-TH" sz="1600" dirty="0" smtClean="0"/>
              <a:t>เริ่มถูกใช้งาน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LostFocus</a:t>
            </a:r>
            <a:r>
              <a:rPr lang="en-US" sz="1600" dirty="0" smtClean="0"/>
              <a:t>  </a:t>
            </a:r>
            <a:r>
              <a:rPr lang="th-TH" sz="1600" dirty="0" smtClean="0"/>
              <a:t>เป็น</a:t>
            </a:r>
            <a:r>
              <a:rPr lang="th-TH" sz="1600" dirty="0" smtClean="0"/>
              <a:t>เหตุการณ์ที่เกิดขึ้นเมื่อ </a:t>
            </a:r>
            <a:r>
              <a:rPr lang="en-US" sz="1600" dirty="0" err="1" smtClean="0"/>
              <a:t>CommandButton</a:t>
            </a:r>
            <a:r>
              <a:rPr lang="en-US" sz="1600" dirty="0" smtClean="0"/>
              <a:t> </a:t>
            </a:r>
            <a:r>
              <a:rPr lang="th-TH" sz="1600" dirty="0" smtClean="0"/>
              <a:t>ถูกเลิกใช้งาน </a:t>
            </a:r>
          </a:p>
        </p:txBody>
      </p:sp>
      <p:pic>
        <p:nvPicPr>
          <p:cNvPr id="70660" name="Picture 4" descr="http://www.lks.ac.th/kuanjit/vb301.gif"/>
          <p:cNvPicPr>
            <a:picLocks noChangeAspect="1" noChangeArrowheads="1"/>
          </p:cNvPicPr>
          <p:nvPr/>
        </p:nvPicPr>
        <p:blipFill>
          <a:blip r:embed="rId3"/>
          <a:srcRect l="35781" r="-1840"/>
          <a:stretch>
            <a:fillRect/>
          </a:stretch>
        </p:blipFill>
        <p:spPr bwMode="auto">
          <a:xfrm>
            <a:off x="71406" y="1285860"/>
            <a:ext cx="342902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54" y="0"/>
            <a:ext cx="5786446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b="1" dirty="0" smtClean="0"/>
              <a:t>	8. </a:t>
            </a:r>
            <a:r>
              <a:rPr lang="en-US" sz="1600" b="1" dirty="0" err="1" smtClean="0"/>
              <a:t>OptionButton</a:t>
            </a:r>
            <a:r>
              <a:rPr lang="en-US" sz="1600" b="1" dirty="0" smtClean="0"/>
              <a:t> </a:t>
            </a:r>
            <a:r>
              <a:rPr lang="en-US" sz="1600" b="1" dirty="0" smtClean="0"/>
              <a:t>: </a:t>
            </a:r>
            <a:r>
              <a:rPr lang="th-TH" sz="1600" b="1" dirty="0" smtClean="0"/>
              <a:t>ตัวเลือกบังคับเลือก </a:t>
            </a:r>
            <a:endParaRPr lang="th-TH" sz="1600" dirty="0" smtClean="0"/>
          </a:p>
          <a:p>
            <a:pPr>
              <a:buNone/>
            </a:pPr>
            <a:r>
              <a:rPr lang="th-TH" sz="1600" dirty="0" smtClean="0"/>
              <a:t>	ใช้</a:t>
            </a:r>
            <a:r>
              <a:rPr lang="th-TH" sz="1600" dirty="0" smtClean="0"/>
              <a:t>บังคับเลือกข้อมูลโดยสามารถเลือกข้อมูลได้เพียงค่าเดียวในกลุ่มเดียวกัน</a:t>
            </a:r>
            <a:br>
              <a:rPr lang="th-TH" sz="1600" dirty="0" smtClean="0"/>
            </a:br>
            <a:endParaRPr lang="th-TH" sz="1600" dirty="0" smtClean="0"/>
          </a:p>
          <a:p>
            <a:pPr>
              <a:buNone/>
            </a:pPr>
            <a:r>
              <a:rPr lang="th-TH" sz="1600" dirty="0" smtClean="0"/>
              <a:t>	พร็</a:t>
            </a:r>
            <a:r>
              <a:rPr lang="th-TH" sz="1600" dirty="0" smtClean="0"/>
              <a:t>อบเพอร์ตี้ที่สำคัญของ </a:t>
            </a:r>
            <a:r>
              <a:rPr lang="en-US" sz="1600" dirty="0" err="1" smtClean="0"/>
              <a:t>OptionButton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Name </a:t>
            </a:r>
            <a:r>
              <a:rPr lang="th-TH" sz="1600" dirty="0" smtClean="0"/>
              <a:t>ใช้สำหรับกำหนดชื่อ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Alignment </a:t>
            </a:r>
            <a:r>
              <a:rPr lang="th-TH" sz="1600" dirty="0" smtClean="0"/>
              <a:t>ใช้สำหรับกำหนดตำแหน่งของข้อมูลบน </a:t>
            </a:r>
            <a:r>
              <a:rPr lang="en-US" sz="1600" dirty="0" err="1" smtClean="0"/>
              <a:t>OptionButton</a:t>
            </a:r>
            <a:r>
              <a:rPr lang="en-US" sz="16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BackColor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ใช้สำหรับกำหนดสีพื้น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Caption </a:t>
            </a:r>
            <a:r>
              <a:rPr lang="th-TH" sz="1600" dirty="0" smtClean="0"/>
              <a:t>ใช้สำหรับกำหนดข้อความ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Font </a:t>
            </a:r>
            <a:r>
              <a:rPr lang="th-TH" sz="1600" dirty="0" smtClean="0"/>
              <a:t>ใช้สำหรับกำหนดรูปแบบตัวอักษร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ForeColor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ใช้สำหรับกำหนดสีตัวอักษร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Index </a:t>
            </a:r>
            <a:r>
              <a:rPr lang="th-TH" sz="1600" dirty="0" smtClean="0"/>
              <a:t>ใช้สำหรับกำหนดลำดับสมาชิกของ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OptionButton</a:t>
            </a:r>
            <a:r>
              <a:rPr lang="en-US" sz="1600" dirty="0" smtClean="0"/>
              <a:t> </a:t>
            </a:r>
            <a:r>
              <a:rPr lang="th-TH" sz="1600" dirty="0" smtClean="0"/>
              <a:t>กรณีที่กำหนดให้เป็น </a:t>
            </a:r>
            <a:r>
              <a:rPr lang="en-US" sz="1600" dirty="0" smtClean="0"/>
              <a:t>Array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Style </a:t>
            </a:r>
            <a:r>
              <a:rPr lang="th-TH" sz="1600" dirty="0" smtClean="0"/>
              <a:t>ใช้สำหรับกำหนดรูปแบบของ </a:t>
            </a:r>
            <a:r>
              <a:rPr lang="en-US" sz="1600" dirty="0" err="1" smtClean="0"/>
              <a:t>OptionButton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TabIndex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ใช้สำหรับกำหนดลำดับของ </a:t>
            </a:r>
            <a:r>
              <a:rPr lang="en-US" sz="1600" dirty="0" smtClean="0"/>
              <a:t>Control </a:t>
            </a:r>
            <a:r>
              <a:rPr lang="th-TH" sz="1600" dirty="0" smtClean="0"/>
              <a:t>ที่ใช้ใน </a:t>
            </a:r>
            <a:r>
              <a:rPr lang="en-US" sz="1600" dirty="0" smtClean="0"/>
              <a:t>Form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ToolTipText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ใช้สำหรับแสดงข้อความอธิบายเพิ่มเติม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Value </a:t>
            </a:r>
            <a:r>
              <a:rPr lang="th-TH" sz="1600" dirty="0" smtClean="0"/>
              <a:t>ใช้สำหรับกำหนดค่าการเลือก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Visiable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ใช้สำหรับกำหนดให้ซ่อนหรือแสดง </a:t>
            </a:r>
            <a:r>
              <a:rPr lang="en-US" sz="1600" dirty="0" err="1" smtClean="0"/>
              <a:t>OptionButton</a:t>
            </a:r>
            <a:r>
              <a:rPr lang="en-US" sz="1600" dirty="0" smtClean="0"/>
              <a:t> </a:t>
            </a:r>
            <a:endParaRPr lang="th-TH" sz="1600" dirty="0" smtClean="0"/>
          </a:p>
          <a:p>
            <a:pPr>
              <a:buNone/>
            </a:pPr>
            <a:r>
              <a:rPr lang="th-TH" sz="1600" b="1" dirty="0" smtClean="0"/>
              <a:t>	</a:t>
            </a:r>
            <a:r>
              <a:rPr lang="th-TH" sz="1600" b="1" dirty="0" smtClean="0"/>
              <a:t>เมธ</a:t>
            </a:r>
            <a:r>
              <a:rPr lang="th-TH" sz="1600" b="1" dirty="0" smtClean="0"/>
              <a:t>อดที่สำคัญของ </a:t>
            </a:r>
            <a:r>
              <a:rPr lang="en-US" sz="1600" b="1" dirty="0" err="1" smtClean="0"/>
              <a:t>OptionButton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</a:t>
            </a:r>
            <a:r>
              <a:rPr lang="en-US" sz="1600" b="1" dirty="0" err="1" smtClean="0"/>
              <a:t>SetFocus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ใช้สำหรับกำหนดให้รอรับการเลือกข้อมูลที่ </a:t>
            </a:r>
            <a:r>
              <a:rPr lang="en-US" sz="1600" dirty="0" err="1" smtClean="0"/>
              <a:t>OptionButton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th-TH" sz="1600" dirty="0" smtClean="0"/>
              <a:t>อีเวนต์ที่สำคัญของ </a:t>
            </a:r>
            <a:r>
              <a:rPr lang="en-US" sz="1600" dirty="0" err="1" smtClean="0"/>
              <a:t>OptionButton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Click </a:t>
            </a:r>
            <a:r>
              <a:rPr lang="th-TH" sz="1600" dirty="0" smtClean="0"/>
              <a:t>เป็นเหตุการณ์ที่เกิดขึ้นเมื่อมีการกดปุ่ม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GotFocus</a:t>
            </a:r>
            <a:r>
              <a:rPr lang="en-US" sz="1600" dirty="0" smtClean="0"/>
              <a:t> </a:t>
            </a:r>
            <a:r>
              <a:rPr lang="th-TH" sz="1600" dirty="0" smtClean="0"/>
              <a:t>เป็นเหตุการณ์ที่เกิดขึ้นเมื่อ </a:t>
            </a:r>
            <a:r>
              <a:rPr lang="en-US" sz="1600" dirty="0" err="1" smtClean="0"/>
              <a:t>OptionButton</a:t>
            </a:r>
            <a:r>
              <a:rPr lang="en-US" sz="1600" dirty="0" smtClean="0"/>
              <a:t> </a:t>
            </a:r>
            <a:r>
              <a:rPr lang="th-TH" sz="1600" dirty="0" smtClean="0"/>
              <a:t>เริ่มถูกใช้งาน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KeyPress</a:t>
            </a:r>
            <a:r>
              <a:rPr lang="en-US" sz="1600" dirty="0" smtClean="0"/>
              <a:t> </a:t>
            </a:r>
            <a:r>
              <a:rPr lang="th-TH" sz="1600" dirty="0" smtClean="0"/>
              <a:t>เป็นเหตุการณ์ที่เกิดขึ้นเมื่อมีการกดปุ่มใด ๆ บนคีย์บอร์ด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LostFocus</a:t>
            </a:r>
            <a:r>
              <a:rPr lang="en-US" sz="1600" dirty="0" smtClean="0"/>
              <a:t> </a:t>
            </a:r>
            <a:r>
              <a:rPr lang="th-TH" sz="1600" dirty="0" smtClean="0"/>
              <a:t>เป็นเหตุการณ์ที่เกิดขึ้นเมื่อ </a:t>
            </a:r>
            <a:r>
              <a:rPr lang="en-US" sz="1600" dirty="0" err="1" smtClean="0"/>
              <a:t>OptionButton</a:t>
            </a:r>
            <a:r>
              <a:rPr lang="en-US" sz="1600" dirty="0" smtClean="0"/>
              <a:t> </a:t>
            </a:r>
            <a:r>
              <a:rPr lang="th-TH" sz="1600" dirty="0" smtClean="0"/>
              <a:t>ถูกเลิกใช้งาน </a:t>
            </a:r>
          </a:p>
        </p:txBody>
      </p:sp>
      <p:pic>
        <p:nvPicPr>
          <p:cNvPr id="70660" name="Picture 4" descr="http://www.lks.ac.th/kuanjit/vb301.gif"/>
          <p:cNvPicPr>
            <a:picLocks noChangeAspect="1" noChangeArrowheads="1"/>
          </p:cNvPicPr>
          <p:nvPr/>
        </p:nvPicPr>
        <p:blipFill>
          <a:blip r:embed="rId3"/>
          <a:srcRect l="35781" r="-1840"/>
          <a:stretch>
            <a:fillRect/>
          </a:stretch>
        </p:blipFill>
        <p:spPr bwMode="auto">
          <a:xfrm>
            <a:off x="71406" y="1285860"/>
            <a:ext cx="342902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54" y="0"/>
            <a:ext cx="5786446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b="1" dirty="0" smtClean="0"/>
              <a:t>	9. </a:t>
            </a:r>
            <a:r>
              <a:rPr lang="en-US" sz="1600" b="1" dirty="0" err="1" smtClean="0"/>
              <a:t>ListBox</a:t>
            </a:r>
            <a:r>
              <a:rPr lang="en-US" sz="1600" b="1" dirty="0" smtClean="0"/>
              <a:t> </a:t>
            </a:r>
            <a:r>
              <a:rPr lang="en-US" sz="1600" b="1" dirty="0" smtClean="0"/>
              <a:t>: </a:t>
            </a:r>
            <a:r>
              <a:rPr lang="th-TH" sz="1600" b="1" dirty="0" smtClean="0"/>
              <a:t>กล่องรายการข้อมูล </a:t>
            </a:r>
            <a:endParaRPr lang="th-TH" sz="1600" dirty="0" smtClean="0"/>
          </a:p>
          <a:p>
            <a:pPr>
              <a:buNone/>
            </a:pPr>
            <a:r>
              <a:rPr lang="th-TH" sz="1600" dirty="0" smtClean="0"/>
              <a:t>	ใช้</a:t>
            </a:r>
            <a:r>
              <a:rPr lang="th-TH" sz="1600" dirty="0" smtClean="0"/>
              <a:t>สำหรับเลือกข้อมูลจากรายการข้อมูลที่มีอยู่</a:t>
            </a:r>
            <a:br>
              <a:rPr lang="th-TH" sz="1600" dirty="0" smtClean="0"/>
            </a:br>
            <a:r>
              <a:rPr lang="th-TH" sz="1600" dirty="0" smtClean="0"/>
              <a:t>พร็อบเพอร์ตี้ที่สำคัญของ </a:t>
            </a:r>
            <a:r>
              <a:rPr lang="en-US" sz="1600" dirty="0" err="1" smtClean="0"/>
              <a:t>ListBox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Name </a:t>
            </a:r>
            <a:r>
              <a:rPr lang="th-TH" sz="1600" dirty="0" smtClean="0"/>
              <a:t>ใช้สำหรับกำหนดชื่อ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BackColor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ใช้สำหรับกำหนดสีพื้น </a:t>
            </a:r>
            <a:r>
              <a:rPr lang="en-US" sz="1600" dirty="0" smtClean="0"/>
              <a:t>Font </a:t>
            </a:r>
            <a:r>
              <a:rPr lang="th-TH" sz="1600" dirty="0" smtClean="0"/>
              <a:t>ใช้สำหรับกำหนดรูปแบบตัวอักษร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ForeColor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ใช้สำหรับกำหนดสีตัวอักษร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Index </a:t>
            </a:r>
            <a:r>
              <a:rPr lang="th-TH" sz="1600" dirty="0" smtClean="0"/>
              <a:t>ใช้สำหรับกำหนดลำดับสมาชิกของ </a:t>
            </a:r>
            <a:r>
              <a:rPr lang="en-US" sz="1600" dirty="0" err="1" smtClean="0"/>
              <a:t>ListBox</a:t>
            </a:r>
            <a:r>
              <a:rPr lang="en-US" sz="1600" dirty="0" smtClean="0"/>
              <a:t> </a:t>
            </a:r>
            <a:r>
              <a:rPr lang="th-TH" sz="1600" dirty="0" smtClean="0"/>
              <a:t>กรณีที่กำหนดให้เป็น </a:t>
            </a:r>
            <a:r>
              <a:rPr lang="en-US" sz="1600" dirty="0" smtClean="0"/>
              <a:t>Array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List </a:t>
            </a:r>
            <a:r>
              <a:rPr lang="th-TH" sz="1600" dirty="0" smtClean="0"/>
              <a:t>ใช้สำหรับใส่ระบุหรือกำหนดตัวเลือก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ListIndex</a:t>
            </a:r>
            <a:r>
              <a:rPr lang="en-US" sz="1600" dirty="0" smtClean="0"/>
              <a:t> </a:t>
            </a:r>
            <a:r>
              <a:rPr lang="th-TH" sz="1600" dirty="0" smtClean="0"/>
              <a:t>ใช้</a:t>
            </a:r>
            <a:r>
              <a:rPr lang="th-TH" sz="1600" dirty="0" smtClean="0"/>
              <a:t>สำหรับระบุลำดับตัวเลือก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Locked </a:t>
            </a:r>
            <a:r>
              <a:rPr lang="th-TH" sz="1600" dirty="0" smtClean="0"/>
              <a:t>ใช้</a:t>
            </a:r>
            <a:r>
              <a:rPr lang="th-TH" sz="1600" dirty="0" smtClean="0"/>
              <a:t>สำหรับกำหนดให้ </a:t>
            </a:r>
            <a:r>
              <a:rPr lang="en-US" sz="1600" dirty="0" err="1" smtClean="0"/>
              <a:t>ListBox</a:t>
            </a:r>
            <a:r>
              <a:rPr lang="en-US" sz="1600" dirty="0" smtClean="0"/>
              <a:t> </a:t>
            </a:r>
            <a:r>
              <a:rPr lang="th-TH" sz="1600" dirty="0" smtClean="0"/>
              <a:t>สามารถพิมพ์ หรือเลือกข้อมูล ได้หรือไม่ได้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Style </a:t>
            </a:r>
            <a:r>
              <a:rPr lang="th-TH" sz="1600" dirty="0" smtClean="0"/>
              <a:t>ใช้</a:t>
            </a:r>
            <a:r>
              <a:rPr lang="th-TH" sz="1600" dirty="0" smtClean="0"/>
              <a:t>สำหรับกำหนดรูปแบบของ </a:t>
            </a:r>
            <a:r>
              <a:rPr lang="en-US" sz="1600" dirty="0" err="1" smtClean="0"/>
              <a:t>ListBox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TabIndex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ใช้สำหรับกำหนดลำดับของ </a:t>
            </a:r>
            <a:r>
              <a:rPr lang="en-US" sz="1600" dirty="0" smtClean="0"/>
              <a:t>Control </a:t>
            </a:r>
            <a:r>
              <a:rPr lang="th-TH" sz="1600" dirty="0" smtClean="0"/>
              <a:t>ที่ใช้ใน </a:t>
            </a:r>
            <a:r>
              <a:rPr lang="en-US" sz="1600" dirty="0" smtClean="0"/>
              <a:t>Form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Text </a:t>
            </a:r>
            <a:r>
              <a:rPr lang="th-TH" sz="1600" dirty="0" smtClean="0"/>
              <a:t>ใช้สำหรับกำหนดข้อความใน </a:t>
            </a:r>
            <a:r>
              <a:rPr lang="en-US" sz="1600" dirty="0" err="1" smtClean="0"/>
              <a:t>ListBox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ToolTipText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ใช้สำหรับแสดงข้อความอธิบายเพิ่มเติม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Visiable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ใช้สำหรับกำหนดให้ซ่อนหรือแสดง </a:t>
            </a:r>
            <a:r>
              <a:rPr lang="en-US" sz="1600" dirty="0" err="1" smtClean="0"/>
              <a:t>ListBox</a:t>
            </a:r>
            <a:r>
              <a:rPr lang="en-US" sz="1600" dirty="0" smtClean="0"/>
              <a:t> </a:t>
            </a:r>
            <a:endParaRPr lang="th-TH" sz="1600" dirty="0" smtClean="0"/>
          </a:p>
          <a:p>
            <a:pPr>
              <a:buNone/>
            </a:pPr>
            <a:r>
              <a:rPr lang="th-TH" sz="1600" b="1" dirty="0" smtClean="0"/>
              <a:t>	</a:t>
            </a:r>
            <a:r>
              <a:rPr lang="th-TH" sz="1600" b="1" dirty="0" smtClean="0"/>
              <a:t>เมธ</a:t>
            </a:r>
            <a:r>
              <a:rPr lang="th-TH" sz="1600" b="1" dirty="0" smtClean="0"/>
              <a:t>อดที่สำคัญของ </a:t>
            </a:r>
            <a:r>
              <a:rPr lang="en-US" sz="1600" b="1" dirty="0" err="1" smtClean="0"/>
              <a:t>ListBox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b="1" dirty="0" err="1" smtClean="0"/>
              <a:t>AddItem</a:t>
            </a:r>
            <a:r>
              <a:rPr lang="en-US" sz="1600" dirty="0" smtClean="0"/>
              <a:t> </a:t>
            </a:r>
            <a:r>
              <a:rPr lang="th-TH" sz="1600" dirty="0" smtClean="0"/>
              <a:t>เป็นคำสั่งสำหรับเพิ่มตัวเลือกเข้าไปใน </a:t>
            </a:r>
            <a:r>
              <a:rPr lang="en-US" sz="1600" dirty="0" err="1" smtClean="0"/>
              <a:t>ListBox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b="1" dirty="0" smtClean="0"/>
              <a:t>Clear </a:t>
            </a:r>
            <a:r>
              <a:rPr lang="th-TH" sz="1600" dirty="0" smtClean="0"/>
              <a:t>เป็นคำสั่งสำหรับลบข้อมูลทั้งหมดใน </a:t>
            </a:r>
            <a:r>
              <a:rPr lang="en-US" sz="1600" dirty="0" err="1" smtClean="0"/>
              <a:t>ListBox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b="1" dirty="0" err="1" smtClean="0"/>
              <a:t>RemoveItem</a:t>
            </a:r>
            <a:r>
              <a:rPr lang="en-US" sz="1600" b="1" dirty="0" smtClean="0"/>
              <a:t> </a:t>
            </a:r>
            <a:r>
              <a:rPr lang="th-TH" sz="1600" dirty="0" smtClean="0"/>
              <a:t>เป็นคำสั่งสำหรับลบข้อมูลโดยต้องระบุลำดับของข้อมูลที่ต้องการลบ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b="1" dirty="0" err="1" smtClean="0"/>
              <a:t>SetFocus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ใช้สำหรับกำหนดให้รอรับการเลือกข้อมูลที่ </a:t>
            </a:r>
            <a:r>
              <a:rPr lang="en-US" sz="1600" dirty="0" err="1" smtClean="0"/>
              <a:t>ListBox</a:t>
            </a:r>
            <a:r>
              <a:rPr lang="en-US" sz="1600" dirty="0" smtClean="0"/>
              <a:t> </a:t>
            </a:r>
            <a:endParaRPr lang="th-TH" sz="1600" dirty="0" smtClean="0"/>
          </a:p>
          <a:p>
            <a:pPr>
              <a:buNone/>
            </a:pPr>
            <a:r>
              <a:rPr lang="th-TH" sz="1600" dirty="0" smtClean="0"/>
              <a:t>	</a:t>
            </a:r>
            <a:r>
              <a:rPr lang="th-TH" sz="1600" dirty="0" smtClean="0"/>
              <a:t>อี</a:t>
            </a:r>
            <a:r>
              <a:rPr lang="th-TH" sz="1600" dirty="0" smtClean="0"/>
              <a:t>เวนต์ที่สำคัญของ </a:t>
            </a:r>
            <a:r>
              <a:rPr lang="en-US" sz="1600" dirty="0" err="1" smtClean="0"/>
              <a:t>ListBox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Change </a:t>
            </a:r>
            <a:r>
              <a:rPr lang="th-TH" sz="1600" dirty="0" smtClean="0"/>
              <a:t>เป็นเหตุการณ์ที่เกิดขึ้นเมื่อข้อมูลของ </a:t>
            </a:r>
            <a:r>
              <a:rPr lang="en-US" sz="1600" dirty="0" err="1" smtClean="0"/>
              <a:t>ListBox</a:t>
            </a:r>
            <a:r>
              <a:rPr lang="en-US" sz="1600" dirty="0" smtClean="0"/>
              <a:t> </a:t>
            </a:r>
            <a:r>
              <a:rPr lang="th-TH" sz="1600" dirty="0" smtClean="0"/>
              <a:t>มีการเปลี่ยนแปลง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Click </a:t>
            </a:r>
            <a:r>
              <a:rPr lang="th-TH" sz="1600" dirty="0" smtClean="0"/>
              <a:t>เป็นเหตุการณ์ที่เกิดขึ้นเมื่อมีการกดปุ่มเลื่อนตำแหน่งหรือ </a:t>
            </a:r>
            <a:r>
              <a:rPr lang="en-US" sz="1600" dirty="0" smtClean="0"/>
              <a:t>Click Mouse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GotFocus</a:t>
            </a:r>
            <a:r>
              <a:rPr lang="en-US" sz="1600" dirty="0" smtClean="0"/>
              <a:t> </a:t>
            </a:r>
            <a:r>
              <a:rPr lang="th-TH" sz="1600" dirty="0" smtClean="0"/>
              <a:t>เป็นเหตุการณ์ที่เกิดขึ้นเมื่อ </a:t>
            </a:r>
            <a:r>
              <a:rPr lang="en-US" sz="1600" dirty="0" err="1" smtClean="0"/>
              <a:t>ListBox</a:t>
            </a:r>
            <a:r>
              <a:rPr lang="en-US" sz="1600" dirty="0" smtClean="0"/>
              <a:t> </a:t>
            </a:r>
            <a:r>
              <a:rPr lang="th-TH" sz="1600" dirty="0" smtClean="0"/>
              <a:t>เริ่มถูกใช้งาน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KeyPress</a:t>
            </a:r>
            <a:r>
              <a:rPr lang="en-US" sz="1600" dirty="0" smtClean="0"/>
              <a:t> </a:t>
            </a:r>
            <a:r>
              <a:rPr lang="th-TH" sz="1600" dirty="0" smtClean="0"/>
              <a:t>เป็นเหตุการณ์ที่เกิดขึ้นเมื่อมีการกดปุ่มใด ๆ บนคีย์บอร์ด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LostFocus</a:t>
            </a:r>
            <a:r>
              <a:rPr lang="en-US" sz="1600" dirty="0" smtClean="0"/>
              <a:t> </a:t>
            </a:r>
            <a:r>
              <a:rPr lang="th-TH" sz="1600" dirty="0" smtClean="0"/>
              <a:t>เป็นเหตุการณ์ที่เกิดขึ้นเมื่อ </a:t>
            </a:r>
            <a:r>
              <a:rPr lang="en-US" sz="1600" dirty="0" err="1" smtClean="0"/>
              <a:t>ListBox</a:t>
            </a:r>
            <a:r>
              <a:rPr lang="en-US" sz="1600" dirty="0" smtClean="0"/>
              <a:t> </a:t>
            </a:r>
            <a:r>
              <a:rPr lang="th-TH" sz="1600" dirty="0" smtClean="0"/>
              <a:t>ถูกเลิกใช้งาน </a:t>
            </a:r>
          </a:p>
        </p:txBody>
      </p:sp>
      <p:pic>
        <p:nvPicPr>
          <p:cNvPr id="70660" name="Picture 4" descr="http://www.lks.ac.th/kuanjit/vb301.gif"/>
          <p:cNvPicPr>
            <a:picLocks noChangeAspect="1" noChangeArrowheads="1"/>
          </p:cNvPicPr>
          <p:nvPr/>
        </p:nvPicPr>
        <p:blipFill>
          <a:blip r:embed="rId3"/>
          <a:srcRect l="35781" r="-1840"/>
          <a:stretch>
            <a:fillRect/>
          </a:stretch>
        </p:blipFill>
        <p:spPr bwMode="auto">
          <a:xfrm>
            <a:off x="71406" y="1285860"/>
            <a:ext cx="342902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54" y="0"/>
            <a:ext cx="5786446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	10. Image </a:t>
            </a:r>
            <a:r>
              <a:rPr lang="en-US" sz="1600" b="1" dirty="0" smtClean="0"/>
              <a:t>: </a:t>
            </a:r>
            <a:r>
              <a:rPr lang="th-TH" sz="1600" b="1" dirty="0" smtClean="0"/>
              <a:t>รูปภาพ </a:t>
            </a:r>
            <a:endParaRPr lang="th-TH" sz="1600" dirty="0" smtClean="0"/>
          </a:p>
          <a:p>
            <a:pPr>
              <a:buNone/>
            </a:pPr>
            <a:r>
              <a:rPr lang="th-TH" sz="1600" dirty="0" smtClean="0"/>
              <a:t>	ใช้</a:t>
            </a:r>
            <a:r>
              <a:rPr lang="th-TH" sz="1600" dirty="0" smtClean="0"/>
              <a:t>สำหรับแสดงรูปภาพ</a:t>
            </a:r>
            <a:br>
              <a:rPr lang="th-TH" sz="1600" dirty="0" smtClean="0"/>
            </a:br>
            <a:r>
              <a:rPr lang="th-TH" sz="1600" dirty="0" smtClean="0"/>
              <a:t>พร็อบเพอร์ตี้ที่สำคัญของ </a:t>
            </a:r>
            <a:r>
              <a:rPr lang="en-US" sz="1600" dirty="0" smtClean="0"/>
              <a:t>Image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Name </a:t>
            </a:r>
            <a:r>
              <a:rPr lang="th-TH" sz="1600" dirty="0" smtClean="0"/>
              <a:t>ใช้สำหรับกำหนดชื่อ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BorderStyle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ใช้สำหรับกำหนดรูปแบบของเส้นขอบ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Index </a:t>
            </a:r>
            <a:r>
              <a:rPr lang="th-TH" sz="1600" dirty="0" smtClean="0"/>
              <a:t>ใช้สำหรับกำหนดลำดับสมาชิกของ </a:t>
            </a:r>
            <a:r>
              <a:rPr lang="en-US" sz="1600" dirty="0" smtClean="0"/>
              <a:t>Image </a:t>
            </a:r>
            <a:r>
              <a:rPr lang="th-TH" sz="1600" dirty="0" smtClean="0"/>
              <a:t>กรณีที่กำหนดให้เป็น </a:t>
            </a:r>
            <a:r>
              <a:rPr lang="en-US" sz="1600" dirty="0" smtClean="0"/>
              <a:t>Array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Picture </a:t>
            </a:r>
            <a:r>
              <a:rPr lang="th-TH" sz="1600" dirty="0" smtClean="0"/>
              <a:t>ใช้สำหรับกำหนดรูปภาพบน </a:t>
            </a:r>
            <a:r>
              <a:rPr lang="en-US" sz="1600" dirty="0" smtClean="0"/>
              <a:t>Image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Stretch </a:t>
            </a:r>
            <a:r>
              <a:rPr lang="th-TH" sz="1600" dirty="0" smtClean="0"/>
              <a:t>ใช้สำหรับกำหนดให้ปรับขนาดของรูปภาพให้พอดีกับขนาดของ </a:t>
            </a:r>
            <a:r>
              <a:rPr lang="en-US" sz="1600" dirty="0" smtClean="0"/>
              <a:t>Image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ToolTipText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ใช้สำหรับแสดงข้อความอธิบายเพิ่มเติม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Visiable</a:t>
            </a:r>
            <a:r>
              <a:rPr lang="en-US" sz="1600" dirty="0" smtClean="0"/>
              <a:t> </a:t>
            </a:r>
            <a:r>
              <a:rPr lang="th-TH" sz="1600" dirty="0" smtClean="0"/>
              <a:t>ใช้สำหรับกำหนดให้ซ่อนหรือแสดง </a:t>
            </a:r>
            <a:r>
              <a:rPr lang="en-US" sz="1600" dirty="0" smtClean="0"/>
              <a:t>Image </a:t>
            </a:r>
            <a:endParaRPr lang="th-TH" sz="1600" dirty="0" smtClean="0"/>
          </a:p>
          <a:p>
            <a:pPr>
              <a:buNone/>
            </a:pPr>
            <a:r>
              <a:rPr lang="th-TH" sz="1600" dirty="0" smtClean="0"/>
              <a:t>	อี</a:t>
            </a:r>
            <a:r>
              <a:rPr lang="th-TH" sz="1600" dirty="0" smtClean="0"/>
              <a:t>เวนต์ที่สำคัญของ </a:t>
            </a:r>
            <a:r>
              <a:rPr lang="en-US" sz="1600" dirty="0" smtClean="0"/>
              <a:t>Image</a:t>
            </a:r>
            <a:br>
              <a:rPr lang="en-US" sz="1600" dirty="0" smtClean="0"/>
            </a:br>
            <a:r>
              <a:rPr lang="en-US" sz="1600" dirty="0" smtClean="0"/>
              <a:t>Click</a:t>
            </a:r>
            <a:r>
              <a:rPr lang="en-US" sz="1600" dirty="0" smtClean="0"/>
              <a:t>   </a:t>
            </a:r>
            <a:r>
              <a:rPr lang="th-TH" sz="1600" dirty="0" smtClean="0"/>
              <a:t>เป็นเหตุการณ์ที่เกิดขึ้นเมื่อมีการ </a:t>
            </a:r>
            <a:r>
              <a:rPr lang="en-US" sz="1600" dirty="0" smtClean="0"/>
              <a:t>Click Mouse </a:t>
            </a:r>
            <a:r>
              <a:rPr lang="th-TH" sz="1600" dirty="0" smtClean="0"/>
              <a:t>ที่ </a:t>
            </a:r>
            <a:r>
              <a:rPr lang="en-US" sz="1600" dirty="0" smtClean="0"/>
              <a:t>Image </a:t>
            </a:r>
            <a:endParaRPr lang="en-US" sz="1600" dirty="0"/>
          </a:p>
        </p:txBody>
      </p:sp>
      <p:pic>
        <p:nvPicPr>
          <p:cNvPr id="70660" name="Picture 4" descr="http://www.lks.ac.th/kuanjit/vb301.gif"/>
          <p:cNvPicPr>
            <a:picLocks noChangeAspect="1" noChangeArrowheads="1"/>
          </p:cNvPicPr>
          <p:nvPr/>
        </p:nvPicPr>
        <p:blipFill>
          <a:blip r:embed="rId3"/>
          <a:srcRect l="35781" r="-1840"/>
          <a:stretch>
            <a:fillRect/>
          </a:stretch>
        </p:blipFill>
        <p:spPr bwMode="auto">
          <a:xfrm>
            <a:off x="71406" y="1285860"/>
            <a:ext cx="342902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การสร้าง </a:t>
            </a:r>
            <a:r>
              <a:rPr lang="en-US" b="1" dirty="0" smtClean="0"/>
              <a:t>Application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b="1" dirty="0" smtClean="0"/>
              <a:t>		concept </a:t>
            </a:r>
            <a:r>
              <a:rPr lang="th-TH" sz="2500" dirty="0" smtClean="0"/>
              <a:t>หลักของการพัฒนาโปรแกรมประยุกต์ด้วย </a:t>
            </a:r>
            <a:r>
              <a:rPr lang="en-US" sz="2500" dirty="0" smtClean="0"/>
              <a:t>Visual Basic </a:t>
            </a:r>
            <a:r>
              <a:rPr lang="th-TH" sz="2500" dirty="0" smtClean="0"/>
              <a:t>ก็คือ การสร้างองค์ประกอบต่าง ๆ ของโปรแกรมประยุกต์ด้วยคอนโทรล โดยมีรูปแบบที่สื่อด้วยภาพ หรือ ที่เรียกกันติดปากว่า การออกแบบอินเตอร์เฟส ต่อมาก็คือการเขียนชุดคำสั่งเพื่อรองรับเหตุการณ์ต่างๆ ที่อาจเกิดขึ้นได้ ซึ่งจะแบ่งออกเป็น 5 ขั้นตอนใหญ่ ๆ </a:t>
            </a:r>
            <a:r>
              <a:rPr lang="th-TH" sz="2500" dirty="0" smtClean="0"/>
              <a:t>คือ</a:t>
            </a:r>
          </a:p>
          <a:p>
            <a:pPr>
              <a:buNone/>
            </a:pPr>
            <a:r>
              <a:rPr lang="th-TH" sz="2500" dirty="0" smtClean="0"/>
              <a:t/>
            </a:r>
            <a:br>
              <a:rPr lang="th-TH" sz="2500" dirty="0" smtClean="0"/>
            </a:br>
            <a:r>
              <a:rPr lang="th-TH" sz="2500" dirty="0" smtClean="0"/>
              <a:t>1. เลือกชนิดของโปรแกรมประยุกต์</a:t>
            </a:r>
            <a:br>
              <a:rPr lang="th-TH" sz="2500" dirty="0" smtClean="0"/>
            </a:br>
            <a:r>
              <a:rPr lang="th-TH" sz="2500" dirty="0" smtClean="0"/>
              <a:t>2. สร้างยูสเซอร์อินเตอร์เฟส (หรือส่วนติดต่อกับผู้ใช้ อาจเรียกสั้นๆว่า อินเตอร์เฟส)</a:t>
            </a:r>
            <a:br>
              <a:rPr lang="th-TH" sz="2500" dirty="0" smtClean="0"/>
            </a:br>
            <a:r>
              <a:rPr lang="th-TH" sz="2500" dirty="0" smtClean="0"/>
              <a:t>3. เขียนชุดคำสั่งเพื่อรองรับเหตุการณ์ต่างๆ ที่อาจเกิดขึ้นกับแต่ละคอนโทรลหรืออ็อบเจก</a:t>
            </a:r>
            <a:br>
              <a:rPr lang="th-TH" sz="2500" dirty="0" smtClean="0"/>
            </a:br>
            <a:r>
              <a:rPr lang="th-TH" sz="2500" dirty="0" smtClean="0"/>
              <a:t>4. การทดสอบ ตรวจสอบ และดักจับข้อผิดพลาด</a:t>
            </a:r>
            <a:br>
              <a:rPr lang="th-TH" sz="2500" dirty="0" smtClean="0"/>
            </a:br>
            <a:r>
              <a:rPr lang="th-TH" sz="2500" dirty="0" smtClean="0"/>
              <a:t>5. คอมไพล์โปรเจ็กต์ให้เป็นโปรแกรมประยุกต์ที่สมบูรณ์ (เช่น *.</a:t>
            </a:r>
            <a:r>
              <a:rPr lang="en-US" sz="2500" dirty="0" smtClean="0"/>
              <a:t>exe </a:t>
            </a:r>
            <a:r>
              <a:rPr lang="th-TH" sz="2500" dirty="0" smtClean="0"/>
              <a:t>หรือ *.</a:t>
            </a:r>
            <a:r>
              <a:rPr lang="en-US" sz="2500" dirty="0" err="1" smtClean="0"/>
              <a:t>dll</a:t>
            </a:r>
            <a:r>
              <a:rPr lang="en-US" sz="2500" dirty="0" smtClean="0"/>
              <a:t> </a:t>
            </a:r>
            <a:r>
              <a:rPr lang="th-TH" sz="2500" dirty="0" smtClean="0"/>
              <a:t>เป็นต้น)</a:t>
            </a:r>
            <a:endParaRPr lang="th-TH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/>
              <a:t>	การ</a:t>
            </a:r>
            <a:r>
              <a:rPr lang="th-TH" dirty="0" smtClean="0"/>
              <a:t>ใช้งานคอนโทรลในการสร้างอินเตอร์เฟส</a:t>
            </a:r>
            <a:br>
              <a:rPr lang="th-TH" dirty="0" smtClean="0"/>
            </a:br>
            <a:r>
              <a:rPr lang="th-TH" dirty="0" smtClean="0"/>
              <a:t>       จุดเริ่มต้นของการพัฒนาโปรแกรมประยุกต์ด้วย </a:t>
            </a:r>
            <a:r>
              <a:rPr lang="en-US" dirty="0" smtClean="0"/>
              <a:t>Visual Basic </a:t>
            </a:r>
            <a:r>
              <a:rPr lang="th-TH" dirty="0" smtClean="0"/>
              <a:t>ก็คือการนำคอนโทรลชนิดต่างๆ ที่ </a:t>
            </a:r>
            <a:r>
              <a:rPr lang="en-US" dirty="0" smtClean="0"/>
              <a:t>Visual Basic </a:t>
            </a:r>
            <a:r>
              <a:rPr lang="th-TH" dirty="0" smtClean="0"/>
              <a:t>จัดเตรียมไว้นำมาสร้างอินเตอร์เฟส การพัฒนาโปรแกรมประยุกต์ที่ดี ทำได้โดยการออกแบบอินเตอร์เฟสที่ใช้งานง่าย เป็นมิตรกับผู้ใช้ จะส่งผลให้ระยะเวลาในการพัฒนาโปรแกรมประยุกต์ลดลงไปได้มากทีเดียว เพราะสิ่งที่เหลืออยู่คือการเขียนโค้ดเพื่อทำให้โปร เจ็กต์ทำงานให้สมบูรณ์มากที่สุด</a:t>
            </a:r>
          </a:p>
          <a:p>
            <a:pPr>
              <a:buNone/>
            </a:pPr>
            <a:r>
              <a:rPr lang="th-TH" b="1" dirty="0" smtClean="0"/>
              <a:t>	การ</a:t>
            </a:r>
            <a:r>
              <a:rPr lang="th-TH" b="1" dirty="0" smtClean="0"/>
              <a:t>นำคอนโทรลมาใช้งาน</a:t>
            </a:r>
            <a:br>
              <a:rPr lang="th-TH" b="1" dirty="0" smtClean="0"/>
            </a:br>
            <a:r>
              <a:rPr lang="th-TH" dirty="0" smtClean="0"/>
              <a:t>สำหรับวิธีการนำคอนโทรลมาใช้งาน วาดอินเตอร์เฟสบนฟอร์ม มี 2 วิธี คือ</a:t>
            </a:r>
          </a:p>
          <a:p>
            <a:pPr>
              <a:buNone/>
            </a:pPr>
            <a:r>
              <a:rPr lang="th-TH" dirty="0" smtClean="0"/>
              <a:t>	1</a:t>
            </a:r>
            <a:r>
              <a:rPr lang="th-TH" dirty="0" smtClean="0"/>
              <a:t>. คลิ๊กที่ตัวคอนโทรลนั้น ๆ บน </a:t>
            </a:r>
            <a:r>
              <a:rPr lang="en-US" dirty="0" err="1" smtClean="0"/>
              <a:t>ToolBox</a:t>
            </a:r>
            <a:r>
              <a:rPr lang="en-US" dirty="0" smtClean="0"/>
              <a:t> </a:t>
            </a:r>
            <a:r>
              <a:rPr lang="th-TH" dirty="0" smtClean="0"/>
              <a:t>แล้วนำไปวาดบนฟอร์ม</a:t>
            </a:r>
            <a:br>
              <a:rPr lang="th-TH" dirty="0" smtClean="0"/>
            </a:br>
            <a:r>
              <a:rPr lang="th-TH" dirty="0" smtClean="0"/>
              <a:t>2. ดับเบิลคลิ๊กที่ตัวคอนโทรลนั้นเลย แล้ว </a:t>
            </a:r>
            <a:r>
              <a:rPr lang="en-US" dirty="0" smtClean="0"/>
              <a:t>Visual Basic </a:t>
            </a:r>
            <a:r>
              <a:rPr lang="th-TH" dirty="0" smtClean="0"/>
              <a:t>จะนำคอนโทรลไปวางบนฟอร์มให้โดยอัตโนมัติ ซึ่ง </a:t>
            </a:r>
            <a:r>
              <a:rPr lang="en-US" dirty="0" smtClean="0"/>
              <a:t>Visual Basic </a:t>
            </a:r>
            <a:r>
              <a:rPr lang="th-TH" dirty="0" smtClean="0"/>
              <a:t>จะตั้งค่า </a:t>
            </a:r>
            <a:r>
              <a:rPr lang="en-US" dirty="0" smtClean="0"/>
              <a:t>default </a:t>
            </a:r>
            <a:r>
              <a:rPr lang="th-TH" dirty="0" smtClean="0"/>
              <a:t>ไว้ให้ทั้งตำแหน่ง และขนาดของคอนโทรล แล้วค่อยแก้ในภายหลัง สำหรับคอนโทรล </a:t>
            </a:r>
            <a:r>
              <a:rPr lang="en-US" dirty="0" err="1" smtClean="0"/>
              <a:t>CommandButton</a:t>
            </a:r>
            <a:r>
              <a:rPr lang="en-US" dirty="0" smtClean="0"/>
              <a:t> </a:t>
            </a:r>
            <a:r>
              <a:rPr lang="th-TH" dirty="0" smtClean="0"/>
              <a:t>อาจใช้ขนาดที่ </a:t>
            </a:r>
            <a:r>
              <a:rPr lang="en-US" dirty="0" smtClean="0"/>
              <a:t>Visual Basic </a:t>
            </a:r>
            <a:r>
              <a:rPr lang="th-TH" dirty="0" smtClean="0"/>
              <a:t>ตั้งมาไปใช้งานเลยก็ได้ เพราะมีขนาดเหมาะสมอยู่แล้ว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th-TH" b="1" dirty="0"/>
              <a:t>เข้าสู่โปรแกรม </a:t>
            </a:r>
            <a:r>
              <a:rPr lang="en-US" b="1" dirty="0"/>
              <a:t>Visual Basic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เมื่อ</a:t>
            </a:r>
            <a:r>
              <a:rPr lang="th-TH" dirty="0"/>
              <a:t>เข้าสู่โปรแกรม </a:t>
            </a:r>
            <a:r>
              <a:rPr lang="en-US" dirty="0"/>
              <a:t>Visual Basic </a:t>
            </a:r>
            <a:r>
              <a:rPr lang="th-TH" dirty="0"/>
              <a:t>จะแสดงกรอบโต้ตอบสำหรับเลือกชนิดของโปรแกรมประยุกต์ ที่ต้องการ </a:t>
            </a:r>
          </a:p>
          <a:p>
            <a:endParaRPr lang="th-TH" dirty="0"/>
          </a:p>
        </p:txBody>
      </p:sp>
      <p:pic>
        <p:nvPicPr>
          <p:cNvPr id="27650" name="Picture 2" descr="http://www.lks.ac.th/kuanjit/vb1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071678"/>
            <a:ext cx="5000660" cy="4657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การใช้งาน </a:t>
            </a:r>
            <a:r>
              <a:rPr lang="en-US" b="1" dirty="0" smtClean="0"/>
              <a:t>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Editor </a:t>
            </a:r>
            <a:r>
              <a:rPr lang="th-TH" dirty="0" smtClean="0"/>
              <a:t>ถือได้ว่าเป็นส่วนที่มีความสำคัญมากอีกส่วนหนึ่งในบรรดาเครื่องมือที่ </a:t>
            </a:r>
            <a:r>
              <a:rPr lang="en-US" dirty="0" smtClean="0"/>
              <a:t>Visual Basic </a:t>
            </a:r>
            <a:r>
              <a:rPr lang="th-TH" dirty="0" smtClean="0"/>
              <a:t>มี เพราะใช้สำหรับเขียนโค้ดให้โปรแกรมประยุกต์ทำงานได้ เครื่องมือตัวนี้ต้องใช้งานมากที่สุด ในขบวนการพัฒนาโปรกแกรมประยุกต์ด้วย </a:t>
            </a:r>
            <a:r>
              <a:rPr lang="en-US" dirty="0" smtClean="0"/>
              <a:t>Visual Basic </a:t>
            </a:r>
            <a:r>
              <a:rPr lang="th-TH" dirty="0" smtClean="0"/>
              <a:t>การศึกษาสภาพแวดล้อมของ </a:t>
            </a:r>
            <a:r>
              <a:rPr lang="en-US" dirty="0" smtClean="0"/>
              <a:t>Editor </a:t>
            </a:r>
            <a:r>
              <a:rPr lang="th-TH" dirty="0" smtClean="0"/>
              <a:t>จึงมีความสำคัญเป็นอย่างยิ่ง สามารถแยกส่วนต่างๆ ของ </a:t>
            </a:r>
            <a:r>
              <a:rPr lang="en-US" dirty="0" smtClean="0"/>
              <a:t>Editor </a:t>
            </a:r>
            <a:r>
              <a:rPr lang="th-TH" dirty="0" smtClean="0"/>
              <a:t>ออกได้เป็น 3 ส่วนดังนี้ </a:t>
            </a:r>
          </a:p>
          <a:p>
            <a:pPr>
              <a:buNone/>
            </a:pPr>
            <a:r>
              <a:rPr lang="th-TH" dirty="0" smtClean="0"/>
              <a:t>	1</a:t>
            </a:r>
            <a:r>
              <a:rPr lang="th-TH" dirty="0" smtClean="0"/>
              <a:t>. ส่วน </a:t>
            </a:r>
            <a:r>
              <a:rPr lang="en-US" dirty="0" smtClean="0"/>
              <a:t>Object List Box </a:t>
            </a:r>
            <a:r>
              <a:rPr lang="th-TH" dirty="0" smtClean="0"/>
              <a:t>มีหน้าที่แสดงชื่อคอนโทรลหรืออ็อบเจกต์ที่ถูกนำมาใช้งาน</a:t>
            </a:r>
            <a:br>
              <a:rPr lang="th-TH" dirty="0" smtClean="0"/>
            </a:br>
            <a:r>
              <a:rPr lang="th-TH" dirty="0" smtClean="0"/>
              <a:t>2. ส่วน </a:t>
            </a:r>
            <a:r>
              <a:rPr lang="en-US" dirty="0" smtClean="0"/>
              <a:t>Event List Box </a:t>
            </a:r>
            <a:r>
              <a:rPr lang="th-TH" dirty="0" smtClean="0"/>
              <a:t>มีหน้าที่แสดงเหตุการณ์ (</a:t>
            </a:r>
            <a:r>
              <a:rPr lang="en-US" dirty="0" smtClean="0"/>
              <a:t>Event) </a:t>
            </a:r>
            <a:r>
              <a:rPr lang="th-TH" dirty="0" smtClean="0"/>
              <a:t>ของคอนโทรลที่ถูกเลือกใน </a:t>
            </a:r>
            <a:r>
              <a:rPr lang="en-US" dirty="0" smtClean="0"/>
              <a:t>Object List Box 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th-TH" dirty="0" smtClean="0"/>
              <a:t>ส่วนการเขียนโค้ด เมื่อเลือกคอนโทรลใน </a:t>
            </a:r>
            <a:r>
              <a:rPr lang="en-US" dirty="0" smtClean="0"/>
              <a:t>Object List Box </a:t>
            </a:r>
            <a:r>
              <a:rPr lang="th-TH" dirty="0" smtClean="0"/>
              <a:t>และเลือกเหตุการณ์ใน </a:t>
            </a:r>
            <a:r>
              <a:rPr lang="en-US" dirty="0" smtClean="0"/>
              <a:t>Event List Box </a:t>
            </a:r>
            <a:r>
              <a:rPr lang="th-TH" dirty="0" smtClean="0"/>
              <a:t>แล้ว </a:t>
            </a:r>
            <a:r>
              <a:rPr lang="en-US" dirty="0" smtClean="0"/>
              <a:t>Visual Basic </a:t>
            </a:r>
            <a:r>
              <a:rPr lang="th-TH" dirty="0" smtClean="0"/>
              <a:t>จะสร้างโพรซีเดอร์ (</a:t>
            </a:r>
            <a:r>
              <a:rPr lang="en-US" dirty="0" smtClean="0"/>
              <a:t>Procedure) </a:t>
            </a:r>
            <a:r>
              <a:rPr lang="th-TH" dirty="0" smtClean="0"/>
              <a:t>ให้อัตโนมัติ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th-TH" b="1" dirty="0" smtClean="0"/>
              <a:t>ความสามารถพิเศษของ </a:t>
            </a:r>
            <a:r>
              <a:rPr lang="en-US" b="1" dirty="0" smtClean="0"/>
              <a:t>Editor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th-TH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th-TH" dirty="0" smtClean="0"/>
              <a:t>		ใน</a:t>
            </a:r>
            <a:r>
              <a:rPr lang="th-TH" dirty="0" smtClean="0"/>
              <a:t>การใช้งาน </a:t>
            </a:r>
            <a:r>
              <a:rPr lang="en-US" dirty="0" smtClean="0"/>
              <a:t>Editor </a:t>
            </a:r>
            <a:r>
              <a:rPr lang="th-TH" dirty="0" smtClean="0"/>
              <a:t>เมื่อพิมพ์ชื่อคอนโทรลแล้วพิมพ์ </a:t>
            </a:r>
            <a:r>
              <a:rPr lang="en-US" dirty="0" smtClean="0"/>
              <a:t>Editor </a:t>
            </a:r>
            <a:r>
              <a:rPr lang="th-TH" dirty="0" smtClean="0"/>
              <a:t>จะแสดง </a:t>
            </a:r>
            <a:r>
              <a:rPr lang="en-US" dirty="0" smtClean="0"/>
              <a:t>ToolTip </a:t>
            </a:r>
            <a:r>
              <a:rPr lang="th-TH" dirty="0" smtClean="0"/>
              <a:t>ที่เป็นรายการพร็อพเพอร์ตี้หรือรายการเมธอดที่คอนโทรลนั้นสนับสนุนอยู่ขึ้นมาทันที ช่วยให้ไม่ต้องจำว่าคอนโทรลนี้มีพร็อพเพอร์ตี้หรือมีเมธอดอะไรบ้าง รวมถึงป้องกันไม่ให้พิมพ์ผิดอีกด้วย และถ้ามีการเรียกใช้งานฟังก์ชันมาตรฐานต่าง ๆ </a:t>
            </a:r>
            <a:r>
              <a:rPr lang="en-US" dirty="0" smtClean="0"/>
              <a:t>ToolTip </a:t>
            </a:r>
            <a:r>
              <a:rPr lang="th-TH" dirty="0" smtClean="0"/>
              <a:t>ก็จะแสดงรูปแบบไวยากรณ์ของฟังก์ชันนั้นๆ ให้ทันทีเช่นกัน</a:t>
            </a:r>
          </a:p>
          <a:p>
            <a:pPr>
              <a:buNone/>
            </a:pPr>
            <a:r>
              <a:rPr lang="th-TH" dirty="0" smtClean="0"/>
              <a:t>		ความสามารถ</a:t>
            </a:r>
            <a:r>
              <a:rPr lang="th-TH" dirty="0" smtClean="0"/>
              <a:t>ของ </a:t>
            </a:r>
            <a:r>
              <a:rPr lang="en-US" dirty="0" smtClean="0"/>
              <a:t>Editor </a:t>
            </a:r>
            <a:r>
              <a:rPr lang="th-TH" dirty="0" smtClean="0"/>
              <a:t>อีกอย่างก็คือสามารถตรวจสอบไวยากรณ์ (</a:t>
            </a:r>
            <a:r>
              <a:rPr lang="en-US" dirty="0" smtClean="0"/>
              <a:t>Syntax) </a:t>
            </a:r>
            <a:r>
              <a:rPr lang="th-TH" dirty="0" smtClean="0"/>
              <a:t>ตามโครงสร้างของภาษา </a:t>
            </a:r>
            <a:r>
              <a:rPr lang="en-US" dirty="0" smtClean="0"/>
              <a:t>Visual Basic </a:t>
            </a:r>
            <a:r>
              <a:rPr lang="th-TH" dirty="0" smtClean="0"/>
              <a:t>ได้อีกด้วย โดยขณะที่พิมพ์โค้ดเข้าไปเมื่อกด </a:t>
            </a:r>
            <a:r>
              <a:rPr lang="en-US" dirty="0" smtClean="0"/>
              <a:t>Enter </a:t>
            </a:r>
            <a:r>
              <a:rPr lang="th-TH" dirty="0" smtClean="0"/>
              <a:t>จบบรรทัด </a:t>
            </a:r>
            <a:r>
              <a:rPr lang="en-US" dirty="0" smtClean="0"/>
              <a:t>Visual Basic </a:t>
            </a:r>
            <a:r>
              <a:rPr lang="th-TH" dirty="0" smtClean="0"/>
              <a:t>จะทำงานตรวจสอบไวยากรณ์ทันที ถ้ามีข้อผิดพลาด ในการใช้งานไวยากรณ์เกิดขึ้น </a:t>
            </a:r>
            <a:r>
              <a:rPr lang="en-US" dirty="0" smtClean="0"/>
              <a:t>Visual Basic </a:t>
            </a:r>
            <a:r>
              <a:rPr lang="th-TH" dirty="0" smtClean="0"/>
              <a:t>จะแสดงข้อความช่วยเหลือที่เกี่ยวข้องความผิดพลาดนั้นๆ ขึ้นมาทันที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2050" name="Picture 2" descr="http://www.lks.ac.th/kuanjit/vb4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734168"/>
            <a:ext cx="4000528" cy="2837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การใช้ </a:t>
            </a:r>
            <a:r>
              <a:rPr lang="en-US" b="1" dirty="0" smtClean="0"/>
              <a:t>Message Box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	Message Box </a:t>
            </a:r>
            <a:r>
              <a:rPr lang="th-TH" dirty="0" smtClean="0"/>
              <a:t>เป็นเครื่องมือที่ใช้โต้ตอบกับผู้ใช้ โดยจะแสดงข้อมูล</a:t>
            </a:r>
            <a:r>
              <a:rPr lang="th-TH" dirty="0" smtClean="0"/>
              <a:t>เพียงอย่าง</a:t>
            </a:r>
            <a:r>
              <a:rPr lang="th-TH" dirty="0" smtClean="0"/>
              <a:t>เดียว แล้วให้ผู้ใช้ </a:t>
            </a:r>
            <a:r>
              <a:rPr lang="en-US" dirty="0" smtClean="0"/>
              <a:t>Click </a:t>
            </a:r>
            <a:r>
              <a:rPr lang="th-TH" dirty="0" smtClean="0"/>
              <a:t>ปุ่มเลือกในกรณีที่ต้องการให้ผู้ใช้</a:t>
            </a:r>
            <a:r>
              <a:rPr lang="th-TH" dirty="0" smtClean="0"/>
              <a:t>เลือกตอบ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รูปแบบ</a:t>
            </a:r>
            <a:r>
              <a:rPr lang="th-TH" b="1" dirty="0" smtClean="0"/>
              <a:t>การใช้งาน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MsgBox</a:t>
            </a:r>
            <a:r>
              <a:rPr lang="en-US" dirty="0" smtClean="0"/>
              <a:t> </a:t>
            </a:r>
            <a:r>
              <a:rPr lang="en-US" dirty="0" smtClean="0"/>
              <a:t>Prompt[,Buttons][,Title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900" b="1" dirty="0" smtClean="0"/>
              <a:t>	Prompt</a:t>
            </a:r>
            <a:r>
              <a:rPr lang="en-US" sz="1900" dirty="0" smtClean="0"/>
              <a:t> </a:t>
            </a:r>
            <a:r>
              <a:rPr lang="en-US" sz="1900" dirty="0" smtClean="0"/>
              <a:t>  </a:t>
            </a:r>
            <a:r>
              <a:rPr lang="th-TH" sz="1900" dirty="0" smtClean="0"/>
              <a:t>คือข้อความที่ต้องการแสดงใน </a:t>
            </a:r>
            <a:r>
              <a:rPr lang="en-US" sz="1900" dirty="0" err="1" smtClean="0"/>
              <a:t>MessageBox</a:t>
            </a:r>
            <a:r>
              <a:rPr lang="en-US" sz="1900" dirty="0" smtClean="0"/>
              <a:t> </a:t>
            </a:r>
            <a:r>
              <a:rPr lang="th-TH" sz="1900" dirty="0" smtClean="0"/>
              <a:t>ในกรณีที่ต้องการ แสดงข้อมูลหลายบรรทัดทำได้โดยเชื่อมกับ </a:t>
            </a:r>
            <a:r>
              <a:rPr lang="en-US" sz="1900" dirty="0" err="1" smtClean="0"/>
              <a:t>chr</a:t>
            </a:r>
            <a:r>
              <a:rPr lang="en-US" sz="1900" dirty="0" smtClean="0"/>
              <a:t>(13) </a:t>
            </a:r>
            <a:br>
              <a:rPr lang="en-US" sz="1900" dirty="0" smtClean="0"/>
            </a:br>
            <a:r>
              <a:rPr lang="en-US" sz="1900" b="1" dirty="0" smtClean="0"/>
              <a:t>Buttons</a:t>
            </a:r>
            <a:r>
              <a:rPr lang="en-US" sz="1900" dirty="0" smtClean="0"/>
              <a:t>  </a:t>
            </a:r>
            <a:r>
              <a:rPr lang="th-TH" sz="1900" dirty="0" smtClean="0"/>
              <a:t>คือส่วนที่ใช้กำหนดการแสดงปุ่มและกำหนดรูปไอคอนบน </a:t>
            </a:r>
            <a:r>
              <a:rPr lang="en-US" sz="1900" dirty="0" err="1" smtClean="0"/>
              <a:t>MessageBox</a:t>
            </a:r>
            <a:r>
              <a:rPr lang="en-US" sz="1900" dirty="0" smtClean="0"/>
              <a:t> </a:t>
            </a:r>
            <a:br>
              <a:rPr lang="en-US" sz="1900" dirty="0" smtClean="0"/>
            </a:br>
            <a:r>
              <a:rPr lang="en-US" sz="1900" b="1" dirty="0" smtClean="0"/>
              <a:t>Title </a:t>
            </a:r>
            <a:r>
              <a:rPr lang="en-US" sz="1900" dirty="0" smtClean="0"/>
              <a:t>      </a:t>
            </a:r>
            <a:r>
              <a:rPr lang="th-TH" sz="1900" dirty="0" smtClean="0"/>
              <a:t>คือส่วนของข้อความที่ต้องการแสดงบนแถบด้านบนของ </a:t>
            </a:r>
            <a:r>
              <a:rPr lang="en-US" sz="1900" dirty="0" err="1" smtClean="0"/>
              <a:t>MessageBox</a:t>
            </a:r>
            <a:r>
              <a:rPr lang="en-US" sz="1900" dirty="0" smtClean="0"/>
              <a:t>      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การกำหนดปุ่มและไอคอนของปุ่มสามารถทำได้โดยการระบุค่าคงที่ของแต่ละอย่างเชื่อมด้วยเครื่องหมาย + ซึ่งรายละเอียดของค่าคงที่สามารถใช้งานได้มีดังนี้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กลุ่มที่ใช้สำหรับกำหนดปุ่มที่จะแสดงใน </a:t>
            </a:r>
            <a:r>
              <a:rPr lang="en-US" sz="2800" dirty="0" err="1" smtClean="0"/>
              <a:t>MessageBox</a:t>
            </a:r>
            <a:r>
              <a:rPr lang="en-US" sz="2800" dirty="0" smtClean="0"/>
              <a:t>   </a:t>
            </a:r>
            <a:r>
              <a:rPr lang="th-TH" sz="2800" dirty="0" smtClean="0"/>
              <a:t>ค่าคงที่ รายละเอียด </a:t>
            </a:r>
            <a:endParaRPr lang="th-T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VbOKOnly</a:t>
            </a:r>
            <a:r>
              <a:rPr lang="en-US" dirty="0" smtClean="0"/>
              <a:t> </a:t>
            </a:r>
            <a:r>
              <a:rPr lang="th-TH" dirty="0" smtClean="0"/>
              <a:t>แสดงปุ่ม </a:t>
            </a:r>
            <a:r>
              <a:rPr lang="en-US" dirty="0" smtClean="0"/>
              <a:t>OK </a:t>
            </a:r>
            <a:r>
              <a:rPr lang="th-TH" dirty="0" smtClean="0"/>
              <a:t>ปุ่มเดียว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VbOKCancel</a:t>
            </a:r>
            <a:r>
              <a:rPr lang="en-US" dirty="0" smtClean="0"/>
              <a:t> </a:t>
            </a:r>
            <a:r>
              <a:rPr lang="th-TH" dirty="0" smtClean="0"/>
              <a:t>แสดงปุ่ม </a:t>
            </a:r>
            <a:r>
              <a:rPr lang="en-US" dirty="0" smtClean="0"/>
              <a:t>OK </a:t>
            </a:r>
            <a:r>
              <a:rPr lang="th-TH" dirty="0" smtClean="0"/>
              <a:t>และ </a:t>
            </a:r>
            <a:r>
              <a:rPr lang="en-US" dirty="0" smtClean="0"/>
              <a:t>Cancel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VbYesNo</a:t>
            </a:r>
            <a:r>
              <a:rPr lang="en-US" dirty="0" smtClean="0"/>
              <a:t> </a:t>
            </a:r>
            <a:r>
              <a:rPr lang="th-TH" dirty="0" smtClean="0"/>
              <a:t>แสดงปุ่ม </a:t>
            </a:r>
            <a:r>
              <a:rPr lang="en-US" dirty="0" smtClean="0"/>
              <a:t>Yes </a:t>
            </a:r>
            <a:r>
              <a:rPr lang="th-TH" dirty="0" smtClean="0"/>
              <a:t>และ </a:t>
            </a:r>
            <a:r>
              <a:rPr lang="en-US" dirty="0" smtClean="0"/>
              <a:t>No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VbYesNoCancel</a:t>
            </a:r>
            <a:r>
              <a:rPr lang="en-US" dirty="0" smtClean="0"/>
              <a:t> </a:t>
            </a:r>
            <a:r>
              <a:rPr lang="th-TH" dirty="0" smtClean="0"/>
              <a:t>แสดงปุ่ม </a:t>
            </a:r>
            <a:r>
              <a:rPr lang="en-US" dirty="0" smtClean="0"/>
              <a:t>Yes No </a:t>
            </a:r>
            <a:r>
              <a:rPr lang="th-TH" dirty="0" smtClean="0"/>
              <a:t>และ </a:t>
            </a:r>
            <a:r>
              <a:rPr lang="en-US" dirty="0" smtClean="0"/>
              <a:t>Cancel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VbAbortRetrylgnore</a:t>
            </a:r>
            <a:r>
              <a:rPr lang="en-US" dirty="0" smtClean="0"/>
              <a:t> </a:t>
            </a:r>
            <a:r>
              <a:rPr lang="th-TH" dirty="0" smtClean="0"/>
              <a:t>แสดงปุ่ม </a:t>
            </a:r>
            <a:r>
              <a:rPr lang="en-US" dirty="0" smtClean="0"/>
              <a:t>Abort Retry </a:t>
            </a:r>
            <a:r>
              <a:rPr lang="th-TH" dirty="0" smtClean="0"/>
              <a:t>และ </a:t>
            </a:r>
            <a:r>
              <a:rPr lang="en-US" dirty="0" err="1" smtClean="0"/>
              <a:t>lgnore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VbRetryCancel</a:t>
            </a:r>
            <a:r>
              <a:rPr lang="en-US" dirty="0" smtClean="0"/>
              <a:t> </a:t>
            </a:r>
            <a:r>
              <a:rPr lang="th-TH" dirty="0" smtClean="0"/>
              <a:t>แสดงปุ่ม </a:t>
            </a:r>
            <a:r>
              <a:rPr lang="en-US" dirty="0" smtClean="0"/>
              <a:t>Retry </a:t>
            </a:r>
            <a:r>
              <a:rPr lang="th-TH" dirty="0" smtClean="0"/>
              <a:t>และ </a:t>
            </a:r>
            <a:r>
              <a:rPr lang="en-US" dirty="0" smtClean="0"/>
              <a:t>Cancel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กลุ่มที่ใช้สำหรับกำหนดไอคอนที่จะแสดงใน </a:t>
            </a:r>
            <a:r>
              <a:rPr lang="en-US" sz="2800" dirty="0" err="1" smtClean="0"/>
              <a:t>MessageBox</a:t>
            </a:r>
            <a:r>
              <a:rPr lang="en-US" sz="2800" dirty="0" smtClean="0"/>
              <a:t>  </a:t>
            </a:r>
            <a:r>
              <a:rPr lang="th-TH" sz="2800" dirty="0" smtClean="0"/>
              <a:t>ค่าคงที่ รายละเอียด</a:t>
            </a:r>
            <a:endParaRPr lang="th-T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VbCritical</a:t>
            </a:r>
            <a:r>
              <a:rPr lang="en-US" dirty="0" smtClean="0"/>
              <a:t> </a:t>
            </a:r>
            <a:r>
              <a:rPr lang="th-TH" dirty="0" smtClean="0"/>
              <a:t>แสดงไอคอน </a:t>
            </a:r>
            <a:r>
              <a:rPr lang="en-US" dirty="0" smtClean="0"/>
              <a:t>Critical Message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VbExclamation</a:t>
            </a:r>
            <a:r>
              <a:rPr lang="en-US" dirty="0" smtClean="0"/>
              <a:t> </a:t>
            </a:r>
            <a:r>
              <a:rPr lang="th-TH" dirty="0" smtClean="0"/>
              <a:t>แสดงไอคอน </a:t>
            </a:r>
            <a:r>
              <a:rPr lang="en-US" dirty="0" smtClean="0"/>
              <a:t>Earning Message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Vblnformation</a:t>
            </a:r>
            <a:r>
              <a:rPr lang="en-US" dirty="0" smtClean="0"/>
              <a:t> </a:t>
            </a:r>
            <a:r>
              <a:rPr lang="th-TH" dirty="0" smtClean="0"/>
              <a:t>แสดงไอคอน </a:t>
            </a:r>
            <a:r>
              <a:rPr lang="en-US" dirty="0" smtClean="0"/>
              <a:t>Information Message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VbQuestion</a:t>
            </a:r>
            <a:r>
              <a:rPr lang="en-US" dirty="0" smtClean="0"/>
              <a:t> </a:t>
            </a:r>
            <a:r>
              <a:rPr lang="th-TH" dirty="0" smtClean="0"/>
              <a:t>แสดงไอคอน </a:t>
            </a:r>
            <a:r>
              <a:rPr lang="en-US" dirty="0" smtClean="0"/>
              <a:t>Question Message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กลุ่มที่ใช้สำหรับกำหนดปุ่มเริ่มต้น  ค่าคงที่ รายละเอียด</a:t>
            </a:r>
            <a:endParaRPr lang="th-T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VbDefaultButton1 </a:t>
            </a:r>
            <a:r>
              <a:rPr lang="th-TH" dirty="0" smtClean="0"/>
              <a:t>กำหนดให้ปุ่มแรกเป็นปุ่มเริ่มต้น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VbDefaultButton2 </a:t>
            </a:r>
            <a:r>
              <a:rPr lang="th-TH" dirty="0" smtClean="0"/>
              <a:t>กำหนดให้ปุ่มที่ 2 เป็นปุ่มเริ่มต้น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VbDefaultButton3 </a:t>
            </a:r>
            <a:r>
              <a:rPr lang="th-TH" dirty="0" smtClean="0"/>
              <a:t>กำหนดให้ปุ่มที่ 3 เป็นปุ่มเริ่มต้น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VbDefaultButton4 </a:t>
            </a:r>
            <a:r>
              <a:rPr lang="th-TH" dirty="0" smtClean="0"/>
              <a:t>กำหนดให้ปุ่มที่ 4 เป็นปุ่มเริ่มต้น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 </a:t>
            </a:r>
            <a:r>
              <a:rPr lang="en-US" b="1" dirty="0" err="1" smtClean="0"/>
              <a:t>InputBox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InputBox</a:t>
            </a:r>
            <a:r>
              <a:rPr lang="en-US" dirty="0" smtClean="0"/>
              <a:t> </a:t>
            </a:r>
            <a:r>
              <a:rPr lang="th-TH" dirty="0" smtClean="0"/>
              <a:t>เป็นเครื่องมือที่ใช้รับข้อมูลโดยให้ผู้ใช้ป้อนข้อมูลลงไป แล้วเก็บข้อมูลนั้นไว้ในตัวแปร</a:t>
            </a:r>
          </a:p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/>
              <a:t>รูปแบบการใช้งาน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b="1" dirty="0" err="1" smtClean="0"/>
              <a:t>InputBox</a:t>
            </a:r>
            <a:r>
              <a:rPr lang="en-US" sz="2800" b="1" dirty="0" smtClean="0"/>
              <a:t>(Prompt</a:t>
            </a:r>
            <a:r>
              <a:rPr lang="en-US" sz="2800" b="1" dirty="0" smtClean="0"/>
              <a:t>[,Title][,Default</a:t>
            </a:r>
            <a:r>
              <a:rPr lang="en-US" sz="2800" b="1" dirty="0" smtClean="0"/>
              <a:t>])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	Prompt</a:t>
            </a:r>
            <a:r>
              <a:rPr lang="en-US" sz="2000" dirty="0" smtClean="0"/>
              <a:t> </a:t>
            </a:r>
            <a:r>
              <a:rPr lang="en-US" sz="2000" dirty="0" smtClean="0"/>
              <a:t>  </a:t>
            </a:r>
            <a:r>
              <a:rPr lang="th-TH" sz="2000" dirty="0" smtClean="0"/>
              <a:t>คือข้อความที่ต้องการแสดงใน </a:t>
            </a:r>
            <a:r>
              <a:rPr lang="en-US" sz="2000" dirty="0" err="1" smtClean="0"/>
              <a:t>InputBox</a:t>
            </a:r>
            <a:r>
              <a:rPr lang="en-US" sz="2000" dirty="0" smtClean="0"/>
              <a:t> </a:t>
            </a:r>
            <a:r>
              <a:rPr lang="th-TH" sz="2000" dirty="0" smtClean="0"/>
              <a:t>ในกรณีที่ต้องการ แสดงข้อมูลหลายบรรทัดทำได้โดยเชื่อมกับ </a:t>
            </a:r>
            <a:r>
              <a:rPr lang="en-US" sz="2000" dirty="0" err="1" smtClean="0"/>
              <a:t>chr</a:t>
            </a:r>
            <a:r>
              <a:rPr lang="en-US" sz="2000" dirty="0" smtClean="0"/>
              <a:t>(13) </a:t>
            </a:r>
            <a:br>
              <a:rPr lang="en-US" sz="2000" dirty="0" smtClean="0"/>
            </a:br>
            <a:r>
              <a:rPr lang="en-US" sz="2000" b="1" dirty="0" smtClean="0"/>
              <a:t>Title</a:t>
            </a:r>
            <a:r>
              <a:rPr lang="en-US" sz="2000" dirty="0" smtClean="0"/>
              <a:t>        </a:t>
            </a:r>
            <a:r>
              <a:rPr lang="th-TH" sz="2000" dirty="0" smtClean="0"/>
              <a:t>คือส่วนของข้อความที่ต้องการแสดงบนแถบด้านบนของ </a:t>
            </a:r>
            <a:r>
              <a:rPr lang="en-US" sz="2000" dirty="0" err="1" smtClean="0"/>
              <a:t>InputBox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b="1" dirty="0" smtClean="0"/>
              <a:t>Default</a:t>
            </a:r>
            <a:r>
              <a:rPr lang="en-US" sz="2000" dirty="0" smtClean="0"/>
              <a:t>   </a:t>
            </a:r>
            <a:r>
              <a:rPr lang="th-TH" sz="2000" dirty="0" smtClean="0"/>
              <a:t>คือค่าที่กำหนดให้กรณีที่ไม่มีการป้อนข้อมูลใน </a:t>
            </a:r>
            <a:r>
              <a:rPr lang="en-US" sz="2000" dirty="0" err="1" smtClean="0"/>
              <a:t>InputBox</a:t>
            </a:r>
            <a:endParaRPr lang="en-US" sz="20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71462"/>
            <a:ext cx="8229600" cy="1143000"/>
          </a:xfrm>
        </p:spPr>
        <p:txBody>
          <a:bodyPr/>
          <a:lstStyle/>
          <a:p>
            <a:r>
              <a:rPr lang="th-TH" b="1" dirty="0" smtClean="0"/>
              <a:t>การสร้างเมนู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2800" dirty="0" smtClean="0"/>
              <a:t>ในการ</a:t>
            </a:r>
            <a:r>
              <a:rPr lang="th-TH" sz="2800" dirty="0" smtClean="0"/>
              <a:t>พัฒนาโปรแกรมประยุกต์ 1 โปรแกรมจะประกอบไปด้วยฟอร์มจำนวนมาก ในการเรียกใช้งานฟอร์มแต่ละฟอร์มจำเป็นจะต้องมีเมนูมาช่วยจัดหมวดหมู่ของฟอร์ม เพื่อให้ง่ายต่อการใช้งาน การสร้างเมนูใน </a:t>
            </a:r>
            <a:r>
              <a:rPr lang="en-US" sz="2800" dirty="0" smtClean="0"/>
              <a:t>Visual Basic </a:t>
            </a:r>
            <a:r>
              <a:rPr lang="th-TH" sz="2800" dirty="0" smtClean="0"/>
              <a:t>สามารถทำได้โดยเรียกใช้คำสั่งสำหรับสร้างเมนูโดย </a:t>
            </a:r>
            <a:r>
              <a:rPr lang="en-US" sz="2800" dirty="0" smtClean="0"/>
              <a:t>Chick </a:t>
            </a:r>
            <a:r>
              <a:rPr lang="th-TH" sz="2800" dirty="0" smtClean="0"/>
              <a:t>ขวาบนฟอร์มที่ต้องการสร้างเมนู เลือกคำสั่ง </a:t>
            </a:r>
            <a:r>
              <a:rPr lang="en-US" sz="2800" dirty="0" smtClean="0"/>
              <a:t>Menu Editor </a:t>
            </a:r>
            <a:endParaRPr lang="th-TH" sz="2800" dirty="0"/>
          </a:p>
        </p:txBody>
      </p:sp>
      <p:pic>
        <p:nvPicPr>
          <p:cNvPr id="99330" name="Picture 2" descr="http://www.lks.ac.th/kuanjit/VB4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000372"/>
            <a:ext cx="4286280" cy="3761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 smtClean="0"/>
              <a:t>รายละเอียดต่าง ๆ ของ </a:t>
            </a:r>
            <a:r>
              <a:rPr lang="en-US" b="1" dirty="0" smtClean="0"/>
              <a:t>Menu </a:t>
            </a:r>
            <a:r>
              <a:rPr lang="en-US" b="1" dirty="0" smtClean="0"/>
              <a:t>Editor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44" y="1142984"/>
            <a:ext cx="5429256" cy="492922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Caption </a:t>
            </a:r>
            <a:r>
              <a:rPr lang="th-TH" sz="2400" dirty="0" smtClean="0"/>
              <a:t>ข้อความที่จะปรากฏบนเมนู </a:t>
            </a:r>
            <a:endParaRPr lang="th-TH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Name </a:t>
            </a:r>
            <a:r>
              <a:rPr lang="th-TH" sz="2400" dirty="0" smtClean="0"/>
              <a:t>ชื่อเมนู ห้ามซ้ำกัน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Index </a:t>
            </a:r>
            <a:r>
              <a:rPr lang="th-TH" sz="2400" dirty="0" smtClean="0"/>
              <a:t>ใช้สำหรับระบุลำดับกรณีที่กำหนดให้เป็นเมนูแบบอาร์เรย์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ShortCut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ใช้สำหรับกำหนดคีย์ลัดในการเรียกใช้เมนู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Checked </a:t>
            </a:r>
            <a:r>
              <a:rPr lang="th-TH" sz="2400" dirty="0" smtClean="0"/>
              <a:t>กำหนดให้เป็นเมนูที่มีเครื่องหมายถูกหน้าเมน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Enabled </a:t>
            </a:r>
            <a:r>
              <a:rPr lang="th-TH" sz="2400" dirty="0" smtClean="0"/>
              <a:t>กำหนดให้สามารถใช้งานเมนูได้ถ้ามีเครื่องหมายถูก หรือ กำหนดให้ค่าเป็น </a:t>
            </a:r>
            <a:r>
              <a:rPr lang="en-US" sz="2400" dirty="0" smtClean="0"/>
              <a:t>True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Visible </a:t>
            </a:r>
            <a:r>
              <a:rPr lang="th-TH" sz="2400" dirty="0" smtClean="0"/>
              <a:t>กำหนดให้</a:t>
            </a:r>
            <a:r>
              <a:rPr lang="th-TH" sz="2400" dirty="0" smtClean="0"/>
              <a:t>แสดงเมนูถ้ามีเครื่องหมายถูก หรือ กำหนดให้มีค่าเป็น </a:t>
            </a:r>
            <a:r>
              <a:rPr lang="en-US" sz="2400" dirty="0" smtClean="0"/>
              <a:t>True </a:t>
            </a:r>
            <a:endParaRPr lang="th-TH" sz="2400" dirty="0"/>
          </a:p>
        </p:txBody>
      </p:sp>
      <p:pic>
        <p:nvPicPr>
          <p:cNvPr id="111618" name="Picture 2" descr="http://www.lks.ac.th/kuanjit/VB4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285860"/>
            <a:ext cx="3486150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ข้อมูลและตัวแปร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	ชนิด</a:t>
            </a:r>
            <a:r>
              <a:rPr lang="th-TH" dirty="0" smtClean="0"/>
              <a:t>ของข้อมูล การใช้งานตัวแปร และค่าคงที่ ที่ใช้กับ </a:t>
            </a:r>
            <a:r>
              <a:rPr lang="en-US" dirty="0" smtClean="0"/>
              <a:t>Visual Basic </a:t>
            </a:r>
            <a:r>
              <a:rPr lang="th-TH" dirty="0" smtClean="0"/>
              <a:t>ไม่ว่าโปรแกรมประยุกต์ใด ภาษาใด สิ่งที่ต้องรู้เป็นอันดับแรกๆ ก็คือ ตัวแปร ค่าคงที่และ ชนิดของข้อมูล ของภาษานั้น ๆ ซึ่งจะทำให้เห็นข้อจำกัดต่างๆ ในภาษานั้น ๆ ทำให้สามารถใช้งานได้อย่างถูกต้อง และมีประสิทธิภาพ เพราะตัวแปรและค่าคงที่ถือได้ว่าเป็นตัวแทนของข้อมูล ที่จะต้องนำไปใช้งาน ประมวลผล และแสดงสิ่งที่ได้จากการประมวลผล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dirty="0"/>
              <a:t>เมื่อเลือกชนิดของโปรแกรมประยุกต์เป็นแบบ </a:t>
            </a:r>
            <a:r>
              <a:rPr lang="en-US" dirty="0"/>
              <a:t>Standard EXE </a:t>
            </a:r>
            <a:r>
              <a:rPr lang="th-TH" dirty="0"/>
              <a:t>จะเข้าสู่หน้าต่างของ </a:t>
            </a:r>
            <a:r>
              <a:rPr lang="en-US" dirty="0"/>
              <a:t>Visual </a:t>
            </a:r>
            <a:r>
              <a:rPr lang="en-US" dirty="0" smtClean="0"/>
              <a:t>Basic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/>
              <a:t>ในแต่ละส่วนของ </a:t>
            </a:r>
            <a:r>
              <a:rPr lang="en-US" dirty="0"/>
              <a:t>Visual Basic </a:t>
            </a:r>
            <a:r>
              <a:rPr lang="th-TH" dirty="0"/>
              <a:t>จะมีหน้าที่แตกต่างกันไป ซึ่งในระหว่างการพัฒนาโปรแกรมประยุกต์ จะต้องใช้ส่วนต่าง ๆ เหล่านี้ ในการพัฒนาโปรแกรมประยุกต์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pic>
        <p:nvPicPr>
          <p:cNvPr id="35842" name="Picture 2" descr="http://www.lks.ac.th/kuanjit/vb1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571612"/>
            <a:ext cx="4444603" cy="3289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	ชนิด</a:t>
            </a:r>
            <a:r>
              <a:rPr lang="th-TH" b="1" dirty="0" smtClean="0"/>
              <a:t>ของข้อมูล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		Visual </a:t>
            </a:r>
            <a:r>
              <a:rPr lang="en-US" dirty="0" smtClean="0"/>
              <a:t>Basic </a:t>
            </a:r>
            <a:r>
              <a:rPr lang="th-TH" dirty="0" smtClean="0"/>
              <a:t>มีชนิดของข้อมูลหลายชนิด ไม่ว่าจะเป็นตัวเลขจำนวนเต็ม ตัวเลขที่มีทศนิยม ข้อความ ตัวเลขทางการเงิน ค่าทางตรรกะ เป็นต้น ข้อมูลแต่ละชนิด จะใช้พื้นที่ในการเก็บไม่เท่ากัน รวมถึงความเร็วในการประมวลผลก็แตกต่างกันด้วย สามารถแบ่งชนิดของข้อมูลที่ใช้กัน </a:t>
            </a:r>
            <a:r>
              <a:rPr lang="en-US" dirty="0" smtClean="0"/>
              <a:t>Visual Basic </a:t>
            </a:r>
            <a:r>
              <a:rPr lang="th-TH" dirty="0" smtClean="0"/>
              <a:t>ได้ดังตารางต่อไปนี้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ชนิดของข้อมูล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24884"/>
          <a:ext cx="8229600" cy="53187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185842"/>
                <a:gridCol w="4714908"/>
                <a:gridCol w="232885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ชนิดข้อมูล</a:t>
                      </a:r>
                      <a:endParaRPr lang="th-TH" sz="1600" b="0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รายละเอียด </a:t>
                      </a:r>
                      <a:endParaRPr lang="th-TH" sz="1600" b="0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หน่วยความจำ </a:t>
                      </a:r>
                      <a:endParaRPr lang="th-TH" sz="1600" b="0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เก็บค่าทางตรรกะที่ได้มี 2 ค่า คือ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true (</a:t>
                      </a:r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จริง),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false (</a:t>
                      </a:r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เท็จ)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Bytes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เก็บค่าเลขจำนวนเต็มตั้งแต่ 0-255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Byte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ใช้เก็บตัวเลขจำนวนจริง มีค่าระหว่าง - 922,337,203,685,477.5808 ถึง 922,337,203,685,477.5807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Bytes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ใช้สำหรับเก็บวันที่และเวลา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Bytes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ใช้เก็บตัวเลขจำนวนจริง แยกเป็น 2 กรณี คือ ค่าบวกอยู่ระหว่าง 4.94065645841247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E-324 </a:t>
                      </a:r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ถึง 1.79769313486232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E308 </a:t>
                      </a:r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ค่าลบอยู่ระหว่าง - 1.79769313486232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E308 </a:t>
                      </a:r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ถึง -4.94065645841247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E-324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Bytes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เก็บค่าเลขจำนวนเต็มที่มีค่าระหว่าง -32768 ถึง 32767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Bytes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ใช้เก็บเลขจำนวนเต็มที่มีค่าระหว่าง -2,147,483,648 ถึง 2,147,483,647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Bytes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ใช้สำหรับแทนวัตถุที่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Visual Basic </a:t>
                      </a:r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สนับสนุน 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Bytes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ใช้เก็บตัวเลขจำนวนจริง แยกเป็น 2 กรณี คือ ค่าบวกอยู่ระหว่าง 1.401298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E-45 </a:t>
                      </a:r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ถึง 3.402823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E38 </a:t>
                      </a:r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และค่าลบอยู่ระหว่าง -3.402823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E38 </a:t>
                      </a:r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ถึง -1.401298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E45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Bytes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ใช้เก็บตัวอักษร ข้อความ และตัวเลข 1 ตัว/1 ไบต์ 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ข้อมูลพิเศษสามารถเก็บข้อมูลได้ทุกชนิด 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Bytes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th-TH" b="1" dirty="0"/>
              <a:t>ทูลบาร์ (</a:t>
            </a:r>
            <a:r>
              <a:rPr lang="en-US" b="1" dirty="0"/>
              <a:t>Toolbars)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400" dirty="0" smtClean="0"/>
              <a:t>เป็น</a:t>
            </a:r>
            <a:r>
              <a:rPr lang="th-TH" sz="2400" dirty="0"/>
              <a:t>แถบสัญลักษณ์ที่ใช้สำหรับเข้าถึงชุดคำสั่งของ </a:t>
            </a:r>
            <a:r>
              <a:rPr lang="en-US" sz="2400" dirty="0"/>
              <a:t>Visual Basic </a:t>
            </a:r>
            <a:r>
              <a:rPr lang="th-TH" sz="2400" dirty="0"/>
              <a:t>ได้ทันที โดยจะนำคำสั่งที่ถูกใช้งานบ่อย ๆ มาแสดง</a:t>
            </a:r>
          </a:p>
          <a:p>
            <a:endParaRPr lang="th-TH" sz="2400" dirty="0" smtClean="0"/>
          </a:p>
          <a:p>
            <a:endParaRPr lang="th-TH" sz="2400" dirty="0"/>
          </a:p>
          <a:p>
            <a:r>
              <a:rPr lang="th-TH" sz="2400" b="1" dirty="0"/>
              <a:t>ทูลบาร์สามารถแบ่งออกได้เป็น 4 กลุ่มใหญ่ ๆ คือ</a:t>
            </a:r>
            <a:endParaRPr lang="th-TH" sz="2400" dirty="0"/>
          </a:p>
          <a:p>
            <a:r>
              <a:rPr lang="th-TH" sz="2400" b="1" i="1" dirty="0"/>
              <a:t>1. </a:t>
            </a:r>
            <a:r>
              <a:rPr lang="en-US" sz="2400" b="1" i="1" dirty="0"/>
              <a:t>Standard Toolbars</a:t>
            </a:r>
            <a:r>
              <a:rPr lang="en-US" sz="2400" dirty="0"/>
              <a:t> </a:t>
            </a:r>
            <a:r>
              <a:rPr lang="th-TH" sz="2400" dirty="0"/>
              <a:t>เป็นทูลบาร์มาตรฐานประกอบด้วยคำสั่งที่เกี่ยวกับการจัดการ </a:t>
            </a:r>
            <a:r>
              <a:rPr lang="en-US" sz="2400" dirty="0"/>
              <a:t>Project</a:t>
            </a:r>
          </a:p>
          <a:p>
            <a:r>
              <a:rPr lang="en-US" sz="2400" b="1" i="1" dirty="0"/>
              <a:t>2. Edit Toolbars </a:t>
            </a:r>
            <a:r>
              <a:rPr lang="th-TH" sz="2400" dirty="0"/>
              <a:t>เป็นทูลบาร์ที่ประกอบไปด้วยคำสั่งที่ใช้สำหรับช่วยในการเขียนโค้ดใน </a:t>
            </a:r>
            <a:r>
              <a:rPr lang="en-US" sz="2400" dirty="0"/>
              <a:t>code editor</a:t>
            </a:r>
          </a:p>
          <a:p>
            <a:r>
              <a:rPr lang="en-US" sz="2400" b="1" i="1" dirty="0"/>
              <a:t>3. Debug Toolbars</a:t>
            </a:r>
            <a:r>
              <a:rPr lang="en-US" sz="2400" dirty="0"/>
              <a:t> </a:t>
            </a:r>
            <a:r>
              <a:rPr lang="th-TH" sz="2400" dirty="0"/>
              <a:t>เป็นทูลบาร์ที่ประกอบไปด้วยคำสั่งที่ใช้สำหรับตรวจสอบการทำงานการประมวลผลโปรแกรม</a:t>
            </a:r>
          </a:p>
          <a:p>
            <a:r>
              <a:rPr lang="th-TH" sz="2400" b="1" i="1" dirty="0"/>
              <a:t>4. </a:t>
            </a:r>
            <a:r>
              <a:rPr lang="en-US" sz="2400" b="1" i="1" dirty="0"/>
              <a:t>Form Editor Toolbars</a:t>
            </a:r>
            <a:r>
              <a:rPr lang="en-US" sz="2400" dirty="0"/>
              <a:t> </a:t>
            </a:r>
            <a:r>
              <a:rPr lang="th-TH" sz="2400" dirty="0"/>
              <a:t>เป็นทูลบาร์ที่ประกอบไปด้วยคำสั่งที่ใช้สำหรับช่วยในการปรับขนาด, ย้าย, เปลี่ยนตำแหน่งคอนโทรลต่าง ๆ ที่อยู่บนฟอร์ม </a:t>
            </a:r>
          </a:p>
          <a:p>
            <a:endParaRPr lang="th-TH" sz="2400" dirty="0"/>
          </a:p>
        </p:txBody>
      </p:sp>
      <p:pic>
        <p:nvPicPr>
          <p:cNvPr id="37890" name="Picture 2" descr="http://www.lks.ac.th/kuanjit/vb1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71611"/>
            <a:ext cx="7072362" cy="949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en-US" b="1" dirty="0" err="1"/>
              <a:t>Toolboxs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คือ</a:t>
            </a:r>
            <a:r>
              <a:rPr lang="th-TH" dirty="0"/>
              <a:t>แถบสัญลักษณ์ </a:t>
            </a:r>
            <a:r>
              <a:rPr lang="en-US" dirty="0"/>
              <a:t>Controls </a:t>
            </a:r>
            <a:r>
              <a:rPr lang="th-TH" dirty="0"/>
              <a:t>ต่าง ๆ ที่ใช้สำหรับพัฒนาโปรแกรมประยุกต์ แบ่ง เป็น 2 กลุ่ม คือ</a:t>
            </a:r>
          </a:p>
        </p:txBody>
      </p:sp>
      <p:pic>
        <p:nvPicPr>
          <p:cNvPr id="39938" name="Picture 2" descr="http://www.lks.ac.th/kuanjit/vb10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714488"/>
            <a:ext cx="928694" cy="4493242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928794" y="1714488"/>
            <a:ext cx="6910406" cy="456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endParaRPr lang="th-TH" sz="3200" b="1" dirty="0" smtClean="0"/>
          </a:p>
          <a:p>
            <a:pPr marL="342900" lvl="0" indent="-342900">
              <a:spcBef>
                <a:spcPct val="20000"/>
              </a:spcBef>
            </a:pPr>
            <a:r>
              <a:rPr lang="th-TH" sz="3200" b="1" dirty="0" smtClean="0"/>
              <a:t>1</a:t>
            </a:r>
            <a:r>
              <a:rPr lang="th-TH" sz="3200" b="1" dirty="0"/>
              <a:t>. คอนโทรลภายใน (</a:t>
            </a:r>
            <a:r>
              <a:rPr lang="en-US" sz="3200" b="1" dirty="0"/>
              <a:t>Intrinsic controls)</a:t>
            </a:r>
            <a:r>
              <a:rPr lang="en-US" sz="3200" dirty="0"/>
              <a:t> </a:t>
            </a:r>
            <a:r>
              <a:rPr lang="th-TH" sz="3200" dirty="0"/>
              <a:t>เป็นชุดคอนโทรลมาตรฐานของ </a:t>
            </a:r>
            <a:r>
              <a:rPr lang="en-US" sz="3200" dirty="0"/>
              <a:t>Visual Basic </a:t>
            </a:r>
            <a:r>
              <a:rPr lang="th-TH" sz="3200" dirty="0"/>
              <a:t>ทุก ๆ ครั้งที่มีการเรียกใช้ </a:t>
            </a:r>
            <a:r>
              <a:rPr lang="en-US" sz="3200" dirty="0"/>
              <a:t>Form </a:t>
            </a:r>
            <a:r>
              <a:rPr lang="th-TH" sz="3200" dirty="0"/>
              <a:t>เพื่อสร้างโปรแกรมประยุกต์ คอลโทรลชุดนี้จะถูกเรียกขึ้นมาอัตโนมัติ สามารถเลือกใช้งานคอลโทรลกลุ่มนี้ได้ทันที </a:t>
            </a: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29132"/>
            <a:ext cx="8229600" cy="169703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b="1" dirty="0" smtClean="0"/>
              <a:t>		2</a:t>
            </a:r>
            <a:r>
              <a:rPr lang="th-TH" b="1" dirty="0"/>
              <a:t>. คอนโทรล </a:t>
            </a:r>
            <a:r>
              <a:rPr lang="en-US" b="1" dirty="0"/>
              <a:t>ActiveX (ActiveX controls)</a:t>
            </a:r>
            <a:r>
              <a:rPr lang="en-US" dirty="0"/>
              <a:t> </a:t>
            </a:r>
            <a:r>
              <a:rPr lang="th-TH" dirty="0"/>
              <a:t>เป็นชุดคอนโทรลเพิ่มเติมที่ไมโครซอฟท์จัดเตรียมไว้ เพื่อเพิ่มขีดความสามารถในการพัฒนาโปรแกรมประยุกต์ การเพิ่มคอนโทรลกลุ่มนี้เข้ามาในทูลบ๊อกซ์ทำโดยเลือกเมนู </a:t>
            </a:r>
            <a:r>
              <a:rPr lang="en-US" dirty="0"/>
              <a:t>Project/Components (</a:t>
            </a:r>
            <a:r>
              <a:rPr lang="th-TH" dirty="0"/>
              <a:t>หรือคลิ๊กขวาตรงแถบทูลบ๊อกซ์เลือกคำสั่ง</a:t>
            </a:r>
          </a:p>
        </p:txBody>
      </p:sp>
      <p:pic>
        <p:nvPicPr>
          <p:cNvPr id="41986" name="Picture 2" descr="http://www.lks.ac.th/kuanjit/vb1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22727"/>
            <a:ext cx="4929222" cy="4234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b="1" dirty="0"/>
              <a:t>Form Designer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2400" dirty="0" smtClean="0"/>
              <a:t>	เป็น</a:t>
            </a:r>
            <a:r>
              <a:rPr lang="th-TH" sz="2400" dirty="0"/>
              <a:t>ส่วนที่ใช้ออกแบบการแสดงผลส่วนที่ใช้ติดต่อกับผู้ใช้ ฟอร์มเป็นออบเจ็กต์แรกที่ถูกเตรียมไว้ให้ใช้งาน คอลโทรลทุกตัวที่ต้องการใช้งานจะต้องนำไปบรรจุไว้ในฟอร์ม นำคอลโทรลมาประกอบกันขึ้นเป็นโปรแกรมประยุกต์ ทุกครั้งที่เปิด </a:t>
            </a:r>
            <a:r>
              <a:rPr lang="en-US" sz="2400" dirty="0"/>
              <a:t>Visual Basic </a:t>
            </a:r>
            <a:r>
              <a:rPr lang="th-TH" sz="2400" dirty="0"/>
              <a:t>ขึ้นมา หรือ สร้าง </a:t>
            </a:r>
            <a:r>
              <a:rPr lang="en-US" sz="2400" dirty="0"/>
              <a:t>Project </a:t>
            </a:r>
            <a:r>
              <a:rPr lang="th-TH" sz="2400" dirty="0"/>
              <a:t>ใหม่จะมีฟอร์มว่าง 1 ฟอร์มถูกสร้างเตรียมไว้เสมอ</a:t>
            </a:r>
          </a:p>
        </p:txBody>
      </p:sp>
      <p:pic>
        <p:nvPicPr>
          <p:cNvPr id="44034" name="Picture 2" descr="http://www.lks.ac.th/kuanjit/vb10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643182"/>
            <a:ext cx="4214842" cy="3811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1214</Words>
  <Application>Microsoft Office PowerPoint</Application>
  <PresentationFormat>On-screen Show (4:3)</PresentationFormat>
  <Paragraphs>474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ความรู้เบื้องต้นเกี่ยวกับ Visual Basic (VB)</vt:lpstr>
      <vt:lpstr>Slide 2</vt:lpstr>
      <vt:lpstr>Slide 3</vt:lpstr>
      <vt:lpstr>เข้าสู่โปรแกรม Visual Basic</vt:lpstr>
      <vt:lpstr>Slide 5</vt:lpstr>
      <vt:lpstr>ทูลบาร์ (Toolbars)</vt:lpstr>
      <vt:lpstr>Toolboxs</vt:lpstr>
      <vt:lpstr>Slide 8</vt:lpstr>
      <vt:lpstr>Form Designer</vt:lpstr>
      <vt:lpstr>Project Explorer</vt:lpstr>
      <vt:lpstr>ส่วนประกอบของโปรเจ็กต์</vt:lpstr>
      <vt:lpstr>Properties Window</vt:lpstr>
      <vt:lpstr>Slide 13</vt:lpstr>
      <vt:lpstr>Slide 14</vt:lpstr>
      <vt:lpstr>Slide 15</vt:lpstr>
      <vt:lpstr>Slide 16</vt:lpstr>
      <vt:lpstr>ออบเจ็กและฟอร์ม</vt:lpstr>
      <vt:lpstr>Slide 18</vt:lpstr>
      <vt:lpstr>Slide 19</vt:lpstr>
      <vt:lpstr>Slide 20</vt:lpstr>
      <vt:lpstr>Slide 21</vt:lpstr>
      <vt:lpstr>พร็อพเพอร์ตี้ที่สำคัญของฟอร์ม</vt:lpstr>
      <vt:lpstr>เมธอดที่สำคัญของ Form</vt:lpstr>
      <vt:lpstr>อีเวนต์ที่สำคัญของ Form</vt:lpstr>
      <vt:lpstr>การกำหนดค่าพร็อพเพอร์ตี้ของ Form สามารถจะกำหนดได้ 2 วิธี</vt:lpstr>
      <vt:lpstr>Slide 26</vt:lpstr>
      <vt:lpstr>ActiveX Control พื้นฐาน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การสร้าง Application </vt:lpstr>
      <vt:lpstr>Slide 39</vt:lpstr>
      <vt:lpstr>การใช้งาน Editor</vt:lpstr>
      <vt:lpstr>ความสามารถพิเศษของ Editor</vt:lpstr>
      <vt:lpstr>การใช้ Message Box </vt:lpstr>
      <vt:lpstr>กลุ่มที่ใช้สำหรับกำหนดปุ่มที่จะแสดงใน MessageBox   ค่าคงที่ รายละเอียด </vt:lpstr>
      <vt:lpstr>กลุ่มที่ใช้สำหรับกำหนดไอคอนที่จะแสดงใน MessageBox  ค่าคงที่ รายละเอียด</vt:lpstr>
      <vt:lpstr>กลุ่มที่ใช้สำหรับกำหนดปุ่มเริ่มต้น  ค่าคงที่ รายละเอียด</vt:lpstr>
      <vt:lpstr>การใช้ InputBox</vt:lpstr>
      <vt:lpstr>การสร้างเมนู</vt:lpstr>
      <vt:lpstr>รายละเอียดต่าง ๆ ของ Menu Editor</vt:lpstr>
      <vt:lpstr>ข้อมูลและตัวแปร </vt:lpstr>
      <vt:lpstr>Slide 50</vt:lpstr>
      <vt:lpstr>ชนิดของข้อมูล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ทฤษฎีบทมูลฐานของแคลคูลัส</dc:title>
  <dc:creator>atc</dc:creator>
  <cp:lastModifiedBy>atc</cp:lastModifiedBy>
  <cp:revision>23</cp:revision>
  <dcterms:created xsi:type="dcterms:W3CDTF">2011-08-04T11:51:00Z</dcterms:created>
  <dcterms:modified xsi:type="dcterms:W3CDTF">2011-08-04T13:31:06Z</dcterms:modified>
</cp:coreProperties>
</file>