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22DB-3E82-44D4-B204-C8E4755CDCB2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95713-C114-4978-9068-2CAC16C24B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5713-C114-4978-9068-2CAC16C24B1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80893D-F571-4591-934C-A5527BD10C1C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91B3B4-D14B-47AA-AAA5-3525202407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22237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วิชา คลังสินค้าและศูนย์กระจายสินค้า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1524000"/>
            <a:ext cx="4128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สื่อการเรียนการสอน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   การจัดการคลังสินค้ากับการขนส่ง</a:t>
            </a:r>
            <a:endParaRPr lang="th-TH" dirty="0" smtClean="0"/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th-TH" sz="2800" dirty="0" smtClean="0"/>
              <a:t>การ</a:t>
            </a:r>
            <a:r>
              <a:rPr lang="th-TH" sz="2800" dirty="0" smtClean="0"/>
              <a:t>คลังสินค้ากับการขนส่งมีความสัมพันธ์กันมาก กล่าวคือ ในการขนส่งที่ต้องการรวบรวม</a:t>
            </a:r>
            <a:r>
              <a:rPr lang="th-TH" sz="2800" dirty="0" smtClean="0"/>
              <a:t>สินค้าก่อน</a:t>
            </a:r>
            <a:r>
              <a:rPr lang="th-TH" sz="2800" dirty="0" smtClean="0"/>
              <a:t>การขนส่ง(</a:t>
            </a:r>
            <a:r>
              <a:rPr lang="en-US" sz="2800" dirty="0" smtClean="0"/>
              <a:t>Consolidate) </a:t>
            </a:r>
            <a:r>
              <a:rPr lang="th-TH" sz="2800" dirty="0" smtClean="0"/>
              <a:t>เพื่อประโยชน์ของการขนส่งที่เป็นปริมาณมาก นั้นจำเป็นต้องใช้คลังสินค้าเป็นจุดรวบรวมและกระจายสินค้า(</a:t>
            </a:r>
            <a:r>
              <a:rPr lang="en-US" sz="2800" dirty="0" smtClean="0"/>
              <a:t>Consolidate point) </a:t>
            </a:r>
            <a:r>
              <a:rPr lang="th-TH" sz="2800" dirty="0" smtClean="0"/>
              <a:t>ทั้งนี้เพื่อเป็นการประหยัดค่าขนส่ง (</a:t>
            </a:r>
            <a:r>
              <a:rPr lang="en-US" sz="2800" dirty="0" smtClean="0"/>
              <a:t>Transportation cost) </a:t>
            </a:r>
            <a:r>
              <a:rPr lang="th-TH" sz="2800" dirty="0" smtClean="0"/>
              <a:t>ถึงแม้ว่าการขนส่งบางประเภทจะช่วยลดต้นทุนการขนส่งลงได้โดยไม่ต้องใช้คลังสินค้าช่วย เช่น ระบบการขนส่งแบบ </a:t>
            </a:r>
            <a:r>
              <a:rPr lang="en-US" sz="2800" dirty="0" smtClean="0"/>
              <a:t>Milk run </a:t>
            </a:r>
            <a:r>
              <a:rPr lang="th-TH" sz="2800" dirty="0" smtClean="0"/>
              <a:t>แต่ก็ต้องใช้ระบบการจัดการผลิตที่มีประสิทธิภาพและต้องอาศัยการแบ่งปันข้อมูลที่มาก และยังต้องการระบบการจัดการที่มีประสิทธิภาพสูงด้วย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การจัดการคลังสินค้ากับการ</a:t>
            </a:r>
            <a:r>
              <a:rPr lang="th-TH" b="1" dirty="0" smtClean="0"/>
              <a:t>บริการ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sz="2800" dirty="0" smtClean="0"/>
              <a:t>การคลังสินค้ากับการบริการมีความสัมพันธ์กันมาก กล่าวคือ ในกิจการบางประเภทต้องการระดับการตอบสนองต่อความต้องการของลูกค้าที่รวดเร็วและแม่นยำ เช่น ระบบในธุรกิจสินค้าอุปโภคบริโภคนั้น จำเป็นต้องใช้คลังสินค้าและระบบการจัดการคลังสินค้าที่มีประสิทธิภาพเพื่อตอบสนองต่อความต้องการของลูกค้าได้อย่างรวดเร็ว ซึ่งเป็นการเพิ่มความสามารถในการแข่งขันของธุรกิจ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หน้าที่ของการคลังสินค้า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2.5 หน้าที่</a:t>
            </a:r>
            <a:r>
              <a:rPr lang="th-TH" sz="3600" b="1" dirty="0" smtClean="0"/>
              <a:t>ของการ</a:t>
            </a:r>
            <a:r>
              <a:rPr lang="th-TH" sz="3600" b="1" dirty="0" smtClean="0"/>
              <a:t>คลังสินค้า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</a:t>
            </a:r>
            <a:r>
              <a:rPr lang="th-TH" b="1" dirty="0" smtClean="0"/>
              <a:t>รับสินค้า(</a:t>
            </a:r>
            <a:r>
              <a:rPr lang="en-US" b="1" dirty="0" smtClean="0"/>
              <a:t>Receiving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การจัดเก็บ (</a:t>
            </a:r>
            <a:r>
              <a:rPr lang="en-US" b="1" dirty="0" smtClean="0"/>
              <a:t>Storage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การหยิบสินค้า(</a:t>
            </a:r>
            <a:r>
              <a:rPr lang="en-US" b="1" dirty="0" smtClean="0"/>
              <a:t>Order Picking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การบรรจุหีบห่อเพื่อการขนส่ง(</a:t>
            </a:r>
            <a:r>
              <a:rPr lang="en-US" b="1" dirty="0" smtClean="0"/>
              <a:t>Transportation Packaging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การขนสินค้าขึ้นยานพาหนะ(</a:t>
            </a:r>
            <a:r>
              <a:rPr lang="en-US" b="1" dirty="0" smtClean="0"/>
              <a:t>Shipping</a:t>
            </a:r>
            <a:r>
              <a:rPr lang="en-US" b="1" dirty="0" smtClean="0"/>
              <a:t>)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b="1" dirty="0" smtClean="0"/>
              <a:t>การตรวจนับสินค้า(</a:t>
            </a:r>
            <a:r>
              <a:rPr lang="en-US" b="1" dirty="0" smtClean="0"/>
              <a:t>Inventory Checking)</a:t>
            </a:r>
            <a:endParaRPr lang="th-TH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เป้าหมายของการจัดการคลังสินค้า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dirty="0" smtClean="0"/>
              <a:t>2.6 </a:t>
            </a:r>
            <a:r>
              <a:rPr lang="th-TH" sz="3600" b="1" dirty="0" smtClean="0"/>
              <a:t>เป้าหมายของการจัดการคลังสินค้า</a:t>
            </a:r>
            <a:endParaRPr lang="th-TH" sz="3500" b="1" dirty="0" smtClean="0"/>
          </a:p>
          <a:p>
            <a:pPr marL="514350" indent="-514350">
              <a:buAutoNum type="arabicPeriod"/>
            </a:pPr>
            <a:r>
              <a:rPr lang="th-TH" sz="3500" dirty="0" smtClean="0"/>
              <a:t>ส่งมอบสินค้าตรงเวลาและครบตามต้องการ</a:t>
            </a:r>
          </a:p>
          <a:p>
            <a:pPr marL="514350" indent="-514350">
              <a:buAutoNum type="arabicPeriod"/>
            </a:pPr>
            <a:r>
              <a:rPr lang="th-TH" sz="3500" dirty="0" smtClean="0"/>
              <a:t>มีต้นทุนต่ำที่สุด</a:t>
            </a:r>
          </a:p>
          <a:p>
            <a:pPr marL="514350" indent="-514350">
              <a:buAutoNum type="arabicPeriod"/>
            </a:pPr>
            <a:r>
              <a:rPr lang="th-TH" sz="3500" dirty="0" smtClean="0"/>
              <a:t>มีรอบหมุนเวียนสินค้าสูงสุด ถ้าสินค้าเข้าแล้วไม่ออกจะมีปัญหา</a:t>
            </a:r>
          </a:p>
          <a:p>
            <a:pPr marL="514350" indent="-514350">
              <a:buAutoNum type="arabicPeriod"/>
            </a:pPr>
            <a:r>
              <a:rPr lang="th-TH" sz="3500" dirty="0" smtClean="0"/>
              <a:t>มีความยืดหยุ่นเพื่อตอบสนองความต้องการของลูกค้า</a:t>
            </a:r>
          </a:p>
          <a:p>
            <a:pPr marL="514350" indent="-514350">
              <a:buAutoNum type="arabicPeriod"/>
            </a:pPr>
            <a:r>
              <a:rPr lang="th-TH" sz="3500" dirty="0" smtClean="0"/>
              <a:t>มีคุณภาพในการให้บริการ ความสม่ำเสมอของคุณภาพและต่อเนื่อง</a:t>
            </a:r>
            <a:endParaRPr lang="en-US" sz="3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การจัดหาคลังสินค้า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/>
              <a:t>	2.7 การจัดหาคลังสินค้า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ซื้อคลังสินค้าเดิม แต่ออกแบบเองไม่ได้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สร้างใหม่ ซื้อที่ ต้องการอย่างไรสร้างได้ตามใจ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เช่า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Outsource</a:t>
            </a:r>
            <a:r>
              <a:rPr lang="en-US" sz="3600" dirty="0" smtClean="0"/>
              <a:t> </a:t>
            </a:r>
            <a:r>
              <a:rPr lang="th-TH" sz="3600" dirty="0" smtClean="0"/>
              <a:t>จ้างบริหารทั้งหมด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บทที่ 3 การจำแนกประเภทของคลังสินค้า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3.1 ประเภทของคลังสินค้า</a:t>
            </a:r>
          </a:p>
          <a:p>
            <a:pPr marL="742950" indent="-742950">
              <a:buAutoNum type="arabicPeriod"/>
            </a:pPr>
            <a:r>
              <a:rPr lang="th-TH" sz="3600" dirty="0" smtClean="0"/>
              <a:t>คลังสินค้าเอกชน</a:t>
            </a:r>
          </a:p>
          <a:p>
            <a:pPr marL="514350" indent="-514350">
              <a:buAutoNum type="arabicPeriod"/>
            </a:pPr>
            <a:r>
              <a:rPr lang="th-TH" sz="3600" dirty="0" smtClean="0"/>
              <a:t> </a:t>
            </a:r>
            <a:r>
              <a:rPr lang="th-TH" sz="3600" dirty="0" smtClean="0"/>
              <a:t> คลังสินค้าสาธารณะ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คลังสินค้าอัจฉริยะ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3.2 คลังสินค้าอัจฉริยะ</a:t>
            </a:r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dirty="0" smtClean="0"/>
              <a:t>หมายถึง กระบวนการวางแผน ปฏิบัติ และควบคุมการเคลื่อนย้ายจัดเก็บสินค้าด้วยระบบ</a:t>
            </a:r>
          </a:p>
          <a:p>
            <a:pPr>
              <a:buNone/>
            </a:pPr>
            <a:r>
              <a:rPr lang="th-TH" dirty="0" smtClean="0"/>
              <a:t>อัตโนมัติอย่างมีประสิทธิภาพและประสิทธิผล รวมถึงการบริการและระบบเทคโนโลยีสารสนเทศ</a:t>
            </a:r>
          </a:p>
          <a:p>
            <a:pPr>
              <a:buNone/>
            </a:pPr>
            <a:r>
              <a:rPr lang="th-TH" dirty="0" smtClean="0"/>
              <a:t>เพื่อตอบสนองความต้องการของลูกค้า และผู้มีส่วนได้เสีย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คุณลักษณะของการคลังสินค้าอัจฉริยะ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3.3 คุณลักษณะของการคลังสินค้าอัจฉริยะ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มีนวัตกรรมเทคโนโลยีสมัยใหม่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มีสินค้าคงคลังน้อย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มีอัตราการหมุนเวียนสินค้าสูง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มีคุณภาพสูงขึ้น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มีการตอบสนองของลูกค้ามากขึ้น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มีเครื่องมือและสิ่งอำนวยการที่ดีกว่า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มีระบบสื่อสารด้วยคลื่นวิทยุ</a:t>
            </a:r>
          </a:p>
          <a:p>
            <a:pPr marL="742950" indent="-742950">
              <a:buAutoNum type="arabicPeriod"/>
            </a:pPr>
            <a:r>
              <a:rPr lang="th-TH" dirty="0" smtClean="0"/>
              <a:t>มีการปรับปรุงการสื่อสาร</a:t>
            </a:r>
          </a:p>
          <a:p>
            <a:pPr marL="742950" indent="-742950">
              <a:buAutoNum type="arabicPeriod"/>
            </a:pPr>
            <a:endParaRPr lang="th-TH" dirty="0" smtClean="0"/>
          </a:p>
          <a:p>
            <a:pPr marL="514350" indent="-514350">
              <a:buAutoNum type="arabicPeriod"/>
            </a:pP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การส่งสินค้าผ่านคลัง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3.4 การส่งสินค้าผ่านคลัง</a:t>
            </a:r>
          </a:p>
          <a:p>
            <a:pPr>
              <a:buNone/>
            </a:pPr>
            <a:r>
              <a:rPr lang="th-TH" dirty="0" smtClean="0"/>
              <a:t>เป็นการเปลี่ยนถ่ายสินค้าเพื่อลดระยะเวลาในการเก็บของไว้ในคลัง เมื่อสินค้ามาเป็นจำนวนมาก</a:t>
            </a:r>
          </a:p>
          <a:p>
            <a:pPr>
              <a:buNone/>
            </a:pPr>
            <a:r>
              <a:rPr lang="th-TH" dirty="0" smtClean="0"/>
              <a:t>ก็จะถูกแยกทันทีให้เป็นส่วนย่อยแล้วส่งไปยังลูกค้าตามความต้องการ ซึ่งในทางปฏิบัติแล้ว</a:t>
            </a:r>
          </a:p>
          <a:p>
            <a:pPr>
              <a:buNone/>
            </a:pPr>
            <a:r>
              <a:rPr lang="th-TH" dirty="0" smtClean="0"/>
              <a:t>สินค้าไม่ได้เข้าไปในคลังเก็บเลย ดังนั้นจึงเปรียบเสมือนการเปลี่ยนถ่ายสินค้าเท่านั้น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r>
              <a:rPr lang="th-TH" b="1" dirty="0" smtClean="0"/>
              <a:t>ข้อได้เปรียบของคลังสินค้าสาธารณะเมื่อเทียบกับคลังสินค้าเอกชน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b="1" dirty="0" smtClean="0"/>
              <a:t>3.5 </a:t>
            </a:r>
            <a:r>
              <a:rPr lang="th-TH" b="1" dirty="0" smtClean="0"/>
              <a:t>ข้อได้เปรียบของคลังสินค้าสาธารณะเมื่อเทียบกับคลังสินค้า</a:t>
            </a:r>
            <a:r>
              <a:rPr lang="th-TH" b="1" dirty="0" smtClean="0"/>
              <a:t>เอกชน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สงวนเงินทุน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สามารถเพิ่มพื้นที่คลังสินค้าในช่วงที่มีความต้องการสูง</a:t>
            </a:r>
          </a:p>
          <a:p>
            <a:pPr marL="514350" indent="-514350">
              <a:buAutoNum type="arabicPeriod"/>
            </a:pPr>
            <a:r>
              <a:rPr lang="th-TH" dirty="0" smtClean="0"/>
              <a:t>ลดความเสี่ยง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เกิดการประหยัดต่อขนาด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ความยืดหยุ่น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มีข้อมูลต้นทุนการจัดเก็บและลำเลียง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บทที่ 1 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sz="3900" b="1" dirty="0" smtClean="0"/>
              <a:t>1.1 ความหมายคลังสินค้า</a:t>
            </a:r>
            <a:endParaRPr lang="th-TH" b="1" dirty="0" smtClean="0"/>
          </a:p>
          <a:p>
            <a:pPr>
              <a:buNone/>
            </a:pPr>
            <a:r>
              <a:rPr lang="th-TH" dirty="0" smtClean="0"/>
              <a:t>	หมายถึง </a:t>
            </a:r>
            <a:r>
              <a:rPr lang="th-TH" dirty="0" smtClean="0"/>
              <a:t>พื้นที่ที่ได้วางแผนแล้วเพื่อให้เกิดประสิทธิภาพในการใช้สอยและการเคลื่อนย้ายสินค้าและวัตถุดิบ โดยคลังสินค้าทำหน้าที่ ในการเก็บสินค้าระหว่างกระบวนการเคลื่อนย้าย เพื่อสนับสนุนการผลิตและการกระจายสินค้า ซึ่งสินค้าที่เก็บในคลังสินค้า (</a:t>
            </a:r>
            <a:r>
              <a:rPr lang="en-US" dirty="0" smtClean="0"/>
              <a:t>warehouse) </a:t>
            </a:r>
            <a:r>
              <a:rPr lang="th-TH" dirty="0" smtClean="0"/>
              <a:t>สามารถแบ่งออกเป็น 2 ประเภท ได้แก่ </a:t>
            </a:r>
          </a:p>
          <a:p>
            <a:pPr>
              <a:buNone/>
            </a:pPr>
            <a:r>
              <a:rPr lang="th-TH" dirty="0" smtClean="0"/>
              <a:t>1.1.1 วัตถุดิบ </a:t>
            </a:r>
            <a:r>
              <a:rPr lang="th-TH" dirty="0" smtClean="0"/>
              <a:t>(</a:t>
            </a:r>
            <a:r>
              <a:rPr lang="en-US" dirty="0" smtClean="0"/>
              <a:t>Material) </a:t>
            </a:r>
            <a:r>
              <a:rPr lang="th-TH" dirty="0" smtClean="0"/>
              <a:t>ซึ่งอยู่ในรูป วัตถุดิบ ส่วนประกอบและชิ้นส่วนต่างๆ </a:t>
            </a:r>
          </a:p>
          <a:p>
            <a:pPr>
              <a:buNone/>
            </a:pPr>
            <a:r>
              <a:rPr lang="th-TH" dirty="0" smtClean="0"/>
              <a:t>1.1.2 สินค้า</a:t>
            </a:r>
            <a:r>
              <a:rPr lang="th-TH" dirty="0" smtClean="0"/>
              <a:t>สำเร็จรูปหรือสินค้า จะนับรวมไปถึงงานระหว่างการผลิต ตลอดจนสินค้าที่</a:t>
            </a:r>
            <a:r>
              <a:rPr lang="th-TH" dirty="0" smtClean="0"/>
              <a:t>ต้องการทิ้งและวัสดุที่นำมาใช้ใหม่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pPr>
              <a:buNone/>
            </a:pPr>
            <a:r>
              <a:rPr lang="th-TH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ปัญหาที่พบจากการจัดการคลังสินค้าสาธารณะ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3.6 ปัญหาที่พลจากการจัดการคลังสินค้าสาธารณะ</a:t>
            </a:r>
            <a:endParaRPr lang="th-TH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ปัญหาในการติดต่อสื่อสาร</a:t>
            </a:r>
          </a:p>
          <a:p>
            <a:pPr marL="514350" indent="-514350">
              <a:buAutoNum type="arabicPeriod"/>
            </a:pPr>
            <a:r>
              <a:rPr lang="th-TH" dirty="0" smtClean="0"/>
              <a:t>ขาดบริการพิเศษ</a:t>
            </a:r>
          </a:p>
          <a:p>
            <a:pPr marL="514350" indent="-514350">
              <a:buAutoNum type="arabicPeriod"/>
            </a:pPr>
            <a:r>
              <a:rPr lang="th-TH" dirty="0" smtClean="0"/>
              <a:t>ขาดแคลนพื้นที่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ข้อได้เปรียบของคลังสินค้าเอกชน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3.7 ข้อได้เปรียบของคลังสินค้าเอกชน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การควบคุม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ความยืดหยุ่น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ต้นทุนต่ำกว่าระยะยาว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ใช้ประโยชน์จากทรัพยากรบุคคลได้ดีกว่า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ผลประโยชน์ทางภาษี</a:t>
            </a:r>
          </a:p>
          <a:p>
            <a:pPr marL="514350" indent="-514350">
              <a:buAutoNum type="arabicPeriod"/>
            </a:pPr>
            <a:r>
              <a:rPr lang="th-TH" dirty="0" smtClean="0"/>
              <a:t>ผลประโยชน์ที่ไม่มีตัวตน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ข้อเสียเปรียบของคลังสินค้าเอกชน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3.8 ข้อเสียเปรียบของคลังสินค้าเอกชน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ขาดความยืดหยุ่น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ข้อจำกัดด้านการเงิน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ผลตอบแทนจากลงทุนต่ำ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ลักษณะของการประกอบธุรกิจคลังสินค้า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3.9 ลักษณะ</a:t>
            </a:r>
            <a:r>
              <a:rPr lang="th-TH" sz="3600" b="1" dirty="0" smtClean="0"/>
              <a:t>ของการประกอบธุรกิจ</a:t>
            </a:r>
            <a:r>
              <a:rPr lang="th-TH" sz="3600" b="1" dirty="0" smtClean="0"/>
              <a:t>คลังสินค้า</a:t>
            </a:r>
          </a:p>
          <a:p>
            <a:pPr>
              <a:buNone/>
            </a:pPr>
            <a:r>
              <a:rPr lang="th-TH" dirty="0" smtClean="0"/>
              <a:t>  การจัดตั้งคลังสินค้าสาธารณะต้องขออณุญาตต่อกระทรวงพาณิชย์ และต้องปฏิบัติตาม</a:t>
            </a:r>
          </a:p>
          <a:p>
            <a:pPr>
              <a:buNone/>
            </a:pPr>
            <a:r>
              <a:rPr lang="th-TH" dirty="0" smtClean="0"/>
              <a:t>กฏข้อบังคับด้วย ปัจจุบันใช้ประกาศเงื่อนไขควบคุมคลังสินค้า พ.ศ.2526 ผู้ประกอบการ</a:t>
            </a:r>
          </a:p>
          <a:p>
            <a:pPr>
              <a:buNone/>
            </a:pPr>
            <a:r>
              <a:rPr lang="th-TH" dirty="0" smtClean="0"/>
              <a:t>คลังสินค้าต้องได้รับอณุญาตจากกรมการค้าภายใน มีเงินทุนจดทะเบียนชำระแล้วไม่ต่ำกว่า</a:t>
            </a:r>
          </a:p>
          <a:p>
            <a:pPr>
              <a:buNone/>
            </a:pPr>
            <a:r>
              <a:rPr lang="th-TH" dirty="0" smtClean="0"/>
              <a:t>5 ล้านบาท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สิ่งที่เกี่ยวข้องกับการประกอบกิจการคลังสินค้า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3.10 </a:t>
            </a:r>
            <a:r>
              <a:rPr lang="th-TH" sz="3600" b="1" dirty="0" smtClean="0"/>
              <a:t>สิ่งที่เกี่ยวข้องกับการประกอบกิจการ</a:t>
            </a:r>
            <a:r>
              <a:rPr lang="th-TH" sz="3600" b="1" dirty="0" smtClean="0"/>
              <a:t>คลังสินค้า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นายคลังสินค้า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ผู้ฝากสินค้า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ใบรับสินค้า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ในประทวนสินค้า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บทที่ 4 การวางแผนเครือข่ายและการเลือกทำเลที่ตั้ง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4.1 กลยุทธ์ทั่วไป</a:t>
            </a:r>
          </a:p>
          <a:p>
            <a:pPr>
              <a:buNone/>
            </a:pPr>
            <a:r>
              <a:rPr lang="th-TH" sz="3600" b="1" dirty="0" smtClean="0"/>
              <a:t>	</a:t>
            </a:r>
            <a:r>
              <a:rPr lang="th-TH" dirty="0" smtClean="0"/>
              <a:t>การเลือกทำเลที่ตั้งของคลังสินค้าสามารถใช้ได้ทั้งแนวทางมหภาคและแนวทางจุลภาค ซึ่ง</a:t>
            </a:r>
          </a:p>
          <a:p>
            <a:pPr>
              <a:buNone/>
            </a:pPr>
            <a:r>
              <a:rPr lang="th-TH" dirty="0" smtClean="0"/>
              <a:t>แนวทางมหภาคเป็นการวิเคราะห์เพื่อเลือกทำเลหรือพื้นที่ขนาดใหญ่ระดับประเทศและภูมิภาค</a:t>
            </a:r>
          </a:p>
          <a:p>
            <a:pPr>
              <a:buNone/>
            </a:pPr>
            <a:r>
              <a:rPr lang="th-TH" dirty="0" smtClean="0"/>
              <a:t>ส่วนแนวทางจุลภาคเป็นการเลือกทำเลที่ตั้งแบบเฉพาะเจาะจงจากพื้นที่หรือประเทศที่ได้เลือกไว้</a:t>
            </a:r>
          </a:p>
          <a:p>
            <a:pPr>
              <a:buNone/>
            </a:pPr>
            <a:r>
              <a:rPr lang="th-TH" dirty="0" smtClean="0"/>
              <a:t>แล้วจากแนวทางมหภาค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วิวัฒนาการของคลังสินค้า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1.2 วิวัฒนาการของคลังสินค้า</a:t>
            </a:r>
            <a:endParaRPr lang="th-TH" b="1" dirty="0" smtClean="0"/>
          </a:p>
          <a:p>
            <a:pPr>
              <a:buNone/>
            </a:pPr>
            <a:r>
              <a:rPr lang="th-TH" dirty="0" smtClean="0"/>
              <a:t>	คลังสินค้า</a:t>
            </a:r>
            <a:r>
              <a:rPr lang="th-TH" dirty="0" smtClean="0"/>
              <a:t>มีวิวัฒนาการมาเป็นเวลานาน โดยได้รับอิทธิพลของแนวคิดจากการเก็บรักษาอาหาร และวัตถุดิบในครัวเรือน ต่อมาได้พัฒนาการมาสู่การเก็บรักษาวัตถุดิบและสินค้าไว้เพื่อรอการผลิต และจำหน่าย </a:t>
            </a:r>
            <a:r>
              <a:rPr lang="th-TH" dirty="0" smtClean="0"/>
              <a:t>ซึ่งถือว่าเป็น</a:t>
            </a:r>
            <a:r>
              <a:rPr lang="th-TH" dirty="0" smtClean="0"/>
              <a:t>องค์ประกอบสำคัญอย่างยิ่งในระบบของการผลิตสินค้าที่ส่งผลต่อการให้บริการลูกค้าที่ดี อีกทั้งยังหมายถึง การใช้ต้นทุนหรือค่าใช้จ่ายที่เกิดขึ้นให้เกิดประสิทธิภาพสูงสุด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โลจิสติกส์และการจัดการซัพพลายเชนกันการคลังสินค้า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1.3 </a:t>
            </a:r>
            <a:r>
              <a:rPr lang="th-TH" sz="3600" b="1" dirty="0" smtClean="0"/>
              <a:t>โลจิสติกส์และการจัดการซัพพลายเชนกันการ</a:t>
            </a:r>
            <a:r>
              <a:rPr lang="th-TH" sz="3600" b="1" dirty="0" smtClean="0"/>
              <a:t>คลังสินค้า</a:t>
            </a:r>
            <a:endParaRPr lang="th-TH" b="1" dirty="0" smtClean="0"/>
          </a:p>
          <a:p>
            <a:pPr>
              <a:buNone/>
            </a:pPr>
            <a:r>
              <a:rPr lang="th-TH" dirty="0" smtClean="0"/>
              <a:t>	การจัดการโลจิสติกส์เป็นการเชื่อมโยงกิจกรรมต่างๆ ให้สอดคล้องกันตลอดกระบวนการธุรกิจทั้งภายนอกองค์กรและภายในองค์กร สำหรับการจัดการโลจิสติกส์ภายในองค์กรเริ่มตั้งแต่การขนส่งเคลื่อนย้ายวัตถุดิบเข้าสู่โรงงาน จัดเก็บในคลังวัตถุดิบเพื่อรอการผลิต เมื่อมีคำสั่งผลิตจึงนำวัตถุดิบไปแปรรูปตามขั้นตอนการผลิต จนสำเร็จได้เป็นผลิตภัณฑ์สำเร็จรูป บรรจุหีบห่อ นำเก็บเข้าคลังสินค้าเพื่อรอการจัดส่งให้ลูกค้า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ขอบเขตของการการจัดการโลจิสติกส์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1.4 </a:t>
            </a:r>
            <a:r>
              <a:rPr lang="th-TH" sz="3600" b="1" dirty="0" smtClean="0"/>
              <a:t>ขอบเขตของการการจัดการโลจิ</a:t>
            </a:r>
            <a:r>
              <a:rPr lang="th-TH" sz="3600" b="1" dirty="0" smtClean="0"/>
              <a:t>สติกส์</a:t>
            </a:r>
            <a:endParaRPr lang="th-TH" b="1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การจัดการโลจิสติกส์แบ่งขอบเขตของการจัดการเป็น 3 ระดับ ดังต่อไปนี้</a:t>
            </a:r>
          </a:p>
          <a:p>
            <a:pPr>
              <a:buNone/>
            </a:pPr>
            <a:r>
              <a:rPr lang="th-TH" dirty="0" smtClean="0"/>
              <a:t>1.4.1 ระดับกลยุทธ์ เป็นระดับที่กำหนดนโยบายของบริษัท มีการวางแผนทิศทางทางธุรกิจที่ชัดเจน</a:t>
            </a:r>
          </a:p>
          <a:p>
            <a:pPr>
              <a:buNone/>
            </a:pPr>
            <a:r>
              <a:rPr lang="th-TH" dirty="0" smtClean="0"/>
              <a:t>1.4.2 ระดับยุทธวิธี เป็นาระดับที่ต้องมีการวางแผนตามโครงสร้างที่กำหนดในแผนกลยุทธ์</a:t>
            </a:r>
          </a:p>
          <a:p>
            <a:pPr>
              <a:buNone/>
            </a:pPr>
            <a:r>
              <a:rPr lang="th-TH" dirty="0" smtClean="0"/>
              <a:t>1.4.3 ระดับปฏิบัติการ เป็นการนำซัพพลายเชนมาใช้ในระดับปฏิบัติการของแต่ละฝ่ายของ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บริษัทเพื่อให้สอดคล้องกับยุทธวิธี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บทที่ 2 ความสำคัญของการคลังสินค้า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600" b="1" dirty="0" smtClean="0"/>
              <a:t>2.1 ความสำคัญของการคลังสินค้า</a:t>
            </a:r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dirty="0" smtClean="0"/>
              <a:t> การประกอบกิจการค้าขายที่เกี่ยวกับสินค้าชนิดต่าง ๆ นั้น นับว่าเป็นธุรกิจที่มีความสำคัญต่อระบบเศรษฐกิจของประเทศเป็นอย่างมาก ไม่ว่านั้นจะเป็นผลผลิตทางการเกษตร หรือผลผลิตทางอุตสาหกรรมประเทศใดก็ตาม กิจการคลังสินค้านับว่าเป็นอุปกรณ์หรือเครื่องมือที่สำคัญในอันที่จะให้การประกอบธุรกิจค้าขายเกี่ยวกับสินค้าบรรลุผลสำเร็จตามวัตถุประสงค์ได้ คลังสินค้ามีความสำคัญโดยทั่วไป และโดยเฉพาะต่อกิจการต่าง ๆ</a:t>
            </a:r>
            <a:endParaRPr lang="th-TH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ประโยชน์ของคลังสินค้า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2.2 ประโยชน์ของคลังสินค้า</a:t>
            </a:r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sz="2400" dirty="0" smtClean="0"/>
              <a:t>2.2.1 คลังสินค้า</a:t>
            </a:r>
            <a:r>
              <a:rPr lang="th-TH" sz="2400" dirty="0" smtClean="0"/>
              <a:t>ช่วยสนับสนุนการผลิต(</a:t>
            </a:r>
            <a:r>
              <a:rPr lang="en-US" sz="2400" dirty="0" smtClean="0"/>
              <a:t>Manufacturing support) </a:t>
            </a:r>
            <a:r>
              <a:rPr lang="th-TH" sz="2400" dirty="0" smtClean="0"/>
              <a:t>โดยคลังสินค้าทำหน้าที่ในการรวบรวมวัตถุดิบในการผลิตชิ้นส่วนและส่วนประกอบต่างๆจากผู้ขายเพื่อส่งป้อนให้กับโรงงานเพื่อผลิตเป็นสินค้าสำเร็จรูป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sz="2400" dirty="0" smtClean="0"/>
              <a:t>2.2.2คลังสินค้า</a:t>
            </a:r>
            <a:r>
              <a:rPr lang="th-TH" sz="2400" dirty="0" smtClean="0"/>
              <a:t>เป็นที่ผสมผลิตภัณฑ์(</a:t>
            </a:r>
            <a:r>
              <a:rPr lang="en-US" sz="2400" dirty="0" smtClean="0"/>
              <a:t>Mixing Warehouse) </a:t>
            </a:r>
            <a:r>
              <a:rPr lang="th-TH" sz="2400" dirty="0" smtClean="0"/>
              <a:t>ในกรณีที่มีการผลิตสินค้าจากโรงงานหลายแห่ง จะทำหน้าที่รวบรวมสินค้าสำเร็จรูปจากโรงงาน</a:t>
            </a:r>
            <a:r>
              <a:rPr lang="th-TH" sz="2400" dirty="0" smtClean="0"/>
              <a:t>ต่างๆ ไว้</a:t>
            </a:r>
            <a:r>
              <a:rPr lang="th-TH" sz="2400" dirty="0" smtClean="0"/>
              <a:t>ในที่เดียวกันเพื่อส่งมอบให้ลูกค้าตามต้องการขึ้นอยู่กับลูกค้าแต่ละรายว่าต้องการสินค้าจาก</a:t>
            </a:r>
            <a:r>
              <a:rPr lang="th-TH" sz="2400" dirty="0" smtClean="0"/>
              <a:t>โรงงาน</a:t>
            </a:r>
          </a:p>
          <a:p>
            <a:pPr>
              <a:buNone/>
            </a:pPr>
            <a:r>
              <a:rPr lang="th-TH" sz="2400" dirty="0" smtClean="0"/>
              <a:t>	2.2.3คลังสินค้า</a:t>
            </a:r>
            <a:r>
              <a:rPr lang="th-TH" sz="2400" dirty="0" smtClean="0"/>
              <a:t>เป็นที่รวบรวมสินค้า(</a:t>
            </a:r>
            <a:r>
              <a:rPr lang="en-US" sz="2400" dirty="0" smtClean="0"/>
              <a:t>Consolidation warehouse) </a:t>
            </a:r>
            <a:r>
              <a:rPr lang="th-TH" sz="2400" dirty="0" smtClean="0"/>
              <a:t>ในกรณีที่ลูกค้าต้องการซื้อสินค้าจำนวนมากจากโรงงานหลายแห่ง คลังสินค้าจะช่วยรวบรวมสินคาจากหลายแหล่งซึ่งจัดเป็นการขนส่งขนาดใหญ่หรือทำให่เต็มเที่ยวซึ่งช่วยประหยัดการขนส่ง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ประโยชน์ของการจัดการคลังสินค้า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038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900" b="1" dirty="0" smtClean="0"/>
              <a:t>2.3 </a:t>
            </a:r>
            <a:r>
              <a:rPr lang="th-TH" sz="3900" b="1" dirty="0" smtClean="0"/>
              <a:t>ประโยชน์ของการจัดการ</a:t>
            </a:r>
            <a:r>
              <a:rPr lang="th-TH" sz="3900" b="1" dirty="0" smtClean="0"/>
              <a:t>คลังสินค้า</a:t>
            </a:r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dirty="0" smtClean="0"/>
              <a:t>1. ทำให้ต้นทุนของสินค้าลดลง</a:t>
            </a:r>
            <a:br>
              <a:rPr lang="th-TH" dirty="0" smtClean="0"/>
            </a:br>
            <a:r>
              <a:rPr lang="th-TH" dirty="0" smtClean="0"/>
              <a:t>2. เป็นการป้องกันการขาดมือของสินค้าที่จะขาย</a:t>
            </a:r>
            <a:br>
              <a:rPr lang="th-TH" dirty="0" smtClean="0"/>
            </a:br>
            <a:r>
              <a:rPr lang="th-TH" dirty="0" smtClean="0"/>
              <a:t>3. ช่วยลดปัญหาอันจะเกิดขึ้นเนื่องจากการขนส่ง</a:t>
            </a:r>
            <a:br>
              <a:rPr lang="th-TH" dirty="0" smtClean="0"/>
            </a:br>
            <a:r>
              <a:rPr lang="th-TH" dirty="0" smtClean="0"/>
              <a:t>4. สามารถผลิตได้ในปริมาณเกินกว่าความต้องการตามฤดูกาล</a:t>
            </a:r>
            <a:br>
              <a:rPr lang="th-TH" dirty="0" smtClean="0"/>
            </a:br>
            <a:r>
              <a:rPr lang="th-TH" dirty="0" smtClean="0"/>
              <a:t>5. ช่วยให้ได้ใช้สินค้านั้นๆ ได้ทันเวลาตามต้องการ</a:t>
            </a:r>
            <a:br>
              <a:rPr lang="th-TH" dirty="0" smtClean="0"/>
            </a:br>
            <a:r>
              <a:rPr lang="th-TH" dirty="0" smtClean="0"/>
              <a:t>6. ตอบสนองความต้องการของผู้บริโภค</a:t>
            </a:r>
            <a:br>
              <a:rPr lang="th-TH" dirty="0" smtClean="0"/>
            </a:br>
            <a:r>
              <a:rPr lang="th-TH" dirty="0" smtClean="0"/>
              <a:t>7. ช่วยให้การผลิตดำเนินไปได้โดยปกติ</a:t>
            </a:r>
            <a:br>
              <a:rPr lang="th-TH" dirty="0" smtClean="0"/>
            </a:br>
            <a:r>
              <a:rPr lang="th-TH" dirty="0" smtClean="0"/>
              <a:t>8. ช่วยให้เครดิตแก่อุตสาหกรรมหรือพ่อค้าที่มีทุนน้อย</a:t>
            </a:r>
            <a:br>
              <a:rPr lang="th-TH" dirty="0" smtClean="0"/>
            </a:br>
            <a:r>
              <a:rPr lang="th-TH" dirty="0" smtClean="0"/>
              <a:t>9. ช่วยให้ราคาสินค้ามีเสถียรภาพ</a:t>
            </a:r>
            <a:br>
              <a:rPr lang="th-TH" dirty="0" smtClean="0"/>
            </a:br>
            <a:r>
              <a:rPr lang="th-TH" dirty="0" smtClean="0"/>
              <a:t>10. ช่วยเก็บพักสินค้าชั่วคราวที่จะต้องส่งออกไปต่างประเทศอีกต่อหนึ่งในลักษณะของ </a:t>
            </a:r>
            <a:r>
              <a:rPr lang="en-US" dirty="0" smtClean="0"/>
              <a:t>Re-export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ความสัมพันธ์การคลังสินค้ากับกิจกรรมอื่น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/>
              <a:t>2.4 ความสัมพันธ์</a:t>
            </a:r>
            <a:r>
              <a:rPr lang="th-TH" sz="3600" b="1" dirty="0" smtClean="0"/>
              <a:t>ของการคลังสินค้าและกิจกรรมด้าน</a:t>
            </a:r>
            <a:r>
              <a:rPr lang="th-TH" sz="3600" b="1" dirty="0" smtClean="0"/>
              <a:t>อื่น</a:t>
            </a:r>
            <a:endParaRPr lang="th-TH" sz="3600" b="1" dirty="0" smtClean="0"/>
          </a:p>
          <a:p>
            <a:pPr>
              <a:buNone/>
            </a:pPr>
            <a:r>
              <a:rPr lang="th-TH" sz="2800" b="1" dirty="0" smtClean="0"/>
              <a:t>	</a:t>
            </a:r>
            <a:r>
              <a:rPr lang="th-TH" b="1" dirty="0" smtClean="0"/>
              <a:t>การ</a:t>
            </a:r>
            <a:r>
              <a:rPr lang="th-TH" b="1" dirty="0" smtClean="0"/>
              <a:t>จัดการคลังสินค้ากับการผลิต</a:t>
            </a:r>
            <a:endParaRPr lang="th-TH" sz="2800" dirty="0" smtClean="0"/>
          </a:p>
          <a:p>
            <a:pPr>
              <a:buNone/>
            </a:pPr>
            <a:r>
              <a:rPr lang="th-TH" sz="2800" dirty="0" smtClean="0"/>
              <a:t>          การผลิตที่ผลิตเป็นปริมาณน้อยแต่ทำการผลิตบ่อยๆ หรือการผลิตที่ผลิตตามคำสั่งซื้อของลูกค้า หรือที่เรียกว่าระบบการผลิตแบบตามคำสั่งซื้อ (</a:t>
            </a:r>
            <a:r>
              <a:rPr lang="en-US" sz="2800" dirty="0" smtClean="0"/>
              <a:t>Make to order) </a:t>
            </a:r>
            <a:r>
              <a:rPr lang="th-TH" sz="2800" dirty="0" smtClean="0"/>
              <a:t>นั้นจะทำให้ต้นทุนด้านสินค้าคงคลังน้อย แต่ต้นทุนการตั้งสายการผลิตสูง (</a:t>
            </a:r>
            <a:r>
              <a:rPr lang="en-US" sz="2800" dirty="0" smtClean="0"/>
              <a:t>Setup cost) </a:t>
            </a:r>
            <a:r>
              <a:rPr lang="th-TH" sz="2800" dirty="0" smtClean="0"/>
              <a:t>ซึ่งอาจจะสูงมากจนทำให้ต้นทุนรวมของการผลิตสูง ในทางตรงกันข้ามในระบบการผลิตที่ผลิตต่อครั้งเป็นปริมาณมาก (</a:t>
            </a:r>
            <a:r>
              <a:rPr lang="en-US" sz="2800" dirty="0" smtClean="0"/>
              <a:t>Make to stock) </a:t>
            </a:r>
            <a:r>
              <a:rPr lang="th-TH" sz="2800" dirty="0" smtClean="0"/>
              <a:t>ซึ่งจะทำให้ต้นทุนการตั้งสายการผลิตต่ำ แต่ต้องมีต้นทุนสินค้าคงคลังสูง ซึ่งมีความจำเป็นต้องสร้างคลังสินค้ารองรับและมีระบบการจัดการคลังสินค้าที่มีประสิทธิภาพ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231</Words>
  <Application>Microsoft Office PowerPoint</Application>
  <PresentationFormat>On-screen Show (4:3)</PresentationFormat>
  <Paragraphs>157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Trek</vt:lpstr>
      <vt:lpstr>วิชา คลังสินค้าและศูนย์กระจายสินค้า</vt:lpstr>
      <vt:lpstr>บทที่ 1 คลังสินค้า</vt:lpstr>
      <vt:lpstr>วิวัฒนาการของคลังสินค้า</vt:lpstr>
      <vt:lpstr>โลจิสติกส์และการจัดการซัพพลายเชนกันการคลังสินค้า</vt:lpstr>
      <vt:lpstr>ขอบเขตของการการจัดการโลจิสติกส์</vt:lpstr>
      <vt:lpstr>บทที่ 2 ความสำคัญของการคลังสินค้า</vt:lpstr>
      <vt:lpstr>ประโยชน์ของคลังสินค้า</vt:lpstr>
      <vt:lpstr>ประโยชน์ของการจัดการคลังสินค้า</vt:lpstr>
      <vt:lpstr>ความสัมพันธ์การคลังสินค้ากับกิจกรรมอื่น</vt:lpstr>
      <vt:lpstr>Slide 10</vt:lpstr>
      <vt:lpstr>Slide 11</vt:lpstr>
      <vt:lpstr>หน้าที่ของการคลังสินค้า</vt:lpstr>
      <vt:lpstr>เป้าหมายของการจัดการคลังสินค้า</vt:lpstr>
      <vt:lpstr>การจัดหาคลังสินค้า</vt:lpstr>
      <vt:lpstr>บทที่ 3 การจำแนกประเภทของคลังสินค้า</vt:lpstr>
      <vt:lpstr>คลังสินค้าอัจฉริยะ</vt:lpstr>
      <vt:lpstr>คุณลักษณะของการคลังสินค้าอัจฉริยะ</vt:lpstr>
      <vt:lpstr>การส่งสินค้าผ่านคลัง</vt:lpstr>
      <vt:lpstr>ข้อได้เปรียบของคลังสินค้าสาธารณะเมื่อเทียบกับคลังสินค้าเอกชน</vt:lpstr>
      <vt:lpstr>ปัญหาที่พบจากการจัดการคลังสินค้าสาธารณะ</vt:lpstr>
      <vt:lpstr>ข้อได้เปรียบของคลังสินค้าเอกชน</vt:lpstr>
      <vt:lpstr>ข้อเสียเปรียบของคลังสินค้าเอกชน</vt:lpstr>
      <vt:lpstr>ลักษณะของการประกอบธุรกิจคลังสินค้า</vt:lpstr>
      <vt:lpstr>สิ่งที่เกี่ยวข้องกับการประกอบกิจการคลังสินค้า</vt:lpstr>
      <vt:lpstr>บทที่ 4 การวางแผนเครือข่ายและการเลือกทำเลที่ตั้ง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 คลังสินค้าและศูนย์กระจายสินค้า</dc:title>
  <dc:creator>COM</dc:creator>
  <cp:lastModifiedBy>COM</cp:lastModifiedBy>
  <cp:revision>19</cp:revision>
  <dcterms:created xsi:type="dcterms:W3CDTF">2011-08-05T06:18:13Z</dcterms:created>
  <dcterms:modified xsi:type="dcterms:W3CDTF">2011-08-05T08:52:31Z</dcterms:modified>
</cp:coreProperties>
</file>