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notesSlides/notesSlide49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Override PartName="/ppt/notesSlides/notesSlide45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23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8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46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53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51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29.xml" ContentType="application/vnd.openxmlformats-officedocument.presentationml.notesSlide+xml"/>
  <Override PartName="/ppt/notesSlides/notesSlide47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5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5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95" r:id="rId32"/>
    <p:sldId id="296" r:id="rId33"/>
    <p:sldId id="297" r:id="rId34"/>
    <p:sldId id="298" r:id="rId35"/>
    <p:sldId id="287" r:id="rId36"/>
    <p:sldId id="299" r:id="rId37"/>
    <p:sldId id="300" r:id="rId38"/>
    <p:sldId id="301" r:id="rId39"/>
    <p:sldId id="302" r:id="rId40"/>
    <p:sldId id="303" r:id="rId41"/>
    <p:sldId id="304" r:id="rId42"/>
    <p:sldId id="288" r:id="rId43"/>
    <p:sldId id="289" r:id="rId44"/>
    <p:sldId id="290" r:id="rId45"/>
    <p:sldId id="291" r:id="rId46"/>
    <p:sldId id="292" r:id="rId47"/>
    <p:sldId id="293" r:id="rId48"/>
    <p:sldId id="294" r:id="rId49"/>
    <p:sldId id="305" r:id="rId50"/>
    <p:sldId id="306" r:id="rId51"/>
    <p:sldId id="307" r:id="rId52"/>
    <p:sldId id="308" r:id="rId53"/>
    <p:sldId id="309" r:id="rId5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9EBB1F-87F7-4AC9-9289-22FCD883D8D3}" type="datetimeFigureOut">
              <a:rPr lang="en-US" smtClean="0"/>
              <a:t>8/5/2011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08007E-ED94-4134-9B03-4660ECF5492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08007E-ED94-4134-9B03-4660ECF54925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08007E-ED94-4134-9B03-4660ECF54925}" type="slidenum">
              <a:rPr lang="en-US" smtClean="0"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08007E-ED94-4134-9B03-4660ECF54925}" type="slidenum">
              <a:rPr lang="en-US" smtClean="0"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08007E-ED94-4134-9B03-4660ECF54925}" type="slidenum">
              <a:rPr lang="en-US" smtClean="0"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08007E-ED94-4134-9B03-4660ECF54925}" type="slidenum">
              <a:rPr lang="en-US" smtClean="0"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08007E-ED94-4134-9B03-4660ECF54925}" type="slidenum">
              <a:rPr lang="en-US" smtClean="0"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08007E-ED94-4134-9B03-4660ECF54925}" type="slidenum">
              <a:rPr lang="en-US" smtClean="0"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08007E-ED94-4134-9B03-4660ECF54925}" type="slidenum">
              <a:rPr lang="en-US" smtClean="0"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08007E-ED94-4134-9B03-4660ECF54925}" type="slidenum">
              <a:rPr lang="en-US" smtClean="0"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08007E-ED94-4134-9B03-4660ECF54925}" type="slidenum">
              <a:rPr lang="en-US" smtClean="0"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08007E-ED94-4134-9B03-4660ECF54925}" type="slidenum">
              <a:rPr lang="en-US" smtClean="0"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08007E-ED94-4134-9B03-4660ECF54925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08007E-ED94-4134-9B03-4660ECF54925}" type="slidenum">
              <a:rPr lang="en-US" smtClean="0"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08007E-ED94-4134-9B03-4660ECF54925}" type="slidenum">
              <a:rPr lang="en-US" smtClean="0"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08007E-ED94-4134-9B03-4660ECF54925}" type="slidenum">
              <a:rPr lang="en-US" smtClean="0"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08007E-ED94-4134-9B03-4660ECF54925}" type="slidenum">
              <a:rPr lang="en-US" smtClean="0"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08007E-ED94-4134-9B03-4660ECF54925}" type="slidenum">
              <a:rPr lang="en-US" smtClean="0"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08007E-ED94-4134-9B03-4660ECF54925}" type="slidenum">
              <a:rPr lang="en-US" smtClean="0"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08007E-ED94-4134-9B03-4660ECF54925}" type="slidenum">
              <a:rPr lang="en-US" smtClean="0"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08007E-ED94-4134-9B03-4660ECF54925}" type="slidenum">
              <a:rPr lang="en-US" smtClean="0"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08007E-ED94-4134-9B03-4660ECF54925}" type="slidenum">
              <a:rPr lang="en-US" smtClean="0"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08007E-ED94-4134-9B03-4660ECF54925}" type="slidenum">
              <a:rPr lang="en-US" smtClean="0"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08007E-ED94-4134-9B03-4660ECF54925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08007E-ED94-4134-9B03-4660ECF54925}" type="slidenum">
              <a:rPr lang="en-US" smtClean="0"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08007E-ED94-4134-9B03-4660ECF54925}" type="slidenum">
              <a:rPr lang="en-US" smtClean="0"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08007E-ED94-4134-9B03-4660ECF54925}" type="slidenum">
              <a:rPr lang="en-US" smtClean="0"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08007E-ED94-4134-9B03-4660ECF54925}" type="slidenum">
              <a:rPr lang="en-US" smtClean="0"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08007E-ED94-4134-9B03-4660ECF54925}" type="slidenum">
              <a:rPr lang="en-US" smtClean="0"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08007E-ED94-4134-9B03-4660ECF54925}" type="slidenum">
              <a:rPr lang="en-US" smtClean="0"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08007E-ED94-4134-9B03-4660ECF54925}" type="slidenum">
              <a:rPr lang="en-US" smtClean="0"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08007E-ED94-4134-9B03-4660ECF54925}" type="slidenum">
              <a:rPr lang="en-US" smtClean="0"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08007E-ED94-4134-9B03-4660ECF54925}" type="slidenum">
              <a:rPr lang="en-US" smtClean="0"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08007E-ED94-4134-9B03-4660ECF54925}" type="slidenum">
              <a:rPr lang="en-US" smtClean="0"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08007E-ED94-4134-9B03-4660ECF54925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08007E-ED94-4134-9B03-4660ECF54925}" type="slidenum">
              <a:rPr lang="en-US" smtClean="0"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08007E-ED94-4134-9B03-4660ECF54925}" type="slidenum">
              <a:rPr lang="en-US" smtClean="0"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08007E-ED94-4134-9B03-4660ECF54925}" type="slidenum">
              <a:rPr lang="en-US" smtClean="0"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08007E-ED94-4134-9B03-4660ECF54925}" type="slidenum">
              <a:rPr lang="en-US" smtClean="0"/>
              <a:t>43</a:t>
            </a:fld>
            <a:endParaRPr 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08007E-ED94-4134-9B03-4660ECF54925}" type="slidenum">
              <a:rPr lang="en-US" smtClean="0"/>
              <a:t>44</a:t>
            </a:fld>
            <a:endParaRPr 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08007E-ED94-4134-9B03-4660ECF54925}" type="slidenum">
              <a:rPr lang="en-US" smtClean="0"/>
              <a:t>45</a:t>
            </a:fld>
            <a:endParaRPr lang="en-US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08007E-ED94-4134-9B03-4660ECF54925}" type="slidenum">
              <a:rPr lang="en-US" smtClean="0"/>
              <a:t>46</a:t>
            </a:fld>
            <a:endParaRPr lang="en-US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08007E-ED94-4134-9B03-4660ECF54925}" type="slidenum">
              <a:rPr lang="en-US" smtClean="0"/>
              <a:t>47</a:t>
            </a:fld>
            <a:endParaRPr lang="en-US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08007E-ED94-4134-9B03-4660ECF54925}" type="slidenum">
              <a:rPr lang="en-US" smtClean="0"/>
              <a:t>48</a:t>
            </a:fld>
            <a:endParaRPr lang="en-US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08007E-ED94-4134-9B03-4660ECF54925}" type="slidenum">
              <a:rPr lang="en-US" smtClean="0"/>
              <a:t>49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08007E-ED94-4134-9B03-4660ECF54925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08007E-ED94-4134-9B03-4660ECF54925}" type="slidenum">
              <a:rPr lang="en-US" smtClean="0"/>
              <a:t>50</a:t>
            </a:fld>
            <a:endParaRPr lang="en-US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08007E-ED94-4134-9B03-4660ECF54925}" type="slidenum">
              <a:rPr lang="en-US" smtClean="0"/>
              <a:t>51</a:t>
            </a:fld>
            <a:endParaRPr lang="en-US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08007E-ED94-4134-9B03-4660ECF54925}" type="slidenum">
              <a:rPr lang="en-US" smtClean="0"/>
              <a:t>52</a:t>
            </a:fld>
            <a:endParaRPr lang="en-US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08007E-ED94-4134-9B03-4660ECF54925}" type="slidenum">
              <a:rPr lang="en-US" smtClean="0"/>
              <a:t>53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08007E-ED94-4134-9B03-4660ECF54925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08007E-ED94-4134-9B03-4660ECF54925}" type="slidenum">
              <a:rPr lang="en-US" smtClean="0"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08007E-ED94-4134-9B03-4660ECF54925}" type="slidenum">
              <a:rPr lang="en-US" smtClean="0"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08007E-ED94-4134-9B03-4660ECF54925}" type="slidenum">
              <a:rPr lang="en-US" smtClean="0"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AB4C0367-FA1E-4BDC-A3C9-C92ADE51511D}" type="datetimeFigureOut">
              <a:rPr lang="en-US" smtClean="0"/>
              <a:t>8/5/2011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9FBA511C-F7C5-4E7A-80F1-DE9143D2EF2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4C0367-FA1E-4BDC-A3C9-C92ADE51511D}" type="datetimeFigureOut">
              <a:rPr lang="en-US" smtClean="0"/>
              <a:t>8/5/2011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BA511C-F7C5-4E7A-80F1-DE9143D2EF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AB4C0367-FA1E-4BDC-A3C9-C92ADE51511D}" type="datetimeFigureOut">
              <a:rPr lang="en-US" smtClean="0"/>
              <a:t>8/5/2011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FBA511C-F7C5-4E7A-80F1-DE9143D2EF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4C0367-FA1E-4BDC-A3C9-C92ADE51511D}" type="datetimeFigureOut">
              <a:rPr lang="en-US" smtClean="0"/>
              <a:t>8/5/2011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BA511C-F7C5-4E7A-80F1-DE9143D2EF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B4C0367-FA1E-4BDC-A3C9-C92ADE51511D}" type="datetimeFigureOut">
              <a:rPr lang="en-US" smtClean="0"/>
              <a:t>8/5/2011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9FBA511C-F7C5-4E7A-80F1-DE9143D2EF2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4C0367-FA1E-4BDC-A3C9-C92ADE51511D}" type="datetimeFigureOut">
              <a:rPr lang="en-US" smtClean="0"/>
              <a:t>8/5/2011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BA511C-F7C5-4E7A-80F1-DE9143D2EF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4C0367-FA1E-4BDC-A3C9-C92ADE51511D}" type="datetimeFigureOut">
              <a:rPr lang="en-US" smtClean="0"/>
              <a:t>8/5/2011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BA511C-F7C5-4E7A-80F1-DE9143D2EF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4C0367-FA1E-4BDC-A3C9-C92ADE51511D}" type="datetimeFigureOut">
              <a:rPr lang="en-US" smtClean="0"/>
              <a:t>8/5/2011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BA511C-F7C5-4E7A-80F1-DE9143D2EF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B4C0367-FA1E-4BDC-A3C9-C92ADE51511D}" type="datetimeFigureOut">
              <a:rPr lang="en-US" smtClean="0"/>
              <a:t>8/5/2011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BA511C-F7C5-4E7A-80F1-DE9143D2EF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4C0367-FA1E-4BDC-A3C9-C92ADE51511D}" type="datetimeFigureOut">
              <a:rPr lang="en-US" smtClean="0"/>
              <a:t>8/5/2011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BA511C-F7C5-4E7A-80F1-DE9143D2EF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4C0367-FA1E-4BDC-A3C9-C92ADE51511D}" type="datetimeFigureOut">
              <a:rPr lang="en-US" smtClean="0"/>
              <a:t>8/5/2011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BA511C-F7C5-4E7A-80F1-DE9143D2EF2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AB4C0367-FA1E-4BDC-A3C9-C92ADE51511D}" type="datetimeFigureOut">
              <a:rPr lang="en-US" smtClean="0"/>
              <a:t>8/5/2011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9FBA511C-F7C5-4E7A-80F1-DE9143D2EF2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jpeg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1470025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th-TH" sz="6000" b="1" spc="50" dirty="0" smtClean="0">
                <a:ln w="11430"/>
                <a:solidFill>
                  <a:srgbClr val="FF000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P Aftershock" pitchFamily="2" charset="0"/>
                <a:cs typeface="SP Aftershock" pitchFamily="2" charset="0"/>
              </a:rPr>
              <a:t>สื่อการเรียนการสอน</a:t>
            </a:r>
            <a:endParaRPr lang="en-US" sz="6000" b="1" spc="50" dirty="0">
              <a:ln w="11430"/>
              <a:solidFill>
                <a:srgbClr val="FF0000"/>
              </a:soli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SP Aftershock" pitchFamily="2" charset="0"/>
              <a:cs typeface="SP Aftershock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905000"/>
            <a:ext cx="6400800" cy="3733800"/>
          </a:xfrm>
        </p:spPr>
        <p:txBody>
          <a:bodyPr>
            <a:normAutofit fontScale="92500" lnSpcReduction="1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endParaRPr lang="th-TH" sz="88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r>
              <a:rPr lang="th-TH" sz="8800" b="1" spc="50" dirty="0" smtClean="0">
                <a:ln w="11430"/>
                <a:solidFill>
                  <a:srgbClr val="FF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tencil" pitchFamily="82" charset="0"/>
                <a:cs typeface="PLE_Heart" pitchFamily="18" charset="-34"/>
              </a:rPr>
              <a:t>การบริหารเส้นทางการขนส่งสินค้า</a:t>
            </a:r>
            <a:endParaRPr lang="en-US" sz="8800" b="1" spc="50" dirty="0">
              <a:ln w="11430"/>
              <a:solidFill>
                <a:srgbClr val="FFFF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Stencil" pitchFamily="82" charset="0"/>
              <a:cs typeface="PLE_Heart" pitchFamily="18" charset="-34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ระบบหมายเลขทางหลวง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h-TH" dirty="0" smtClean="0"/>
              <a:t>    </a:t>
            </a:r>
          </a:p>
          <a:p>
            <a:pPr>
              <a:buNone/>
            </a:pPr>
            <a:endParaRPr lang="th-TH" dirty="0"/>
          </a:p>
          <a:p>
            <a:pPr>
              <a:buNone/>
            </a:pPr>
            <a:endParaRPr lang="th-TH" dirty="0" smtClean="0"/>
          </a:p>
          <a:p>
            <a:pPr>
              <a:buNone/>
            </a:pPr>
            <a:r>
              <a:rPr lang="th-TH" dirty="0"/>
              <a:t> </a:t>
            </a:r>
            <a:r>
              <a:rPr lang="th-TH" dirty="0" smtClean="0"/>
              <a:t>   ในยุคสมัยเริ่มต้นของการก่อสร้างทางหลวง กรมทางหลวงนิยมใช้ชื่อ หรือบุคคลที่มีความสำคัญในสายทางนั้น มาตั้งชื่อถนน </a:t>
            </a:r>
            <a:br>
              <a:rPr lang="th-TH" dirty="0" smtClean="0"/>
            </a:br>
            <a:r>
              <a:rPr lang="th-TH" dirty="0" smtClean="0"/>
              <a:t>ดังนั้น จึงได้มีการนำระบบหมายเลขทางหลวงมาใช้กำกับทางหลวงพิเศษ ทางหลวงแผ่นดิน และทางหลวงสัมปทาน ที่อยู่ใน </a:t>
            </a:r>
            <a:br>
              <a:rPr lang="th-TH" dirty="0" smtClean="0"/>
            </a:br>
            <a:r>
              <a:rPr lang="th-TH" dirty="0" smtClean="0"/>
              <a:t>ความดูแลของกรมทางหลวง โดยหมายเลขกำกับ มีความหมาย ดังนี้.- </a:t>
            </a:r>
            <a:endParaRPr lang="en-US" dirty="0"/>
          </a:p>
        </p:txBody>
      </p:sp>
      <p:pic>
        <p:nvPicPr>
          <p:cNvPr id="4" name="Picture 3" descr="data_02-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67000" y="1295400"/>
            <a:ext cx="3800475" cy="1876425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h-TH" b="1" dirty="0" smtClean="0"/>
              <a:t>1. แสดงที่ตั้งของทางหลวง</a:t>
            </a:r>
            <a:endParaRPr lang="th-TH" dirty="0" smtClean="0"/>
          </a:p>
          <a:p>
            <a:pPr>
              <a:buNone/>
            </a:pPr>
            <a:r>
              <a:rPr lang="th-TH" dirty="0" smtClean="0"/>
              <a:t>     1.1 ทางหลวงสายที่ขึ้นต้นด้วยหมายเลข 1 แสดงว่าทางสายนั้นอยู่ในภาคเหนือ </a:t>
            </a:r>
            <a:br>
              <a:rPr lang="th-TH" dirty="0" smtClean="0"/>
            </a:br>
            <a:r>
              <a:rPr lang="th-TH" dirty="0" smtClean="0"/>
              <a:t>     1.2 ทางหลวงสายที่ขึ้นต้นด้วยหมายเลข 2 แสดงว่าทางสายนั้นอยู่ในภาคตะวัน ออกเฉียงเหนือ </a:t>
            </a:r>
            <a:br>
              <a:rPr lang="th-TH" dirty="0" smtClean="0"/>
            </a:br>
            <a:r>
              <a:rPr lang="th-TH" dirty="0" smtClean="0"/>
              <a:t>     1.3 ทางหลวงสายที่ขึ้นต้นด้วยหมายเลข 3 แสดงว่าทางสายนั้นอยู่ในภาคกลาง ตะวันออก และภาคใต้ตอนบน </a:t>
            </a:r>
            <a:br>
              <a:rPr lang="th-TH" dirty="0" smtClean="0"/>
            </a:br>
            <a:r>
              <a:rPr lang="th-TH" dirty="0" smtClean="0"/>
              <a:t>     1.4 ทางหลวงสายที่ขึ้นต้นด้วยหมายเลข 4 แสดงว่าทางสายนั้นอยู่ในภาคใต้ </a:t>
            </a:r>
          </a:p>
          <a:p>
            <a:pPr>
              <a:buNone/>
            </a:pPr>
            <a:r>
              <a:rPr lang="th-TH" dirty="0" smtClean="0"/>
              <a:t>แต่อาจจะมีการคาบเกี่ยวกันระหว่างภาคบ้าง เนื่องจากแต่ละหน่วยงานมีการแบ่งจังหวัดในแต่ละภาคต่างกันบ้างเล็กน้อย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172200"/>
          </a:xfrm>
        </p:spPr>
        <p:txBody>
          <a:bodyPr>
            <a:normAutofit fontScale="77500" lnSpcReduction="20000"/>
          </a:bodyPr>
          <a:lstStyle/>
          <a:p>
            <a:r>
              <a:rPr lang="th-TH" b="1" dirty="0" smtClean="0"/>
              <a:t>2. การจำแนกระบบหมายเลขทางหลวง</a:t>
            </a:r>
            <a:endParaRPr lang="th-TH" dirty="0" smtClean="0"/>
          </a:p>
          <a:p>
            <a:r>
              <a:rPr lang="th-TH" dirty="0" smtClean="0"/>
              <a:t>     2.1 ทางหลวงที่มีหมายเลขตัวเดียว หมายถึง ทางหลวงแผ่นดินสายประธาน เชื่อมการจราจร ระหว่างภาคต่อภาค </a:t>
            </a:r>
            <a:br>
              <a:rPr lang="th-TH" dirty="0" smtClean="0"/>
            </a:br>
            <a:r>
              <a:rPr lang="th-TH" dirty="0" smtClean="0"/>
              <a:t>ในปัจจุบันมีอยู่ 4 สาย คือ </a:t>
            </a:r>
          </a:p>
          <a:p>
            <a:r>
              <a:rPr lang="th-TH" dirty="0" smtClean="0"/>
              <a:t/>
            </a:r>
            <a:br>
              <a:rPr lang="th-TH" dirty="0" smtClean="0"/>
            </a:br>
            <a:r>
              <a:rPr lang="th-TH" b="1" dirty="0" smtClean="0"/>
              <a:t>ทางหลวงแผ่นดินหมายเลข 1</a:t>
            </a:r>
            <a:r>
              <a:rPr lang="th-TH" dirty="0" smtClean="0"/>
              <a:t> (ถนนพหลโยธิน) จากกรุงเทพฯ-เชียงราย </a:t>
            </a:r>
          </a:p>
          <a:p>
            <a:r>
              <a:rPr lang="th-TH" b="1" dirty="0" smtClean="0"/>
              <a:t>ทางหลวงแผ่นดินหมายเลข 2</a:t>
            </a:r>
            <a:r>
              <a:rPr lang="th-TH" dirty="0" smtClean="0"/>
              <a:t> (ถนนมิตรภาพ) จากสระบุรี-หนองคาย </a:t>
            </a:r>
          </a:p>
          <a:p>
            <a:r>
              <a:rPr lang="th-TH" b="1" dirty="0" smtClean="0"/>
              <a:t>ทางหลวงแผ่นดินหมายเลข 3</a:t>
            </a:r>
            <a:r>
              <a:rPr lang="th-TH" dirty="0" smtClean="0"/>
              <a:t> (ถนนสุขุมวิท) จากกรุงเทพฯ-ตราด </a:t>
            </a:r>
          </a:p>
          <a:p>
            <a:r>
              <a:rPr lang="th-TH" b="1" dirty="0" smtClean="0"/>
              <a:t>ทางหลวงแผ่นดินหมายเลข 4</a:t>
            </a:r>
            <a:r>
              <a:rPr lang="th-TH" dirty="0" smtClean="0"/>
              <a:t> (ถนนเพชรเกษม) จากกรุงเทพฯ-อ.สะเดา จ.สงขลา  </a:t>
            </a:r>
          </a:p>
          <a:p>
            <a:r>
              <a:rPr lang="th-TH" dirty="0" smtClean="0"/>
              <a:t/>
            </a:r>
            <a:br>
              <a:rPr lang="th-TH" dirty="0" smtClean="0"/>
            </a:br>
            <a:r>
              <a:rPr lang="th-TH" dirty="0" smtClean="0"/>
              <a:t>     2.2 ทางหลวงที่มีหมายเลขสองตัว หมายถึง ทางหลวงแผ่นดินสายประธานตามภาคต่าง ๆ </a:t>
            </a:r>
            <a:br>
              <a:rPr lang="th-TH" dirty="0" smtClean="0"/>
            </a:br>
            <a:r>
              <a:rPr lang="th-TH" dirty="0" smtClean="0"/>
              <a:t>เช่นทางหลวงแผ่นดินสายประธานหมายเลข 22 เป็นทางหลวงแผ่นดินสายประธานในภาคตะวันออกเฉียงเหนือ </a:t>
            </a:r>
            <a:br>
              <a:rPr lang="th-TH" dirty="0" smtClean="0"/>
            </a:br>
            <a:r>
              <a:rPr lang="th-TH" dirty="0" smtClean="0"/>
              <a:t>สายอุดรธานี-นครพนม เป็นต้น</a:t>
            </a:r>
          </a:p>
          <a:p>
            <a:r>
              <a:rPr lang="th-TH" dirty="0" smtClean="0"/>
              <a:t>     2.3 ทางหลวงที่มีหมายเลขสามตัว หมายถึง ทางหลวงแผ่นดินสายรอง เช่น ทางหลวงแผ่นดิน หมายเลข 202 </a:t>
            </a:r>
            <a:br>
              <a:rPr lang="th-TH" dirty="0" smtClean="0"/>
            </a:br>
            <a:r>
              <a:rPr lang="th-TH" dirty="0" smtClean="0"/>
              <a:t>เป็นทางหลวงแผ่นดินสายรอง ในภาคตะวันออกเฉียงเหนือ สายชัยภูมิ- เขมราฐ ทางหลวงแผ่นดินหมายเลข 314 </a:t>
            </a:r>
            <a:br>
              <a:rPr lang="th-TH" dirty="0" smtClean="0"/>
            </a:br>
            <a:r>
              <a:rPr lang="th-TH" dirty="0" smtClean="0"/>
              <a:t>เป็นทางหลวงแผ่นดิน สายรองในภาคกลาง สายบางปะกง- ฉะเชิงเทรา เป็นต้น </a:t>
            </a:r>
          </a:p>
          <a:p>
            <a:r>
              <a:rPr lang="th-TH" dirty="0" smtClean="0"/>
              <a:t>     2.4 ทางหลวงที่มีหมายเลขสี่ตัว หมายถึง ทางหลวงแผ่นดินที่เชื่อมระหว่างจังหวัด กับอำเภอ หรือสถานที่สำคัญ </a:t>
            </a:r>
            <a:br>
              <a:rPr lang="th-TH" dirty="0" smtClean="0"/>
            </a:br>
            <a:r>
              <a:rPr lang="th-TH" dirty="0" smtClean="0"/>
              <a:t>ของจังหวัดนั้น เช่น ทางหลวงหมายเลข 1001 เป็นทางหลวงในภาคเหนือ สายแยกทางหลวงหมายเลข 11-อ.พร้าว </a:t>
            </a:r>
            <a:br>
              <a:rPr lang="th-TH" dirty="0" smtClean="0"/>
            </a:br>
            <a:r>
              <a:rPr lang="th-TH" dirty="0" smtClean="0"/>
              <a:t>ทางหลวงหมายเลข4006 เป็นทางหลวงในภาคใต้ สายแยก ทางหลวง หมายเลข 4 (ราชกรูด)-หลังสวน เป็นต้น </a:t>
            </a:r>
          </a:p>
          <a:p>
            <a:r>
              <a:rPr lang="th-TH" dirty="0" smtClean="0"/>
              <a:t>              ทางหลวงพิเศษระหว่างเมือง กรมทางหลวงได้พิจารณากำหนดระบบหมายเลขทางหลวงพิเศษระหว่างเมือง </a:t>
            </a:r>
            <a:br>
              <a:rPr lang="th-TH" dirty="0" smtClean="0"/>
            </a:br>
            <a:r>
              <a:rPr lang="th-TH" dirty="0" smtClean="0"/>
              <a:t>ให้เป็นระบบหมายเลขทางหลวงใหม่ โดยมีหลักเกณฑ์ในการจัดทำระบบหมายเลขทางหลวงเป็น 2 ประเภท ดังนี้.-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h-TH" b="1" dirty="0" smtClean="0"/>
              <a:t>1. ทางหลวงพิเศษระหว่างเมืองสายหลัก</a:t>
            </a:r>
            <a:endParaRPr lang="th-TH" dirty="0" smtClean="0"/>
          </a:p>
          <a:p>
            <a:pPr>
              <a:buNone/>
            </a:pPr>
            <a:r>
              <a:rPr lang="th-TH" dirty="0" smtClean="0"/>
              <a:t>              ทางหลวงพิเศษระหว่างเมืองสายหลักเชื่อมระหว่างกรุงเทพมหานคร ไปยังแต่ละภาคของประเทศ </a:t>
            </a:r>
            <a:br>
              <a:rPr lang="th-TH" dirty="0" smtClean="0"/>
            </a:br>
            <a:r>
              <a:rPr lang="th-TH" dirty="0" smtClean="0"/>
              <a:t>มีจำนวนทั้งสิ้น 5 สายทาง มีหลักเกณฑ์การจัดเข้าไว้ในระบบหมายเลขทางหลวง  ดังนี้ </a:t>
            </a:r>
          </a:p>
          <a:p>
            <a:pPr>
              <a:buNone/>
            </a:pPr>
            <a:r>
              <a:rPr lang="th-TH" dirty="0" smtClean="0"/>
              <a:t>     1.1 จากกรุงเทพมหานครไปยังภาคเหนือ เป็นชื่อ "ทางหลวงหมายเลข 5"  1.2 จากกรุงเทพมหานครไปยังภาคตะวันออกเฉียงเหนือ เป็นชื่อ "ทางหลวงหมายเลข 6" </a:t>
            </a:r>
            <a:br>
              <a:rPr lang="th-TH" dirty="0" smtClean="0"/>
            </a:br>
            <a:r>
              <a:rPr lang="th-TH" dirty="0" smtClean="0"/>
              <a:t> 1.3 จากกรุงเทพมหานครไปยังภาคตะวันออก เป็นชื่อ"ทางหลวงหมายเลข 7" </a:t>
            </a:r>
            <a:br>
              <a:rPr lang="th-TH" dirty="0" smtClean="0"/>
            </a:br>
            <a:r>
              <a:rPr lang="th-TH" dirty="0" smtClean="0"/>
              <a:t> 1.4 จากกรุงเทพมหานครไปยังภาคใต้ เป็นชื่อ "ทางหลวงหมายเลข 8" </a:t>
            </a:r>
            <a:br>
              <a:rPr lang="th-TH" dirty="0" smtClean="0"/>
            </a:br>
            <a:r>
              <a:rPr lang="th-TH" dirty="0" smtClean="0"/>
              <a:t> 1.5 ถนนวงแหวนรอบนอกกรุงเทพมหานคร เป็นชื่อ "ทางหลวงหมายเลข 9"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th-TH" b="1" dirty="0" smtClean="0"/>
              <a:t>2. ทางเชื่อมโยงจากทางหลวงพิเศษระหว่างเมืองสายหลัก</a:t>
            </a:r>
            <a:endParaRPr lang="th-TH" dirty="0" smtClean="0"/>
          </a:p>
          <a:p>
            <a:pPr>
              <a:buNone/>
            </a:pPr>
            <a:r>
              <a:rPr lang="th-TH" dirty="0" smtClean="0"/>
              <a:t>              ทางเชื่อมโยงจากทางหลวงพิเศษระหว่างเมืองสายหลักไปสู่เส้นทางที่มีการจราจรสูงและเส้นทางที่เข้าพื้นที่สำคัญ </a:t>
            </a:r>
            <a:br>
              <a:rPr lang="th-TH" dirty="0" smtClean="0"/>
            </a:br>
            <a:r>
              <a:rPr lang="th-TH" dirty="0" smtClean="0"/>
              <a:t>ในภาคนั้น ๆ มีหลักเกณฑ์การจัดเข้าไว้ในระบบหมายเลขทางหลวง เป็นตัวเลขจำนวน 2 หลัก โดยมีหลักเกณฑ์ในการกำหนด คือ </a:t>
            </a:r>
            <a:br>
              <a:rPr lang="th-TH" dirty="0" smtClean="0"/>
            </a:br>
            <a:r>
              <a:rPr lang="th-TH" dirty="0" smtClean="0"/>
              <a:t>ตัวเลขหลักแรก เป็นหมายเลขของสายทางหลักนั้น ๆ และตัวเลขหลักที่สอง เป็นลำดับหมายเลขสายทางที่แยกจาก ทางสายหลัก </a:t>
            </a:r>
            <a:br>
              <a:rPr lang="th-TH" dirty="0" smtClean="0"/>
            </a:br>
            <a:r>
              <a:rPr lang="th-TH" dirty="0" smtClean="0"/>
              <a:t>ดังกล่าว </a:t>
            </a:r>
          </a:p>
          <a:p>
            <a:pPr>
              <a:buNone/>
            </a:pPr>
            <a:r>
              <a:rPr lang="th-TH" dirty="0" smtClean="0"/>
              <a:t>              สำหรับทางหลวงสัมปทานเป็นทางหลวงที่รัฐให้สัมปทานกับเอกชนเข้าดำเนินการ จะมีระบบหมายเลขทางหลวง </a:t>
            </a:r>
            <a:br>
              <a:rPr lang="th-TH" dirty="0" smtClean="0"/>
            </a:br>
            <a:r>
              <a:rPr lang="th-TH" dirty="0" smtClean="0"/>
              <a:t>เหมือนกับทางหลวงแผ่นดิน หรือทางหลวงพิเศษระหว่างเมืองอย่างใดอย่างหนึ่ง ตามลักษณะของทางหลวงสัมปทานนั้น </a:t>
            </a:r>
            <a:br>
              <a:rPr lang="th-TH" dirty="0" smtClean="0"/>
            </a:br>
            <a:r>
              <a:rPr lang="th-TH" dirty="0" smtClean="0"/>
              <a:t>ว่ามีลักษณะเป็นทางหลวงแผ่นดินหรือทางหลวงพิเศษระหว่างเมือง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3200" dirty="0" smtClean="0"/>
              <a:t>บทที่ 2 การวางแผนและวิเคราะห์เส้นทางการรับและส่งสินค้า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334000"/>
          </a:xfrm>
        </p:spPr>
        <p:txBody>
          <a:bodyPr>
            <a:normAutofit fontScale="77500" lnSpcReduction="20000"/>
          </a:bodyPr>
          <a:lstStyle/>
          <a:p>
            <a:r>
              <a:rPr lang="th-TH" dirty="0" smtClean="0"/>
              <a:t>การเตรียมการด้านการขนส่งและโลจิสติกของการขนส่งสินค้าของคุณที่ตามมาจะส่งในลักษณะที่ถูกต้องมีบทบาทสำคัญในการขายสินค้าของคุณให้กับลูกค้าของคุณ </a:t>
            </a:r>
          </a:p>
          <a:p>
            <a:r>
              <a:rPr lang="th-TH" dirty="0" smtClean="0"/>
              <a:t>รายการตรวจสอบข้างล่างนี้จะช่วยให้คุณผ่านขั้นตอนนี้ พนักงานของเรามีประสบการณ์มากในการจัดการเกือบทุกชนิดของสินค้าใด ๆ และจะยินดีที่มีโอกาสที่จะให้คำแนะนำและให้บริการฟรีเป็นคำพูดที่ไม่มีข้อผูกพัน </a:t>
            </a:r>
          </a:p>
          <a:p>
            <a:r>
              <a:rPr lang="th-TH" dirty="0" smtClean="0"/>
              <a:t>ประเภทสินค้า </a:t>
            </a:r>
          </a:p>
          <a:p>
            <a:r>
              <a:rPr lang="th-TH" dirty="0" smtClean="0"/>
              <a:t>การปกป้องสินค้าของคุณ </a:t>
            </a:r>
          </a:p>
          <a:p>
            <a:r>
              <a:rPr lang="th-TH" dirty="0" smtClean="0"/>
              <a:t>การเลือกเส้นทางที่ดีที่สุด </a:t>
            </a:r>
          </a:p>
          <a:p>
            <a:r>
              <a:rPr lang="th-TH" dirty="0" smtClean="0"/>
              <a:t>ความเร็วในการส่งสินค้า </a:t>
            </a:r>
          </a:p>
          <a:p>
            <a:r>
              <a:rPr lang="th-TH" dirty="0" smtClean="0"/>
              <a:t>ศุลกากรและเอกสารอื่น ๆ </a:t>
            </a:r>
          </a:p>
          <a:p>
            <a:r>
              <a:rPr lang="th-TH" b="1" dirty="0" smtClean="0"/>
              <a:t>1</a:t>
            </a:r>
            <a:r>
              <a:rPr lang="th-TH" dirty="0" smtClean="0"/>
              <a:t> </a:t>
            </a:r>
            <a:r>
              <a:rPr lang="th-TH" b="1" dirty="0" smtClean="0"/>
              <a:t>ประเภทสินค้า</a:t>
            </a:r>
            <a:r>
              <a:rPr lang="th-TH" dirty="0" smtClean="0"/>
              <a:t> </a:t>
            </a:r>
          </a:p>
          <a:p>
            <a:r>
              <a:rPr lang="th-TH" dirty="0" smtClean="0"/>
              <a:t>พิเศษเกี่ยวกับสินค้าของคุณคืออะไร </a:t>
            </a:r>
          </a:p>
          <a:p>
            <a:r>
              <a:rPr lang="th-TH" dirty="0" smtClean="0"/>
              <a:t>พวกเขาจะเป็นอันตราย? </a:t>
            </a:r>
          </a:p>
          <a:p>
            <a:r>
              <a:rPr lang="th-TH" dirty="0" smtClean="0"/>
              <a:t>พวกเขาจะต้องควบคุมอุณหภูมิหรืออุปกรณ์ยกพิเศษหรือไม่ </a:t>
            </a:r>
          </a:p>
          <a:p>
            <a:r>
              <a:rPr lang="th-TH" dirty="0" smtClean="0"/>
              <a:t>สินค้าที่มีชีวิตที่เปราะบางหรือมีคุณค่าโดยเฉพาะอย่างยิ่ง? </a:t>
            </a:r>
          </a:p>
          <a:p>
            <a:r>
              <a:rPr lang="th-TH" dirty="0" smtClean="0"/>
              <a:t/>
            </a:r>
            <a:br>
              <a:rPr lang="th-TH" dirty="0" smtClean="0"/>
            </a:br>
            <a:r>
              <a:rPr lang="th-TH" dirty="0" smtClean="0"/>
              <a:t>ตรวจสอบให้แน่ใจโหมดการขนส่งและบรรจุภัณฑ์ของสินค้าของคุณเหมาะสม เราสามารถช่วยให้คุณตัดสินใจเกี่ยวกับสิ่งที่ </a:t>
            </a:r>
            <a:r>
              <a:rPr lang="en-US" dirty="0" err="1" smtClean="0"/>
              <a:t>suitabile</a:t>
            </a:r>
            <a:r>
              <a:rPr lang="en-US" dirty="0" smtClean="0"/>
              <a:t> </a:t>
            </a:r>
            <a:r>
              <a:rPr lang="th-TH" dirty="0" smtClean="0"/>
              <a:t>สำหรับโหมดการขนส่งแต่ละครั้งและสามารถให้คำแนะนำหรือแพ็คสินค้าในนามของคุณ </a:t>
            </a:r>
            <a:endParaRPr lang="th-TH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ยุทธศาสตร์ด้านการขนส่ง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b="1" dirty="0"/>
              <a:t>ยุทธศาสตร์การขนส่งของประเทศไทย </a:t>
            </a:r>
            <a:br>
              <a:rPr lang="th-TH" b="1" dirty="0"/>
            </a:br>
            <a:r>
              <a:rPr lang="th-TH" dirty="0"/>
              <a:t>ใสภาวะการณ์ของโลกปัจจุบันยุทธศาสตร์การขนส่งของประเทศไทย จึงต้องมีเป้าหมายกำหนดให้การขนส่งทางน้ำและทางราง เป็นเส้นทางขนส่งหลักในการขนส่งระยะยาว การขนส่งทางถนนเป็นส่วนขนส่งต่อเชื่อมจากต้นทางสู่เส้นทางหลักกับนำส่งจากเส้นทางหลักสู่ปลายทาง ด้านการขนส่งทางอากาศ เป็นส่วนสนับสนุนสำหรับสินค้าที่ต้องการความรวดเร็วเป็นสำคัญ </a:t>
            </a:r>
            <a:endParaRPr lang="th-TH" dirty="0" smtClean="0"/>
          </a:p>
          <a:p>
            <a:r>
              <a:rPr lang="th-TH" dirty="0"/>
              <a:t>สิ่งที่ต้องดำเนินการในขณะนี้คือเร่งพัฒนาการขนส่งทางน้ำ เพื่อเป็นทางเลือกของการขนส่งต้นทุนต่ำ โดยพัฒนาท่าเรือและสร้างระบบเชื่อมโยงการขนส่งสู่ท่าเรือทั้งการขนส่งทางทะเลชายฝั่ง และการขนส่งทางทะเลระหว่างประเทศ ซึ่งเรื่องการเป็นฮับทางด้านเรือไทยนั้นไทยอาจจะเป็นรองสิงคโปร์ แต่ถ้าการพัฒนาการต่อเชื่อมไทยไม่เป็นรอง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ทางพาหนะที่ใช้ขนส่งสินค้าทางถนน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th-TH" dirty="0" smtClean="0"/>
              <a:t>     พาหนะที่ใช้ขนส่งสินค้าทางถนน</a:t>
            </a:r>
            <a:br>
              <a:rPr lang="th-TH" dirty="0" smtClean="0"/>
            </a:br>
            <a:r>
              <a:rPr lang="th-TH" dirty="0" smtClean="0"/>
              <a:t>   ยานพาหนะที่ใช้ในการขนส่งสินค้าทางถนนส่วนใหญ่นิยมใช้รถบรรทุกขนาดตั้งแต่ 6 ล้อ 10 ล้อ และมากกว่า 10 ล้อขึ้นไป เนื่องจากสามารถบรรทุกสินค้าได้จำนวนมากพอที่จะทำการรวบรวมและกระจายสินค้า นอกจากนี้ ยังสามารถเข้าถึงพื้นที่ต่าง ๆ ได้ตามความต้องการ โดยไม่ต้องคำนึงถึงสภาพภูมิอากาศมากนัก ใช้บุคลากรในการดำเนินงานจำนวนไม่มากเมื่อเทียบกับการขนส่งรูปแบบอื่น สามารถปรับเปลี่ยนภาชนะที่ใช้บรรทุกได้ตามลักษณะของสินค้าได้หลากหลาย ซึ่งประเภทของรถบรรทุกตามกฎกระทรวงฉบับที่ 4 ออกตามความในพระราชบัญญัติการขนส่งทางบก พ.ศ. 2522 มีสาระสำคัญดังแสดงในตารางที่ 1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ChangeArrowheads="1"/>
          </p:cNvSpPr>
          <p:nvPr/>
        </p:nvSpPr>
        <p:spPr bwMode="auto">
          <a:xfrm>
            <a:off x="228600" y="0"/>
            <a:ext cx="9144000" cy="800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ngsana New" pitchFamily="18" charset="-34"/>
              </a:rPr>
              <a:t>ตารางที่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ngsana New" pitchFamily="18" charset="-34"/>
              </a:rPr>
              <a:t>1 : </a:t>
            </a:r>
            <a:r>
              <a:rPr kumimoji="0" lang="th-TH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ngsana New" pitchFamily="18" charset="-34"/>
              </a:rPr>
              <a:t>ประเภทของรถที่ใช้ในการขนส่งสัตว์และสิ่งของ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ngsana New" pitchFamily="18" charset="-34"/>
              </a:rPr>
              <a:t>(</a:t>
            </a:r>
            <a:r>
              <a:rPr kumimoji="0" lang="th-TH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ngsana New" pitchFamily="18" charset="-34"/>
              </a:rPr>
              <a:t>รถบรรทุก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ngsana New" pitchFamily="18" charset="-34"/>
              </a:rPr>
              <a:t>)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 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 </a:t>
            </a:r>
            <a:endParaRPr kumimoji="0" lang="en-US" sz="26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2290" name="Picture 2" descr="/data/content/112/tabl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0" y="1219200"/>
            <a:ext cx="7162800" cy="5105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ChangeArrowheads="1"/>
          </p:cNvSpPr>
          <p:nvPr/>
        </p:nvSpPr>
        <p:spPr bwMode="auto">
          <a:xfrm>
            <a:off x="0" y="0"/>
            <a:ext cx="9124614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ngsana New" pitchFamily="18" charset="-34"/>
              </a:rPr>
              <a:t>ตาราง ที่ 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ngsana New" pitchFamily="18" charset="-34"/>
              </a:rPr>
              <a:t>1 : </a:t>
            </a:r>
            <a:r>
              <a:rPr kumimoji="0" lang="th-TH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ngsana New" pitchFamily="18" charset="-34"/>
              </a:rPr>
              <a:t>ประเภทของรถที่ใช้ในการขนส่งสัตว์และสิ่งของ 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ngsana New" pitchFamily="18" charset="-34"/>
              </a:rPr>
              <a:t>(</a:t>
            </a:r>
            <a:r>
              <a:rPr kumimoji="0" lang="th-TH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ngsana New" pitchFamily="18" charset="-34"/>
              </a:rPr>
              <a:t>รถบรรทุก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ngsana New" pitchFamily="18" charset="-34"/>
              </a:rPr>
              <a:t>) (</a:t>
            </a:r>
            <a:r>
              <a:rPr kumimoji="0" lang="th-TH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ngsana New" pitchFamily="18" charset="-34"/>
              </a:rPr>
              <a:t>ต่อ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ngsana New" pitchFamily="18" charset="-34"/>
              </a:rPr>
              <a:t>)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 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 </a:t>
            </a:r>
            <a:endParaRPr kumimoji="0" lang="en-US" sz="335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42" name="Picture 2" descr="/data/content/112/table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0" y="1066800"/>
            <a:ext cx="7467600" cy="55530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>
                <a:latin typeface="SP SoftText" pitchFamily="2" charset="0"/>
                <a:cs typeface="SP SoftText" pitchFamily="2" charset="0"/>
              </a:rPr>
              <a:t>การบริหารเส้นทางการขนส่งสินค้า</a:t>
            </a:r>
            <a:endParaRPr lang="en-US" dirty="0">
              <a:latin typeface="SP SoftText" pitchFamily="2" charset="0"/>
              <a:cs typeface="SP SoftTex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th-TH" dirty="0" smtClean="0"/>
              <a:t>      </a:t>
            </a:r>
            <a:r>
              <a:rPr lang="th-TH" dirty="0" smtClean="0">
                <a:cs typeface="PLE_Tom Bold" pitchFamily="18" charset="-34"/>
              </a:rPr>
              <a:t>เป้าหมาย</a:t>
            </a:r>
            <a:r>
              <a:rPr lang="th-TH" dirty="0">
                <a:cs typeface="PLE_Tom Bold" pitchFamily="18" charset="-34"/>
              </a:rPr>
              <a:t>ในการบริหารงานขนส่งคือ ความรวดเร็ว และต้นทุน ซึ่งผู้ประกอบการขนส่งจะคำนึงถึงเรื่องต้นทุนเป็นเรื่องหลัก เช่นเดียวกันกับผู้ประกอบการในธุรกิจต่างๆ ต้นทุนการขนส่งคิดแบบง่ายๆ โดยประกอบด้วยค่าใช้จ่าย 3 ส่วน คือ 1) ต้นทุนคงที่ เช่น การลงทุนเพื่อให้ได้มาซึ่งทรัพย์สิน และ</a:t>
            </a:r>
            <a:r>
              <a:rPr lang="th-TH" dirty="0" smtClean="0">
                <a:cs typeface="PLE_Tom Bold" pitchFamily="18" charset="-34"/>
              </a:rPr>
              <a:t> </a:t>
            </a:r>
            <a:r>
              <a:rPr lang="th-TH" dirty="0">
                <a:cs typeface="PLE_Tom Bold" pitchFamily="18" charset="-34"/>
              </a:rPr>
              <a:t>ค่าภาษีต่างๆ เป็นต้น 2) ต้นทุนผันแปรมากน้อยขึ้นอยู่กับระยะทางการวิ่งรถ และชั่วโมงการขับรถ เป็นต้น และ 3) ต้นทุนค่า ปรับเมื่อไม่สามารถส่งมอบงานได้ตามที่กำหนดไว้ในสัญญา การคำนวณเรื่องการคุ้มทุนในเรื่องเหล่านี้คงไม่ยากสำหรับเถ้าแก่ทั่วไป ที่มีรถไม่กี่คัน และงานขนส่งไม่ซับซ้อน แต่ถ้าหากผู้ประกอบการขนส่งมีรถจำนวนมากขึ้น และมีเป้าหมายในการบริหารจัดการรถขนส่งให้มีประสิทธิภาพสูงสุด เช่น รถวิ่งเที่ยวเปล่าน้อยที่สุด รถเสียเวลารอคอยน้อยที่สุด รถวิ่งในเส้นทางที่กำหนดให้เท่านั้น ป้อนงานให้กับรถแต่ละประเภทได้เหมาะสมกับประสิทธิภาพของรถตามระยะทางและความสามารถในการบรรทุก เพื่อให้มีต้นทุนการเดินรถต่ำที่สุด และที่สำคัญสามารถส่งมอบงานได้ทันเวลาด้วย การตัดสินใจในระดับปฏิบัติการเป็นรายวันรายชั่วโมงโดยพนักงานทั่วไปคงยากลำบาก เป็นไปในลักษณะถูกบ้างผิดบ้างอยู่ร่ำไป</a:t>
            </a:r>
            <a:r>
              <a:rPr lang="th-TH" dirty="0" smtClean="0">
                <a:cs typeface="PLE_Tom Bold" pitchFamily="18" charset="-34"/>
              </a:rPr>
              <a:t>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จุดเชื่อมโยงการขนส่งทางถนน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th-TH" dirty="0" smtClean="0"/>
              <a:t>     ประเทศ</a:t>
            </a:r>
            <a:r>
              <a:rPr lang="th-TH" dirty="0"/>
              <a:t>ไทยได้พัฒนากรอบความร่วมมือทวิภาคกับประเทศเพื่อนบ้านเพื ่อสร้างเครือข่ายการขนส่งเชื่อมโยงทางบกผ่านจุดผ่านแดนของประเท ศไทยและประเทศเพื่อนบ้าน ซึ่งการขนส่งสินค้าผ่านแดนนั้นจะทำการขนส่งผ่านจุดผ่านแดนระหว่ างไทยกับประเทศเพื่อนบ้าน แบ่งเป็น จุดผ่านแดนถาวร จุดผ่านแดนชั่วคราวและจุดผ่อนปรน มีรายละเอียดดังนี้ </a:t>
            </a:r>
            <a:br>
              <a:rPr lang="th-TH" dirty="0"/>
            </a:br>
            <a:r>
              <a:rPr lang="th-TH" dirty="0"/>
              <a:t>• จุดผ่านแดนถาวร (</a:t>
            </a:r>
            <a:r>
              <a:rPr lang="en-US" dirty="0"/>
              <a:t>Permanent Crossing Point/International Check Point) </a:t>
            </a:r>
            <a:r>
              <a:rPr lang="th-TH" dirty="0"/>
              <a:t>เป็นจุดผ่านแดนที่รัฐบาลไทยและรัฐบาลของประเทศที่มีพรมแดนติดต่ อกัน ประกาศให้มีการสัญจรไป-มา ทั้งบุคคล สิ่งของ และยานพาหนะ โดยทั่วไปแล้ว จุดผ่านแดนถาวรจะมีการดำเนินงานเรื่องพิธีการตรวจคนเข้าเมือง และพิธีการศุลกากรตามกฎหมายของทั้งสองประเทศ เพื่อการค้า การท่องเที่ยว และอื่น ๆ ปัจจุบันนี้ ไทยมีจุดผ่านแดนถาวรกับประเทศเพื่อนบ้านรวม 29 จุด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การเชื่อมโยงการขนส่งทางถนนกับประเทศเพื่อนบ้าน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th-TH" dirty="0" smtClean="0"/>
              <a:t>     ประเทศ</a:t>
            </a:r>
            <a:r>
              <a:rPr lang="th-TH" dirty="0"/>
              <a:t>ไทยได้พัฒนากรอบความร่วมมือทวิภาคกับประเทศเพื่อนบ้านเพื ่อสร้างเครือข่ายการขนส่งเชื่อมโยงทางบกผ่านจุดผ่านแดนของประเท ศไทยและประเทศเพื่อนบ้าน ซึ่งการขนส่งสินค้าผ่านแดนนั้นจะทำการขนส่งผ่านจุดผ่านแดนระหว่ างไทยกับประเทศเพื่อนบ้าน แบ่งเป็น จุดผ่านแดนถาวร จุดผ่านแดนชั่วคราวและจุดผ่อนปรน มีรายละเอียดดังนี้ </a:t>
            </a:r>
            <a:br>
              <a:rPr lang="th-TH" dirty="0"/>
            </a:br>
            <a:r>
              <a:rPr lang="th-TH" dirty="0"/>
              <a:t>• จุดผ่านแดนถาวร (</a:t>
            </a:r>
            <a:r>
              <a:rPr lang="en-US" dirty="0"/>
              <a:t>Permanent Crossing Point/International Check Point) </a:t>
            </a:r>
            <a:r>
              <a:rPr lang="th-TH" dirty="0"/>
              <a:t>เป็นจุดผ่านแดนที่รัฐบาลไทยและรัฐบาลของประเทศที่มีพรมแดนติดต่ อกัน ประกาศให้มีการสัญจรไป-มา ทั้งบุคคล สิ่งของ และยานพาหนะ โดยทั่วไปแล้ว จุดผ่านแดนถาวรจะมีการดำเนินงานเรื่องพิธีการตรวจคนเข้าเมือง และพิธีการศุลกากรตามกฎหมายของทั้งสองประเทศ เพื่อการค้า การท่องเที่ยว และอื่น ๆ ปัจจุบันนี้ ไทยมีจุดผ่านแดนถาวรกับประเทศเพื่อนบ้านรวม 29 จุด ดังแสดงในตารางที่ 1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สภาพปัญหาและอุปสรรค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10200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th-TH" sz="4400" dirty="0"/>
              <a:t>ปัญหาการขนส่งสินค้าทางถนนในประเทศไทย ได้แก่ ปัญหาการจราจรติดขัด นอกจากนี้ รถบรรทุกสินค้ายังเคลื่อนที่ได้ช้า เพราะถนนในเขตเมืองมักมีลักษณะทางกายภาพที่ไม่เหมาะสมกับการขนส ่งสินค้าโดยรถบรรทุก เช่น ความกว้างของช่องจราจรที่แคบเกินไป ลักษณะทางเรขาคณิตบริเวณทางแยกไม่เหมาะสม ป้ายสัญญาณต่าง ๆ มีตำแหน่งไม่เหมาะสม เป็นต้น นอกจากนั้น ปัญหาที่จอดรถและการขนถ่ายสินค้าจะทำให้รบกวนการจราจรของรถยนต์ ประเภทอื่นและคนเดินเท้า ส่งผลให้เกิดความล่าช้าขึ้นกับโครงข่ายถนน ส่วนปัญหาที่มักจะถูกมองข้ามและละเลยก็คือ ปัญหามลภาวะทางเสียง ความสั่นสะเทือน มลภาวะทางอากาศ และที่สำคัญคือ ปัญหาวิกฤตการณ์น้ำมันที่เป็นต้นทุนสำคัญของผู้ประกอบการเดินรถ บรรทุก นอกจากนี้ ในการขนส่งสินค้าทางถนนยังมีปัญหาและอุปสรรคที่สำคัญ ดังนี้</a:t>
            </a:r>
            <a:br>
              <a:rPr lang="th-TH" sz="4400" dirty="0"/>
            </a:br>
            <a:r>
              <a:rPr lang="th-TH" sz="4400" dirty="0"/>
              <a:t>1. การขนส่งสินค้าทางถนนระหว่างประเทศ โดยปกติแล้วการขนส่งข้ามประเทศทางถนนระหว่างประเทศไทยกับประเทศ เพื่อนบ้าน เช่น เส้นทาง ไทย-มาเลเซีย-สิงคโปร์ หรือ เส้นทาง ไทย-ลาว-จีน โดยรถบรรทุกคันเดียวจะไม่สามารถกระทำได้ เมื่อถึงด่านพรหมแดนระหว่างประเทศจะต้องขนถ่ายสินค้าไปขึ้นรถบร รทุกของประเทศนั้นต่อไป ซึ่งหมายถึงต้องเสียเวลาและค่าใช้จ่ายในการขนถ่ายหลายรอบ อาจจะส่งผลให้สินค้าบอบช้ำและเสียหายมากขึ้น อย่างไรก็ตามการขนส่งสินค้าประเภทเน่าเสียง่ายจากประเทศไทยผ่าน ประเทศมาเลเซียไปยังประเทศสิงคโปร์ มีรถบรรทุกที่ได้รับอนุญาตให้วิ่งผ่านแดนได้เพียง 2-3 บริษัทเท่านั้น โดยมีข้อจำกัดทั้ง ประเภท ปริมาณสินค้าและจำนวนรถที่ขนส่งด้วย </a:t>
            </a:r>
            <a:r>
              <a:rPr lang="th-TH" dirty="0"/>
              <a:t/>
            </a:r>
            <a:br>
              <a:rPr lang="th-TH" dirty="0"/>
            </a:b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h-TH" dirty="0"/>
              <a:t>2. ปัญหารถบรรทุกสิบล้อน้ำหนักเกินพิกัดตามกฎหมาย ในสภาพความเป็นจริง ถนนแต่ละสายมีปริมาณการจราจรไม่เท่ากัน มีสัดส่วนของรถบรรทุกประเภทต่าง ๆ ไม่เหมือนกัน และในแต่ละประเภทก็มีสัดส่วนจำนวนรถบรรทุกเกินพิกัดกฎหมายแตกต่ างกัน ถนนที่มีปริมาณการจราจรสูงและมีสัดส่วนจำนวนรถบรรทุกน้ำหนักเกิ นพิกัดมากจะมีอายุการใช้งานสั้น ส่วนถนนที่มีปริมาณการจราจรเบาบางแม้จะมีรถบรรทุกน้ำหนักเกินวิ ่งอยู่บ้างก็ไม่ทำให้ถนนเสื่อมสภาพเร็วเพราะมีจำนวนเที่ยววิ่งน ้อยจึงทำให้มีความเสียหายสะสมน้อย ถนนส่วนใหญ่ของประเทศไทยจัดอยู่ในประเภทหลังมีเพียงส่วนน้อยที่ มีปัญหาการเสื่อมสภาพเร็วกว่ากำหนดเนื่องจากรถบรรทุกน้ำหนักเกิ น แต่ถึงแม้จะเป็นเช่นนี้งบประมาณในการบำรุงรักษาและซ่อมแซมถนนทั ่วทั้งประเทศก็สูงกว่า 20,000 ล้านบาทต่อปี</a:t>
            </a: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h-TH" dirty="0"/>
              <a:t>3. รถบรรทุก 10 ล้อ ที่ใช้จากทางด่วนทุกขั้นในทิศทางขาออกจากกรุงเทพมหานครในเวลา 15.00 น. จะไม่สามารถเข้าใช้ถนนวงแหวนตะวันตกและถนนสุขสวัสดิ์ – พระราม 2 ได้เนื่องจากติดเวลาที่อนุญาตให้เดินรถได้ที่เวลา 16.00 น. </a:t>
            </a:r>
            <a:endParaRPr lang="th-TH" dirty="0" smtClean="0"/>
          </a:p>
          <a:p>
            <a:pPr>
              <a:buNone/>
            </a:pPr>
            <a:r>
              <a:rPr lang="th-TH" dirty="0" smtClean="0"/>
              <a:t>4</a:t>
            </a:r>
            <a:r>
              <a:rPr lang="th-TH" dirty="0"/>
              <a:t>. การบังคับใช้กฎหมายให้ผู้ประกอบการขนส่งต้องปฏิบัติตามกฎ ระเบียบ อย่างเคร่งครัด ยังไม่มีผลเท่าที่ควร เช่น การบรรทุกน้ำหนักเกิน การใช้รถเก่าที่ไม่ผ่านการตรวจสภาพ การใช้ยางรถระบบขับเคลื่อนและการห้ามล้อต่างไปจากข้อกำหนดรถ การขับรถมากชั่วโมงเกินกว่าสมรรถนะของร่างกาย ฯลฯ เป็นอุปสรรคสำคัญของการพัฒนาและขยายธุรกิจการขนส่ง สร้างผลเสียให้กับเศรษฐกิจและสังคมโดยรวม ทั้งอายุการใช้งานที่สั้นลงของถนนและสะพาน ความเสียหายต่อสินค้าขณะขนส่งเพราะสภาพถนนไม่ดี การสิ้นเปลืองพลังงาน มลพิษในอากาศทั้งควัน ฝุ่น เสียง และอุบัติเหตุ เป็นต้น</a:t>
            </a: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โครงการก่อสร้างทางหลวงพิเศษระหว่างเมือง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th-TH" dirty="0" smtClean="0"/>
              <a:t>เนื่องจากสำนักงานบำรุงทางหลวงพิเศษระหว่างเมือง ปัจจุบันใช้บริเวณ </a:t>
            </a:r>
            <a:r>
              <a:rPr lang="en-US" dirty="0" smtClean="0"/>
              <a:t>Service Area </a:t>
            </a:r>
            <a:r>
              <a:rPr lang="th-TH" dirty="0" smtClean="0"/>
              <a:t>กม.49+200 เป็นสำนักงานชั่วคราว ซึ่งไม่สะดวกในการฏิบัติานของเจ้าหน้าที่ และประชาชนผู้มาติดต่อราชการ จึงจำเป็นต้องก่อสร้างอาคารสำนักงานบำรุงทางหลวงพิเศษระหว่างเมือง ดังกล่าว</a:t>
            </a:r>
            <a:br>
              <a:rPr lang="th-TH" dirty="0" smtClean="0"/>
            </a:br>
            <a:r>
              <a:rPr lang="th-TH" dirty="0" smtClean="0"/>
              <a:t>สถานที่ก่อสร้าง     :   สถานที่ก่อสร้างบริเวณที่ดินของ</a:t>
            </a:r>
            <a:br>
              <a:rPr lang="th-TH" dirty="0" smtClean="0"/>
            </a:br>
            <a:r>
              <a:rPr lang="th-TH" dirty="0" smtClean="0"/>
              <a:t>                             สำนักงานบำรุงทางหลวงพิเศษระหว่างเมือง </a:t>
            </a:r>
            <a:br>
              <a:rPr lang="th-TH" dirty="0" smtClean="0"/>
            </a:br>
            <a:r>
              <a:rPr lang="th-TH" dirty="0" smtClean="0"/>
              <a:t>                             กม.21+625 บริเวณ ทางแยกต่างระดับ</a:t>
            </a:r>
            <a:br>
              <a:rPr lang="th-TH" dirty="0" smtClean="0"/>
            </a:br>
            <a:r>
              <a:rPr lang="th-TH" dirty="0" smtClean="0"/>
              <a:t>                             ลาดกระบัง ในทางหลวงพิเศษหมายเลข 7</a:t>
            </a:r>
            <a:br>
              <a:rPr lang="th-TH" dirty="0" smtClean="0"/>
            </a:br>
            <a:r>
              <a:rPr lang="th-TH" dirty="0" smtClean="0"/>
              <a:t>รายละเอียดงาน     :   ทำการก่อสร้างอาคารสำนักงานบำรุงทางหลวง</a:t>
            </a:r>
            <a:br>
              <a:rPr lang="th-TH" dirty="0" smtClean="0"/>
            </a:br>
            <a:r>
              <a:rPr lang="th-TH" dirty="0" smtClean="0"/>
              <a:t>                             พิเศษระหว่างเมือง ค.ส.ล. 3 ชั้น จำนวน 1 หลัง</a:t>
            </a:r>
            <a:br>
              <a:rPr lang="th-TH" dirty="0" smtClean="0"/>
            </a:br>
            <a:r>
              <a:rPr lang="th-TH" dirty="0" smtClean="0"/>
              <a:t>ผู้รับเหมา             :   ห้างหุ้นส่วนจำกัด ส.สุพาณิชย์ก่อสร้าง</a:t>
            </a:r>
            <a:br>
              <a:rPr lang="th-TH" dirty="0" smtClean="0"/>
            </a:br>
            <a:r>
              <a:rPr lang="th-TH" dirty="0" smtClean="0"/>
              <a:t>ระยะเวลาทำการ    :   300 วัน </a:t>
            </a:r>
            <a:br>
              <a:rPr lang="th-TH" dirty="0" smtClean="0"/>
            </a:br>
            <a:r>
              <a:rPr lang="th-TH" dirty="0" smtClean="0"/>
              <a:t>วันสิ้นสุดสัญญา     :   23 กรกฎาคม 2551</a:t>
            </a:r>
            <a:br>
              <a:rPr lang="th-TH" dirty="0" smtClean="0"/>
            </a:br>
            <a:r>
              <a:rPr lang="th-TH" dirty="0" smtClean="0"/>
              <a:t>  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 descr="home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48400" y="4648200"/>
            <a:ext cx="2496852" cy="1838325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3200" dirty="0" smtClean="0"/>
              <a:t>โครงการก่อสร้างทางหลวงพิเศษในกรุงเทพมหานครและปริมณฑล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th-TH" dirty="0"/>
              <a:t>    ทางหลวงพิเศษระหว่างเมือง สาย นครปฐม – ชะอำ เป็นเส้นทางหนึ่งที่ได้บรรจุไว้ในแผนแม่บทดังกล่าว โดยจะเป็นส่วนหนึ่งของโครงข่ายทางหลวงพิเศษระหว่างเมืองหมายเลข 8 ซึ่งใช้ในการเดินทางจากภูมิภาคต่างๆ ไปสู่จังหวัดในภาคใต้ สภาพการเดินทางสู่ภาคใต้ในปัจจุบันมีเส้นทางสายหลักเพียงสายเดียว คือ ทางหลวงหมายเลข 4 (ถนนเพชรเกษม) ซึ่งได้รับงบประมาณก่อสร้างเพิ่มช่องจราจร จาก อ.ปากท่อ-เพชรบุรี-อ.ชะอำ แต่เนื่องจากในปัจจุบันมีชุมชนหนาแน่นขนานไปกับทางหลวงหมายเลข 4 ตลอดสาย อีกทั้งปริมาณจราจรได้เพิ่มขึ้นเป็นอย่างมาก ทำให้เกิดการติดขัดของการจราจรและเกิดอุบัติเหตุบ่อยครั้ง โดยเฉพาะในช่วงวันหยุดและช่วงเทศกาลต่างๆ นอกจากนั้นในการก่อสร้างทางหลวงพิเศษระหว่างเมือง (</a:t>
            </a:r>
            <a:r>
              <a:rPr lang="en-US" dirty="0"/>
              <a:t>Inter-City Motorway) </a:t>
            </a:r>
            <a:r>
              <a:rPr lang="th-TH" dirty="0"/>
              <a:t>สาย นครปฐม-ชะอำ ยังเป็นการทดแทนทางหลวงพิเศษระหว่างเมือง สาย สมุทรสาคร-แหลมผักเบี้ย -อำเภอชะอำ ที่มีปัญหาในเรื่องผลกระทบด้านสิ่งแวดล้อมสูง และใช้เงินลงทุนเป็นจำนวนมาก ทำให้โอกาสในการดำเนินการให้แล้วเสร็จเป็นไปได้ยาก ดังนั้นจึงมีความจำเป็นที่จะต้องทำการศึกษาการก่อสร้างแนวเส้นทางใหม่ที่มี ลักษณะเป็นทางหลวงพิเศษระหว่างเมือง ซึ่งมีการควบคุมการเข้าออกอย่างสมบูรณ์ เพื่อเป็นอีกทางเลือกหนึ่งให้ประชาชนเลือกใช้เส้นทาง ซึ่งจะทำให้สามารถเดินทางได้อย่างสะดวก รวดเร็ว ปลอดภัย ประหยัดทั้งเวลา และค่าใช้จ่ายในการเดินทาง</a:t>
            </a:r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โครงการพัฒนาทางหลวงระหว่างประเทศ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th-TH" dirty="0"/>
              <a:t>  1. เส้นทางเชื่อมโยงสู่ภาคตะวันออกเฉียงเหนือ ทางหลวงพิเศษระหว่างเมือง สาย บางปะอิน-สระบุรี นครราชสีมา </a:t>
            </a:r>
          </a:p>
          <a:p>
            <a:r>
              <a:rPr lang="th-TH" dirty="0"/>
              <a:t>        ระยะทางประมาณ  199 กิโลเมตร</a:t>
            </a:r>
          </a:p>
          <a:p>
            <a:r>
              <a:rPr lang="th-TH" dirty="0"/>
              <a:t>    2. เส้นทางเชื่อมโยงสู่ภาคตะวันตก ทางหลวงพิเศษระหว่างเมืองสาย บางใหญ่-บ้านโป่ง-กาญจนบุรี                  </a:t>
            </a:r>
          </a:p>
          <a:p>
            <a:r>
              <a:rPr lang="th-TH" dirty="0"/>
              <a:t>        ระยะทาง  98 กิโลเมตร</a:t>
            </a:r>
          </a:p>
          <a:p>
            <a:r>
              <a:rPr lang="th-TH" dirty="0"/>
              <a:t>    3. เส้นทางเชื่อมโยงสู่ภาคตะวันออก ทางหลวงพิเศษระหว่างเมืองสาย ชลบุรี-พัทยา-มาบตาพุด </a:t>
            </a:r>
          </a:p>
          <a:p>
            <a:r>
              <a:rPr lang="th-TH" dirty="0"/>
              <a:t>        ระยะทาง  89 กิโลเมตร </a:t>
            </a:r>
          </a:p>
          <a:p>
            <a:r>
              <a:rPr lang="th-TH" dirty="0"/>
              <a:t>    4. เส้นทางเชื่อมโยงสู่ภาคใต้ ทางหลวงพิเศษระหว่างเมืองสาย นครปฐม-สมุทรสงคราม-ชะอำ </a:t>
            </a:r>
          </a:p>
          <a:p>
            <a:r>
              <a:rPr lang="th-TH" dirty="0"/>
              <a:t>        ระยะทาง  134 กิโลเมตร </a:t>
            </a:r>
          </a:p>
          <a:p>
            <a:r>
              <a:rPr lang="th-TH" dirty="0"/>
              <a:t>    5. เส้นทางเชื่อมโยงสู่ภาคเหนือ ทางหลวงพิเศษระหว่างเมือสาย บางปะอิน-นครสวรรค์ </a:t>
            </a:r>
          </a:p>
          <a:p>
            <a:r>
              <a:rPr lang="th-TH" dirty="0"/>
              <a:t>        ระยะทาง  180 กิโลเมตร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dirty="0" smtClean="0"/>
              <a:t>บทที่ 3 ประเภทของเส้นทางการขนส่งสินค้า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th-TH" dirty="0" smtClean="0"/>
              <a:t>   การขนส่งทางลำน้ำเป็นระบบการขนส่งที่มีต้นทุนต่อหน่วยบรรทุกต่ำสามารถขนส่งได้คราวละมาก ๆ แต่ใช้เวลาขนส่งมากกว่าการขนส่งรูปแบบอื่น และไม่สามารถขนส่งแบบ </a:t>
            </a:r>
            <a:r>
              <a:rPr lang="en-US" dirty="0" smtClean="0"/>
              <a:t>door-to-door </a:t>
            </a:r>
            <a:r>
              <a:rPr lang="th-TH" dirty="0" smtClean="0"/>
              <a:t>มักใช้เรือท้องแบน (</a:t>
            </a:r>
            <a:r>
              <a:rPr lang="en-US" dirty="0" smtClean="0"/>
              <a:t>Barge) </a:t>
            </a:r>
            <a:r>
              <a:rPr lang="th-TH" dirty="0" smtClean="0"/>
              <a:t>ในการขนส่ง เนื่องจากมีข้อจำกัดเรื่องความลึกของน้ำและความกว้างของแม่น้ำ การขนส่งทางลำน้ำจำเป็นต้องมีคลังสินค้าหรือลานพักสินค้าเพื่อรวบรวมและแยกสินค้าก่อนขึ้นและหลังจากสินค้าลงจากเรือ ซึ่งผลิตภัณฑ์ที่ขนส่งทางลำน้ำส่วนใหญ่เป็นสินค้ามูลค่าต่ำ ไม่ต้องการความรวดเร็วในการขนส่ง และสามารถส่งได้คราวละมาก ๆ เช่น ดิน หิน ทราย ปูนซีเมนต์ ข้าว น้ำตาล แป้งมันสำปะหลัง เป็นต้น</a:t>
            </a:r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เส้นทางการขนส่งสินค้าทางอากาศ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/>
              <a:t>การขนส่งทางอากาศมีความจำเป็นต่อผู้ส่งออก และผู้นำเข้า เพราะการขนส่งทางอากาศเป็นส่วนหนึ่งของระบบโลจิสติค ที่มีความรวดเร็วในการขนส่งสูง</a:t>
            </a:r>
            <a:endParaRPr lang="en-US" dirty="0"/>
          </a:p>
          <a:p>
            <a:r>
              <a:rPr lang="th-TH" dirty="0"/>
              <a:t>การบินของประเทศไทยมีการเปลี่ยนแปลงมาเป็นระบบ </a:t>
            </a:r>
            <a:r>
              <a:rPr lang="en-GB" dirty="0"/>
              <a:t>Profit </a:t>
            </a:r>
            <a:r>
              <a:rPr lang="en-GB" dirty="0" err="1"/>
              <a:t>Center</a:t>
            </a:r>
            <a:r>
              <a:rPr lang="th-TH" dirty="0"/>
              <a:t> ในแต่ละแผนก มีการคิดค่าใช้จ่าย โดยเฉพาะการในใช้เครื่อง </a:t>
            </a:r>
            <a:r>
              <a:rPr lang="en-GB" dirty="0"/>
              <a:t>Scan </a:t>
            </a:r>
            <a:r>
              <a:rPr lang="th-TH" dirty="0"/>
              <a:t>หรือใช้เนื้อที่ในการบินไทย ในอัตราที่เป็นสัดส่วนไม่ใช่เหมาเหมือนเดิม ทำให้เกิดความเป็นธรรมในการใช้บริการ ใช้มากจ่ายมาก ใช้น้อยจ่ายน้อย ทำให้ต้นทุนของผู้ขนส่งลดลง </a:t>
            </a:r>
            <a:endParaRPr lang="en-US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หน้าที่ของผู้บริหารงานขนส่ง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th-TH" dirty="0" smtClean="0"/>
              <a:t>หน้าที่ความรับผิดชอบ    </a:t>
            </a:r>
            <a:br>
              <a:rPr lang="th-TH" dirty="0" smtClean="0"/>
            </a:br>
            <a:r>
              <a:rPr lang="th-TH" dirty="0" smtClean="0"/>
              <a:t>สำนัก งานขนส่งจังหวัดปทุมธานีมีหน้าที่ความรับผิดชอบ ดังต่อไปนี้                                                               </a:t>
            </a:r>
            <a:br>
              <a:rPr lang="th-TH" dirty="0" smtClean="0"/>
            </a:br>
            <a:r>
              <a:rPr lang="th-TH" dirty="0" smtClean="0"/>
              <a:t>1. การจัดระเบียบการขนส่งทางบกภายในจังหวัดให้เป็นไปตามกฎหมายว่าด้วยการขนส่งทาง บก</a:t>
            </a:r>
            <a:br>
              <a:rPr lang="th-TH" dirty="0" smtClean="0"/>
            </a:br>
            <a:r>
              <a:rPr lang="th-TH" dirty="0" smtClean="0"/>
              <a:t>2. รับผิดชอบงานด้านประกอบการขนส่ง</a:t>
            </a:r>
            <a:br>
              <a:rPr lang="th-TH" dirty="0" smtClean="0"/>
            </a:br>
            <a:r>
              <a:rPr lang="th-TH" dirty="0" smtClean="0"/>
              <a:t>3. การออกใบอนุญาตขับรถและผู้ ประจำรถ</a:t>
            </a:r>
            <a:br>
              <a:rPr lang="th-TH" dirty="0" smtClean="0"/>
            </a:br>
            <a:r>
              <a:rPr lang="th-TH" dirty="0" smtClean="0"/>
              <a:t>4. การสำรวจรวบรวมข้อมูลจัดทำสถิติและวิเคราะห์ข้อมูลในการวาง แผนการขนส่ง</a:t>
            </a:r>
            <a:br>
              <a:rPr lang="th-TH" dirty="0" smtClean="0"/>
            </a:br>
            <a:r>
              <a:rPr lang="th-TH" dirty="0" smtClean="0"/>
              <a:t>5. การตรวจตราและปราบปรามผู้กระทำผิดตามกฎหมายว่าด้วยการขน ส่งทางบก</a:t>
            </a:r>
            <a:br>
              <a:rPr lang="th-TH" dirty="0" smtClean="0"/>
            </a:br>
            <a:r>
              <a:rPr lang="th-TH" dirty="0" smtClean="0"/>
              <a:t>6. ส่งเสริมสวัสดิภาพการขนส่ง</a:t>
            </a:r>
            <a:br>
              <a:rPr lang="th-TH" dirty="0" smtClean="0"/>
            </a:br>
            <a:r>
              <a:rPr lang="th-TH" dirty="0" smtClean="0"/>
              <a:t>7. ดำเนินการด้านจัด ระเบียบการขนส่งผู้โดยสาร รถโดยสารสาธารณะ</a:t>
            </a:r>
            <a:br>
              <a:rPr lang="th-TH" dirty="0" smtClean="0"/>
            </a:br>
            <a:r>
              <a:rPr lang="th-TH" dirty="0" smtClean="0"/>
              <a:t>8. ควบคุม ดูแล สถานตรวจสภาพ รถเอกชน </a:t>
            </a:r>
            <a:br>
              <a:rPr lang="th-TH" dirty="0" smtClean="0"/>
            </a:br>
            <a:r>
              <a:rPr lang="th-TH" dirty="0" smtClean="0"/>
              <a:t>9. รับผิดชอบงานให้บริการประชาชนเกี่ยวกับการดำเนินการด้าน ทะเบียนรถและภาษีรถ</a:t>
            </a:r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เส้นทางการขนส่งทางรถไฟ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th-TH" dirty="0"/>
              <a:t>โดยทั่วไปการขนส่งสินค้าทางรถไฟสามารถขนส่งสินค้าได้ครั้งละจำนวนมาก ค่าใช้จ่ายในการขนส่งต่อหน่วยประหยัด รวมทั้งก่อให้เกิดมลภาวะน้อยกว่าทางถนน ซึ่งสอดคล้องกับนโยบายรัฐในการประหยัดพลังงานและช่วยลดปัญหาการจราจร สินค้าที่ขนส่งส่วนมากเป็นสินค้ามูลค่าต่ำและน้ำหนักมาก เช่น ถ่านหิน ผลิตภัณฑ์ปิโตรเลียม ปูนซีเมนต์ ข้าว น้ำตาล เป็นต้น โดยรูปแบบของรถสินค้าที่ใช้กันมีหลายประเภท เช่น รถไฟตู้บรรทุกสินค้าทั่วไป (</a:t>
            </a:r>
            <a:r>
              <a:rPr lang="en-US" dirty="0"/>
              <a:t>Box car for general commodities) </a:t>
            </a:r>
            <a:r>
              <a:rPr lang="th-TH" dirty="0"/>
              <a:t>รถไฟบรรทุกน้ำมันและก๊าซ (</a:t>
            </a:r>
            <a:r>
              <a:rPr lang="en-US" dirty="0"/>
              <a:t>Tanker for liquid and gas) </a:t>
            </a:r>
            <a:r>
              <a:rPr lang="th-TH" dirty="0"/>
              <a:t>เป็นต้น นอกจากนี้ การขนส่งทางรถไฟสามารถใช้ขนส่งตู้คอนเทนเนอร์ได้ จึงเหมาะกับการขนส่งต่อเนื่องหลายรูปแบบ โดยการขนส่งสินค้าในระยะทางไกลจะใช้รถไฟ และการขนส่งทางรถบรรทุกระหว่างจุดต้นทางสินค้ากับสถานีต้นทาง และระหว่างสถานีปลายทางกับจุดปลายทางสินค้าในระยะทางสั้นจะใช้การขนส่งทางถนน อย่างไรก็ตามการขนส่งทางรถไฟมักไม่มีความต่อเนื่องและไม่ตรงเวลาเนื่องจากต้องมีการเปลี่ยนรถ ณ สถานีรถไฟหรือชุมทางรถไฟต่าง ๆ และขบวนรถไฟมีจำกัด ไม่เพียงพอต่อความต้องการขนส่งสินค้า </a:t>
            </a:r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t"/>
            <a:r>
              <a:rPr lang="th-TH" b="1" dirty="0"/>
              <a:t>โครงข่ายการขนส่งสินค้าทางรถไฟ</a:t>
            </a:r>
            <a:endParaRPr lang="th-TH" dirty="0" smtClean="0"/>
          </a:p>
          <a:p>
            <a:pPr fontAlgn="t"/>
            <a:r>
              <a:rPr lang="th-TH" dirty="0"/>
              <a:t>      ประเทศไทยมีทางรถไฟยาวประมาณ 4,180 กิโลเมตร และเชื่อมต่อกับ 46 จังหวัด โดยภาคเหนือไปสิ้นสุดที่ อ.เมือง จ.เชียงใหม่ ภาคใต้สิ้นสุดที่ อ.สุไหงโกลก จ.นราธิวาส ภาคตะวันออกเฉียงเหนือสิ้นสุดที่ อ.เมือง จ.หนองคาย และที่ อ.เมือง จ.อุบลราชธานี ภาคตะวันออก สิ้นสุดที่ อ.อรัญประเทศ จ.สระแก้ว และที่ อ.มาตาพุด จ.ระยอง ภาคตะวันตกสิ้นสุดที่ อ.ไทรโยค จ.กาญจนบุรี รวมถึงสายแม่กลอง ซึ่งเริ่มจากสถานีวงเวียนใหญ่ไปสิ้นสุดที่สถานีแม่กลอง จ.สมุทรสาคร ดังแสดงในรูปที่ 1</a:t>
            </a:r>
            <a:endParaRPr lang="th-TH" dirty="0" smtClean="0"/>
          </a:p>
          <a:p>
            <a:pPr fontAlgn="t"/>
            <a:r>
              <a:rPr lang="th-TH" dirty="0" smtClean="0"/>
              <a:t> 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t"/>
            <a:r>
              <a:rPr lang="th-TH" b="1" dirty="0"/>
              <a:t>รูปที่ 1: โครงข่ายรถไฟ</a:t>
            </a:r>
            <a:endParaRPr lang="th-TH" dirty="0" smtClean="0"/>
          </a:p>
          <a:p>
            <a:pPr fontAlgn="t"/>
            <a:r>
              <a:rPr lang="th-TH" dirty="0"/>
              <a:t>       ทางรถไฟในปัจจุบันมี 3 ประเภท คือ ทางเดี่ยว ทางคู่ และทางสาม โดยทางเดี่ยวมีระยะทางรวม 3,901 กิโลเมตร คิดเป็นร้อยละ 93.3 ของความยาวของทางรถไฟทั้งหมด ทางคู่มีระยะทางรวม 220 กิโลเมตร คิดเป็นร้อยละ 5.3 ของความยาวของทางรถไฟทั้งหมด และทางสามมีระยะทางรวม 59 กิโลเมตร คิดเป็นร้อยละ 1.4 ของความยาวของทางรถไฟทั้งหมด ทางรถไฟที่ให้บริการ มีความกว้าง 1.00 เมตร (</a:t>
            </a:r>
            <a:r>
              <a:rPr lang="en-US" dirty="0"/>
              <a:t>Meter </a:t>
            </a:r>
            <a:r>
              <a:rPr lang="en-US" dirty="0" err="1"/>
              <a:t>guage</a:t>
            </a:r>
            <a:r>
              <a:rPr lang="en-US" dirty="0"/>
              <a:t>) </a:t>
            </a:r>
            <a:r>
              <a:rPr lang="th-TH" dirty="0"/>
              <a:t>สามารถรับน้ำหนักได้สูงสุด 15-18 ตัน และรถไฟโดยสารสามารถเคลื่อนที่ได้ด้วยความเร็วสูงสุด 120 กม./ชม. และรถไฟสินค้าสามารถเคลื่อนที่ได้ด้วยความเร็วสูงสุด 80 กม./ชม.</a:t>
            </a:r>
            <a:endParaRPr lang="th-TH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fontAlgn="t"/>
            <a:r>
              <a:rPr lang="th-TH" dirty="0"/>
              <a:t>สภาพ ทางรถไฟ และระบบสื่อสารอาณัติสัญญาณโดยทั่วไปผ่านการใช้งานมามาก ถึงแม้ว่าทางสายประธานจะได้มีการเสริมความมั่นคงทางรถไฟด้วยการเปลี่ยนราง หมอน และหินโรยทาง แล้วก็ตาม แต่พื้นรางเดิมยังคงไม่แข็งแรง เพราะส่วนใหญ่ได้ก่อสร้างก่อนสงครามโลกครั้งที่ 2 ซึ่งใช้วัสดุและกรรมวิธีก่อสร้างที่ไม่ได้คุณภาพและมาตรฐาน</a:t>
            </a:r>
            <a:endParaRPr lang="th-TH" dirty="0" smtClean="0"/>
          </a:p>
          <a:p>
            <a:pPr fontAlgn="t"/>
            <a:r>
              <a:rPr lang="th-TH" dirty="0"/>
              <a:t>      </a:t>
            </a:r>
            <a:r>
              <a:rPr lang="th-TH" b="1" dirty="0"/>
              <a:t>พาหนะที่ใช้ในการขนส่งสินค้าทางรถไฟ</a:t>
            </a:r>
            <a:endParaRPr lang="th-TH" dirty="0" smtClean="0"/>
          </a:p>
          <a:p>
            <a:pPr fontAlgn="t"/>
            <a:r>
              <a:rPr lang="th-TH" b="1" dirty="0"/>
              <a:t> </a:t>
            </a:r>
            <a:r>
              <a:rPr lang="th-TH" dirty="0"/>
              <a:t>      ในปี พ.ศ. 2547 รถจักรที่ใช้การได้ มีทั้งหมด 201 คัน แบ่งเป็นรถจักรดีเซลไฟฟ้า 175 คัน และรถดีเซล    ไฮดรอลิค 26 คัน ดังแสดงในตารางที่ 1 แต่จากข้อมูลล่าสุดปี พ.ศ. 2549 พบว่า รถจักรที่ใช้การได้เหลือประมาณ 150 คัน ซึ่งขบวนรถผู้โดยสารใช้หัวจักรทุกรุ่นลากขบวน แต่ขบวนรถสินค้าใช้หัวจักร 6 รุ่น อันได้แก่ หัวจักรยีอี หัวจักรยีอีเอ หัวจักรอัลสตอม หัวจักรเอเอชเค หัวจักรเอแอลดี และหัวจักรเอดีดี</a:t>
            </a:r>
            <a:endParaRPr lang="th-TH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fontAlgn="t"/>
            <a:r>
              <a:rPr lang="th-TH" b="1" dirty="0"/>
              <a:t>รูปที่ 1: รถโบกี้บรรทุกตู้สินค้า (บทต.)</a:t>
            </a:r>
            <a:endParaRPr lang="th-TH" dirty="0" smtClean="0"/>
          </a:p>
          <a:p>
            <a:pPr fontAlgn="t"/>
            <a:r>
              <a:rPr lang="th-TH" b="1" dirty="0"/>
              <a:t>            จุดเชื่อมโยงการขนส่งสินค้าทางรถไฟกับการขนส่งรูปแบบอื่น ๆ </a:t>
            </a:r>
            <a:endParaRPr lang="th-TH" dirty="0" smtClean="0"/>
          </a:p>
          <a:p>
            <a:pPr fontAlgn="t"/>
            <a:r>
              <a:rPr lang="th-TH" dirty="0"/>
              <a:t> </a:t>
            </a:r>
            <a:r>
              <a:rPr lang="th-TH" b="1" dirty="0"/>
              <a:t>      </a:t>
            </a:r>
            <a:r>
              <a:rPr lang="th-TH" dirty="0"/>
              <a:t>เส้น ทางรถไฟทั้งหมดมีจุดเชื่อมต่อกับการขนส่งสินค้าทางถนนที่สถานีรถไฟต่างๆ แต่จุดเชื่อมต่อสำคัญที่เป็นศูนย์รวมและกระจายสินค้าขาเข้าและขาออก ได้แก่ ท่าเรือกรุงเทพ ท่าเรือแหลมฉบัง และสถานีไอซีดี ลาดกระบัง อันทำให้การนำเข้าและการส่งออกโดยการขนส่งทางรถไฟมีความสะดวกมากขึ้น นอกจากนี้ยังมีการเชื่อมต่อกับย่านกองเก็บตู้สินค้าในภูมิภาคต่าง ๆ ได้แก่ สถานีศิลาอาสน์ (จ.อุตรดิตถ์) สถานีท่าพระ (จ.ขอนแก่น) สถานีกุดจิก (จ.นครราชสีมา) และสถานีชุมทางบ้านทุ่งโพธิ์ (จ.สุราษฎร์ธานี) นับเป็นการส่งเสริมการขนส่งสินค้าในลักษณะ </a:t>
            </a:r>
            <a:r>
              <a:rPr lang="en-US" dirty="0"/>
              <a:t>Hub and Spoke </a:t>
            </a:r>
            <a:r>
              <a:rPr lang="th-TH" dirty="0"/>
              <a:t>ที่ใช้การขนส่งทางถนนเป็น </a:t>
            </a:r>
            <a:r>
              <a:rPr lang="en-US" dirty="0"/>
              <a:t>Feeder </a:t>
            </a:r>
            <a:r>
              <a:rPr lang="th-TH" dirty="0"/>
              <a:t>และใช้รถไฟเป็นหลักในการขนส่งสินค้าระยะทางไกล</a:t>
            </a:r>
            <a:endParaRPr lang="th-TH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เส้นทางการขนส่งสิรค้าทางท่อ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h-TH" dirty="0" smtClean="0"/>
              <a:t>การขนส่งทางท่อเป็นระบบขนส่งที่มีลักษณะเฉพาะ เนื่องจากสินค้าที่ขนส่งต้องอยู่ในรูปของเหลวบริเวณที่ท่อผ่านจะต้องมีความชันไม่มากเกินไป เพื่อให้ของเหลวที่ไหลผ่านท่อไม่ไหลย้อนกลับและไม่มีการขนส่งเที่ยวกลับ สินค้าที่นิยมขนส่งทางท่อ ได้แก่ น้ำมันดิบ ผลิตภัณฑ์ปิโตรเลียม และก๊าซธรรมชาติ</a:t>
            </a:r>
            <a:endParaRPr lang="en-US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b="1" dirty="0" smtClean="0"/>
              <a:t>ความสำคัญการขนส่งทางท่อ  </a:t>
            </a:r>
            <a:endParaRPr lang="th-TH" dirty="0" smtClean="0"/>
          </a:p>
          <a:p>
            <a:r>
              <a:rPr lang="th-TH" dirty="0" smtClean="0"/>
              <a:t>เป็นรูปแบบการขนส่งที่ประหยัด </a:t>
            </a:r>
          </a:p>
          <a:p>
            <a:r>
              <a:rPr lang="th-TH" dirty="0" smtClean="0"/>
              <a:t>เป็นการขนส่งที่ปลอดภัย </a:t>
            </a:r>
          </a:p>
          <a:p>
            <a:r>
              <a:rPr lang="th-TH" dirty="0" smtClean="0"/>
              <a:t>เป็นมิตรต่อสิ่งแวดล้อม </a:t>
            </a:r>
          </a:p>
          <a:p>
            <a:r>
              <a:rPr lang="th-TH" dirty="0" smtClean="0"/>
              <a:t>มีความสำคัญต่อเศรษฐกิจ  คือ การขนส่งทางท่อทำให้เกิดการกระจายแหล่งผลิต แหล่งน้ำมันที่อยู่ในประเทศที่ไม่ม่มีทางออกทะเลสามารถผลิตเป็นทางการค้าได้ด้วยการขนส่งทางท่อ การขนส่งทางท่อจึงช่วยให้มีอุปทานเพิ่มขึ้น ช่วยพัฒนาเศรษฐกิจของประเทศนั้น และทำให้โลกเสถียรภาพทางพลังงานมาก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th-TH" b="1" dirty="0"/>
              <a:t>โครงสร้างพื้นฐานด้านการขนส่งทางท่อ</a:t>
            </a:r>
            <a:r>
              <a:rPr lang="en-GB" dirty="0"/>
              <a:t> </a:t>
            </a:r>
            <a:br>
              <a:rPr lang="en-GB" dirty="0"/>
            </a:br>
            <a:r>
              <a:rPr lang="th-TH" dirty="0"/>
              <a:t>การขนส่งทางท่อเป็นระบบขนส่งที่มีลักษณะเฉพาะ เนื่องจากสินค้าที่ขนส่งต้องอยู่ในรูปของเหลวบริเวณที่ท่อผ่านจะต้องมีความชันไม่มากเกินไป เพื่อให้ของเหลวที่ไหลผ่านท่อไม่ไหลย้อนกลับและไม่มีการขนส่งเที่ยวกลับ สินค้าที่นิยมขนส่งทางท่อ ได้แก่ น้ำมันดิบ ผลิตภัณฑ์ปิโตรเลียม และก๊าซธรรมชาติ</a:t>
            </a:r>
            <a:r>
              <a:rPr lang="en-GB" dirty="0"/>
              <a:t> </a:t>
            </a:r>
            <a:br>
              <a:rPr lang="en-GB" dirty="0"/>
            </a:br>
            <a:r>
              <a:rPr lang="th-TH" b="1" dirty="0"/>
              <a:t>โครงข่ายการขนส่งสินค้าทางท่อในปัจจุบัน</a:t>
            </a:r>
            <a:r>
              <a:rPr lang="en-GB" dirty="0"/>
              <a:t/>
            </a:r>
            <a:br>
              <a:rPr lang="en-GB" dirty="0"/>
            </a:br>
            <a:r>
              <a:rPr lang="th-TH" dirty="0"/>
              <a:t>การขนส่งสินค้าทางท่อในปัจจุบัน ได้แก่ น้ำมันและก๊าซธรรมชาติ</a:t>
            </a:r>
            <a:endParaRPr lang="en-US" dirty="0"/>
          </a:p>
        </p:txBody>
      </p:sp>
      <p:pic>
        <p:nvPicPr>
          <p:cNvPr id="4" name="Picture 3" descr="pipelin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90800" y="4419600"/>
            <a:ext cx="3581400" cy="1905000"/>
          </a:xfrm>
          <a:prstGeom prst="rect">
            <a:avLst/>
          </a:prstGeom>
        </p:spPr>
      </p:pic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th-TH" b="1" i="1" u="sng" dirty="0"/>
              <a:t>น้ำมัน</a:t>
            </a:r>
            <a:r>
              <a:rPr lang="en-GB" dirty="0"/>
              <a:t/>
            </a:r>
            <a:br>
              <a:rPr lang="en-GB" dirty="0"/>
            </a:br>
            <a:r>
              <a:rPr lang="th-TH" dirty="0"/>
              <a:t>บริษัทที่ให้บริการท่อส่งน้ำมันมีจำนวน </a:t>
            </a:r>
            <a:r>
              <a:rPr lang="en-GB" dirty="0"/>
              <a:t>2 </a:t>
            </a:r>
            <a:r>
              <a:rPr lang="th-TH" dirty="0"/>
              <a:t>ราย ได้แก่ บริษัท ท่อส่งปิโตรเลียมไทย จำกัด (</a:t>
            </a:r>
            <a:r>
              <a:rPr lang="en-GB" dirty="0"/>
              <a:t>THAPPLINE) </a:t>
            </a:r>
            <a:r>
              <a:rPr lang="th-TH" dirty="0"/>
              <a:t>และบริษัท ขนส่งน้ำมันทางท่อ จำกัด (</a:t>
            </a:r>
            <a:r>
              <a:rPr lang="en-GB" dirty="0"/>
              <a:t>FPT) </a:t>
            </a:r>
            <a:r>
              <a:rPr lang="th-TH" dirty="0"/>
              <a:t>ซึ่งแนวท่อน้ำมันในปัจจุบันเริ่มจากกลุ่มโรงกลั่นที่อำเภอศรีราชา จังหวัดชลบุรี ไปยังคลังน้ำมันที่อำเภอลำลูกกา จังหวัดปทุมธานี และอำเภอเสาไห้ จังหวัดสระบุรี และมีท่อแยก </a:t>
            </a:r>
            <a:r>
              <a:rPr lang="en-GB" dirty="0"/>
              <a:t>2 </a:t>
            </a:r>
            <a:r>
              <a:rPr lang="th-TH" dirty="0"/>
              <a:t>ช่วง ได้แก่ ท่อแยกจากอำเภอลำลูกกาไปยังบริษัท บริการเชื้อเพลิงการบินกรุงเทพ จำกัด (มหาชน) (</a:t>
            </a:r>
            <a:r>
              <a:rPr lang="en-GB" dirty="0"/>
              <a:t>BAFS) </a:t>
            </a:r>
            <a:r>
              <a:rPr lang="th-TH" dirty="0"/>
              <a:t>เพื่อส่งเชื้อเพลิงอากาศยานให้แก่เครื่องบินในท่าอากาศยานกรุงเทพฯ และท่อแยกจากอำเภอลำลูกกาไปยังท่าอากาศยานสุวรรณภูมิ เพื่อให้บริการเมื่อท่าอากาศยานแห่งนี้เปิดให้บริการ นอกจากนี้ ยังมีท่อน้ำมันที่ส่งน้ำมันจากโรงกลั่นน้ำมันที่เริ่มจากนิคมอุตสาหกรรมมาบตาพุด ไปยังอำเภอศรีราชา ในส่วนของท่อน้ำมัน </a:t>
            </a:r>
            <a:r>
              <a:rPr lang="en-GB" dirty="0"/>
              <a:t>THAPPLINE </a:t>
            </a:r>
            <a:r>
              <a:rPr lang="th-TH" dirty="0"/>
              <a:t>มีความยาวท่อรวม </a:t>
            </a:r>
            <a:r>
              <a:rPr lang="en-GB" dirty="0"/>
              <a:t>360 </a:t>
            </a:r>
            <a:r>
              <a:rPr lang="th-TH" dirty="0"/>
              <a:t>กม.</a:t>
            </a:r>
            <a:r>
              <a:rPr lang="en-GB" dirty="0"/>
              <a:t> </a:t>
            </a:r>
            <a:r>
              <a:rPr lang="th-TH" dirty="0"/>
              <a:t>ท่อส่งน้ำมัน </a:t>
            </a:r>
            <a:r>
              <a:rPr lang="en-GB" dirty="0"/>
              <a:t>FPT </a:t>
            </a:r>
            <a:r>
              <a:rPr lang="th-TH" dirty="0"/>
              <a:t>มีความยาวรวม </a:t>
            </a:r>
            <a:r>
              <a:rPr lang="en-GB" dirty="0"/>
              <a:t>68 </a:t>
            </a:r>
            <a:r>
              <a:rPr lang="th-TH" dirty="0"/>
              <a:t>กม. โดยเริ่มจากโรงกลั่นน้ำมันบางจากที่บางจาก คลังน้ำมันพระโขนง และคลังน้ำมันที่ช่องนนทรีไปเก็บยังคลังน้ำมันปลายทางที่อำเภอบางปะอิน จังหวัดพระนครศรีอยุธยา และไปยัง บริษัท บริการเชื้อเพลิงการบินกรุงเทพ จำกัด</a:t>
            </a:r>
            <a:r>
              <a:rPr lang="en-GB" dirty="0"/>
              <a:t> (</a:t>
            </a:r>
            <a:r>
              <a:rPr lang="th-TH" dirty="0"/>
              <a:t>มหาชน)</a:t>
            </a:r>
            <a:r>
              <a:rPr lang="en-GB" dirty="0"/>
              <a:t/>
            </a:r>
            <a:br>
              <a:rPr lang="en-GB" dirty="0"/>
            </a:br>
            <a:endParaRPr lang="en-US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h-TH" b="1" i="1" u="sng" dirty="0"/>
              <a:t>ก๊าซธรรมชาติ</a:t>
            </a:r>
            <a:r>
              <a:rPr lang="en-GB" dirty="0"/>
              <a:t/>
            </a:r>
            <a:br>
              <a:rPr lang="en-GB" dirty="0"/>
            </a:br>
            <a:r>
              <a:rPr lang="th-TH" dirty="0"/>
              <a:t>ท่อก๊าซธรรมชาติ ประกอบด้วย ท่อส่งก๊าซในทะเล ซึ่งมีความยาวรวม </a:t>
            </a:r>
            <a:r>
              <a:rPr lang="en-GB" dirty="0"/>
              <a:t>1,359 </a:t>
            </a:r>
            <a:r>
              <a:rPr lang="th-TH" dirty="0"/>
              <a:t>กิโลเมตร และท่อส่งก๊าซบนบกซึ่งมีความยาวรวม </a:t>
            </a:r>
            <a:r>
              <a:rPr lang="en-GB" dirty="0"/>
              <a:t>1,031 </a:t>
            </a:r>
            <a:r>
              <a:rPr lang="th-TH" dirty="0"/>
              <a:t>กิโลเมตร จากข้อมูลการจัดหาก๊าซธรรมชาติ พบว่า ในปี พ.ศ. </a:t>
            </a:r>
            <a:r>
              <a:rPr lang="en-GB" dirty="0"/>
              <a:t>2546 </a:t>
            </a:r>
            <a:r>
              <a:rPr lang="th-TH" dirty="0"/>
              <a:t>มีการผลิตก๊าซภายในประเทศ </a:t>
            </a:r>
            <a:r>
              <a:rPr lang="en-GB" dirty="0"/>
              <a:t>2,106 </a:t>
            </a:r>
            <a:r>
              <a:rPr lang="th-TH" dirty="0"/>
              <a:t>ล้านลูกบาศก์ฟุต/วัน หรือคิดเป็นร้อยละ </a:t>
            </a:r>
            <a:r>
              <a:rPr lang="en-GB" dirty="0"/>
              <a:t>75.4 </a:t>
            </a:r>
            <a:r>
              <a:rPr lang="th-TH" dirty="0"/>
              <a:t>ของการจัดหาก๊าซทั้งหมด โดยก๊าซที่ผลิตได้จากอ่าวไทย คิดเป็นร้อยละ </a:t>
            </a:r>
            <a:r>
              <a:rPr lang="en-GB" dirty="0"/>
              <a:t>71.6 </a:t>
            </a:r>
            <a:r>
              <a:rPr lang="th-TH" dirty="0"/>
              <a:t>ของการจัดหาก๊าซทั้งหมด และผู้บริโภคก๊าซธรรมชาติ ที่สำคัญ คือ โรงไฟฟ้า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งานหลักทางด้านการขนส่ง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th-TH" dirty="0" smtClean="0"/>
              <a:t>        การจัดการทางด้านโลจิสติกส์มีความสำคัญต่อการดำเนินธุรกิจ ซึ่งกิจกรรมด้านการขนส่งก็เป็นส่วน</a:t>
            </a:r>
            <a:br>
              <a:rPr lang="th-TH" dirty="0" smtClean="0"/>
            </a:br>
            <a:r>
              <a:rPr lang="th-TH" dirty="0" smtClean="0"/>
              <a:t>หนึ่งในกิจกรรมหลักของงานทางด้านโลจิสติกส์ที่ส่งผลต่อต้นทุนของสินค้าโดยตรง อีกทั้งมีผลกระทบกับ</a:t>
            </a:r>
            <a:br>
              <a:rPr lang="th-TH" dirty="0" smtClean="0"/>
            </a:br>
            <a:r>
              <a:rPr lang="th-TH" dirty="0" smtClean="0"/>
              <a:t>ความพึงพอใจของลูกค้าในด้านระยะเวลาการส่งมอบ ผู้รับผิดชอบต้องตัดสินใจว่าจะจัดสินค้าของลูกค้ารายใด</a:t>
            </a:r>
            <a:br>
              <a:rPr lang="th-TH" dirty="0" smtClean="0"/>
            </a:br>
            <a:r>
              <a:rPr lang="th-TH" dirty="0" smtClean="0"/>
              <a:t>ไว้ที่พาหนะคันใด และตารางการเดินทางของพาหนะแต่ละคันจะเดินทางไปลูกค้าแต่ละรายโดยมีลำดับการ</a:t>
            </a:r>
            <a:br>
              <a:rPr lang="th-TH" dirty="0" smtClean="0"/>
            </a:br>
            <a:r>
              <a:rPr lang="th-TH" dirty="0" smtClean="0"/>
              <a:t>จัดส่งอย่างไรจึงจะเกิดประสิทธิภาพสูงที่สุด ผู้วิจัยจึงได้ทำการศึกษาเรื่อง “การประยุกต์นำวิธีเชิงพันธุกรรมมา</a:t>
            </a:r>
            <a:br>
              <a:rPr lang="th-TH" dirty="0" smtClean="0"/>
            </a:br>
            <a:r>
              <a:rPr lang="th-TH" dirty="0" smtClean="0"/>
              <a:t>ใช้ในการแก้ปัญหาการขนส่งสินค้า กรณี มีข้อจำกัดด้านเวลา” ซึ่งปัญหาที่ทำการวิจัยนี้ในการจัดการการ</a:t>
            </a:r>
            <a:br>
              <a:rPr lang="th-TH" dirty="0" smtClean="0"/>
            </a:br>
            <a:r>
              <a:rPr lang="th-TH" dirty="0" smtClean="0"/>
              <a:t>ขนส่ง นอกจากจะพิจารณาลำดับการจัดส่งสินค้าให้ลูกค้าแล้ว ยังมีการพิจารณาเงื่อนไขด้านเวลาที่ลูกค้าแต่ละ</a:t>
            </a:r>
            <a:br>
              <a:rPr lang="th-TH" dirty="0" smtClean="0"/>
            </a:br>
            <a:r>
              <a:rPr lang="th-TH" dirty="0" smtClean="0"/>
              <a:t>รายต้องการให้จัดส่งซึ่งแตกต่างกันไป นอกจากนี้ยังพิจารณาด้วยว่าในการจัดส่งนั้นควรจัดส่งเองหรือใช้ผู้</a:t>
            </a:r>
            <a:br>
              <a:rPr lang="th-TH" dirty="0" smtClean="0"/>
            </a:br>
            <a:r>
              <a:rPr lang="th-TH" dirty="0" smtClean="0"/>
              <a:t>ให้บริการขนส่งสินค้าจึงจะทำให้ต้นทุนโดยรวมต่ำที่สุด ในการศึกษาครั้งนี้ได้นำทฤษฎีอัลกอริทึมทางพันธุ</a:t>
            </a:r>
            <a:br>
              <a:rPr lang="th-TH" dirty="0" smtClean="0"/>
            </a:br>
            <a:r>
              <a:rPr lang="th-TH" dirty="0" smtClean="0"/>
              <a:t>ศาสตร์ (</a:t>
            </a:r>
            <a:r>
              <a:rPr lang="en-US" dirty="0" smtClean="0"/>
              <a:t>Genetic Algorithms, GAs) </a:t>
            </a:r>
            <a:r>
              <a:rPr lang="th-TH" dirty="0" smtClean="0"/>
              <a:t>มาใช้ในการแก้ปัญหา เนื่องจากวิธีการนี้เป็นวิธีการแบบฮิวริสติกส์ที่</a:t>
            </a:r>
            <a:br>
              <a:rPr lang="th-TH" dirty="0" smtClean="0"/>
            </a:br>
            <a:r>
              <a:rPr lang="th-TH" dirty="0" smtClean="0"/>
              <a:t>สามารถช่วยในการหาคำตอบที่เหมาะสมสำหรับปัญหาประเภทที่มีจำนวนคำตอบมากมายได้เป็นอย่างดี จาก</a:t>
            </a:r>
            <a:br>
              <a:rPr lang="th-TH" dirty="0" smtClean="0"/>
            </a:br>
            <a:r>
              <a:rPr lang="th-TH" dirty="0" smtClean="0"/>
              <a:t>การทดลองใช้วิธีเชิงพันธุกรรมมาช่วยในการหาคำตอบในเรื่องของการจัดเส้นทางการขนส่ง พบว่าในเงื่อนไข</a:t>
            </a:r>
            <a:br>
              <a:rPr lang="th-TH" dirty="0" smtClean="0"/>
            </a:br>
            <a:r>
              <a:rPr lang="th-TH" dirty="0" smtClean="0"/>
              <a:t>เดียวกันจะสามารถหาวิธีการขนส่งสินค้าได้ดีกว่าวิธีแบบ </a:t>
            </a:r>
            <a:r>
              <a:rPr lang="en-US" dirty="0" smtClean="0"/>
              <a:t>Saving Matrix </a:t>
            </a:r>
            <a:r>
              <a:rPr lang="th-TH" dirty="0" smtClean="0"/>
              <a:t>ซึ่งแสดงให้เห็นว่าวิธีเชิงพันธุกรรม</a:t>
            </a:r>
            <a:br>
              <a:rPr lang="th-TH" dirty="0" smtClean="0"/>
            </a:br>
            <a:r>
              <a:rPr lang="th-TH" dirty="0" smtClean="0"/>
              <a:t>สามารถนำมาใช้กับปัญหาการจัดเส้นทางการขนส่งสินค้าได้ และยังสามารถใช้ในการวางแผน และตัดสินใจ</a:t>
            </a:r>
            <a:br>
              <a:rPr lang="th-TH" dirty="0" smtClean="0"/>
            </a:br>
            <a:r>
              <a:rPr lang="th-TH" dirty="0" smtClean="0"/>
              <a:t>เลือกเส้นทางการขนส่ง เพื่อลดต้นทุนการขนส่งให้ต่ำลงได้อีกด้วย</a:t>
            </a:r>
            <a:endParaRPr lang="th-TH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h-TH" b="1" dirty="0"/>
              <a:t>ศักยภาพการขนส่งสินค้าทางท่อในปัจจุบัน</a:t>
            </a:r>
            <a:r>
              <a:rPr lang="en-GB" dirty="0"/>
              <a:t/>
            </a:r>
            <a:br>
              <a:rPr lang="en-GB" dirty="0"/>
            </a:br>
            <a:r>
              <a:rPr lang="th-TH" dirty="0"/>
              <a:t>ประเทศไทยมีบริษัทที่ให้บริการท่อส่งน้ำมัน </a:t>
            </a:r>
            <a:r>
              <a:rPr lang="en-GB" dirty="0"/>
              <a:t>2 </a:t>
            </a:r>
            <a:r>
              <a:rPr lang="th-TH" dirty="0"/>
              <a:t>บริษัท และศักยภาพการขนส่งทางท่อของ </a:t>
            </a:r>
            <a:r>
              <a:rPr lang="en-GB" dirty="0"/>
              <a:t>2 </a:t>
            </a:r>
            <a:r>
              <a:rPr lang="th-TH" dirty="0"/>
              <a:t>บริษัท ในปัจจุบัน บริษัทแรก คือ บริษัท ท่อส่งปิโตรเลียมไทย จำกัด (</a:t>
            </a:r>
            <a:r>
              <a:rPr lang="en-GB" dirty="0"/>
              <a:t>THAPPLINE) </a:t>
            </a:r>
            <a:r>
              <a:rPr lang="th-TH" dirty="0"/>
              <a:t>มีการให้บริการท่อส่งน้ำมัน </a:t>
            </a:r>
            <a:r>
              <a:rPr lang="en-GB" dirty="0"/>
              <a:t>5 </a:t>
            </a:r>
            <a:r>
              <a:rPr lang="th-TH" dirty="0"/>
              <a:t>ช่วง และมีการใช้งานประมาณร้อยละ </a:t>
            </a:r>
            <a:r>
              <a:rPr lang="en-GB" dirty="0"/>
              <a:t>32 </a:t>
            </a:r>
            <a:r>
              <a:rPr lang="th-TH" dirty="0"/>
              <a:t>ของขีดความสามารถในการขนส่ง โดยช่วงที่มีการขนส่งมากที่สุด คือ ลำลูกกา-ดอนเมือง ร้อยละ </a:t>
            </a:r>
            <a:r>
              <a:rPr lang="en-GB" dirty="0"/>
              <a:t>56 </a:t>
            </a:r>
            <a:r>
              <a:rPr lang="th-TH" dirty="0"/>
              <a:t>รองลงมาเป็น ลำลูกกาสระบุรี ร้อยละ </a:t>
            </a:r>
            <a:r>
              <a:rPr lang="en-GB" dirty="0"/>
              <a:t>30 </a:t>
            </a:r>
            <a:br>
              <a:rPr lang="en-GB" dirty="0"/>
            </a:br>
            <a:r>
              <a:rPr lang="th-TH" dirty="0"/>
              <a:t>ท่อน้ำมันช่วงมาบตาพุด - ศรีราชา เพิ่งสร้างเสร็จและเปิดใช้งานในวันที่ </a:t>
            </a:r>
            <a:r>
              <a:rPr lang="en-GB" dirty="0"/>
              <a:t>15 </a:t>
            </a:r>
            <a:r>
              <a:rPr lang="th-TH" dirty="0"/>
              <a:t>กันยายน พ.ศ. </a:t>
            </a:r>
            <a:r>
              <a:rPr lang="en-GB" dirty="0"/>
              <a:t>2548 </a:t>
            </a:r>
            <a:r>
              <a:rPr lang="th-TH" dirty="0"/>
              <a:t>โดยคาดว่าน่าจะทำให้อัตราการใช้งานของระบบท่อโดยรวมสูงขึ้นบ้าง เพราะเป็นจุดเชื่อมต่อใหม่ที่เชื่อมโยงโรงกลั่นน้ำมันในบริเวณมาบตาพุดและระยองเข้ากับระบบท่อที่มีอยู่เดิม ส่วนท่อน้ำมันช่วงลำลูกกา-สุวรรณภูมินั้น สร้างเสร็จแล้ว และจะใช้เป็นท่อส่งน้ำมันเชื้อเพลิงอากาศยานเพื่อให้บริการแก่สนามบินสุวรรณภูมิที่คาดว่าจะเปิดใช้ในกลางปี พ.ศ. </a:t>
            </a:r>
            <a:r>
              <a:rPr lang="en-GB" dirty="0"/>
              <a:t>2549 </a:t>
            </a:r>
            <a:br>
              <a:rPr lang="en-GB" dirty="0"/>
            </a:br>
            <a:endParaRPr lang="en-US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th-TH" dirty="0"/>
              <a:t>ส่วนบริษัทที่สอง คือ บริษัท ขนส่งน้ำมันทางท่อ จำกัด (</a:t>
            </a:r>
            <a:r>
              <a:rPr lang="en-GB" dirty="0"/>
              <a:t>FPT) </a:t>
            </a:r>
            <a:r>
              <a:rPr lang="th-TH" dirty="0"/>
              <a:t>เปิดใช้งานตั้งแต่ปี พ.ศ. </a:t>
            </a:r>
            <a:r>
              <a:rPr lang="en-GB" dirty="0"/>
              <a:t>2537 </a:t>
            </a:r>
            <a:r>
              <a:rPr lang="th-TH" dirty="0"/>
              <a:t>มีการให้บริการท่อส่งน้ำมัน </a:t>
            </a:r>
            <a:r>
              <a:rPr lang="en-GB" dirty="0"/>
              <a:t>4 </a:t>
            </a:r>
            <a:r>
              <a:rPr lang="th-TH" dirty="0"/>
              <a:t>ช่วง ในปัจจุบันก็ยังใช้งานต่ำกว่าขีดความสามารถสูงสุดอยู่มาก โดยในขณะที่ท่อสามารถขนส่งน้ำมันได้ถึงปีละ </a:t>
            </a:r>
            <a:r>
              <a:rPr lang="en-GB" dirty="0"/>
              <a:t>9,600 </a:t>
            </a:r>
            <a:r>
              <a:rPr lang="th-TH" dirty="0"/>
              <a:t>ล้านลิตรต่อปี แต่มีการใช้งานจริงในปัจจุบันเพียง </a:t>
            </a:r>
            <a:r>
              <a:rPr lang="en-GB" dirty="0"/>
              <a:t>3,400 </a:t>
            </a:r>
            <a:r>
              <a:rPr lang="th-TH" dirty="0"/>
              <a:t>ล้านลิตรต่อปี หรือมีอัตราการใช้งานเพียง</a:t>
            </a:r>
            <a:r>
              <a:rPr lang="en-GB" dirty="0"/>
              <a:t> 36% </a:t>
            </a:r>
            <a:r>
              <a:rPr lang="th-TH" dirty="0"/>
              <a:t>ซึ่งเป็นอัตราการใช้งานที่ใกล้เคียงกับของท่อ </a:t>
            </a:r>
            <a:r>
              <a:rPr lang="en-GB" dirty="0" err="1"/>
              <a:t>Thappline</a:t>
            </a:r>
            <a:r>
              <a:rPr lang="en-GB" dirty="0"/>
              <a:t> </a:t>
            </a:r>
            <a:r>
              <a:rPr lang="th-TH" dirty="0"/>
              <a:t>จึงเห็นได้ว่าในปัจจุบันการขนส่งทางท่อทั้งของ </a:t>
            </a:r>
            <a:r>
              <a:rPr lang="en-GB" dirty="0"/>
              <a:t>THAPPLINE </a:t>
            </a:r>
            <a:r>
              <a:rPr lang="th-TH" dirty="0"/>
              <a:t>และ </a:t>
            </a:r>
            <a:r>
              <a:rPr lang="en-GB" dirty="0"/>
              <a:t>FTP </a:t>
            </a:r>
            <a:r>
              <a:rPr lang="th-TH" dirty="0"/>
              <a:t>มีการใช้ประโยชน์ต่ำกว่าขีดความสามารถในการให้บริการขนส่ง</a:t>
            </a:r>
            <a:r>
              <a:rPr lang="en-GB" dirty="0"/>
              <a:t/>
            </a:r>
            <a:br>
              <a:rPr lang="en-GB" dirty="0"/>
            </a:br>
            <a:r>
              <a:rPr lang="th-TH" dirty="0"/>
              <a:t>ในด้านความปลอดภัยและผลกระทบต่อสิ่งแวดล้อม การขนส่งน้ำมันทางท่อจะมีความเหมาะสมที่สุดเทียบกับวิธีการขนส่งแบบอื่น ๆ การขนส่งน้ำมันทางท่อจะมีความไวสูงสุดและใช้ระยะเวลาในการขนส่งสั้นที่สุด โดยท่อเพียงท่อเดียวสามารถขนส่งน้ำมันได้หลายประเภททั้ง น้ำมันเบนซิน </a:t>
            </a:r>
            <a:r>
              <a:rPr lang="en-GB" dirty="0"/>
              <a:t>95 </a:t>
            </a:r>
            <a:r>
              <a:rPr lang="th-TH" dirty="0"/>
              <a:t>น้ำมันเบนซิน </a:t>
            </a:r>
            <a:r>
              <a:rPr lang="en-GB" dirty="0"/>
              <a:t>91 </a:t>
            </a:r>
            <a:r>
              <a:rPr lang="th-TH" dirty="0"/>
              <a:t>และน้ำมันดีเซล แต่ข้อเสียของการขนส่งทางท่อคือการมีต้นทุนการก่อสร้างค่อนข้างสูง</a:t>
            </a:r>
            <a:r>
              <a:rPr lang="en-GB" dirty="0"/>
              <a:t> </a:t>
            </a:r>
            <a:br>
              <a:rPr lang="en-GB" dirty="0"/>
            </a:br>
            <a:endParaRPr lang="en-US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2800" dirty="0" smtClean="0"/>
              <a:t>บทที่ 4 แบบจำลองการตัดสินใจและปัญหาการจัดเส้นทางสำหรับยานพาหนะ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th-TH" sz="4000" dirty="0" smtClean="0"/>
              <a:t>ในการทำงาน สิ่งที่ผู้บริหารหลีกเลี่ยงไม่ได้คือ การเผชิญกับปัญหาที่ต้องตัดสินใจแก้ไข จุดบอดของการแก้ปัญหาคือ การที่มองปัญหาไม่รอบคอบ ค้นหาปัญหาไม่เจอ รีบตัดสินใจแก้ไปด้วยสำนึกที่มีอยู่ส่งผลให้ผิดพลาดได้ และต้องมาแก้ปัญหาใหม่ ที่เกิดขึ้นอีกต่อไปไม่สิ้นสุด ดังนั้น กระบวนการแก้ปัญหาจึงจำเป็นต้องอาศัยมุมมองที่ละเอียด รอบคอบและอิงอยู่บนหลักการด้วย</a:t>
            </a:r>
            <a:endParaRPr lang="en-US" sz="4000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แบบจำลองการกำหนดเส้นทางการจราจร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th-TH" dirty="0"/>
              <a:t>มีหน้าที่รับผิดชอบเกี่ยวกับการศึกษา สำรวจ วิเคราะห์ วิจัย วางแผน ทดสอบ กำหนดมาตรฐานงานวิศวกรรมจราจร แบบจำลองจราจร ระบบโครงข่ายถนน ตรอก ซอย พัฒนาเส้นทางลัด จุดอันตราย การวิเคราะห์พัฒนาระบบ ระเบียบ ทิศทางการจราจร ทางแยก ทางกลับรถ พิจารณาความเหมาะสมทางวิชาการ เทคนิคและสิ่งแวดล้อม การแก้ไขปัญหาอุบัติเหตุจราจรในถนน ประสานระบบรูปแบบการปรับเปลี่ยนการเดินทางให้รวดเร็ว ประหยัด การจัดทำสถานที่จอดรถยนต์และโครงข่ายทางจักรยาน การออกข้อบังคับเจ้าพนักงานจราจร และการออกแบบประมาณการเพื่อดำเนินการก่อสร้างโครงการแก้ไขปัญหาการจราจรโดยรวม การประสานความร่วมมือในการพัฒนาเทคโนโลยีด้านการจราจรและ ขนส่งกับหน่วยงานต่างๆ สำรวจ วิเคราะห์ ออกแบบ ผลิต ติดตั้ง ถอดถอน ดูแลบำรุงรักษา  ป้ายเครื่องหมายและอุปกรณ์การจราจรเพื่อแนะนำ เตือนและบังคับตามพระราชบัญญัติการจราจรทางบกและกฏหมายอื่นที่เกี่ยวข้อง การให้ความช่วยเหลือทางวิชาการและเทคนิคการจัดทำเครื่องหมายจราจรแก่หน่วยงานต่างๆ การออกแบบ ติดตั้ง ถอดถอน และบำรุงรักษาสัญญาณไฟจราจรและอุปกรณ์ควบคุม การศึกษา วิเคราะห์ เพื่อนำเทคโนโลยีที่ทันสมัยมาใช้งาน และปฏิบัติหน้าที่อื่นที่เกี่ยวข้อง โดยแบ่งงานภายในส่วนราชการ ดังนี้</a:t>
            </a:r>
            <a:br>
              <a:rPr lang="th-TH" dirty="0"/>
            </a:br>
            <a:endParaRPr lang="en-US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ประเภทของปัญหาการจัดเส้นทางยานพาหนะ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th-TH" dirty="0" smtClean="0"/>
              <a:t>สามารถตรวจสอบตำแหน่งปัจจุบัน และย้อนหลังของยานพาหนะได้ • สามารถวางแผนการจัดส่งสินค้าและบริการได้ • ระบบแจ้งเตือนผู้ขับขี่ที่ฝ่าฝืนข้อกำหนดต่าง ๆ ของยานพาหนะ ที่ได้กำหนดไว้ล่วงหน้า เช่น การขับเร็วเกินกำหนด การเบรกกระทันหัน หรือเร่งเครื่องกระทันหัน การจอดติดเครื่องนานผิดปกติ การขับนานเกินกำหนด  • ระบบแจ้งเตือน การทำงานของประตูและอุณหภูมิภายในยานพาหนะ (อุปกรณ์เสริม) • สามารถประหยัดน้ำมันด้วยการกำหนดเส้นทางการส่งสินค้า/บริการ และการกำหนดความเร็วของผู้ขับขี่ยานพาหนะ โดยการประมาณการใช้น้ำมันเชื้อเพลิงได้อย่างใกล้เคียง • สามารถเรียกดูรายงานสรุปการปฏิบัติงานรายวันของแต่ละเที่ยวของการเดินทางและของยานพาหนะแต่ละคัน  • สามารถเรียกดูรายงานสรุปผลการปฏิบัติงานของยานพาหนะ ตามช่วงเวลาที่กำหนด • สามารถเรียกดูรายงานเปรียบเทียบการปฏิบัติงานของผู้ขับขี่ รายงานเปรียบเทียบการปฏิบัติงานของยานพาหนะ และรายงานการเปรียบเทียบการใช้น้ำมันเชื้อเพลิง • สามารถเรียกดูรายงานสรุปเปรียบเทียบพฤติกรรมของผู้ขับขี่ เช่น การฝ่าฝืน การขับขี่ปลอดภัย </a:t>
            </a:r>
            <a:endParaRPr lang="en-US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แบบจำลองการตัดสินใจ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h-TH" dirty="0" smtClean="0"/>
              <a:t>     ใน</a:t>
            </a:r>
            <a:r>
              <a:rPr lang="th-TH" dirty="0"/>
              <a:t>บทเรียนที่ผ่านมา   เราทราบแล้วว่าองค์ประกอบของระบบ </a:t>
            </a:r>
            <a:r>
              <a:rPr lang="en-US" dirty="0"/>
              <a:t>DSS (DSS Component ) </a:t>
            </a:r>
            <a:r>
              <a:rPr lang="th-TH" dirty="0"/>
              <a:t>นั้นมีองค์ประกอบย่อยภายในหลายส่วน  ซึ่งองค์ประกอบแต่ละส่วนนั้นจะมีการทำงานที่สัมพันธ์กัน</a:t>
            </a:r>
            <a:endParaRPr lang="en-US" dirty="0"/>
          </a:p>
          <a:p>
            <a:pPr>
              <a:buNone/>
            </a:pPr>
            <a:r>
              <a:rPr lang="th-TH" dirty="0"/>
              <a:t>	และในบทเรียนนี้ เราจะมาทำความรู้จักกับแบบจำลองซึ่งเป็นองค์ประกอบหลักในระบบ </a:t>
            </a:r>
            <a:r>
              <a:rPr lang="en-US" dirty="0"/>
              <a:t>DSS  </a:t>
            </a:r>
            <a:r>
              <a:rPr lang="th-TH" dirty="0"/>
              <a:t>  ความแตกต่างและความเหมาะสมในการเลือกใช้แบบจำลองแต่ละชนิด  ตลอดจนศึกษาถึงตัวอย่างการวิเคราะห์ข้อมูลทางธุรกิจ  ซึ่งหัวข้อที่เราจะศึกษากันในบทเรียนนี้ </a:t>
            </a:r>
            <a:endParaRPr lang="en-US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sz="3600" dirty="0" smtClean="0"/>
              <a:t>การวางแผนการเดินรถขนส่งต่อเนื่องสำหรับปัญหาการรับส่งสินค้า</a:t>
            </a:r>
            <a:r>
              <a:rPr lang="th-TH" dirty="0" smtClean="0"/>
              <a:t/>
            </a:r>
            <a:br>
              <a:rPr lang="th-TH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th-TH" dirty="0"/>
              <a:t>จากความต้องการในการที่จะพัฒนาประเทศไทยให้เป็นกลางการคมนาคมและขนส่งใน กลุ่มอนุภาคลุ่มน้ำโขง (</a:t>
            </a:r>
            <a:r>
              <a:rPr lang="en-US" dirty="0"/>
              <a:t>Greater Mekong </a:t>
            </a:r>
            <a:r>
              <a:rPr lang="en-US" dirty="0" err="1"/>
              <a:t>Subreigon</a:t>
            </a:r>
            <a:r>
              <a:rPr lang="en-US" dirty="0"/>
              <a:t>) </a:t>
            </a:r>
            <a:r>
              <a:rPr lang="th-TH" dirty="0"/>
              <a:t>ซึ่งประกอบด้วย และการเป็นประตู (</a:t>
            </a:r>
            <a:r>
              <a:rPr lang="en-US" dirty="0"/>
              <a:t>Gateway) </a:t>
            </a:r>
            <a:r>
              <a:rPr lang="th-TH" dirty="0"/>
              <a:t>ในการขนส่งสินค้าระหว่างตะวันออก (ได้แก่ </a:t>
            </a:r>
            <a:r>
              <a:rPr lang="en-US" dirty="0"/>
              <a:t>Asia Far East, USA-West Coast, </a:t>
            </a:r>
            <a:r>
              <a:rPr lang="th-TH" dirty="0"/>
              <a:t>ประเทศต่าง ๆ ในคาบสมุทร แปซิฟิก เป็นต้น) และตะวันตก (กลุ่มทวีปยุโรป, </a:t>
            </a:r>
            <a:r>
              <a:rPr lang="en-US" dirty="0"/>
              <a:t>BIMSTEC, </a:t>
            </a:r>
            <a:r>
              <a:rPr lang="th-TH" dirty="0"/>
              <a:t>ตะวันออกลาง อัพริกา เป็นต้น) ดังนั้นการแข่งในด้านของศักยภาพและประสิทธิภาพรวมถึงการบูรณากรของระบบโครง สร้างพื้นฐานและระบบสนับสนุนรวมถึงสิ่งอำนวยความสะดวกที่ช่วยในการขนส่ง (</a:t>
            </a:r>
            <a:r>
              <a:rPr lang="en-US" dirty="0"/>
              <a:t>Infrastructure and Supporting System: ISS)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แบบเต็มคัน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Full Truck Load (FTL) </a:t>
            </a:r>
            <a:r>
              <a:rPr lang="th-TH" dirty="0" smtClean="0"/>
              <a:t>หรือ การขนส่งตรงแบบเต็มตู้ เป็นแนวคิดหรือกลยุทธ์ที่นำมาใช้ลดต้นทุนการขนส่งสินค้าไปต่างประเทศได้</a:t>
            </a:r>
            <a:br>
              <a:rPr lang="th-TH" dirty="0" smtClean="0"/>
            </a:br>
            <a:r>
              <a:rPr lang="th-TH" dirty="0" smtClean="0"/>
              <a:t>    วิธีนี้นั้นมีมานานแล้ว แต่ไม่ค่อยเป็นที่นิยมเพราะทำได้ยาก และมิใช่ว่าต้องการใช้แนวคิดนี้ แล้วจะทำได้ทันทีทันใด หากจะต้องมีการวางแผนเป็นลำดับขั้นตอน และต้องได้รับความร่วมมือจากหน่วยงานภายในองค์กรเป็นอย่างดี ซึ่งในบางครั้งต้องมีการขอความร่วมมือจากลูกค้าด้วย  อีกทั้งต้องมีการวัดผล การควบคุมขบวนการอย่างเป็นรูปธรรมแบบต่อเนื่อง ซึ่งในบทความนี้จะนำเสนอแนวทางการเตรียมความพร้อมด้านต่าง ๆ, ผลประโยชน์ในการช่วยให้ลดต้นทุนขนส่งสินค้าได้ รวมถึงอุปสรรคต่าง ๆ ที่จะเกิดขึ้นในการทำ </a:t>
            </a:r>
            <a:r>
              <a:rPr lang="en-US" dirty="0" smtClean="0"/>
              <a:t>FTL </a:t>
            </a:r>
            <a:r>
              <a:rPr lang="th-TH" dirty="0" smtClean="0"/>
              <a:t>นี้</a:t>
            </a:r>
            <a:br>
              <a:rPr lang="th-TH" dirty="0" smtClean="0"/>
            </a:br>
            <a:r>
              <a:rPr lang="th-TH" dirty="0" smtClean="0"/>
              <a:t>    หนึ่งในเป้าหมายการทำธุรกิจนั้นก็คือ การส่งสินค้าให้ทันเวลา ถูกต้องทั้งจำนวนและคุณภาพ ซึ่งหลายท่านคงไม่ปฏิเสธว่าเป็นสิ่งที่ถูกต้อง ซึ่งปัจจุปันนอกจากการวัดผลของคุณภาพสินค้าแล้ว ยังวัดเรื่องคุณภาพของการส่งมอบทันเวลาด้วย เราเรียกวิธีวัดนี้ เรียกว่า </a:t>
            </a:r>
            <a:r>
              <a:rPr lang="en-US" dirty="0" smtClean="0"/>
              <a:t>On  Time Delivery Measurement  </a:t>
            </a:r>
            <a:r>
              <a:rPr lang="th-TH" dirty="0" smtClean="0"/>
              <a:t>หรือ </a:t>
            </a:r>
            <a:r>
              <a:rPr lang="en-US" dirty="0" smtClean="0"/>
              <a:t>OTDM </a:t>
            </a:r>
            <a:r>
              <a:rPr lang="th-TH" dirty="0" smtClean="0"/>
              <a:t>การส่งทันเวลานั้นหมายถึงการที่ไม่ส่งสินค้าก่อน หรือหลังวันที่ลูกค้ากำหนด จึงทำให้ฝ่าย</a:t>
            </a:r>
            <a:r>
              <a:rPr lang="en-US" dirty="0" smtClean="0"/>
              <a:t>Logistic </a:t>
            </a:r>
            <a:r>
              <a:rPr lang="th-TH" dirty="0" smtClean="0"/>
              <a:t>หรือหัวหน้าองค์กร ต้องวางแผนด้าน </a:t>
            </a:r>
            <a:r>
              <a:rPr lang="en-US" dirty="0" smtClean="0"/>
              <a:t>Logistic </a:t>
            </a:r>
            <a:r>
              <a:rPr lang="th-TH" dirty="0" smtClean="0"/>
              <a:t>และ </a:t>
            </a:r>
            <a:r>
              <a:rPr lang="en-US" dirty="0" smtClean="0"/>
              <a:t>Supply Chain </a:t>
            </a:r>
            <a:r>
              <a:rPr lang="th-TH" dirty="0" smtClean="0"/>
              <a:t>กันอย่างมาก และมีการตั้งเป้าหมายประจำปีขององค์กรไว้</a:t>
            </a:r>
            <a:endParaRPr lang="en-US" dirty="0"/>
          </a:p>
        </p:txBody>
      </p:sp>
      <p:pic>
        <p:nvPicPr>
          <p:cNvPr id="4" name="Picture 3" descr="265x200-images-stories-Articles-Transport-trans20101128_01-1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39000" y="5257800"/>
            <a:ext cx="1905000" cy="1437736"/>
          </a:xfrm>
          <a:prstGeom prst="rect">
            <a:avLst/>
          </a:prstGeom>
        </p:spPr>
      </p:pic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th-TH" dirty="0" smtClean="0"/>
              <a:t>สินค้าที่ส่งได้ หรือ ทำให้เกิดต้นทุนการขนส่งที่เพิ่มขึ้นได้ ซึ่งในบางครั้งบางเหตุผล อาจมีความไม่เป็นธรรมกับผู้ขายอยู่บ้าง เช่น การที่ลูกค้าเร่งให้ผู้ขายส่งสินค้าก่อนเวลานำ(</a:t>
            </a:r>
            <a:r>
              <a:rPr lang="en-US" dirty="0" smtClean="0"/>
              <a:t>Lead Time) </a:t>
            </a:r>
            <a:r>
              <a:rPr lang="th-TH" dirty="0" smtClean="0"/>
              <a:t>ที่ได้ทำข้อตกลงกันไว้ตอนเริ่มทำธุรกิจด้วยกัน หรืออีกกรณีหนึ่ง ลูกค้ามีพื้นที่การเก็บสินค้าคงคลังน้อยลงและมีการลดมูลค่าสินค้าคงคลังให้น้อยลง และบางครั้งลูกค้าอาจมีความผิดพลาดทางการคาดคะเนการขาย ซึ่งทั้งหมดที่กล่าวนั้น เป็นสิ่งที่นำไปสู่การเร่งรัดหรือขอร้องให้ผู้ขายส่งสินค้าแบบทยอย หรือ ไม่เต็มตู้ ตลอดจนการส่งแบบเร่งด่วน โดยเพิ่มการส่งให้มีความถี่หรือบ่อยมากขึ้น สุดท้ายพอช่วงสรุปงบรายเดือนรายปี ของบริษัทผู้ขาย </a:t>
            </a:r>
            <a:r>
              <a:rPr lang="en-US" dirty="0" smtClean="0"/>
              <a:t>Logistic Top Management </a:t>
            </a:r>
            <a:r>
              <a:rPr lang="th-TH" dirty="0" smtClean="0"/>
              <a:t>บางรายเห็นสรุปต้นทุนค่าขนส่ง หรือ </a:t>
            </a:r>
            <a:r>
              <a:rPr lang="en-US" dirty="0" smtClean="0"/>
              <a:t>Freight Cost </a:t>
            </a:r>
            <a:r>
              <a:rPr lang="th-TH" dirty="0" smtClean="0"/>
              <a:t>บางรายถึงกับนั่งกุมขมับก็มี </a:t>
            </a:r>
            <a:endParaRPr lang="en-US"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h-TH" dirty="0" smtClean="0"/>
              <a:t>อย่างไรก็ตาม การทำธุรกิจนอกจากการมุ่งเน้นให้ลูกค้าพึงพอใจนั้นถูกต้องแล้ว แต่สิ่งที่มุ่งเน้นอีกเรื่องที่สำคัญมากกว่าก็คือ กำไร หรืออย่างน้อยก็ต้องไม่ขาดทุน คงไม่มีใครทำธุรกิจหวังแต่การขาดทุนเป็นแน่ การส่งให้ทันเวลาแต่มีค่าใช้จ่ายที่เกินงบประมาณหรือต้องขาดทุนนั้น ก็เป็นสิ่งไม่พึงประสงค์ของการทำธุรกิจเช่นกัน อีกทั้งในตลาดที่มีการแข่งขันที่สูงในปัจจุปัน กว่าจะชนะคู่แข่งมาได้ในแต่ละครั้ง ก็มีการกดต้นทุนกันแทบแย่แล้ว เมื่อเวลาผ่านไปสถานการณ์ต่างๆ ก็ยากที่จะคาดเดาลำบาก ค่าใช้จ่ายเรื่องขนส่งก็มีต้นทุนสูงขึ้นตลอดเวลา เพราะอิงกับราคาน้ำมัน และปัจจัยต่างๆ ที่ไม่สามารถคาดคะเนได้ หรือคาดคะเนได้แต่ก็มีความแกว่งสูง และอีกสิ่งที่มีความยากสำหรับผู้ขายสินค้าก็คือการไปขอขึ้นราคาค่าขนส่งกับลูกค้า ส่วนมากก็จะไม่ค่อยสำเร็จบ้าง, ได้รับการปฏิเสธจากการไม่รัดกุมในสัญญาซื้อบ้าง หรือลูกค้าก็ใช้วิธีดึงเวลาบ้าง</a:t>
            </a:r>
            <a:br>
              <a:rPr lang="th-TH" dirty="0" smtClean="0"/>
            </a:br>
            <a:endParaRPr lang="en-US" dirty="0"/>
          </a:p>
        </p:txBody>
      </p:sp>
      <p:pic>
        <p:nvPicPr>
          <p:cNvPr id="4" name="Picture 3" descr="369x176-images-stories-Articles-Transport-trans20101128_01-2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48000" y="4572000"/>
            <a:ext cx="3514725" cy="16764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การวางแผนการขนส่ง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133600"/>
            <a:ext cx="7924800" cy="4419599"/>
          </a:xfrm>
        </p:spPr>
        <p:txBody>
          <a:bodyPr numCol="1">
            <a:normAutofit/>
          </a:bodyPr>
          <a:lstStyle/>
          <a:p>
            <a:pPr>
              <a:buNone/>
            </a:pPr>
            <a:r>
              <a:rPr lang="th-TH" dirty="0" smtClean="0"/>
              <a:t>    จาก</a:t>
            </a:r>
            <a:r>
              <a:rPr lang="th-TH" dirty="0"/>
              <a:t>ความต้องการในการที่จะพัฒนาประเทศไทยให้เป็นกลางการคมนาคมและขนส่งใน กลุ่มอนุภาคลุ่มน้ำโขง (</a:t>
            </a:r>
            <a:r>
              <a:rPr lang="en-US" dirty="0"/>
              <a:t>Greater Mekong </a:t>
            </a:r>
            <a:r>
              <a:rPr lang="en-US" dirty="0" err="1"/>
              <a:t>Subreigon</a:t>
            </a:r>
            <a:r>
              <a:rPr lang="en-US" dirty="0"/>
              <a:t>) </a:t>
            </a:r>
            <a:r>
              <a:rPr lang="th-TH" dirty="0"/>
              <a:t>ซึ่งประกอบด้วย และการเป็นประตู (</a:t>
            </a:r>
            <a:r>
              <a:rPr lang="en-US" dirty="0"/>
              <a:t>Gateway) </a:t>
            </a:r>
            <a:r>
              <a:rPr lang="th-TH" dirty="0"/>
              <a:t>ในการขนส่งสินค้าระหว่างตะวันออก (ได้แก่ </a:t>
            </a:r>
            <a:r>
              <a:rPr lang="en-US" dirty="0"/>
              <a:t>Asia Far East, USA-West Coast, </a:t>
            </a:r>
            <a:r>
              <a:rPr lang="th-TH" dirty="0"/>
              <a:t>ประเทศต่าง ๆ ในคาบสมุทร แปซิฟิก เป็นต้น) และตะวันตก (กลุ่มทวีปยุโรป, </a:t>
            </a:r>
            <a:r>
              <a:rPr lang="en-US" dirty="0"/>
              <a:t>BIMSTEC, </a:t>
            </a:r>
            <a:r>
              <a:rPr lang="th-TH" dirty="0"/>
              <a:t>ตะวันออกลาง อัพริกา เป็นต้น) ดังนั้นการแข่งในด้านของศักยภาพและประสิทธิภาพรวมถึงการบูรณากรของระบบโครง สร้างพื้นฐานและระบบสนับสนุนรวมถึงสิ่งอำนวยความสะดวกที่ช่วยในการขนส่ง (</a:t>
            </a:r>
            <a:r>
              <a:rPr lang="en-US" dirty="0"/>
              <a:t>Infrastructure and Supporting System: ISS)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4" name="Picture 3" descr="art_280374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43400" y="228600"/>
            <a:ext cx="1835247" cy="1752600"/>
          </a:xfrm>
          <a:prstGeom prst="rect">
            <a:avLst/>
          </a:prstGeom>
        </p:spPr>
      </p:pic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บทที่ 5 การนำเทคโนมาประยุกต์ใช้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th-TH" dirty="0" smtClean="0"/>
              <a:t>  เทคโนโลยีสารสนเทศที่นำมาใช้สำหรับการเรียนการสอน เป็นการใช้เทคโนโลยีสมัยใหม่หลายอย่าง สอนด้วยสื่ออุปกรณ์ที่ทันสมัย ห้องเรียนสมัยใหม่ มีอุปกรณ์วิดีโอโปรเจคเตอร์ (</a:t>
            </a:r>
            <a:r>
              <a:rPr lang="en-US" dirty="0" smtClean="0"/>
              <a:t>Video Projector)</a:t>
            </a:r>
            <a:r>
              <a:rPr lang="th-TH" dirty="0" smtClean="0"/>
              <a:t>มีเครื่องคอมพิวเตอร์ มีระบบการอ่านข้อมูลอิเล็กทรอนิกส์แบบต่าง ๆ รูปแบบของสื่อที่นำมาใช้ในด้านการเรียนการสอน ก็มีหลากหลาย ขึ้นอยู่กับความเหมาะสมในการนำมาใช้ เช่น คอมพิวเตอร์ช่วยสอน อิเล็กทรอนิกส์บุค วิดีโอเทเลคอนเฟอเรนซ์ ระบบวิดีโอออนดีมานด์ การสืบค้นข้อมูลในคอมพิวเตอร์ และระบบอินเทอร์เน็ต เป็นต้น</a:t>
            </a:r>
            <a:br>
              <a:rPr lang="th-TH" dirty="0" smtClean="0"/>
            </a:br>
            <a:r>
              <a:rPr lang="th-TH" dirty="0" smtClean="0"/>
              <a:t/>
            </a:r>
            <a:br>
              <a:rPr lang="th-TH" dirty="0" smtClean="0"/>
            </a:br>
            <a:r>
              <a:rPr lang="th-TH" dirty="0" smtClean="0"/>
              <a:t>   - คอมพิวเตอร์ช่วยสอน เป็นการนำเอาเทคโนโลยี รวมกับการออกแบบโปรแกรมการสอน มาใช้ช่วยสอน ซึ่งเรียกกันโดยทั่วไปว่าบทเรียน </a:t>
            </a:r>
            <a:r>
              <a:rPr lang="en-US" dirty="0" smtClean="0"/>
              <a:t>CAI ( Computer - Assisted Instruction ) </a:t>
            </a:r>
            <a:r>
              <a:rPr lang="th-TH" dirty="0" smtClean="0"/>
              <a:t>การจัดโปรแกรมการสอน โดยใช้คอมพิวเตอร์ช่วยสอน ในปัจจุบันมักอยู่ในรูปของสื่อประสม (</a:t>
            </a:r>
            <a:r>
              <a:rPr lang="en-US" dirty="0" smtClean="0"/>
              <a:t>Multimedia) </a:t>
            </a:r>
            <a:r>
              <a:rPr lang="th-TH" dirty="0" smtClean="0"/>
              <a:t>ซึ่งหมายถึงนำเสนอได้ทั้งภาพ ข้อความ เสียง ภาพเคลื่อนไหวฯลฯ โปรแกรมช่วยสอนนี้เหมาะกับการศึกษาด้วยตนเอง และเปิดโอกาสให้ผู้เรียนสามารถโต้ตอบ กับบทเรียนได้ตลอด จนมีผลป้อนกลับเพื่อให้ผู้เรียนรู้ บทเรียนได้อย่างถูกต้อง และเข้าใจในเนื้อหาวิชาของบทเรียน</a:t>
            </a:r>
            <a:endParaRPr lang="en-US" dirty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GPS </a:t>
            </a:r>
            <a:r>
              <a:rPr lang="th-TH" dirty="0" smtClean="0"/>
              <a:t>คืออะไร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GPS </a:t>
            </a:r>
            <a:r>
              <a:rPr lang="th-TH" dirty="0" smtClean="0"/>
              <a:t>เป็นระบบหาพิกัดบนพื้นโลก โดยการอ้างอิงจากดาวเทียมซึ่งมีความแม่นยำสูงมาก สามารถหาตำแหน่งได้ทุกๆ แห่งบนพื้นโลกใบนี้ โดยมีการนำมาประยุกต์ใช้งานกันแล้วในปัจจุบัน มีการติดตั้งอุปกรณ์เพื่อใช้ในการนำทาง สำหรับการเดินทาง สำหรับประเทศไทยก็มีการพัฒนา และส่งเสริมการใช้งานแล้ว สำหรับหน่วยงานที่มีการพัฒนาในประเทศไทยได้แก่ เนคเทค </a:t>
            </a:r>
            <a:endParaRPr lang="en-US" dirty="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ประโยชน์ของ </a:t>
            </a:r>
            <a:r>
              <a:rPr lang="en-US" dirty="0" smtClean="0"/>
              <a:t>GPS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h-TH" dirty="0" smtClean="0"/>
              <a:t>หลักๆ ก็คือสำหรับการค้นหาตำแหน่งที่เราอยู่หรือสิ่งที่เราต้องการตรวจสอบ เราสามารถหาประยุกต์ใช้งานได้แล้วแต่การนำไปใช้ ปัจจุบันที่เรานำไปใช้งานและมีประโยชน์มากๆ ก็คือ เช่นการตรวจสอบรถบรรทุกส่งของ ที่มีการขับไปตามเส้นทางไกล เพื่อให้ทราบว่ารถคันนี้มีปัญหา หรือสูญหายหรือไม่ หรืออาจนำไปใช้งานตอนเข้าไปสำรวจในป่า เพื่อป้องกันการหลงทาง เป็นต้น เราสามารถสรุปการประยุกต์การนำ </a:t>
            </a:r>
            <a:r>
              <a:rPr lang="en-US" dirty="0" smtClean="0"/>
              <a:t>GPS </a:t>
            </a:r>
            <a:r>
              <a:rPr lang="th-TH" dirty="0" smtClean="0"/>
              <a:t>ไปใช้ ได้ดังนี้.. </a:t>
            </a:r>
          </a:p>
          <a:p>
            <a:r>
              <a:rPr lang="th-TH" dirty="0" smtClean="0"/>
              <a:t>ระบบนำร่อง (</a:t>
            </a:r>
            <a:r>
              <a:rPr lang="en-US" dirty="0" smtClean="0"/>
              <a:t>Navigator System) </a:t>
            </a:r>
          </a:p>
          <a:p>
            <a:r>
              <a:rPr lang="th-TH" dirty="0" smtClean="0"/>
              <a:t>ระบบติดตามยานพาหนะ </a:t>
            </a:r>
          </a:p>
          <a:p>
            <a:r>
              <a:rPr lang="th-TH" dirty="0" smtClean="0"/>
              <a:t>สำรวจพื้นที่ </a:t>
            </a:r>
          </a:p>
          <a:p>
            <a:r>
              <a:rPr lang="th-TH" dirty="0" smtClean="0"/>
              <a:t>การทำแผ่นที่ </a:t>
            </a:r>
          </a:p>
          <a:p>
            <a:r>
              <a:rPr lang="th-TH" dirty="0" smtClean="0"/>
              <a:t>อุปกรณ์ที่นำมาใช้งาน </a:t>
            </a:r>
            <a:r>
              <a:rPr lang="en-US" dirty="0" smtClean="0"/>
              <a:t>GPS </a:t>
            </a:r>
          </a:p>
          <a:p>
            <a:r>
              <a:rPr lang="en-US" dirty="0" smtClean="0"/>
              <a:t>PC Navigator </a:t>
            </a:r>
          </a:p>
          <a:p>
            <a:r>
              <a:rPr lang="en-US" dirty="0" smtClean="0"/>
              <a:t>Pocket PC Navigator </a:t>
            </a:r>
          </a:p>
          <a:p>
            <a:r>
              <a:rPr lang="en-US" dirty="0" smtClean="0"/>
              <a:t>Tracking?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แนวโน้มหรืออนาคตของ </a:t>
            </a:r>
            <a:r>
              <a:rPr lang="en-US" dirty="0" smtClean="0"/>
              <a:t>GPS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h-TH" dirty="0"/>
              <a:t>สำหรับ </a:t>
            </a:r>
            <a:r>
              <a:rPr lang="en-US" dirty="0"/>
              <a:t>GPS </a:t>
            </a:r>
            <a:r>
              <a:rPr lang="th-TH" dirty="0"/>
              <a:t>ยังเป็นของใหม่มากและรู้จักกันในหมู่ผู้ใช้งานในวงแคบ ๆ แต่ก็เป็นนิมิตหมายที่ดีในการที่จะแพร่หลายต่อไปในอนาคตปัจจุบันนี้ได้มีรถแท็กซี่บางค่ายได้นำ </a:t>
            </a:r>
            <a:r>
              <a:rPr lang="en-US" dirty="0"/>
              <a:t>GPS </a:t>
            </a:r>
            <a:r>
              <a:rPr lang="th-TH" dirty="0"/>
              <a:t>ไปติดตั้ง </a:t>
            </a:r>
            <a:endParaRPr lang="th-TH" dirty="0" smtClean="0"/>
          </a:p>
          <a:p>
            <a:r>
              <a:rPr lang="th-TH" dirty="0"/>
              <a:t>ในปัจจุบันนอกจากฟังก์ชั่นการนำทางพื้นฐานแล้วก้ยังมีการเตือนทางโค้ง จุดด่านเก็บเงิน จุดที่มักจะมีการตรวจจับความเร็ว ตำแหน่งกล้องตรวจจับการฝ่าฝืนกฏจราจร การกำหนดความเร็วในถนนแต่ละสาย ข้อมูลการท่องเที่ยวพร้อมรายละเอียดพร้อมภาพประกอบ ข้อมูลร้านอาหารอร่อย ภาพเสมือนจริง ข้อมูลจราจร </a:t>
            </a:r>
            <a:r>
              <a:rPr lang="en-US" dirty="0"/>
              <a:t>TMC </a:t>
            </a:r>
            <a:r>
              <a:rPr lang="th-TH" dirty="0"/>
              <a:t>หรือ (</a:t>
            </a:r>
            <a:r>
              <a:rPr lang="en-US" dirty="0"/>
              <a:t>Traffic Message Channel) </a:t>
            </a:r>
            <a:endParaRPr lang="en-US" dirty="0" smtClean="0"/>
          </a:p>
          <a:p>
            <a:r>
              <a:rPr lang="en-US" dirty="0"/>
              <a:t>          </a:t>
            </a:r>
            <a:r>
              <a:rPr lang="th-TH" dirty="0"/>
              <a:t>การใช้ </a:t>
            </a:r>
            <a:r>
              <a:rPr lang="en-US" dirty="0"/>
              <a:t>GPS </a:t>
            </a:r>
            <a:r>
              <a:rPr lang="th-TH" dirty="0"/>
              <a:t>ในการติดตามรถบรรทุก รถยนต์ ซึ่งต่อไปน่าจะแพร่หลายไปถึงรถแท็กซี่ รถพยาบาล รถตำรวจ รถโรงเรียน รถขนส่งสาธารณะ ฯลฯ การแสดงสภาพการจราจรที่คาดว่าในอนาคตจะมี จุดที่ต้องระวังในการขับขี่ เช่น โค้งอันตราย เขตชุมชนลดความเร็ว เป็นต้น</a:t>
            </a:r>
            <a:endParaRPr lang="th-TH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การควบคุมการขนส่ง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th-TH" dirty="0" smtClean="0"/>
              <a:t>     การ</a:t>
            </a:r>
            <a:r>
              <a:rPr lang="th-TH" dirty="0"/>
              <a:t>ขนส่งมีอิทธิพลและมีความสำคัญอย่างมากต่อการขายและการตลาดเนื่องจากการตลาดได้เจริญขึ้นอย่างรวดเร็ว และขยายออกไปอย่างกว้างขวาง การผลิตสินค้าก็ผลิตปริมาณมาออกจำหน่ายตามแหล่งต่าง ๆ ซึ่งอยู่ห่างไกลกันมาก การขนส่งจึงเป็นปัจจัยที่ช่วยเพิ่มคุณค่าของสินค้าและบริการ ทำให้ผู้บริโภคที่อยู่ในที่ห่างไกลที่การขนส่งเข้าไม่ถึง ได้มีสินค้าหรือบริการบริโภคตามที่ต้องการ การขนส่งจะช่วยนำสินค้าจากแหล่งผลิตผ่านมือคนกลางจนกระทั่งถึงมือผู้บริโภค ทางด้านเศรษฐกิจ การขนส่งมีหน้าที่สำคัญในการเคลื่อนย้ายทรัพยากร วัตถุดิบและสินค้าจากแหล่งวัตถุดิบไปยังแหล่งผลิตและตลาด ก่อให้เกิดอรรถประโยชน์ทางด้านเวลาและสถานที่ ทางด้านการผลิต การขนส่งทำหน้าที่เคลื่อนย้ายอุปกรณ์ปัจจัยที่สำคัญ และจำเป็นที่ใช้ในการผลิต เช่น วัตถุดิบไปสู่โรงงานอุตสาหกรรมต่าง ๆ ทางด้านการบริโภค การขนส่งทำหน้าที่ในการเคลื่อนย้ายสินค้าสำเร็จรูปไปสู่ตลาด ให้ทันต่อความต้องการของผู้บริโภค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การประสานงานการขนส่ง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2400" y="1447800"/>
            <a:ext cx="5867400" cy="4525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th-TH" dirty="0" smtClean="0"/>
              <a:t>    มี</a:t>
            </a:r>
            <a:r>
              <a:rPr lang="th-TH" dirty="0"/>
              <a:t>หน้าที่รับผิดชอบเกี่ยวกับการกำกับ ควบคุม ดูแล และประสานงาน ด้านการขนส่งทางบกและทางน้ำ การสำรวจ ออกแบบ พิจารณาความเหมาะสมในการติดตั้งป้ายหยุดรถประจำทาง ศาลาที่พักผู้โดยสาร สถานที่จอดรถรับจ้าง ที่จอดรถสาธารณะ และการกำกับ ควบคุมการก่อสร้าง การติดตั้งให้ถูกต้องตามรูปแบบ รายการ สัญญา และการบำรุงรักษาให้อยู่ในสภาพที่ใช้งานได้ การศึกษาวิเคราะห์ความต้องการและความเป็นไปได้ในการกำหนดรูปแบบการจัดระเบียบการขนส่งทางบก เช่น รถประจำทาง รถตู้มวลชน รถจักรยานยนต์ สถานที่ขนส่งถ่ายสินค้า รถยนต์ การประสานงานเกี่ยวกับกิจการขนส่งมวลชนในความรับผิดชอบของกรุงเทพมหานครและหน่วยงานอื่น และปฏิบัติหน้าที่เกี่ยว</a:t>
            </a:r>
            <a:endParaRPr lang="en-US" dirty="0"/>
          </a:p>
        </p:txBody>
      </p:sp>
      <p:pic>
        <p:nvPicPr>
          <p:cNvPr id="6" name="Picture 5" descr="tra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72200" y="2286000"/>
            <a:ext cx="2641934" cy="25146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การกำหนดเส้นทางขนส่ง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endParaRPr lang="en-US" sz="5100" dirty="0"/>
          </a:p>
          <a:p>
            <a:pPr>
              <a:buNone/>
            </a:pPr>
            <a:r>
              <a:rPr lang="th-TH" sz="5100" b="1" dirty="0" smtClean="0"/>
              <a:t>     </a:t>
            </a:r>
            <a:r>
              <a:rPr lang="en-US" sz="5100" b="1" dirty="0" smtClean="0"/>
              <a:t>Transportation </a:t>
            </a:r>
            <a:r>
              <a:rPr lang="en-US" sz="5100" b="1" dirty="0"/>
              <a:t>Routing </a:t>
            </a:r>
            <a:r>
              <a:rPr lang="th-TH" sz="5100" b="1" dirty="0"/>
              <a:t>หรือ การจัดเส้นทางการขนส่ง </a:t>
            </a:r>
          </a:p>
          <a:p>
            <a:pPr>
              <a:buNone/>
            </a:pPr>
            <a:r>
              <a:rPr lang="th-TH" sz="5100" dirty="0" smtClean="0"/>
              <a:t>       การ</a:t>
            </a:r>
            <a:r>
              <a:rPr lang="th-TH" sz="5100" dirty="0"/>
              <a:t>จัดเส้นทางการขนส่ง หรือ </a:t>
            </a:r>
            <a:r>
              <a:rPr lang="en-US" sz="5100" dirty="0"/>
              <a:t>vehicle routing </a:t>
            </a:r>
            <a:r>
              <a:rPr lang="th-TH" sz="5100" dirty="0"/>
              <a:t>เป็นวิธีที่ผู้ปฏิบัติการด้านโลจิสติกส์ใช้เพื่อลดต้นทุนในการขนส่งและระยะเวลาในการจัดส่งสินค้า เส้นทางที่สั้นลงหมายถึงค่าน้ำมันที่ลดลง, รอบการบรรทุกที่เพิ่มขึ้น และ ค่าแรงที่ลดลง</a:t>
            </a:r>
            <a:br>
              <a:rPr lang="th-TH" sz="5100" dirty="0"/>
            </a:br>
            <a:r>
              <a:rPr lang="th-TH" sz="5100" dirty="0" smtClean="0"/>
              <a:t>การ</a:t>
            </a:r>
            <a:r>
              <a:rPr lang="th-TH" sz="5100" dirty="0"/>
              <a:t>เลือกรูปแบบเส้นทางการเดินรถมีความยากเนื่องจากมีปัจจัยที่เกี่ยวข้องค่อนข้างมาก เช่น การปรับคำสั่งซื้อ, การยกเลิกคำสั่งซื้อ, ระยะเวลาที่ลูกค้ารับสินค้าได้, ช่วงเวลาห้ามเดินรถ, สภาพถนน, ความล่าช้าของการส่งสินค้าในจุดต่างๆ</a:t>
            </a:r>
          </a:p>
          <a:p>
            <a:pPr>
              <a:buNone/>
            </a:pPr>
            <a:r>
              <a:rPr lang="th-TH" sz="5100" dirty="0" smtClean="0"/>
              <a:t>       รูปแบบ</a:t>
            </a:r>
            <a:r>
              <a:rPr lang="th-TH" sz="5100" dirty="0"/>
              <a:t>การจัดเส้นทางเดินรถมี 2 รูปแบบหลักๆคือ การคำนวณทางคณิตศาสตร์ (</a:t>
            </a:r>
            <a:r>
              <a:rPr lang="en-US" sz="5100" dirty="0"/>
              <a:t>mathematical optimization) </a:t>
            </a:r>
            <a:r>
              <a:rPr lang="th-TH" sz="5100" dirty="0"/>
              <a:t>หรือ การปฏิบัติตามขั้นตอน (</a:t>
            </a:r>
            <a:r>
              <a:rPr lang="en-US" sz="5100" dirty="0"/>
              <a:t>heuristics) </a:t>
            </a:r>
            <a:r>
              <a:rPr lang="th-TH" sz="5100" dirty="0"/>
              <a:t>วิธี </a:t>
            </a:r>
            <a:r>
              <a:rPr lang="en-US" sz="5100" dirty="0"/>
              <a:t>heuristics </a:t>
            </a:r>
            <a:r>
              <a:rPr lang="th-TH" sz="5100" dirty="0"/>
              <a:t>เป็นวิธีที่มีความซับซ้อนน้อยกว่าและนำไปประยุกต์ใช้ได้ง่ายกว่า ในหลายๆสถานการณ์ การใช้วิธี </a:t>
            </a:r>
            <a:r>
              <a:rPr lang="en-US" sz="5100" dirty="0"/>
              <a:t>heuristics </a:t>
            </a:r>
            <a:r>
              <a:rPr lang="th-TH" sz="5100" dirty="0"/>
              <a:t>ให้ผลลัพธ์ที่ค่อนข้างดีทีเดียว ตัวอย่างของ</a:t>
            </a:r>
            <a:r>
              <a:rPr lang="th-TH" sz="5100" dirty="0" smtClean="0"/>
              <a:t>วิธี </a:t>
            </a:r>
            <a:r>
              <a:rPr lang="en-US" sz="5100" dirty="0"/>
              <a:t>heuristics </a:t>
            </a:r>
            <a:r>
              <a:rPr lang="th-TH" sz="5100" dirty="0"/>
              <a:t>ที่ใช้ในการจัดเส้นทางเดินรถมีหลักการณ์ดังนี้</a:t>
            </a:r>
            <a:r>
              <a:rPr lang="th-TH" sz="3400" dirty="0"/>
              <a:t/>
            </a:r>
            <a:br>
              <a:rPr lang="th-TH" sz="3400" dirty="0"/>
            </a:br>
            <a:r>
              <a:rPr lang="th-TH" sz="3400" dirty="0"/>
              <a:t/>
            </a:r>
            <a:br>
              <a:rPr lang="th-TH" sz="3400" dirty="0"/>
            </a:br>
            <a:endParaRPr lang="th-TH" sz="3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ประเภททางหลวง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9530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th-TH" sz="1800" b="1" dirty="0" smtClean="0"/>
              <a:t>ทางหลวงในประเทศไทย แบ่งออกเป็น 5 ประเภท มาตรา 6 แห่งพระราชบัญญัติทางหลวง พ.ศ. 2549 ได้แก่</a:t>
            </a:r>
            <a:r>
              <a:rPr lang="th-TH" sz="1800" dirty="0" smtClean="0"/>
              <a:t> </a:t>
            </a:r>
            <a:br>
              <a:rPr lang="th-TH" sz="1800" dirty="0" smtClean="0"/>
            </a:br>
            <a:r>
              <a:rPr lang="th-TH" sz="1800" b="1" dirty="0" smtClean="0"/>
              <a:t>ทางหลวงพิเศษ</a:t>
            </a:r>
            <a:r>
              <a:rPr lang="th-TH" sz="1800" dirty="0" smtClean="0"/>
              <a:t>  คือ   </a:t>
            </a:r>
            <a:br>
              <a:rPr lang="th-TH" sz="1800" dirty="0" smtClean="0"/>
            </a:br>
            <a:r>
              <a:rPr lang="th-TH" sz="1800" dirty="0" smtClean="0"/>
              <a:t>                 ทางหลวงที่จัดหรือทำไว้เพื่อให้การจราจรผ่านได้ตลอดรวดเร็วเป็นพิเศษ ตามที่รัฐมนตรีประกาศกำหนด </a:t>
            </a:r>
            <a:br>
              <a:rPr lang="th-TH" sz="1800" dirty="0" smtClean="0"/>
            </a:br>
            <a:r>
              <a:rPr lang="th-TH" sz="1800" dirty="0" smtClean="0"/>
              <a:t>และได้ลงทะเบียนไว้เป็นทางหลวงพิเศษ โดยกรมทางหลวงเป็นผู้ดำเนินการก่อสร้าง ขยาย บูรณะและบำรุงรักษา รวมทั้งควบคุมให้มีการเข้าออกได้เฉพาะ โดยทางเสริมที่เป็นส่วนหนึ่งของทางหลวงพิเศษตามที่กรมทางหลวงจัดทำขึ้นไว้เท่านั้น</a:t>
            </a:r>
          </a:p>
          <a:p>
            <a:pPr>
              <a:buNone/>
            </a:pPr>
            <a:r>
              <a:rPr lang="th-TH" sz="1800" b="1" dirty="0" smtClean="0"/>
              <a:t>ทางหลวงแผ่นดิน</a:t>
            </a:r>
            <a:r>
              <a:rPr lang="th-TH" sz="1800" dirty="0" smtClean="0"/>
              <a:t>  คือ </a:t>
            </a:r>
            <a:br>
              <a:rPr lang="th-TH" sz="1800" dirty="0" smtClean="0"/>
            </a:br>
            <a:r>
              <a:rPr lang="th-TH" sz="1800" dirty="0" smtClean="0"/>
              <a:t>                 ทางหลวงสายหลักที่เป็นโครงข่ายเชื่อมระหว่างภาค จังหวัด อำเภอ ตลอดจนสถานที่สำคัญ ที่กรมทางหลวง </a:t>
            </a:r>
            <a:br>
              <a:rPr lang="th-TH" sz="1800" dirty="0" smtClean="0"/>
            </a:br>
            <a:r>
              <a:rPr lang="th-TH" sz="1800" dirty="0" smtClean="0"/>
              <a:t>เป็นผู้ดำเนินการก่อสร้าง ขยาย บูรณะและบำรุงรักษา และได้ลงทะเบียนไว้เป็น ทางหลวงแผ่นดิน </a:t>
            </a:r>
          </a:p>
          <a:p>
            <a:pPr>
              <a:buNone/>
            </a:pPr>
            <a:r>
              <a:rPr lang="th-TH" sz="1800" b="1" dirty="0" smtClean="0"/>
              <a:t>ทางหลวงชนบท</a:t>
            </a:r>
            <a:r>
              <a:rPr lang="th-TH" sz="1800" dirty="0" smtClean="0"/>
              <a:t>  คือ </a:t>
            </a:r>
            <a:br>
              <a:rPr lang="th-TH" sz="1800" dirty="0" smtClean="0"/>
            </a:br>
            <a:r>
              <a:rPr lang="th-TH" sz="1800" dirty="0" smtClean="0"/>
              <a:t>                 ทางหลวงที่กรมทางหลวงชบบทเป็นผู้ดำเนินการก่อสร้าง ขยาย บูรณะ และบำรุงรักษา และได้ลงทะเบียนไว้เป็นทางหลวงชนบท</a:t>
            </a:r>
          </a:p>
          <a:p>
            <a:pPr>
              <a:buNone/>
            </a:pPr>
            <a:r>
              <a:rPr lang="th-TH" sz="1800" b="1" dirty="0" smtClean="0"/>
              <a:t>ทางหลวงท้องถิ่น</a:t>
            </a:r>
            <a:r>
              <a:rPr lang="th-TH" sz="1800" dirty="0" smtClean="0"/>
              <a:t>  คือ  </a:t>
            </a:r>
            <a:br>
              <a:rPr lang="th-TH" sz="1800" dirty="0" smtClean="0"/>
            </a:br>
            <a:r>
              <a:rPr lang="th-TH" sz="1800" dirty="0" smtClean="0"/>
              <a:t>                 ทางหลวงที่องค์กรปกครองส่วนท้องถิ่นเป็นผู้ดำเนินการก่อสร้าง ขยาย บูรณะและบำรุงรักษา และได้ลงทะเบียนไว้เป็นทางหลวงท้องถิ่น</a:t>
            </a:r>
          </a:p>
          <a:p>
            <a:pPr>
              <a:buNone/>
            </a:pPr>
            <a:r>
              <a:rPr lang="th-TH" sz="1800" b="1" dirty="0" smtClean="0"/>
              <a:t>ทางหลวงสัมปทาน</a:t>
            </a:r>
            <a:r>
              <a:rPr lang="th-TH" sz="1800" dirty="0" smtClean="0"/>
              <a:t>  คือ </a:t>
            </a:r>
            <a:br>
              <a:rPr lang="th-TH" sz="1800" dirty="0" smtClean="0"/>
            </a:br>
            <a:r>
              <a:rPr lang="th-TH" sz="1800" dirty="0" smtClean="0"/>
              <a:t>                 ทางหลวงที่รัฐบาลได้สัมปทานตามกฎหมายว่าด้วยทางหลวงที่ได้รับสัมปทาน และได้ลงทะเบียนไว้เป็นทางหลวงสัมปทาน</a:t>
            </a:r>
            <a:endParaRPr lang="th-TH" sz="18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164</TotalTime>
  <Words>3564</Words>
  <Application>Microsoft Office PowerPoint</Application>
  <PresentationFormat>On-screen Show (4:3)</PresentationFormat>
  <Paragraphs>213</Paragraphs>
  <Slides>53</Slides>
  <Notes>53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53</vt:i4>
      </vt:variant>
    </vt:vector>
  </HeadingPairs>
  <TitlesOfParts>
    <vt:vector size="54" baseType="lpstr">
      <vt:lpstr>Opulent</vt:lpstr>
      <vt:lpstr>สื่อการเรียนการสอน</vt:lpstr>
      <vt:lpstr>การบริหารเส้นทางการขนส่งสินค้า</vt:lpstr>
      <vt:lpstr>หน้าที่ของผู้บริหารงานขนส่ง</vt:lpstr>
      <vt:lpstr>งานหลักทางด้านการขนส่ง</vt:lpstr>
      <vt:lpstr>การวางแผนการขนส่ง</vt:lpstr>
      <vt:lpstr>การควบคุมการขนส่ง</vt:lpstr>
      <vt:lpstr>การประสานงานการขนส่ง</vt:lpstr>
      <vt:lpstr>การกำหนดเส้นทางขนส่ง</vt:lpstr>
      <vt:lpstr>ประเภททางหลวง</vt:lpstr>
      <vt:lpstr>ระบบหมายเลขทางหลวง</vt:lpstr>
      <vt:lpstr>Slide 11</vt:lpstr>
      <vt:lpstr>Slide 12</vt:lpstr>
      <vt:lpstr>Slide 13</vt:lpstr>
      <vt:lpstr>Slide 14</vt:lpstr>
      <vt:lpstr>บทที่ 2 การวางแผนและวิเคราะห์เส้นทางการรับและส่งสินค้า</vt:lpstr>
      <vt:lpstr>ยุทธศาสตร์ด้านการขนส่ง</vt:lpstr>
      <vt:lpstr>ทางพาหนะที่ใช้ขนส่งสินค้าทางถนน</vt:lpstr>
      <vt:lpstr>Slide 18</vt:lpstr>
      <vt:lpstr>Slide 19</vt:lpstr>
      <vt:lpstr>จุดเชื่อมโยงการขนส่งทางถนน</vt:lpstr>
      <vt:lpstr>การเชื่อมโยงการขนส่งทางถนนกับประเทศเพื่อนบ้าน</vt:lpstr>
      <vt:lpstr>สภาพปัญหาและอุปสรรค</vt:lpstr>
      <vt:lpstr>Slide 23</vt:lpstr>
      <vt:lpstr>Slide 24</vt:lpstr>
      <vt:lpstr>โครงการก่อสร้างทางหลวงพิเศษระหว่างเมือง</vt:lpstr>
      <vt:lpstr>โครงการก่อสร้างทางหลวงพิเศษในกรุงเทพมหานครและปริมณฑล</vt:lpstr>
      <vt:lpstr>โครงการพัฒนาทางหลวงระหว่างประเทศ</vt:lpstr>
      <vt:lpstr>บทที่ 3 ประเภทของเส้นทางการขนส่งสินค้า</vt:lpstr>
      <vt:lpstr>เส้นทางการขนส่งสินค้าทางอากาศ</vt:lpstr>
      <vt:lpstr>เส้นทางการขนส่งทางรถไฟ</vt:lpstr>
      <vt:lpstr>Slide 31</vt:lpstr>
      <vt:lpstr>Slide 32</vt:lpstr>
      <vt:lpstr>Slide 33</vt:lpstr>
      <vt:lpstr>Slide 34</vt:lpstr>
      <vt:lpstr>เส้นทางการขนส่งสิรค้าทางท่อ</vt:lpstr>
      <vt:lpstr>Slide 36</vt:lpstr>
      <vt:lpstr>Slide 37</vt:lpstr>
      <vt:lpstr>Slide 38</vt:lpstr>
      <vt:lpstr>Slide 39</vt:lpstr>
      <vt:lpstr>Slide 40</vt:lpstr>
      <vt:lpstr>Slide 41</vt:lpstr>
      <vt:lpstr>บทที่ 4 แบบจำลองการตัดสินใจและปัญหาการจัดเส้นทางสำหรับยานพาหนะ</vt:lpstr>
      <vt:lpstr>แบบจำลองการกำหนดเส้นทางการจราจร</vt:lpstr>
      <vt:lpstr>ประเภทของปัญหาการจัดเส้นทางยานพาหนะ</vt:lpstr>
      <vt:lpstr>แบบจำลองการตัดสินใจ</vt:lpstr>
      <vt:lpstr>การวางแผนการเดินรถขนส่งต่อเนื่องสำหรับปัญหาการรับส่งสินค้า </vt:lpstr>
      <vt:lpstr>แบบเต็มคัน</vt:lpstr>
      <vt:lpstr>Slide 48</vt:lpstr>
      <vt:lpstr>Slide 49</vt:lpstr>
      <vt:lpstr>บทที่ 5 การนำเทคโนมาประยุกต์ใช้</vt:lpstr>
      <vt:lpstr>GPS คืออะไร</vt:lpstr>
      <vt:lpstr>ประโยชน์ของ GPS</vt:lpstr>
      <vt:lpstr>แนวโน้มหรืออนาคตของ GPS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สื่อการเรียนการสอน</dc:title>
  <dc:creator>COM</dc:creator>
  <cp:lastModifiedBy>COM</cp:lastModifiedBy>
  <cp:revision>18</cp:revision>
  <dcterms:created xsi:type="dcterms:W3CDTF">2011-08-06T01:06:43Z</dcterms:created>
  <dcterms:modified xsi:type="dcterms:W3CDTF">2011-08-06T03:51:22Z</dcterms:modified>
</cp:coreProperties>
</file>