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475" r:id="rId2"/>
    <p:sldId id="474" r:id="rId3"/>
    <p:sldId id="300" r:id="rId4"/>
    <p:sldId id="303" r:id="rId5"/>
    <p:sldId id="426" r:id="rId6"/>
    <p:sldId id="259" r:id="rId7"/>
    <p:sldId id="260" r:id="rId8"/>
    <p:sldId id="261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425" r:id="rId22"/>
    <p:sldId id="307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9" r:id="rId31"/>
    <p:sldId id="320" r:id="rId32"/>
    <p:sldId id="321" r:id="rId33"/>
    <p:sldId id="322" r:id="rId34"/>
    <p:sldId id="323" r:id="rId35"/>
    <p:sldId id="324" r:id="rId36"/>
    <p:sldId id="349" r:id="rId37"/>
    <p:sldId id="435" r:id="rId38"/>
    <p:sldId id="436" r:id="rId39"/>
    <p:sldId id="357" r:id="rId40"/>
    <p:sldId id="427" r:id="rId41"/>
    <p:sldId id="445" r:id="rId42"/>
    <p:sldId id="470" r:id="rId43"/>
    <p:sldId id="372" r:id="rId44"/>
    <p:sldId id="373" r:id="rId45"/>
    <p:sldId id="374" r:id="rId46"/>
    <p:sldId id="389" r:id="rId47"/>
    <p:sldId id="461" r:id="rId48"/>
    <p:sldId id="462" r:id="rId49"/>
    <p:sldId id="390" r:id="rId50"/>
    <p:sldId id="399" r:id="rId51"/>
    <p:sldId id="400" r:id="rId52"/>
    <p:sldId id="402" r:id="rId53"/>
    <p:sldId id="403" r:id="rId54"/>
    <p:sldId id="412" r:id="rId55"/>
    <p:sldId id="413" r:id="rId56"/>
    <p:sldId id="414" r:id="rId57"/>
    <p:sldId id="471" r:id="rId58"/>
    <p:sldId id="465" r:id="rId59"/>
    <p:sldId id="466" r:id="rId60"/>
    <p:sldId id="448" r:id="rId61"/>
    <p:sldId id="449" r:id="rId62"/>
    <p:sldId id="463" r:id="rId63"/>
    <p:sldId id="464" r:id="rId64"/>
    <p:sldId id="467" r:id="rId65"/>
    <p:sldId id="472" r:id="rId66"/>
    <p:sldId id="450" r:id="rId67"/>
    <p:sldId id="451" r:id="rId68"/>
    <p:sldId id="473" r:id="rId69"/>
  </p:sldIdLst>
  <p:sldSz cx="9144000" cy="6858000" type="screen4x3"/>
  <p:notesSz cx="7010400" cy="92964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fld id="{A707F210-6C11-4EAE-95CE-8051E753C0A8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2150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fld id="{C1DDFFA3-CBE6-4447-A33F-19D21D90378F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33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40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41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44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45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47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48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50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51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52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54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55</a:t>
            </a:fld>
            <a:endParaRPr 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56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57</a:t>
            </a:fld>
            <a:endParaRPr 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58</a:t>
            </a:fld>
            <a:endParaRPr lang="th-T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F9C71-D657-49CB-9411-C0784CA14240}" type="slidenum">
              <a:rPr lang="en-US"/>
              <a:pPr/>
              <a:t>59</a:t>
            </a:fld>
            <a:endParaRPr lang="th-TH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60</a:t>
            </a:fld>
            <a:endParaRPr lang="th-TH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61</a:t>
            </a:fld>
            <a:endParaRPr lang="th-TH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30C8A-4A27-4222-882E-D5CA727F7C4C}" type="slidenum">
              <a:rPr lang="en-US"/>
              <a:pPr/>
              <a:t>62</a:t>
            </a:fld>
            <a:endParaRPr lang="th-TH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65</a:t>
            </a:fld>
            <a:endParaRPr lang="th-TH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68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FFA3-CBE6-4447-A33F-19D21D90378F}" type="slidenum">
              <a:rPr lang="en-US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46BF26-8305-455C-82D5-5DEAA59EE41F}" type="slidenum">
              <a:rPr lang="en-US"/>
              <a:pPr/>
              <a:t>‹#›</a:t>
            </a:fld>
            <a:endParaRPr lang="th-TH"/>
          </a:p>
        </p:txBody>
      </p:sp>
      <p:grpSp>
        <p:nvGrpSpPr>
          <p:cNvPr id="23552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3552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552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553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35531" name="Group 11"/>
          <p:cNvGrpSpPr>
            <a:grpSpLocks/>
          </p:cNvGrpSpPr>
          <p:nvPr userDrawn="1"/>
        </p:nvGrpSpPr>
        <p:grpSpPr bwMode="auto">
          <a:xfrm rot="5400000">
            <a:off x="4441825" y="2155825"/>
            <a:ext cx="260350" cy="9144000"/>
            <a:chOff x="0" y="0"/>
            <a:chExt cx="624" cy="4320"/>
          </a:xfrm>
        </p:grpSpPr>
        <p:sp>
          <p:nvSpPr>
            <p:cNvPr id="235532" name="Rectangle 12" descr="Pink tissue paper"/>
            <p:cNvSpPr>
              <a:spLocks noChangeArrowheads="1"/>
            </p:cNvSpPr>
            <p:nvPr/>
          </p:nvSpPr>
          <p:spPr bwMode="auto">
            <a:xfrm>
              <a:off x="432" y="1"/>
              <a:ext cx="19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33" name="Rectangle 13" descr="Woven mat"/>
            <p:cNvSpPr>
              <a:spLocks noChangeArrowheads="1"/>
            </p:cNvSpPr>
            <p:nvPr/>
          </p:nvSpPr>
          <p:spPr bwMode="auto">
            <a:xfrm>
              <a:off x="0" y="0"/>
              <a:ext cx="476" cy="431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34" name="Rectangle 14"/>
            <p:cNvSpPr>
              <a:spLocks noChangeArrowheads="1"/>
            </p:cNvSpPr>
            <p:nvPr/>
          </p:nvSpPr>
          <p:spPr bwMode="auto">
            <a:xfrm>
              <a:off x="119" y="240"/>
              <a:ext cx="357" cy="2064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35" name="Rectangle 15"/>
            <p:cNvSpPr>
              <a:spLocks noChangeArrowheads="1"/>
            </p:cNvSpPr>
            <p:nvPr/>
          </p:nvSpPr>
          <p:spPr bwMode="auto">
            <a:xfrm>
              <a:off x="0" y="960"/>
              <a:ext cx="476" cy="528"/>
            </a:xfrm>
            <a:prstGeom prst="rect">
              <a:avLst/>
            </a:prstGeom>
            <a:solidFill>
              <a:srgbClr val="CC99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36" name="Rectangle 16"/>
            <p:cNvSpPr>
              <a:spLocks noChangeArrowheads="1"/>
            </p:cNvSpPr>
            <p:nvPr/>
          </p:nvSpPr>
          <p:spPr bwMode="auto">
            <a:xfrm>
              <a:off x="297" y="432"/>
              <a:ext cx="89" cy="3792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37" name="Rectangle 17"/>
            <p:cNvSpPr>
              <a:spLocks noChangeArrowheads="1"/>
            </p:cNvSpPr>
            <p:nvPr/>
          </p:nvSpPr>
          <p:spPr bwMode="auto">
            <a:xfrm>
              <a:off x="0" y="3024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38" name="Rectangle 18"/>
            <p:cNvSpPr>
              <a:spLocks noChangeArrowheads="1"/>
            </p:cNvSpPr>
            <p:nvPr/>
          </p:nvSpPr>
          <p:spPr bwMode="auto">
            <a:xfrm>
              <a:off x="0" y="3216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39" name="Rectangle 19"/>
            <p:cNvSpPr>
              <a:spLocks noChangeArrowheads="1"/>
            </p:cNvSpPr>
            <p:nvPr/>
          </p:nvSpPr>
          <p:spPr bwMode="auto">
            <a:xfrm>
              <a:off x="0" y="3408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40" name="Arc 20"/>
            <p:cNvSpPr>
              <a:spLocks/>
            </p:cNvSpPr>
            <p:nvPr/>
          </p:nvSpPr>
          <p:spPr bwMode="auto">
            <a:xfrm>
              <a:off x="474" y="2260"/>
              <a:ext cx="125" cy="1154"/>
            </a:xfrm>
            <a:custGeom>
              <a:avLst/>
              <a:gdLst>
                <a:gd name="G0" fmla="+- 754 0 0"/>
                <a:gd name="G1" fmla="+- 21600 0 0"/>
                <a:gd name="G2" fmla="+- 21600 0 0"/>
                <a:gd name="T0" fmla="*/ 0 w 22354"/>
                <a:gd name="T1" fmla="*/ 13 h 43200"/>
                <a:gd name="T2" fmla="*/ 754 w 22354"/>
                <a:gd name="T3" fmla="*/ 43200 h 43200"/>
                <a:gd name="T4" fmla="*/ 754 w 2235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4" h="43200" fill="none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</a:path>
                <a:path w="22354" h="43200" stroke="0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  <a:lnTo>
                    <a:pt x="754" y="2160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41" name="Oval 21"/>
            <p:cNvSpPr>
              <a:spLocks noChangeArrowheads="1"/>
            </p:cNvSpPr>
            <p:nvPr/>
          </p:nvSpPr>
          <p:spPr bwMode="auto">
            <a:xfrm>
              <a:off x="0" y="672"/>
              <a:ext cx="624" cy="624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542" name="Group 22"/>
          <p:cNvGrpSpPr>
            <a:grpSpLocks/>
          </p:cNvGrpSpPr>
          <p:nvPr userDrawn="1"/>
        </p:nvGrpSpPr>
        <p:grpSpPr bwMode="auto">
          <a:xfrm>
            <a:off x="0" y="0"/>
            <a:ext cx="250825" cy="6669088"/>
            <a:chOff x="0" y="0"/>
            <a:chExt cx="624" cy="4320"/>
          </a:xfrm>
        </p:grpSpPr>
        <p:sp>
          <p:nvSpPr>
            <p:cNvPr id="235543" name="Rectangle 23" descr="Pink tissue paper"/>
            <p:cNvSpPr>
              <a:spLocks noChangeArrowheads="1"/>
            </p:cNvSpPr>
            <p:nvPr/>
          </p:nvSpPr>
          <p:spPr bwMode="auto">
            <a:xfrm>
              <a:off x="432" y="1"/>
              <a:ext cx="19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44" name="Rectangle 24" descr="Woven mat"/>
            <p:cNvSpPr>
              <a:spLocks noChangeArrowheads="1"/>
            </p:cNvSpPr>
            <p:nvPr/>
          </p:nvSpPr>
          <p:spPr bwMode="auto">
            <a:xfrm>
              <a:off x="0" y="0"/>
              <a:ext cx="476" cy="431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45" name="Rectangle 25"/>
            <p:cNvSpPr>
              <a:spLocks noChangeArrowheads="1"/>
            </p:cNvSpPr>
            <p:nvPr/>
          </p:nvSpPr>
          <p:spPr bwMode="auto">
            <a:xfrm>
              <a:off x="119" y="240"/>
              <a:ext cx="357" cy="2064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46" name="Rectangle 26"/>
            <p:cNvSpPr>
              <a:spLocks noChangeArrowheads="1"/>
            </p:cNvSpPr>
            <p:nvPr/>
          </p:nvSpPr>
          <p:spPr bwMode="auto">
            <a:xfrm>
              <a:off x="0" y="960"/>
              <a:ext cx="476" cy="528"/>
            </a:xfrm>
            <a:prstGeom prst="rect">
              <a:avLst/>
            </a:prstGeom>
            <a:solidFill>
              <a:srgbClr val="CC99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97" y="432"/>
              <a:ext cx="89" cy="3792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48" name="Rectangle 28"/>
            <p:cNvSpPr>
              <a:spLocks noChangeArrowheads="1"/>
            </p:cNvSpPr>
            <p:nvPr/>
          </p:nvSpPr>
          <p:spPr bwMode="auto">
            <a:xfrm>
              <a:off x="0" y="3024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49" name="Rectangle 29"/>
            <p:cNvSpPr>
              <a:spLocks noChangeArrowheads="1"/>
            </p:cNvSpPr>
            <p:nvPr/>
          </p:nvSpPr>
          <p:spPr bwMode="auto">
            <a:xfrm>
              <a:off x="0" y="3216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0" y="3408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51" name="Arc 31"/>
            <p:cNvSpPr>
              <a:spLocks/>
            </p:cNvSpPr>
            <p:nvPr/>
          </p:nvSpPr>
          <p:spPr bwMode="auto">
            <a:xfrm>
              <a:off x="474" y="2260"/>
              <a:ext cx="125" cy="1154"/>
            </a:xfrm>
            <a:custGeom>
              <a:avLst/>
              <a:gdLst>
                <a:gd name="G0" fmla="+- 754 0 0"/>
                <a:gd name="G1" fmla="+- 21600 0 0"/>
                <a:gd name="G2" fmla="+- 21600 0 0"/>
                <a:gd name="T0" fmla="*/ 0 w 22354"/>
                <a:gd name="T1" fmla="*/ 13 h 43200"/>
                <a:gd name="T2" fmla="*/ 754 w 22354"/>
                <a:gd name="T3" fmla="*/ 43200 h 43200"/>
                <a:gd name="T4" fmla="*/ 754 w 2235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4" h="43200" fill="none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</a:path>
                <a:path w="22354" h="43200" stroke="0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  <a:lnTo>
                    <a:pt x="754" y="2160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5552" name="Oval 32"/>
            <p:cNvSpPr>
              <a:spLocks noChangeArrowheads="1"/>
            </p:cNvSpPr>
            <p:nvPr/>
          </p:nvSpPr>
          <p:spPr bwMode="auto">
            <a:xfrm>
              <a:off x="0" y="672"/>
              <a:ext cx="624" cy="624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66C24-2F42-4B70-AB93-E64E4492D2D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779C2-8437-48D0-B7FB-226046BBF1CF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3EFE2-1A67-4803-86D1-26AE5AEED63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2708A-D12B-48FC-9963-432522C8BD9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8C822-A41A-417A-BF19-0B5747EA77D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141D3-EA6A-4759-80A9-EFB19D756A7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ABBD5-52F0-40C1-B722-D91303BD7E37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F6F55-1C3E-4BD6-B4BF-807354D6031B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AEDF9-2EC7-46D7-8FC2-F4861D84EE9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6B4C0-FDC7-4F7E-9C9D-D33EF3BFA35D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th-TH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บริษัทดอลล่าร์ริช จำกัด</a:t>
            </a:r>
            <a:endParaRPr lang="th-TH"/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C946A9F-B4B1-4353-9A37-634E0CE72D1E}" type="slidenum">
              <a:rPr lang="en-US"/>
              <a:pPr/>
              <a:t>‹#›</a:t>
            </a:fld>
            <a:endParaRPr lang="th-TH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2400">
              <a:latin typeface="Times New Roman" pitchFamily="18" charset="0"/>
            </a:endParaRPr>
          </a:p>
        </p:txBody>
      </p:sp>
      <p:sp>
        <p:nvSpPr>
          <p:cNvPr id="2345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2400">
              <a:latin typeface="Times New Roman" pitchFamily="18" charset="0"/>
            </a:endParaRPr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2400">
              <a:latin typeface="Times New Roman" pitchFamily="18" charset="0"/>
            </a:endParaRPr>
          </a:p>
        </p:txBody>
      </p:sp>
      <p:grpSp>
        <p:nvGrpSpPr>
          <p:cNvPr id="234507" name="Group 11"/>
          <p:cNvGrpSpPr>
            <a:grpSpLocks/>
          </p:cNvGrpSpPr>
          <p:nvPr userDrawn="1"/>
        </p:nvGrpSpPr>
        <p:grpSpPr bwMode="auto">
          <a:xfrm rot="5400000">
            <a:off x="4441825" y="2155825"/>
            <a:ext cx="260350" cy="9144000"/>
            <a:chOff x="0" y="0"/>
            <a:chExt cx="624" cy="4320"/>
          </a:xfrm>
        </p:grpSpPr>
        <p:sp>
          <p:nvSpPr>
            <p:cNvPr id="234508" name="Rectangle 12" descr="Pink tissue paper"/>
            <p:cNvSpPr>
              <a:spLocks noChangeArrowheads="1"/>
            </p:cNvSpPr>
            <p:nvPr/>
          </p:nvSpPr>
          <p:spPr bwMode="auto">
            <a:xfrm>
              <a:off x="432" y="1"/>
              <a:ext cx="192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09" name="Rectangle 13" descr="Woven mat"/>
            <p:cNvSpPr>
              <a:spLocks noChangeArrowheads="1"/>
            </p:cNvSpPr>
            <p:nvPr/>
          </p:nvSpPr>
          <p:spPr bwMode="auto">
            <a:xfrm>
              <a:off x="0" y="0"/>
              <a:ext cx="476" cy="4319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10" name="Rectangle 14"/>
            <p:cNvSpPr>
              <a:spLocks noChangeArrowheads="1"/>
            </p:cNvSpPr>
            <p:nvPr/>
          </p:nvSpPr>
          <p:spPr bwMode="auto">
            <a:xfrm>
              <a:off x="119" y="240"/>
              <a:ext cx="357" cy="2064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11" name="Rectangle 15"/>
            <p:cNvSpPr>
              <a:spLocks noChangeArrowheads="1"/>
            </p:cNvSpPr>
            <p:nvPr/>
          </p:nvSpPr>
          <p:spPr bwMode="auto">
            <a:xfrm>
              <a:off x="0" y="960"/>
              <a:ext cx="476" cy="528"/>
            </a:xfrm>
            <a:prstGeom prst="rect">
              <a:avLst/>
            </a:prstGeom>
            <a:solidFill>
              <a:srgbClr val="CC99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512" name="Rectangle 16"/>
            <p:cNvSpPr>
              <a:spLocks noChangeArrowheads="1"/>
            </p:cNvSpPr>
            <p:nvPr/>
          </p:nvSpPr>
          <p:spPr bwMode="auto">
            <a:xfrm>
              <a:off x="297" y="432"/>
              <a:ext cx="89" cy="3792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13" name="Rectangle 17"/>
            <p:cNvSpPr>
              <a:spLocks noChangeArrowheads="1"/>
            </p:cNvSpPr>
            <p:nvPr/>
          </p:nvSpPr>
          <p:spPr bwMode="auto">
            <a:xfrm>
              <a:off x="0" y="3024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514" name="Rectangle 18"/>
            <p:cNvSpPr>
              <a:spLocks noChangeArrowheads="1"/>
            </p:cNvSpPr>
            <p:nvPr/>
          </p:nvSpPr>
          <p:spPr bwMode="auto">
            <a:xfrm>
              <a:off x="0" y="3216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515" name="Rectangle 19"/>
            <p:cNvSpPr>
              <a:spLocks noChangeArrowheads="1"/>
            </p:cNvSpPr>
            <p:nvPr/>
          </p:nvSpPr>
          <p:spPr bwMode="auto">
            <a:xfrm>
              <a:off x="0" y="3408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516" name="Arc 20"/>
            <p:cNvSpPr>
              <a:spLocks/>
            </p:cNvSpPr>
            <p:nvPr/>
          </p:nvSpPr>
          <p:spPr bwMode="auto">
            <a:xfrm>
              <a:off x="474" y="2260"/>
              <a:ext cx="125" cy="1154"/>
            </a:xfrm>
            <a:custGeom>
              <a:avLst/>
              <a:gdLst>
                <a:gd name="G0" fmla="+- 754 0 0"/>
                <a:gd name="G1" fmla="+- 21600 0 0"/>
                <a:gd name="G2" fmla="+- 21600 0 0"/>
                <a:gd name="T0" fmla="*/ 0 w 22354"/>
                <a:gd name="T1" fmla="*/ 13 h 43200"/>
                <a:gd name="T2" fmla="*/ 754 w 22354"/>
                <a:gd name="T3" fmla="*/ 43200 h 43200"/>
                <a:gd name="T4" fmla="*/ 754 w 2235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4" h="43200" fill="none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</a:path>
                <a:path w="22354" h="43200" stroke="0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  <a:lnTo>
                    <a:pt x="754" y="2160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17" name="Oval 21"/>
            <p:cNvSpPr>
              <a:spLocks noChangeArrowheads="1"/>
            </p:cNvSpPr>
            <p:nvPr/>
          </p:nvSpPr>
          <p:spPr bwMode="auto">
            <a:xfrm>
              <a:off x="0" y="672"/>
              <a:ext cx="624" cy="624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rot="10800000" vert="eaVert"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4518" name="Group 22"/>
          <p:cNvGrpSpPr>
            <a:grpSpLocks/>
          </p:cNvGrpSpPr>
          <p:nvPr userDrawn="1"/>
        </p:nvGrpSpPr>
        <p:grpSpPr bwMode="auto">
          <a:xfrm>
            <a:off x="0" y="0"/>
            <a:ext cx="250825" cy="6669088"/>
            <a:chOff x="0" y="0"/>
            <a:chExt cx="624" cy="4320"/>
          </a:xfrm>
        </p:grpSpPr>
        <p:sp>
          <p:nvSpPr>
            <p:cNvPr id="234519" name="Rectangle 23" descr="Pink tissue paper"/>
            <p:cNvSpPr>
              <a:spLocks noChangeArrowheads="1"/>
            </p:cNvSpPr>
            <p:nvPr/>
          </p:nvSpPr>
          <p:spPr bwMode="auto">
            <a:xfrm>
              <a:off x="432" y="1"/>
              <a:ext cx="192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20" name="Rectangle 24" descr="Woven mat"/>
            <p:cNvSpPr>
              <a:spLocks noChangeArrowheads="1"/>
            </p:cNvSpPr>
            <p:nvPr/>
          </p:nvSpPr>
          <p:spPr bwMode="auto">
            <a:xfrm>
              <a:off x="0" y="0"/>
              <a:ext cx="476" cy="4319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21" name="Rectangle 25"/>
            <p:cNvSpPr>
              <a:spLocks noChangeArrowheads="1"/>
            </p:cNvSpPr>
            <p:nvPr/>
          </p:nvSpPr>
          <p:spPr bwMode="auto">
            <a:xfrm>
              <a:off x="119" y="240"/>
              <a:ext cx="357" cy="2064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22" name="Rectangle 26"/>
            <p:cNvSpPr>
              <a:spLocks noChangeArrowheads="1"/>
            </p:cNvSpPr>
            <p:nvPr/>
          </p:nvSpPr>
          <p:spPr bwMode="auto">
            <a:xfrm>
              <a:off x="0" y="960"/>
              <a:ext cx="476" cy="528"/>
            </a:xfrm>
            <a:prstGeom prst="rect">
              <a:avLst/>
            </a:prstGeom>
            <a:solidFill>
              <a:srgbClr val="CC99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523" name="Rectangle 27"/>
            <p:cNvSpPr>
              <a:spLocks noChangeArrowheads="1"/>
            </p:cNvSpPr>
            <p:nvPr/>
          </p:nvSpPr>
          <p:spPr bwMode="auto">
            <a:xfrm>
              <a:off x="297" y="432"/>
              <a:ext cx="89" cy="3792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24" name="Rectangle 28"/>
            <p:cNvSpPr>
              <a:spLocks noChangeArrowheads="1"/>
            </p:cNvSpPr>
            <p:nvPr/>
          </p:nvSpPr>
          <p:spPr bwMode="auto">
            <a:xfrm>
              <a:off x="0" y="3024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525" name="Rectangle 29"/>
            <p:cNvSpPr>
              <a:spLocks noChangeArrowheads="1"/>
            </p:cNvSpPr>
            <p:nvPr/>
          </p:nvSpPr>
          <p:spPr bwMode="auto">
            <a:xfrm>
              <a:off x="0" y="3216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526" name="Rectangle 30"/>
            <p:cNvSpPr>
              <a:spLocks noChangeArrowheads="1"/>
            </p:cNvSpPr>
            <p:nvPr/>
          </p:nvSpPr>
          <p:spPr bwMode="auto">
            <a:xfrm>
              <a:off x="0" y="3408"/>
              <a:ext cx="327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527" name="Arc 31"/>
            <p:cNvSpPr>
              <a:spLocks/>
            </p:cNvSpPr>
            <p:nvPr/>
          </p:nvSpPr>
          <p:spPr bwMode="auto">
            <a:xfrm>
              <a:off x="474" y="2260"/>
              <a:ext cx="125" cy="1154"/>
            </a:xfrm>
            <a:custGeom>
              <a:avLst/>
              <a:gdLst>
                <a:gd name="G0" fmla="+- 754 0 0"/>
                <a:gd name="G1" fmla="+- 21600 0 0"/>
                <a:gd name="G2" fmla="+- 21600 0 0"/>
                <a:gd name="T0" fmla="*/ 0 w 22354"/>
                <a:gd name="T1" fmla="*/ 13 h 43200"/>
                <a:gd name="T2" fmla="*/ 754 w 22354"/>
                <a:gd name="T3" fmla="*/ 43200 h 43200"/>
                <a:gd name="T4" fmla="*/ 754 w 2235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4" h="43200" fill="none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</a:path>
                <a:path w="22354" h="43200" stroke="0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  <a:lnTo>
                    <a:pt x="754" y="2160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28" name="Oval 32"/>
            <p:cNvSpPr>
              <a:spLocks noChangeArrowheads="1"/>
            </p:cNvSpPr>
            <p:nvPr/>
          </p:nvSpPr>
          <p:spPr bwMode="auto">
            <a:xfrm>
              <a:off x="0" y="672"/>
              <a:ext cx="624" cy="624"/>
            </a:xfrm>
            <a:prstGeom prst="ellipse">
              <a:avLst/>
            </a:prstGeom>
            <a:solidFill>
              <a:srgbClr val="FF99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larsrich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dr_vichit@hot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7993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000" b="1">
                <a:latin typeface="Angsana New" pitchFamily="18" charset="-34"/>
              </a:rPr>
              <a:t>เรื่อง </a:t>
            </a:r>
            <a:r>
              <a:rPr lang="en-US" sz="6000" b="1">
                <a:latin typeface="Angsana New" pitchFamily="18" charset="-34"/>
              </a:rPr>
              <a:t>“</a:t>
            </a:r>
            <a:r>
              <a:rPr lang="th-TH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การตลาดเพื่อการส่งออก</a:t>
            </a:r>
            <a:r>
              <a:rPr lang="en-US" sz="6000" b="1">
                <a:latin typeface="Angsana New" pitchFamily="18" charset="-34"/>
              </a:rPr>
              <a:t>”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295400" y="35052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295400" y="3352800"/>
            <a:ext cx="6629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dirty="0" smtClean="0">
                <a:latin typeface="Angsana New" pitchFamily="18" charset="-34"/>
              </a:rPr>
              <a:t>วิทยาลัยเทคโนโลยีอรรถวิทย์พาณิชยการ</a:t>
            </a:r>
            <a:endParaRPr lang="en-US" sz="4400" b="1" dirty="0">
              <a:latin typeface="Angsana New" pitchFamily="18" charset="-34"/>
            </a:endParaRP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2667000" y="54102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วันที่ </a:t>
            </a:r>
            <a:r>
              <a:rPr lang="en-US" sz="44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18 </a:t>
            </a:r>
            <a:r>
              <a:rPr lang="th-TH" sz="44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กรกฎาคม </a:t>
            </a:r>
            <a:r>
              <a:rPr lang="en-US" sz="4400" b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2552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62000" y="1066800"/>
            <a:ext cx="7924800" cy="5075238"/>
            <a:chOff x="480" y="672"/>
            <a:chExt cx="4992" cy="3197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528" y="672"/>
              <a:ext cx="4944" cy="31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2208" y="3504"/>
              <a:ext cx="1531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เวลา (ปี)</a:t>
              </a: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3216" y="1133"/>
              <a:ext cx="1233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Diversification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2941" y="1588"/>
              <a:ext cx="1619" cy="2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Integrative growth</a:t>
              </a: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auto">
            <a:xfrm>
              <a:off x="961" y="2270"/>
              <a:ext cx="3588" cy="725"/>
            </a:xfrm>
            <a:custGeom>
              <a:avLst/>
              <a:gdLst/>
              <a:ahLst/>
              <a:cxnLst>
                <a:cxn ang="0">
                  <a:pos x="0" y="952"/>
                </a:cxn>
                <a:cxn ang="0">
                  <a:pos x="2784" y="136"/>
                </a:cxn>
                <a:cxn ang="0">
                  <a:pos x="5088" y="136"/>
                </a:cxn>
              </a:cxnLst>
              <a:rect l="0" t="0" r="r" b="b"/>
              <a:pathLst>
                <a:path w="5088" h="952">
                  <a:moveTo>
                    <a:pt x="0" y="952"/>
                  </a:moveTo>
                  <a:cubicBezTo>
                    <a:pt x="968" y="612"/>
                    <a:pt x="1936" y="272"/>
                    <a:pt x="2784" y="136"/>
                  </a:cubicBezTo>
                  <a:cubicBezTo>
                    <a:pt x="3632" y="0"/>
                    <a:pt x="4360" y="68"/>
                    <a:pt x="5088" y="136"/>
                  </a:cubicBezTo>
                </a:path>
              </a:pathLst>
            </a:custGeom>
            <a:noFill/>
            <a:ln w="5080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680" name="AutoShape 8"/>
            <p:cNvSpPr>
              <a:spLocks/>
            </p:cNvSpPr>
            <p:nvPr/>
          </p:nvSpPr>
          <p:spPr bwMode="auto">
            <a:xfrm>
              <a:off x="4549" y="1044"/>
              <a:ext cx="219" cy="1359"/>
            </a:xfrm>
            <a:prstGeom prst="rightBrace">
              <a:avLst>
                <a:gd name="adj1" fmla="val 51712"/>
                <a:gd name="adj2" fmla="val 50000"/>
              </a:avLst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4744" y="1152"/>
              <a:ext cx="680" cy="11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บันไดของการขยายตัวเชิงกลยุทธ์</a:t>
              </a:r>
              <a:endParaRPr lang="th-TH" sz="28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auto">
            <a:xfrm>
              <a:off x="961" y="1832"/>
              <a:ext cx="3588" cy="1163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2784" y="232"/>
                </a:cxn>
                <a:cxn ang="0">
                  <a:pos x="5088" y="136"/>
                </a:cxn>
              </a:cxnLst>
              <a:rect l="0" t="0" r="r" b="b"/>
              <a:pathLst>
                <a:path w="5088" h="1528">
                  <a:moveTo>
                    <a:pt x="0" y="1528"/>
                  </a:moveTo>
                  <a:cubicBezTo>
                    <a:pt x="968" y="996"/>
                    <a:pt x="1936" y="464"/>
                    <a:pt x="2784" y="232"/>
                  </a:cubicBezTo>
                  <a:cubicBezTo>
                    <a:pt x="3632" y="0"/>
                    <a:pt x="4360" y="68"/>
                    <a:pt x="5088" y="1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auto">
            <a:xfrm>
              <a:off x="961" y="1467"/>
              <a:ext cx="3588" cy="1528"/>
            </a:xfrm>
            <a:custGeom>
              <a:avLst/>
              <a:gdLst/>
              <a:ahLst/>
              <a:cxnLst>
                <a:cxn ang="0">
                  <a:pos x="0" y="2008"/>
                </a:cxn>
                <a:cxn ang="0">
                  <a:pos x="2592" y="328"/>
                </a:cxn>
                <a:cxn ang="0">
                  <a:pos x="5088" y="40"/>
                </a:cxn>
              </a:cxnLst>
              <a:rect l="0" t="0" r="r" b="b"/>
              <a:pathLst>
                <a:path w="5088" h="2008">
                  <a:moveTo>
                    <a:pt x="0" y="2008"/>
                  </a:moveTo>
                  <a:cubicBezTo>
                    <a:pt x="872" y="1332"/>
                    <a:pt x="1744" y="656"/>
                    <a:pt x="2592" y="328"/>
                  </a:cubicBezTo>
                  <a:cubicBezTo>
                    <a:pt x="3440" y="0"/>
                    <a:pt x="4264" y="20"/>
                    <a:pt x="5088" y="40"/>
                  </a:cubicBezTo>
                </a:path>
              </a:pathLst>
            </a:custGeom>
            <a:noFill/>
            <a:ln w="2857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auto">
            <a:xfrm>
              <a:off x="961" y="1058"/>
              <a:ext cx="3588" cy="1937"/>
            </a:xfrm>
            <a:custGeom>
              <a:avLst/>
              <a:gdLst/>
              <a:ahLst/>
              <a:cxnLst>
                <a:cxn ang="0">
                  <a:pos x="0" y="2544"/>
                </a:cxn>
                <a:cxn ang="0">
                  <a:pos x="2592" y="432"/>
                </a:cxn>
                <a:cxn ang="0">
                  <a:pos x="5088" y="0"/>
                </a:cxn>
              </a:cxnLst>
              <a:rect l="0" t="0" r="r" b="b"/>
              <a:pathLst>
                <a:path w="5088" h="2544">
                  <a:moveTo>
                    <a:pt x="0" y="2544"/>
                  </a:moveTo>
                  <a:cubicBezTo>
                    <a:pt x="872" y="1700"/>
                    <a:pt x="1744" y="856"/>
                    <a:pt x="2592" y="432"/>
                  </a:cubicBezTo>
                  <a:cubicBezTo>
                    <a:pt x="3440" y="8"/>
                    <a:pt x="4264" y="4"/>
                    <a:pt x="5088" y="0"/>
                  </a:cubicBezTo>
                </a:path>
              </a:pathLst>
            </a:custGeom>
            <a:noFill/>
            <a:ln w="50800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8685" name="Group 13"/>
            <p:cNvGrpSpPr>
              <a:grpSpLocks/>
            </p:cNvGrpSpPr>
            <p:nvPr/>
          </p:nvGrpSpPr>
          <p:grpSpPr bwMode="auto">
            <a:xfrm>
              <a:off x="3105" y="2622"/>
              <a:ext cx="1006" cy="526"/>
              <a:chOff x="3024" y="2736"/>
              <a:chExt cx="1104" cy="576"/>
            </a:xfrm>
          </p:grpSpPr>
          <p:sp>
            <p:nvSpPr>
              <p:cNvPr id="28686" name="AutoShape 14"/>
              <p:cNvSpPr>
                <a:spLocks noChangeArrowheads="1"/>
              </p:cNvSpPr>
              <p:nvPr/>
            </p:nvSpPr>
            <p:spPr bwMode="auto">
              <a:xfrm>
                <a:off x="3072" y="2736"/>
                <a:ext cx="1056" cy="576"/>
              </a:xfrm>
              <a:prstGeom prst="wedgeRoundRectCallout">
                <a:avLst>
                  <a:gd name="adj1" fmla="val -57384"/>
                  <a:gd name="adj2" fmla="val -92708"/>
                  <a:gd name="adj3" fmla="val 16667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2400">
                  <a:latin typeface="Angsana New" pitchFamily="18" charset="-34"/>
                </a:endParaRPr>
              </a:p>
            </p:txBody>
          </p:sp>
          <p:sp>
            <p:nvSpPr>
              <p:cNvPr id="28687" name="Text Box 15"/>
              <p:cNvSpPr txBox="1">
                <a:spLocks noChangeArrowheads="1"/>
              </p:cNvSpPr>
              <p:nvPr/>
            </p:nvSpPr>
            <p:spPr bwMode="auto">
              <a:xfrm>
                <a:off x="3024" y="2861"/>
                <a:ext cx="1104" cy="2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th-TH" sz="24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ngsana New" pitchFamily="18" charset="-34"/>
                  </a:rPr>
                  <a:t>ตำแหน่งปัจจุบัน</a:t>
                </a:r>
              </a:p>
            </p:txBody>
          </p:sp>
        </p:grp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480" y="1726"/>
              <a:ext cx="569" cy="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ยอดขาย</a:t>
              </a: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961" y="912"/>
              <a:ext cx="3588" cy="2412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912" y="3330"/>
              <a:ext cx="3936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0		                  5			  10</a:t>
              </a:r>
            </a:p>
          </p:txBody>
        </p:sp>
        <p:grpSp>
          <p:nvGrpSpPr>
            <p:cNvPr id="28691" name="Group 19"/>
            <p:cNvGrpSpPr>
              <a:grpSpLocks/>
            </p:cNvGrpSpPr>
            <p:nvPr/>
          </p:nvGrpSpPr>
          <p:grpSpPr bwMode="auto">
            <a:xfrm>
              <a:off x="1355" y="956"/>
              <a:ext cx="1138" cy="658"/>
              <a:chOff x="1392" y="192"/>
              <a:chExt cx="1248" cy="720"/>
            </a:xfrm>
          </p:grpSpPr>
          <p:sp>
            <p:nvSpPr>
              <p:cNvPr id="28692" name="Text Box 20"/>
              <p:cNvSpPr txBox="1">
                <a:spLocks noChangeArrowheads="1"/>
              </p:cNvSpPr>
              <p:nvPr/>
            </p:nvSpPr>
            <p:spPr bwMode="auto">
              <a:xfrm>
                <a:off x="1392" y="300"/>
                <a:ext cx="1200" cy="4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sz="3200" b="1">
                    <a:solidFill>
                      <a:srgbClr val="CC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ngsana New" pitchFamily="18" charset="-34"/>
                  </a:rPr>
                  <a:t>เป้าหมาย</a:t>
                </a:r>
              </a:p>
            </p:txBody>
          </p:sp>
          <p:sp>
            <p:nvSpPr>
              <p:cNvPr id="28693" name="AutoShape 21"/>
              <p:cNvSpPr>
                <a:spLocks noChangeArrowheads="1"/>
              </p:cNvSpPr>
              <p:nvPr/>
            </p:nvSpPr>
            <p:spPr bwMode="auto">
              <a:xfrm>
                <a:off x="1440" y="192"/>
                <a:ext cx="1200" cy="720"/>
              </a:xfrm>
              <a:prstGeom prst="cloudCallout">
                <a:avLst>
                  <a:gd name="adj1" fmla="val 81250"/>
                  <a:gd name="adj2" fmla="val 21806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2400">
                  <a:latin typeface="Angsana New" pitchFamily="18" charset="-34"/>
                </a:endParaRPr>
              </a:p>
            </p:txBody>
          </p:sp>
        </p:grp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2976" y="2016"/>
              <a:ext cx="1460" cy="27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Intensive growth</a:t>
              </a:r>
            </a:p>
          </p:txBody>
        </p:sp>
      </p:grp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590800" y="228600"/>
            <a:ext cx="5410200" cy="6699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5480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กลยุทธ์การตลาด</a:t>
            </a:r>
            <a:r>
              <a:rPr lang="th-TH" sz="4400" b="1">
                <a:latin typeface="Angsana New" pitchFamily="18" charset="-34"/>
              </a:rPr>
              <a:t>การขยายตัว</a:t>
            </a:r>
            <a:r>
              <a:rPr lang="th-TH" sz="4400" b="1">
                <a:solidFill>
                  <a:schemeClr val="accent2"/>
                </a:solidFill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95400" y="1812925"/>
            <a:ext cx="698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 การขยายธุรกิจเดิม (Intensive Growth)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95400" y="2955925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th-TH" sz="3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 การขยายธุรกิจในหลายมิติ  (Integrative Growth)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95400" y="3962400"/>
            <a:ext cx="690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การแตกธุรกิจ (Diversification)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90800" y="381000"/>
            <a:ext cx="4876800" cy="6699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5480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กลยุทธ์การตลาด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th-TH" sz="4400" b="1">
                <a:latin typeface="Angsana New" pitchFamily="18" charset="-34"/>
              </a:rPr>
              <a:t>การขยายตัว</a:t>
            </a:r>
            <a:r>
              <a:rPr lang="th-TH" sz="4400" b="1">
                <a:solidFill>
                  <a:schemeClr val="accent2"/>
                </a:solidFill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25513" y="1584325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 การขยายธุรกิจเดิม (Intensive Growth)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05000" y="2422525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เจาะตลาดเดิม (Market Penetration)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514600"/>
            <a:ext cx="28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16113" y="3413125"/>
            <a:ext cx="60086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th-TH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พัฒนาตลาด (Market Development)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397250"/>
            <a:ext cx="28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916113" y="4251325"/>
            <a:ext cx="5888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พัฒนาสินค้า (Product Development)</a:t>
            </a: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68800"/>
            <a:ext cx="28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447800" y="381000"/>
            <a:ext cx="5054600" cy="6699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5480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กลยุทธ์การตลาด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th-TH" sz="4400" b="1"/>
              <a:t>การขยายตัว</a:t>
            </a:r>
            <a:r>
              <a:rPr lang="th-TH" sz="4400"/>
              <a:t> </a:t>
            </a:r>
          </a:p>
        </p:txBody>
      </p:sp>
    </p:spTree>
  </p:cSld>
  <p:clrMapOvr>
    <a:masterClrMapping/>
  </p:clrMapOvr>
  <p:transition spd="slow"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14400" y="1524000"/>
            <a:ext cx="731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th-TH" sz="3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 การขยายธุรกิจในหลายมิติ (Integrative Growth)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28800" y="21336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ขยายธุรกิจเชิงรุกคืบหน้า (Forward Integration)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2209800"/>
            <a:ext cx="28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ขยายธุรกิจเชิงถอยกลับ (Backward Integration)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2971800"/>
            <a:ext cx="28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828800" y="36576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ขยายธุรกิจในแนวระนาบ (Horizontal Integration)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3752850"/>
            <a:ext cx="285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600200" y="381000"/>
            <a:ext cx="4902200" cy="6699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5480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กลยุทธ์การตลาด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th-TH" sz="4400" b="1"/>
              <a:t>การขยายตัว</a:t>
            </a:r>
            <a:r>
              <a:rPr lang="th-TH" sz="4400"/>
              <a:t> 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941388" y="4648200"/>
            <a:ext cx="6907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การแตกธุรกิจ (Diversification)</a:t>
            </a:r>
          </a:p>
        </p:txBody>
      </p:sp>
    </p:spTree>
  </p:cSld>
  <p:clrMapOvr>
    <a:masterClrMapping/>
  </p:clrMapOvr>
  <p:transition spd="slow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90600" y="1524000"/>
            <a:ext cx="76200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th-TH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  กลยุทธ์การเจาะตลาดเดิม (</a:t>
            </a:r>
            <a:r>
              <a:rPr lang="en-US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Market Penetration)</a:t>
            </a:r>
          </a:p>
          <a:p>
            <a:pPr eaLnBrk="0" hangingPunct="0">
              <a:spcBef>
                <a:spcPct val="10000"/>
              </a:spcBef>
            </a:pPr>
            <a:r>
              <a:rPr lang="th-TH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คือการที่องค์กรเน้นการทำการตลาดเชิงรุกกับกลุ่มเป้าหมายที่เคยใช้สินค้าอยู่ให้เกิดการใช้มากขึ้น หรือกลุ่มที่ยังเข้าไม่ถึงก็ให้หันมาลองใช้สินค้าขององค์กร</a:t>
            </a:r>
          </a:p>
          <a:p>
            <a:pPr eaLnBrk="0" hangingPunct="0">
              <a:spcBef>
                <a:spcPct val="10000"/>
              </a:spcBef>
            </a:pPr>
            <a:endParaRPr lang="th-TH" sz="12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>
              <a:spcBef>
                <a:spcPct val="10000"/>
              </a:spcBef>
            </a:pPr>
            <a:r>
              <a:rPr lang="th-TH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 กลยุทธ์การพัฒนาสินค้า (</a:t>
            </a:r>
            <a:r>
              <a:rPr lang="en-US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Product Development)</a:t>
            </a:r>
          </a:p>
          <a:p>
            <a:pPr eaLnBrk="0" hangingPunct="0">
              <a:spcBef>
                <a:spcPct val="10000"/>
              </a:spcBef>
            </a:pPr>
            <a:r>
              <a:rPr lang="th-TH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ลยุทธ์การพัฒนาสินค้าเกิดจากการที่ลูกค้าเริ่มลดความนิยมในตัวสินค้าลงดังนั้นบริษัทจึงต้องทำการพัฒนาสินค้าอย่างต่อเนื่องเพื่อรักษาความนิยมนั้น</a:t>
            </a:r>
            <a:endParaRPr lang="en-US" sz="28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5715000" cy="6096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/>
          <a:lstStyle/>
          <a:p>
            <a:pPr algn="ctr" eaLnBrk="0" hangingPunct="0"/>
            <a:r>
              <a:rPr lang="en-US" sz="4400" b="1">
                <a:latin typeface="Angsana New" pitchFamily="18" charset="-34"/>
              </a:rPr>
              <a:t>Ansoff’s Market Expansion Grid</a:t>
            </a:r>
            <a:endParaRPr lang="th-TH" sz="4400" b="1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90600" y="1524000"/>
            <a:ext cx="76200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th-TH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กลยุทธ์การพัฒนาตลาด (</a:t>
            </a:r>
            <a:r>
              <a:rPr lang="en-US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Market Development)</a:t>
            </a:r>
          </a:p>
          <a:p>
            <a:pPr eaLnBrk="0" hangingPunct="0">
              <a:spcBef>
                <a:spcPct val="10000"/>
              </a:spcBef>
            </a:pPr>
            <a:r>
              <a:rPr lang="th-TH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เป็นกลยุทธ์ที่ควรเลือกใช้เมื่อบริษัทพยายามจะขยายตลาดให้กว่าออกไป โดยการพัฒนาช่องทางการจัดจำหน่ายเพื่อที่จะทำให้สินค้าที่มีอยู่สามารถไปถึงมือผู้บริโภคได้</a:t>
            </a:r>
          </a:p>
          <a:p>
            <a:pPr eaLnBrk="0" hangingPunct="0">
              <a:spcBef>
                <a:spcPct val="10000"/>
              </a:spcBef>
            </a:pPr>
            <a:endParaRPr lang="th-TH" sz="12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>
              <a:spcBef>
                <a:spcPct val="10000"/>
              </a:spcBef>
            </a:pPr>
            <a:r>
              <a:rPr lang="th-TH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4. กลยุทธ์การแตกธุรกิจ (</a:t>
            </a:r>
            <a:r>
              <a:rPr lang="en-US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Diversification)</a:t>
            </a:r>
          </a:p>
          <a:p>
            <a:pPr eaLnBrk="0" hangingPunct="0">
              <a:spcBef>
                <a:spcPct val="10000"/>
              </a:spcBef>
            </a:pPr>
            <a:r>
              <a:rPr lang="th-TH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เมื่อบริษัทเห็นโอกาสในตลาดใหม่หรือคิดว่าต้องการที่จะเข้าสู่ตลาดใหม่ บริษัทขยายงานเพื่อเปลี่ยนโอกาสเหล่านั้นให้กลายเป็นธุรกิจเช่น บริษัท</a:t>
            </a:r>
            <a:r>
              <a:rPr lang="en-US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GRAMMY </a:t>
            </a:r>
            <a:r>
              <a:rPr lang="th-TH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เห็นความเติบโตในธุรกิจเครื่องสำอางจึงรุกเข้าสู่การตั้งบริษัทขายตรง</a:t>
            </a:r>
            <a:endParaRPr lang="en-US" sz="28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5715000" cy="6096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/>
          <a:lstStyle/>
          <a:p>
            <a:pPr algn="ctr" eaLnBrk="0" hangingPunct="0"/>
            <a:r>
              <a:rPr lang="en-US" sz="4400" b="1">
                <a:latin typeface="Angsana New" pitchFamily="18" charset="-34"/>
              </a:rPr>
              <a:t>Ansoff’s Market Expansion Grid</a:t>
            </a:r>
            <a:endParaRPr lang="th-TH" sz="4400" b="1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90600" y="1905000"/>
            <a:ext cx="76200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3.1 </a:t>
            </a:r>
            <a:r>
              <a:rPr lang="th-TH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การขยายธุรกิจเชิงคืบหน้า (</a:t>
            </a: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Forward Integration)</a:t>
            </a:r>
          </a:p>
          <a:p>
            <a:pPr eaLnBrk="0" hangingPunct="0">
              <a:spcBef>
                <a:spcPct val="10000"/>
              </a:spcBef>
            </a:pPr>
            <a:r>
              <a:rPr lang="th-TH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เกิดเมื่อบริษัทเห็นลู่ทางในการขยายธุรกิจที่มีอยู่คืบหน้าไปยังส่วนธุรกิจต่อเนื่อง เช่น บริษัท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CP </a:t>
            </a:r>
            <a:r>
              <a:rPr lang="th-TH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เป็นผู้ผลิตอาหารสัตว์ เมื่อเห็นโอกาสเติบโตจึงขยายไปสู่ธุรกิจจัดจำหน่ายโดยตั้งบริษัท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CP Intertrade </a:t>
            </a:r>
            <a:r>
              <a:rPr lang="th-TH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ขึ้นมาเป็นผู้จัดจำหน่ายแทนจะให้ผู้จัดหน่ายอื่นทำ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5715000" cy="6096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/>
          <a:lstStyle/>
          <a:p>
            <a:pPr algn="ctr" eaLnBrk="0" hangingPunct="0"/>
            <a:r>
              <a:rPr lang="en-US" sz="4400" b="1">
                <a:latin typeface="Angsana New" pitchFamily="18" charset="-34"/>
              </a:rPr>
              <a:t>Ansoff’s Market Expansion Grid</a:t>
            </a:r>
            <a:endParaRPr lang="th-TH" sz="4400" b="1">
              <a:latin typeface="Angsana New" pitchFamily="18" charset="-34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90600" y="1295400"/>
            <a:ext cx="5449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th-TH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กลยุทธ์ขยายธุรกิจในหลายมิติ (</a:t>
            </a:r>
            <a:r>
              <a:rPr lang="en-US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Integration)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1752600" y="4343400"/>
            <a:ext cx="6248400" cy="1752600"/>
            <a:chOff x="1104" y="2736"/>
            <a:chExt cx="3936" cy="1104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1104" y="3168"/>
              <a:ext cx="1920" cy="6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2256" y="2736"/>
              <a:ext cx="624" cy="34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000">
                  <a:latin typeface="Angsana New" pitchFamily="18" charset="-34"/>
                </a:rPr>
                <a:t>ตัวแทน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3360" y="2736"/>
              <a:ext cx="624" cy="34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000">
                  <a:latin typeface="Angsana New" pitchFamily="18" charset="-34"/>
                </a:rPr>
                <a:t>ค้าปลีก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200" y="2736"/>
              <a:ext cx="624" cy="346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>
                  <a:latin typeface="Angsana New" pitchFamily="18" charset="-34"/>
                </a:rPr>
                <a:t>CP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2208" y="3408"/>
              <a:ext cx="720" cy="3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Angsana New" pitchFamily="18" charset="-34"/>
                </a:rPr>
                <a:t>Intertrade</a:t>
              </a: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3360" y="3408"/>
              <a:ext cx="624" cy="34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000">
                  <a:latin typeface="Angsana New" pitchFamily="18" charset="-34"/>
                </a:rPr>
                <a:t>ค้าปลีก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1200" y="3408"/>
              <a:ext cx="624" cy="346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>
                  <a:latin typeface="Angsana New" pitchFamily="18" charset="-34"/>
                </a:rPr>
                <a:t>CP</a:t>
              </a: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4416" y="2736"/>
              <a:ext cx="624" cy="346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000">
                  <a:latin typeface="Angsana New" pitchFamily="18" charset="-34"/>
                </a:rPr>
                <a:t>ลูกค้า</a:t>
              </a:r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4416" y="3408"/>
              <a:ext cx="624" cy="346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000">
                  <a:latin typeface="Angsana New" pitchFamily="18" charset="-34"/>
                </a:rPr>
                <a:t>ลูกค้า</a:t>
              </a:r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1920" y="292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2976" y="292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4080" y="292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3072" y="3600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4080" y="360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1888" y="360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1200" y="3304"/>
              <a:ext cx="17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7620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</a:t>
            </a:r>
            <a:r>
              <a:rPr lang="th-TH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</a:t>
            </a: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การขยายธุรกิจเชิงถอยกลับ (</a:t>
            </a: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Backward Integration)</a:t>
            </a:r>
          </a:p>
          <a:p>
            <a:pPr eaLnBrk="0" hangingPunct="0">
              <a:spcBef>
                <a:spcPct val="10000"/>
              </a:spcBef>
            </a:pPr>
            <a:r>
              <a:rPr lang="th-TH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บริษัทค้าส่งหรือค้าปลีกที่สามารถขายสินค้าได้ในจำนวนมากนั้นพยายามที่จะลดต้นทุนของธุรกิจให้ต่ำ โดยการคิดจัดตั้งโรงงานเป็นของตัวเอง เพราะนอกจะสามารถลดต้นทุนลงได้ต่ำแล้วยังสามารถควบคุมคุณภาพของสินค้าและบริการได้ดีกว่าการรับสินค้ามาขายเช่น บริษัท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MK </a:t>
            </a:r>
            <a:r>
              <a:rPr lang="th-TH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สุกี้เคยเป็นเพียงร้านขายอาหารแต่เมื่อธุรกิจเติบใหญ่ขึ้นจึงหันไปสร้างโรงงานผลิตอาหารเพื่อป้อนให้กับร้าน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MK </a:t>
            </a:r>
            <a:r>
              <a:rPr lang="th-TH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สุกี้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1828800" y="4114800"/>
            <a:ext cx="5029200" cy="1981200"/>
            <a:chOff x="1152" y="2496"/>
            <a:chExt cx="3168" cy="1248"/>
          </a:xfrm>
        </p:grpSpPr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2064" cy="67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2448" y="2496"/>
              <a:ext cx="624" cy="34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>
                  <a:latin typeface="Angsana New" pitchFamily="18" charset="-34"/>
                </a:rPr>
                <a:t>MK</a:t>
              </a:r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1392" y="2496"/>
              <a:ext cx="624" cy="346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000">
                  <a:latin typeface="Angsana New" pitchFamily="18" charset="-34"/>
                </a:rPr>
                <a:t>โรงงาน</a:t>
              </a:r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400" y="3312"/>
              <a:ext cx="720" cy="32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latin typeface="Angsana New" pitchFamily="18" charset="-34"/>
                </a:rPr>
                <a:t>MK Res.</a:t>
              </a:r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1296" y="3312"/>
              <a:ext cx="720" cy="346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>
                  <a:latin typeface="Angsana New" pitchFamily="18" charset="-34"/>
                </a:rPr>
                <a:t>MK Fac.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3696" y="2496"/>
              <a:ext cx="624" cy="346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000">
                  <a:latin typeface="Angsana New" pitchFamily="18" charset="-34"/>
                </a:rPr>
                <a:t>ลูกค้า</a:t>
              </a:r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3696" y="3312"/>
              <a:ext cx="624" cy="346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000">
                  <a:latin typeface="Angsana New" pitchFamily="18" charset="-34"/>
                </a:rPr>
                <a:t>ลูกค้า</a:t>
              </a:r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2112" y="268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3168" y="268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3360" y="3504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2080" y="3504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flipV="1">
              <a:off x="1296" y="3216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7620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</a:t>
            </a:r>
            <a:r>
              <a:rPr lang="th-TH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</a:t>
            </a: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การขยายธุรกิจในระนาบเดียวกัน (</a:t>
            </a:r>
            <a:r>
              <a:rPr lang="en-U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Horizontal Integration)</a:t>
            </a:r>
          </a:p>
          <a:p>
            <a:pPr eaLnBrk="0" hangingPunct="0">
              <a:spcBef>
                <a:spcPct val="10000"/>
              </a:spcBef>
            </a:pPr>
            <a:r>
              <a:rPr lang="th-TH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บางครั้งการที่ธุรกิจพยายามตอบรับกับการแข่งขันนั้นจำเป็นต้องอาศัยความรวดเร็ว โดยเฉพาะอย่างยิ่งการสร้างร้านค้าเครือข่าย ซึ่งในบางครั้งบริษัทไม่อาจรอได้ที่จะตั้งสาขาทีละสาขาได้ เพื่อก้าวรุกเชิงกลยุทธ์ บางเจ้าของธุรกิจก็ตัดสินใจขยายเครือข่ายร้านค้าโดยการเข้าซื้อกิจการของร้านค้าที่ประกอบธุรกิจประเภทเดียวกันในทั้นที ซึ่งจะทำให้สามารถมีร้านเครือข่ายเพิ่มขึ้นโดยไม่ต้องรอสร้าง 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581400" y="3962400"/>
            <a:ext cx="2438400" cy="5492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latin typeface="Angsana New" pitchFamily="18" charset="-34"/>
              </a:rPr>
              <a:t>Raku Raku VDO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000" y="3962400"/>
            <a:ext cx="1828800" cy="549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latin typeface="Angsana New" pitchFamily="18" charset="-34"/>
              </a:rPr>
              <a:t>Showbiz VDO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781800" y="3962400"/>
            <a:ext cx="1676400" cy="5492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latin typeface="Angsana New" pitchFamily="18" charset="-34"/>
              </a:rPr>
              <a:t>Boy VDO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990600" y="4784725"/>
            <a:ext cx="7772400" cy="1311275"/>
            <a:chOff x="768" y="3014"/>
            <a:chExt cx="4896" cy="826"/>
          </a:xfrm>
        </p:grpSpPr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768" y="3072"/>
              <a:ext cx="4896" cy="76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>
              <a:off x="2160" y="3600"/>
              <a:ext cx="2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>
              <a:off x="2160" y="3408"/>
              <a:ext cx="21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2496" y="3312"/>
              <a:ext cx="1536" cy="34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>
                  <a:latin typeface="Angsana New" pitchFamily="18" charset="-34"/>
                </a:rPr>
                <a:t>Raku Raku VDO</a:t>
              </a: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864" y="3312"/>
              <a:ext cx="1296" cy="346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>
                  <a:latin typeface="Angsana New" pitchFamily="18" charset="-34"/>
                </a:rPr>
                <a:t>Raku Raku VDO</a:t>
              </a: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4272" y="3312"/>
              <a:ext cx="1296" cy="346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>
                  <a:latin typeface="Angsana New" pitchFamily="18" charset="-34"/>
                </a:rPr>
                <a:t>Raku Raku VDO</a:t>
              </a: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2496" y="3014"/>
              <a:ext cx="134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>
                  <a:solidFill>
                    <a:srgbClr val="FF0000"/>
                  </a:solidFill>
                  <a:latin typeface="Angsana New" pitchFamily="18" charset="-34"/>
                </a:rPr>
                <a:t>Network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90600" y="1352550"/>
            <a:ext cx="7620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th-TH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 </a:t>
            </a:r>
            <a:r>
              <a:rPr lang="en-US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Overall Cost Leadership</a:t>
            </a:r>
          </a:p>
          <a:p>
            <a:pPr eaLnBrk="0" hangingPunct="0"/>
            <a:r>
              <a:rPr lang="th-TH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องค์กรที่จะสามารถเป็นผู้นำตลาดได้จะต้องมีความสามารถในการควบคุมต้นทุนให้อยู่ในระดับที่ต่ำกว่าคู่แข่งเพื่อสร้างความได้เปรียบ</a:t>
            </a:r>
          </a:p>
          <a:p>
            <a:pPr eaLnBrk="0" hangingPunct="0">
              <a:spcBef>
                <a:spcPct val="10000"/>
              </a:spcBef>
            </a:pPr>
            <a:r>
              <a:rPr lang="th-TH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</a:t>
            </a:r>
            <a:r>
              <a:rPr lang="en-US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Differentiation</a:t>
            </a:r>
            <a:endParaRPr lang="th-TH" sz="30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/>
            <a:r>
              <a:rPr lang="th-TH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องค์กรต้องเสนอความแตกต่างจากคู่แข่งให้กับลูกค้าโดยเสนอคุณประโยชน์ที่คู่แข่งไม่มีหรือด้อยกว่าเช่น มีคุณภาพเหนือคู่แข่งหรือความรวดเร็วในการจัดการกับปัญหาของลูกค้าเหนือคู่แข่ง</a:t>
            </a:r>
            <a:endParaRPr lang="en-US" sz="2800" b="1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>
              <a:spcBef>
                <a:spcPct val="10000"/>
              </a:spcBef>
            </a:pPr>
            <a:r>
              <a:rPr lang="en-US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Focus</a:t>
            </a:r>
            <a:endParaRPr lang="th-TH" sz="30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/>
            <a:r>
              <a:rPr lang="th-TH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องค์อาจจะมุ่งเน้นไปที่ตลาดเฉพาะอย่างเพื่อที่จะสามารถทุ่มเททรัพยากรที่มีอยู่ให้ตลาดเฉพาะและสร้างความได้เปรียบการแข่งขันในตลาดเฉพาะอย่างนั้นเช่น ร.พ.ยันฮีที่มุ่งไปที่ศัลยกรรมตกแต่ง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715000" cy="609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/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Angsana New" pitchFamily="18" charset="-34"/>
              </a:rPr>
              <a:t>Porter’s Generic Strategies</a:t>
            </a:r>
            <a:endParaRPr lang="th-TH" sz="4400" b="1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990600" y="1676400"/>
            <a:ext cx="7467600" cy="3019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การกำหนดยุทธวิธีการตลาดเพื่อการส่งออก</a:t>
            </a:r>
            <a:r>
              <a:rPr lang="en-US" sz="4800">
                <a:latin typeface="Arial" pitchFamily="34" charset="0"/>
              </a:rPr>
              <a:t> </a:t>
            </a:r>
            <a:endParaRPr lang="th-TH" sz="4800"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Arial" pitchFamily="34" charset="0"/>
                <a:hlinkClick r:id="rId3"/>
              </a:rPr>
              <a:t>www.dollarsrich.com</a:t>
            </a:r>
            <a:endParaRPr lang="en-US" sz="3200"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Arial" pitchFamily="34" charset="0"/>
                <a:hlinkClick r:id="rId4"/>
              </a:rPr>
              <a:t>dr_vichit@hotmail.com</a:t>
            </a:r>
            <a:endParaRPr lang="th-TH" sz="3200"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081-830-4741</a:t>
            </a:r>
            <a:endParaRPr lang="th-TH" sz="3200">
              <a:latin typeface="Arial" pitchFamily="34" charset="0"/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5791200" y="55626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th-TH" sz="4400" b="1">
                <a:latin typeface="Arial" pitchFamily="34" charset="0"/>
              </a:rPr>
              <a:t>ผศ.ดร</a:t>
            </a:r>
            <a:r>
              <a:rPr lang="en-US" sz="4400" b="1">
                <a:latin typeface="Arial" pitchFamily="34" charset="0"/>
              </a:rPr>
              <a:t>.</a:t>
            </a:r>
            <a:r>
              <a:rPr lang="th-TH" sz="4400" b="1">
                <a:latin typeface="Arial" pitchFamily="34" charset="0"/>
              </a:rPr>
              <a:t>วิชิต  อู่อ้น</a:t>
            </a:r>
          </a:p>
        </p:txBody>
      </p:sp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28600"/>
            <a:ext cx="3171825" cy="542925"/>
          </a:xfrm>
          <a:prstGeom prst="rect">
            <a:avLst/>
          </a:prstGeom>
          <a:noFill/>
        </p:spPr>
      </p:pic>
      <p:pic>
        <p:nvPicPr>
          <p:cNvPr id="2406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04800"/>
            <a:ext cx="2828925" cy="92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143000" y="1447800"/>
            <a:ext cx="7620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3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Focus</a:t>
            </a:r>
            <a:endParaRPr lang="th-TH" sz="30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/>
            <a:r>
              <a:rPr lang="th-TH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องค์อาจจะมุ่งเน้นไปที่ตลาดเฉพาะอย่างเพื่อที่จะสามารถทุ่มเททรัพยากรที่มีอยู่ให้ตลาดเฉพาะและสร้างความได้เปรียบการแข่งขันในตลาดเฉพาะอย่างนั้นเช่น ร.พ.ยันฮีที่มุ่งไปที่ศัลยกรรมตกแต่ง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5715000" cy="609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tIns="0"/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latin typeface="Angsana New" pitchFamily="18" charset="-34"/>
              </a:rPr>
              <a:t>Porter’s Generic Strategies</a:t>
            </a:r>
            <a:endParaRPr lang="th-TH" sz="4400" b="1">
              <a:latin typeface="Angsana New" pitchFamily="18" charset="-34"/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2133600" y="3581400"/>
            <a:ext cx="4724400" cy="2362200"/>
            <a:chOff x="1344" y="2256"/>
            <a:chExt cx="2976" cy="1488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344" y="2256"/>
              <a:ext cx="2976" cy="1488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1430" y="3328"/>
              <a:ext cx="435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Narrow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Target</a:t>
              </a: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1430" y="2765"/>
              <a:ext cx="435" cy="2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Broad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Target</a:t>
              </a:r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2146" y="2336"/>
              <a:ext cx="435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Low Cost</a:t>
              </a:r>
            </a:p>
          </p:txBody>
        </p:sp>
        <p:grpSp>
          <p:nvGrpSpPr>
            <p:cNvPr id="39945" name="Group 9"/>
            <p:cNvGrpSpPr>
              <a:grpSpLocks/>
            </p:cNvGrpSpPr>
            <p:nvPr/>
          </p:nvGrpSpPr>
          <p:grpSpPr bwMode="auto">
            <a:xfrm>
              <a:off x="1921" y="2588"/>
              <a:ext cx="2140" cy="1116"/>
              <a:chOff x="1304" y="1496"/>
              <a:chExt cx="4016" cy="2376"/>
            </a:xfrm>
          </p:grpSpPr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3312" y="2640"/>
                <a:ext cx="2008" cy="12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en-US" sz="2800" b="1">
                    <a:solidFill>
                      <a:srgbClr val="0033CC"/>
                    </a:solidFill>
                    <a:latin typeface="Angsana New" pitchFamily="18" charset="-34"/>
                  </a:rPr>
                  <a:t>Focus</a:t>
                </a:r>
              </a:p>
              <a:p>
                <a:pPr algn="ctr" eaLnBrk="0" hangingPunct="0"/>
                <a:r>
                  <a:rPr lang="en-US" sz="2800" b="1">
                    <a:solidFill>
                      <a:srgbClr val="0033CC"/>
                    </a:solidFill>
                    <a:latin typeface="Angsana New" pitchFamily="18" charset="-34"/>
                  </a:rPr>
                  <a:t> Differentiation</a:t>
                </a: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1304" y="2640"/>
                <a:ext cx="2008" cy="12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defTabSz="517525" eaLnBrk="0" hangingPunct="0">
                  <a:lnSpc>
                    <a:spcPct val="80000"/>
                  </a:lnSpc>
                </a:pPr>
                <a:r>
                  <a:rPr lang="en-US" sz="2800" b="1">
                    <a:solidFill>
                      <a:srgbClr val="008000"/>
                    </a:solidFill>
                    <a:latin typeface="Angsana New" pitchFamily="18" charset="-34"/>
                  </a:rPr>
                  <a:t>Cost Focus</a:t>
                </a: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1304" y="1496"/>
                <a:ext cx="2008" cy="11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defTabSz="393700" eaLnBrk="0" hangingPunct="0">
                  <a:lnSpc>
                    <a:spcPct val="80000"/>
                  </a:lnSpc>
                </a:pPr>
                <a:r>
                  <a:rPr lang="en-US" sz="2800" b="1">
                    <a:solidFill>
                      <a:srgbClr val="800080"/>
                    </a:solidFill>
                    <a:latin typeface="Angsana New" pitchFamily="18" charset="-34"/>
                  </a:rPr>
                  <a:t>Cost</a:t>
                </a:r>
              </a:p>
              <a:p>
                <a:pPr algn="ctr" defTabSz="393700" eaLnBrk="0" hangingPunct="0">
                  <a:lnSpc>
                    <a:spcPct val="80000"/>
                  </a:lnSpc>
                </a:pPr>
                <a:r>
                  <a:rPr lang="en-US" sz="2800" b="1">
                    <a:solidFill>
                      <a:srgbClr val="800080"/>
                    </a:solidFill>
                    <a:latin typeface="Angsana New" pitchFamily="18" charset="-34"/>
                  </a:rPr>
                  <a:t> Leadership</a:t>
                </a: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3312" y="1496"/>
                <a:ext cx="2008" cy="11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 algn="ctr" eaLnBrk="0" hangingPunct="0">
                  <a:lnSpc>
                    <a:spcPct val="80000"/>
                  </a:lnSpc>
                  <a:tabLst>
                    <a:tab pos="455613" algn="l"/>
                  </a:tabLst>
                </a:pPr>
                <a:r>
                  <a:rPr lang="en-US" sz="2800" b="1">
                    <a:solidFill>
                      <a:srgbClr val="FF9900"/>
                    </a:solidFill>
                    <a:latin typeface="Angsana New" pitchFamily="18" charset="-34"/>
                  </a:rPr>
                  <a:t>Differentiation</a:t>
                </a:r>
              </a:p>
            </p:txBody>
          </p:sp>
        </p:grp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3349" y="2359"/>
              <a:ext cx="435" cy="2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28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Differentiation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ChangeArrowheads="1"/>
          </p:cNvSpPr>
          <p:nvPr/>
        </p:nvSpPr>
        <p:spPr bwMode="auto">
          <a:xfrm rot="10800000">
            <a:off x="6300788" y="1700213"/>
            <a:ext cx="1871662" cy="1368425"/>
          </a:xfrm>
          <a:prstGeom prst="homePlate">
            <a:avLst>
              <a:gd name="adj" fmla="val 341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FreesiaUPC" pitchFamily="34" charset="-34"/>
            </a:endParaRPr>
          </a:p>
        </p:txBody>
      </p:sp>
      <p:sp>
        <p:nvSpPr>
          <p:cNvPr id="175107" name="AutoShape 3"/>
          <p:cNvSpPr>
            <a:spLocks noChangeArrowheads="1"/>
          </p:cNvSpPr>
          <p:nvPr/>
        </p:nvSpPr>
        <p:spPr bwMode="auto">
          <a:xfrm>
            <a:off x="1260475" y="1773238"/>
            <a:ext cx="1871663" cy="1368425"/>
          </a:xfrm>
          <a:prstGeom prst="homePlate">
            <a:avLst>
              <a:gd name="adj" fmla="val 341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FreesiaUPC" pitchFamily="34" charset="-34"/>
            </a:endParaRP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3430588" y="3595688"/>
            <a:ext cx="2360612" cy="500062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546475" y="3644900"/>
            <a:ext cx="268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ส่วนประสมการตลาด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1530350" y="4471988"/>
            <a:ext cx="1376363" cy="5619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1619250" y="4548188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ผลิตภัณฑ์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3038475" y="4471988"/>
            <a:ext cx="982663" cy="5619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3236913" y="4532313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ราคา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4152900" y="4471988"/>
            <a:ext cx="1376363" cy="5619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4067175" y="453707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การจัดจำหน่าย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5659438" y="4471988"/>
            <a:ext cx="2152650" cy="5619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5651500" y="452755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การส่งเสริมการตลาด</a:t>
            </a: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2316163" y="5411788"/>
            <a:ext cx="1181100" cy="969962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2339975" y="5516563"/>
            <a:ext cx="111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การโฆษณา</a:t>
            </a: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3694113" y="5411788"/>
            <a:ext cx="1238250" cy="969962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3708400" y="5441950"/>
            <a:ext cx="1190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การส่งเสริมการขาย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070475" y="5411788"/>
            <a:ext cx="1114425" cy="969962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5091113" y="5416550"/>
            <a:ext cx="1066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การขายโดยบุคคล</a:t>
            </a:r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6372225" y="5422900"/>
            <a:ext cx="1295400" cy="95885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6516688" y="5413375"/>
            <a:ext cx="10795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การประชาสัมพันธ์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>
            <a:off x="6446838" y="5033963"/>
            <a:ext cx="1587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27" name="Line 23"/>
          <p:cNvSpPr>
            <a:spLocks noChangeShapeType="1"/>
          </p:cNvSpPr>
          <p:nvPr/>
        </p:nvSpPr>
        <p:spPr bwMode="auto">
          <a:xfrm>
            <a:off x="2776538" y="5160963"/>
            <a:ext cx="4129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28" name="Line 24"/>
          <p:cNvSpPr>
            <a:spLocks noChangeShapeType="1"/>
          </p:cNvSpPr>
          <p:nvPr/>
        </p:nvSpPr>
        <p:spPr bwMode="auto">
          <a:xfrm>
            <a:off x="6905625" y="5160963"/>
            <a:ext cx="1588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>
            <a:off x="5594350" y="5160963"/>
            <a:ext cx="1588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30" name="Line 26"/>
          <p:cNvSpPr>
            <a:spLocks noChangeShapeType="1"/>
          </p:cNvSpPr>
          <p:nvPr/>
        </p:nvSpPr>
        <p:spPr bwMode="auto">
          <a:xfrm>
            <a:off x="4217988" y="5160963"/>
            <a:ext cx="1587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31" name="Line 27"/>
          <p:cNvSpPr>
            <a:spLocks noChangeShapeType="1"/>
          </p:cNvSpPr>
          <p:nvPr/>
        </p:nvSpPr>
        <p:spPr bwMode="auto">
          <a:xfrm>
            <a:off x="2776538" y="5160963"/>
            <a:ext cx="0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175132" name="Group 28"/>
          <p:cNvGrpSpPr>
            <a:grpSpLocks/>
          </p:cNvGrpSpPr>
          <p:nvPr/>
        </p:nvGrpSpPr>
        <p:grpSpPr bwMode="auto">
          <a:xfrm>
            <a:off x="2185988" y="4095750"/>
            <a:ext cx="4325937" cy="376238"/>
            <a:chOff x="1152" y="2256"/>
            <a:chExt cx="3168" cy="288"/>
          </a:xfrm>
        </p:grpSpPr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>
              <a:off x="2880" y="225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1152" y="235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4320" y="235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>
              <a:off x="3120" y="235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>
              <a:off x="2160" y="235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5138" name="Line 34"/>
            <p:cNvSpPr>
              <a:spLocks noChangeShapeType="1"/>
            </p:cNvSpPr>
            <p:nvPr/>
          </p:nvSpPr>
          <p:spPr bwMode="auto">
            <a:xfrm>
              <a:off x="1152" y="235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75139" name="Rectangle 35"/>
          <p:cNvSpPr>
            <a:spLocks noChangeArrowheads="1"/>
          </p:cNvSpPr>
          <p:nvPr/>
        </p:nvSpPr>
        <p:spPr bwMode="auto">
          <a:xfrm>
            <a:off x="3430588" y="2093913"/>
            <a:ext cx="2360612" cy="611187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40" name="Text Box 36"/>
          <p:cNvSpPr txBox="1">
            <a:spLocks noChangeArrowheads="1"/>
          </p:cNvSpPr>
          <p:nvPr/>
        </p:nvSpPr>
        <p:spPr bwMode="auto">
          <a:xfrm>
            <a:off x="3481388" y="2200275"/>
            <a:ext cx="224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กำหนดกลุ่มเป้าหมาย</a:t>
            </a:r>
          </a:p>
        </p:txBody>
      </p:sp>
      <p:sp>
        <p:nvSpPr>
          <p:cNvPr id="175141" name="Rectangle 37"/>
          <p:cNvSpPr>
            <a:spLocks noChangeArrowheads="1"/>
          </p:cNvSpPr>
          <p:nvPr/>
        </p:nvSpPr>
        <p:spPr bwMode="auto">
          <a:xfrm>
            <a:off x="3430588" y="1341438"/>
            <a:ext cx="2360612" cy="612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42" name="Text Box 38"/>
          <p:cNvSpPr txBox="1">
            <a:spLocks noChangeArrowheads="1"/>
          </p:cNvSpPr>
          <p:nvPr/>
        </p:nvSpPr>
        <p:spPr bwMode="auto">
          <a:xfrm>
            <a:off x="3492500" y="1471613"/>
            <a:ext cx="218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การแบ่งส่วนกลุ่มย่อย</a:t>
            </a:r>
          </a:p>
        </p:txBody>
      </p:sp>
      <p:sp>
        <p:nvSpPr>
          <p:cNvPr id="175143" name="Line 39"/>
          <p:cNvSpPr>
            <a:spLocks noChangeShapeType="1"/>
          </p:cNvSpPr>
          <p:nvPr/>
        </p:nvSpPr>
        <p:spPr bwMode="auto">
          <a:xfrm>
            <a:off x="4545013" y="3470275"/>
            <a:ext cx="0" cy="125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44" name="Rectangle 40"/>
          <p:cNvSpPr>
            <a:spLocks noChangeArrowheads="1"/>
          </p:cNvSpPr>
          <p:nvPr/>
        </p:nvSpPr>
        <p:spPr bwMode="auto">
          <a:xfrm>
            <a:off x="3430588" y="2843213"/>
            <a:ext cx="2360612" cy="6143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5145" name="Text Box 41"/>
          <p:cNvSpPr txBox="1">
            <a:spLocks noChangeArrowheads="1"/>
          </p:cNvSpPr>
          <p:nvPr/>
        </p:nvSpPr>
        <p:spPr bwMode="auto">
          <a:xfrm>
            <a:off x="3059113" y="2924175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การวางตำแหน่งผลิตภัณฑ์</a:t>
            </a:r>
          </a:p>
        </p:txBody>
      </p:sp>
      <p:sp>
        <p:nvSpPr>
          <p:cNvPr id="175146" name="Line 42"/>
          <p:cNvSpPr>
            <a:spLocks noChangeShapeType="1"/>
          </p:cNvSpPr>
          <p:nvPr/>
        </p:nvSpPr>
        <p:spPr bwMode="auto">
          <a:xfrm>
            <a:off x="4545013" y="2719388"/>
            <a:ext cx="0" cy="12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47" name="Line 43"/>
          <p:cNvSpPr>
            <a:spLocks noChangeShapeType="1"/>
          </p:cNvSpPr>
          <p:nvPr/>
        </p:nvSpPr>
        <p:spPr bwMode="auto">
          <a:xfrm>
            <a:off x="4545013" y="196691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5148" name="Text Box 44"/>
          <p:cNvSpPr txBox="1">
            <a:spLocks noChangeArrowheads="1"/>
          </p:cNvSpPr>
          <p:nvPr/>
        </p:nvSpPr>
        <p:spPr bwMode="auto">
          <a:xfrm>
            <a:off x="1258888" y="1700213"/>
            <a:ext cx="15113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latin typeface="Browallia New" pitchFamily="34" charset="-34"/>
                <a:cs typeface="FreesiaUPC" pitchFamily="34" charset="-34"/>
              </a:rPr>
              <a:t>ความต้องการของลูกค้า</a:t>
            </a:r>
          </a:p>
        </p:txBody>
      </p:sp>
      <p:sp>
        <p:nvSpPr>
          <p:cNvPr id="175149" name="Text Box 45"/>
          <p:cNvSpPr txBox="1">
            <a:spLocks noChangeArrowheads="1"/>
          </p:cNvSpPr>
          <p:nvPr/>
        </p:nvSpPr>
        <p:spPr bwMode="auto">
          <a:xfrm>
            <a:off x="2700338" y="188913"/>
            <a:ext cx="5072062" cy="7016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โครงสร้างการตลาดเพื่อการส่งออก</a:t>
            </a:r>
          </a:p>
        </p:txBody>
      </p:sp>
      <p:sp>
        <p:nvSpPr>
          <p:cNvPr id="175150" name="Text Box 46"/>
          <p:cNvSpPr txBox="1">
            <a:spLocks noChangeArrowheads="1"/>
          </p:cNvSpPr>
          <p:nvPr/>
        </p:nvSpPr>
        <p:spPr bwMode="auto">
          <a:xfrm>
            <a:off x="6661150" y="1695450"/>
            <a:ext cx="1511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latin typeface="Browallia New" pitchFamily="34" charset="-34"/>
                <a:cs typeface="FreesiaUPC" pitchFamily="34" charset="-34"/>
              </a:rPr>
              <a:t>ความต้องการของลูกค้า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66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TC Avant Garde Gothic Demi" pitchFamily="34" charset="0"/>
            </a:endParaRP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5867400" y="1203325"/>
            <a:ext cx="2971800" cy="762000"/>
            <a:chOff x="3696" y="758"/>
            <a:chExt cx="1872" cy="480"/>
          </a:xfrm>
        </p:grpSpPr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3696" y="758"/>
              <a:ext cx="1872" cy="48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tint val="2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3696" y="758"/>
              <a:ext cx="17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4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ความต้องการ</a:t>
              </a:r>
            </a:p>
          </p:txBody>
        </p:sp>
      </p:grp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5867400" y="1905000"/>
            <a:ext cx="2971800" cy="822325"/>
            <a:chOff x="3696" y="1200"/>
            <a:chExt cx="1872" cy="518"/>
          </a:xfrm>
        </p:grpSpPr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3696" y="1238"/>
              <a:ext cx="1872" cy="480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tint val="2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3792" y="1200"/>
              <a:ext cx="16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สินค้าและบริการ</a:t>
              </a:r>
              <a:endParaRPr lang="th-TH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</p:grp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5867400" y="2667000"/>
            <a:ext cx="2971800" cy="914400"/>
            <a:chOff x="3696" y="1680"/>
            <a:chExt cx="1872" cy="576"/>
          </a:xfrm>
        </p:grpSpPr>
        <p:sp>
          <p:nvSpPr>
            <p:cNvPr id="54282" name="Text Box 10"/>
            <p:cNvSpPr txBox="1">
              <a:spLocks noChangeArrowheads="1"/>
            </p:cNvSpPr>
            <p:nvPr/>
          </p:nvSpPr>
          <p:spPr bwMode="auto">
            <a:xfrm>
              <a:off x="3696" y="1680"/>
              <a:ext cx="1872" cy="576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tint val="2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3888" y="1728"/>
              <a:ext cx="136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th-TH" sz="4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คุณค่า</a:t>
              </a:r>
              <a:r>
                <a:rPr lang="en-US" sz="4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,</a:t>
              </a:r>
              <a:r>
                <a:rPr lang="th-TH" sz="4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 ต้นทุน</a:t>
              </a:r>
            </a:p>
          </p:txBody>
        </p:sp>
      </p:grpSp>
      <p:grpSp>
        <p:nvGrpSpPr>
          <p:cNvPr id="54284" name="Group 12"/>
          <p:cNvGrpSpPr>
            <a:grpSpLocks/>
          </p:cNvGrpSpPr>
          <p:nvPr/>
        </p:nvGrpSpPr>
        <p:grpSpPr bwMode="auto">
          <a:xfrm>
            <a:off x="5867400" y="4419600"/>
            <a:ext cx="2971800" cy="990600"/>
            <a:chOff x="3696" y="2784"/>
            <a:chExt cx="1872" cy="624"/>
          </a:xfrm>
        </p:grpSpPr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696" y="2784"/>
              <a:ext cx="1872" cy="624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tint val="2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3936" y="2832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แลกเปลี่ยน</a:t>
              </a:r>
              <a:endParaRPr lang="th-TH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</p:grp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5867400" y="5334000"/>
            <a:ext cx="2971800" cy="1311275"/>
            <a:chOff x="3696" y="3360"/>
            <a:chExt cx="1872" cy="826"/>
          </a:xfrm>
        </p:grpSpPr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696" y="3408"/>
              <a:ext cx="1872" cy="768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tint val="2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3888" y="3360"/>
              <a:ext cx="1536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4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ความสัมพันธ์เครือข่าย</a:t>
              </a:r>
              <a:endParaRPr lang="th-TH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</p:grp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04800" y="1752600"/>
            <a:ext cx="4038600" cy="39020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th-TH" sz="5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ความต้องการคือ การกระทำเพื่อให้ได้มาซึ่งสินค้าและบริการเพื่อตอบสนองความ  ปรารถนา</a:t>
            </a:r>
          </a:p>
        </p:txBody>
      </p:sp>
      <p:pic>
        <p:nvPicPr>
          <p:cNvPr id="54291" name="Picture 19" descr="Honda-civ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508500" cy="1943100"/>
          </a:xfrm>
          <a:prstGeom prst="rect">
            <a:avLst/>
          </a:prstGeom>
          <a:noFill/>
        </p:spPr>
      </p:pic>
      <p:pic>
        <p:nvPicPr>
          <p:cNvPr id="54292" name="Picture 20" descr="Honda-civic interi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3581400" cy="1604963"/>
          </a:xfrm>
          <a:prstGeom prst="rect">
            <a:avLst/>
          </a:prstGeom>
          <a:noFill/>
        </p:spPr>
      </p:pic>
      <p:pic>
        <p:nvPicPr>
          <p:cNvPr id="54293" name="Picture 21" descr="Honda-accord airb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81200"/>
            <a:ext cx="3124200" cy="2157413"/>
          </a:xfrm>
          <a:prstGeom prst="rect">
            <a:avLst/>
          </a:prstGeom>
          <a:noFill/>
        </p:spPr>
      </p:pic>
      <p:pic>
        <p:nvPicPr>
          <p:cNvPr id="54294" name="Picture 22" descr="Honda-civic interio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133600"/>
            <a:ext cx="3327400" cy="1816100"/>
          </a:xfrm>
          <a:prstGeom prst="rect">
            <a:avLst/>
          </a:prstGeom>
          <a:noFill/>
        </p:spPr>
      </p:pic>
      <p:pic>
        <p:nvPicPr>
          <p:cNvPr id="54295" name="Picture 23" descr="Honda-CR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057400"/>
            <a:ext cx="4521200" cy="1943100"/>
          </a:xfrm>
          <a:prstGeom prst="rect">
            <a:avLst/>
          </a:prstGeom>
          <a:noFill/>
        </p:spPr>
      </p:pic>
      <p:pic>
        <p:nvPicPr>
          <p:cNvPr id="54296" name="Picture 24" descr="Honda-Accord dark emerald pearl ex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209800"/>
            <a:ext cx="4508500" cy="1943100"/>
          </a:xfrm>
          <a:prstGeom prst="rect">
            <a:avLst/>
          </a:prstGeom>
          <a:noFill/>
        </p:spPr>
      </p:pic>
      <p:grpSp>
        <p:nvGrpSpPr>
          <p:cNvPr id="54297" name="Group 25"/>
          <p:cNvGrpSpPr>
            <a:grpSpLocks/>
          </p:cNvGrpSpPr>
          <p:nvPr/>
        </p:nvGrpSpPr>
        <p:grpSpPr bwMode="auto">
          <a:xfrm>
            <a:off x="4648200" y="1752600"/>
            <a:ext cx="1219200" cy="4114800"/>
            <a:chOff x="2784" y="1046"/>
            <a:chExt cx="768" cy="2592"/>
          </a:xfrm>
        </p:grpSpPr>
        <p:sp>
          <p:nvSpPr>
            <p:cNvPr id="54298" name="AutoShape 26"/>
            <p:cNvSpPr>
              <a:spLocks noChangeArrowheads="1"/>
            </p:cNvSpPr>
            <p:nvPr/>
          </p:nvSpPr>
          <p:spPr bwMode="auto">
            <a:xfrm>
              <a:off x="2784" y="1046"/>
              <a:ext cx="768" cy="624"/>
            </a:xfrm>
            <a:prstGeom prst="leftArrow">
              <a:avLst>
                <a:gd name="adj1" fmla="val 50000"/>
                <a:gd name="adj2" fmla="val 30769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4299" name="AutoShape 27"/>
            <p:cNvSpPr>
              <a:spLocks noChangeArrowheads="1"/>
            </p:cNvSpPr>
            <p:nvPr/>
          </p:nvSpPr>
          <p:spPr bwMode="auto">
            <a:xfrm>
              <a:off x="2784" y="2006"/>
              <a:ext cx="768" cy="624"/>
            </a:xfrm>
            <a:prstGeom prst="leftArrow">
              <a:avLst>
                <a:gd name="adj1" fmla="val 50000"/>
                <a:gd name="adj2" fmla="val 30769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4300" name="AutoShape 28"/>
            <p:cNvSpPr>
              <a:spLocks noChangeArrowheads="1"/>
            </p:cNvSpPr>
            <p:nvPr/>
          </p:nvSpPr>
          <p:spPr bwMode="auto">
            <a:xfrm>
              <a:off x="2784" y="3014"/>
              <a:ext cx="768" cy="624"/>
            </a:xfrm>
            <a:prstGeom prst="leftArrow">
              <a:avLst>
                <a:gd name="adj1" fmla="val 50000"/>
                <a:gd name="adj2" fmla="val 30769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304800" y="1371600"/>
            <a:ext cx="4267200" cy="4968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th-TH" sz="8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rPr>
              <a:t>สร้างความพึงพอใจสูงสุดให้กับผู้มาใช้สิน-ค้าและบริการ</a:t>
            </a:r>
          </a:p>
        </p:txBody>
      </p:sp>
      <p:grpSp>
        <p:nvGrpSpPr>
          <p:cNvPr id="54302" name="Group 30"/>
          <p:cNvGrpSpPr>
            <a:grpSpLocks/>
          </p:cNvGrpSpPr>
          <p:nvPr/>
        </p:nvGrpSpPr>
        <p:grpSpPr bwMode="auto">
          <a:xfrm>
            <a:off x="5867400" y="3581400"/>
            <a:ext cx="2971800" cy="838200"/>
            <a:chOff x="3696" y="2256"/>
            <a:chExt cx="1872" cy="528"/>
          </a:xfrm>
        </p:grpSpPr>
        <p:sp>
          <p:nvSpPr>
            <p:cNvPr id="54303" name="Text Box 31"/>
            <p:cNvSpPr txBox="1">
              <a:spLocks noChangeArrowheads="1"/>
            </p:cNvSpPr>
            <p:nvPr/>
          </p:nvSpPr>
          <p:spPr bwMode="auto">
            <a:xfrm>
              <a:off x="3696" y="2256"/>
              <a:ext cx="1872" cy="528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DDDDDD">
                    <a:gamma/>
                    <a:tint val="23529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endPara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  <p:sp>
          <p:nvSpPr>
            <p:cNvPr id="54304" name="Text Box 32"/>
            <p:cNvSpPr txBox="1">
              <a:spLocks noChangeArrowheads="1"/>
            </p:cNvSpPr>
            <p:nvPr/>
          </p:nvSpPr>
          <p:spPr bwMode="auto">
            <a:xfrm>
              <a:off x="3936" y="2256"/>
              <a:ext cx="136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th-TH" sz="4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ความพึงพอใจ</a:t>
              </a:r>
            </a:p>
          </p:txBody>
        </p:sp>
      </p:grpSp>
      <p:grpSp>
        <p:nvGrpSpPr>
          <p:cNvPr id="54305" name="Group 33"/>
          <p:cNvGrpSpPr>
            <a:grpSpLocks/>
          </p:cNvGrpSpPr>
          <p:nvPr/>
        </p:nvGrpSpPr>
        <p:grpSpPr bwMode="auto">
          <a:xfrm>
            <a:off x="609600" y="0"/>
            <a:ext cx="5710238" cy="1033463"/>
            <a:chOff x="1008" y="0"/>
            <a:chExt cx="2973" cy="651"/>
          </a:xfrm>
        </p:grpSpPr>
        <p:sp>
          <p:nvSpPr>
            <p:cNvPr id="54306" name="Text Box 34"/>
            <p:cNvSpPr txBox="1">
              <a:spLocks noChangeArrowheads="1"/>
            </p:cNvSpPr>
            <p:nvPr/>
          </p:nvSpPr>
          <p:spPr bwMode="auto">
            <a:xfrm>
              <a:off x="1008" y="0"/>
              <a:ext cx="273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4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หลัก</a:t>
              </a:r>
              <a:r>
                <a:rPr lang="th-TH" sz="4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ngsanaUPC" pitchFamily="18" charset="-34"/>
                </a:rPr>
                <a:t>การตลาดเพื่อการส่งออก</a:t>
              </a:r>
              <a:endParaRPr lang="th-TH" sz="4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ngsanaUPC" pitchFamily="18" charset="-34"/>
              </a:endParaRPr>
            </a:p>
          </p:txBody>
        </p:sp>
        <p:pic>
          <p:nvPicPr>
            <p:cNvPr id="54307" name="Picture 35" descr="cherry_apple_tight"/>
            <p:cNvPicPr preferRelativeResize="0"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4" y="144"/>
              <a:ext cx="477" cy="507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0" grpId="0" animBg="1" autoUpdateAnimBg="0"/>
      <p:bldP spid="5430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9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48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ปัจจัยที่อิทธิพลต่อพฤติกรรมผู้บริโภคในต่างประเทศ</a:t>
            </a: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4114800" y="4491038"/>
            <a:ext cx="2819400" cy="1828800"/>
            <a:chOff x="2592" y="2976"/>
            <a:chExt cx="1776" cy="1152"/>
          </a:xfrm>
        </p:grpSpPr>
        <p:sp>
          <p:nvSpPr>
            <p:cNvPr id="58372" name="Rectangle 4" descr="Recycled paper"/>
            <p:cNvSpPr>
              <a:spLocks noChangeArrowheads="1"/>
            </p:cNvSpPr>
            <p:nvPr/>
          </p:nvSpPr>
          <p:spPr bwMode="auto">
            <a:xfrm>
              <a:off x="2592" y="2976"/>
              <a:ext cx="1776" cy="115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/>
            <a:lstStyle/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0000CC"/>
                  </a:solidFill>
                  <a:latin typeface="Arial Narrow" pitchFamily="34" charset="0"/>
                </a:rPr>
                <a:t>Buyer</a:t>
              </a:r>
              <a:r>
                <a:rPr lang="en-US" sz="2000" b="1">
                  <a:solidFill>
                    <a:srgbClr val="0000CC"/>
                  </a:solidFill>
                  <a:latin typeface="Times New Roman"/>
                </a:rPr>
                <a:t>’</a:t>
              </a:r>
              <a:r>
                <a:rPr lang="en-US" sz="2000" b="1">
                  <a:solidFill>
                    <a:srgbClr val="0000CC"/>
                  </a:solidFill>
                  <a:latin typeface="Arial Narrow" pitchFamily="34" charset="0"/>
                </a:rPr>
                <a:t>s decisions</a:t>
              </a:r>
            </a:p>
            <a:p>
              <a:pPr eaLnBrk="0" hangingPunct="0">
                <a:lnSpc>
                  <a:spcPct val="75000"/>
                </a:lnSpc>
              </a:pPr>
              <a:endParaRPr lang="en-US" sz="2000" b="1">
                <a:solidFill>
                  <a:schemeClr val="bg2"/>
                </a:solidFill>
                <a:latin typeface="Arial Narrow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800000"/>
                  </a:solidFill>
                  <a:latin typeface="Arial Narrow" pitchFamily="34" charset="0"/>
                </a:rPr>
                <a:t>Product choice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800000"/>
                  </a:solidFill>
                  <a:latin typeface="Arial Narrow" pitchFamily="34" charset="0"/>
                </a:rPr>
                <a:t>Brand choice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800000"/>
                  </a:solidFill>
                  <a:latin typeface="Arial Narrow" pitchFamily="34" charset="0"/>
                </a:rPr>
                <a:t>Dealer choice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800000"/>
                  </a:solidFill>
                  <a:latin typeface="Arial Narrow" pitchFamily="34" charset="0"/>
                </a:rPr>
                <a:t>Purchase timing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800000"/>
                  </a:solidFill>
                  <a:latin typeface="Arial Narrow" pitchFamily="34" charset="0"/>
                </a:rPr>
                <a:t>Purchase amount</a:t>
              </a:r>
            </a:p>
          </p:txBody>
        </p:sp>
        <p:sp>
          <p:nvSpPr>
            <p:cNvPr id="58373" name="Line 5" descr="Recycled paper"/>
            <p:cNvSpPr>
              <a:spLocks noChangeShapeType="1"/>
            </p:cNvSpPr>
            <p:nvPr/>
          </p:nvSpPr>
          <p:spPr bwMode="auto">
            <a:xfrm>
              <a:off x="2592" y="3216"/>
              <a:ext cx="1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533400" y="1900238"/>
            <a:ext cx="3276600" cy="1905000"/>
            <a:chOff x="192" y="864"/>
            <a:chExt cx="2064" cy="1104"/>
          </a:xfrm>
        </p:grpSpPr>
        <p:grpSp>
          <p:nvGrpSpPr>
            <p:cNvPr id="58375" name="Group 7"/>
            <p:cNvGrpSpPr>
              <a:grpSpLocks/>
            </p:cNvGrpSpPr>
            <p:nvPr/>
          </p:nvGrpSpPr>
          <p:grpSpPr bwMode="auto">
            <a:xfrm>
              <a:off x="1200" y="864"/>
              <a:ext cx="1056" cy="1104"/>
              <a:chOff x="1052" y="1188"/>
              <a:chExt cx="1296" cy="1480"/>
            </a:xfrm>
          </p:grpSpPr>
          <p:sp>
            <p:nvSpPr>
              <p:cNvPr id="58376" name="Rectangle 8" descr="Recycled paper"/>
              <p:cNvSpPr>
                <a:spLocks noChangeArrowheads="1"/>
              </p:cNvSpPr>
              <p:nvPr/>
            </p:nvSpPr>
            <p:spPr bwMode="auto">
              <a:xfrm>
                <a:off x="1056" y="1188"/>
                <a:ext cx="1288" cy="148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/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FF9900"/>
                    </a:solidFill>
                    <a:latin typeface="Arial Narrow" pitchFamily="34" charset="0"/>
                  </a:rPr>
                  <a:t>Other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FF9900"/>
                    </a:solidFill>
                    <a:latin typeface="Arial Narrow" pitchFamily="34" charset="0"/>
                  </a:rPr>
                  <a:t>stimuli</a:t>
                </a:r>
              </a:p>
              <a:p>
                <a:pPr eaLnBrk="0" hangingPunct="0">
                  <a:lnSpc>
                    <a:spcPct val="75000"/>
                  </a:lnSpc>
                </a:pPr>
                <a:endParaRPr lang="en-US" sz="2000" b="1">
                  <a:solidFill>
                    <a:srgbClr val="800080"/>
                  </a:solidFill>
                  <a:latin typeface="Arial Narrow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6666FF"/>
                    </a:solidFill>
                    <a:latin typeface="Arial Narrow" pitchFamily="34" charset="0"/>
                  </a:rPr>
                  <a:t>Economic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6666FF"/>
                    </a:solidFill>
                    <a:latin typeface="Arial Narrow" pitchFamily="34" charset="0"/>
                  </a:rPr>
                  <a:t>Technological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6666FF"/>
                    </a:solidFill>
                    <a:latin typeface="Arial Narrow" pitchFamily="34" charset="0"/>
                  </a:rPr>
                  <a:t>Political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6666FF"/>
                    </a:solidFill>
                    <a:latin typeface="Arial Narrow" pitchFamily="34" charset="0"/>
                  </a:rPr>
                  <a:t>Cultural</a:t>
                </a:r>
              </a:p>
            </p:txBody>
          </p:sp>
          <p:sp>
            <p:nvSpPr>
              <p:cNvPr id="58377" name="Line 9" descr="Recycled paper"/>
              <p:cNvSpPr>
                <a:spLocks noChangeShapeType="1"/>
              </p:cNvSpPr>
              <p:nvPr/>
            </p:nvSpPr>
            <p:spPr bwMode="auto">
              <a:xfrm>
                <a:off x="1052" y="1616"/>
                <a:ext cx="12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58378" name="Group 10"/>
            <p:cNvGrpSpPr>
              <a:grpSpLocks/>
            </p:cNvGrpSpPr>
            <p:nvPr/>
          </p:nvGrpSpPr>
          <p:grpSpPr bwMode="auto">
            <a:xfrm>
              <a:off x="192" y="864"/>
              <a:ext cx="1056" cy="1104"/>
              <a:chOff x="1052" y="1188"/>
              <a:chExt cx="1296" cy="1480"/>
            </a:xfrm>
          </p:grpSpPr>
          <p:sp>
            <p:nvSpPr>
              <p:cNvPr id="58379" name="Rectangle 11" descr="Recycled paper"/>
              <p:cNvSpPr>
                <a:spLocks noChangeArrowheads="1"/>
              </p:cNvSpPr>
              <p:nvPr/>
            </p:nvSpPr>
            <p:spPr bwMode="auto">
              <a:xfrm>
                <a:off x="1056" y="1188"/>
                <a:ext cx="1288" cy="148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/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CC0000"/>
                    </a:solidFill>
                    <a:latin typeface="Arial Narrow" pitchFamily="34" charset="0"/>
                  </a:rPr>
                  <a:t>Marketing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CC0000"/>
                    </a:solidFill>
                    <a:latin typeface="Arial Narrow" pitchFamily="34" charset="0"/>
                  </a:rPr>
                  <a:t>stimuli</a:t>
                </a:r>
              </a:p>
              <a:p>
                <a:pPr eaLnBrk="0" hangingPunct="0">
                  <a:lnSpc>
                    <a:spcPct val="75000"/>
                  </a:lnSpc>
                </a:pPr>
                <a:endParaRPr lang="en-US" sz="2000" b="1">
                  <a:solidFill>
                    <a:srgbClr val="800080"/>
                  </a:solidFill>
                  <a:latin typeface="Arial Narrow" pitchFamily="34" charset="0"/>
                </a:endParaRP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0000CC"/>
                    </a:solidFill>
                    <a:latin typeface="Arial Narrow" pitchFamily="34" charset="0"/>
                  </a:rPr>
                  <a:t>Product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0000CC"/>
                    </a:solidFill>
                    <a:latin typeface="Arial Narrow" pitchFamily="34" charset="0"/>
                  </a:rPr>
                  <a:t>Price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0000CC"/>
                    </a:solidFill>
                    <a:latin typeface="Arial Narrow" pitchFamily="34" charset="0"/>
                  </a:rPr>
                  <a:t>Place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2000" b="1">
                    <a:solidFill>
                      <a:srgbClr val="0000CC"/>
                    </a:solidFill>
                    <a:latin typeface="Arial Narrow" pitchFamily="34" charset="0"/>
                  </a:rPr>
                  <a:t>Promotion</a:t>
                </a:r>
                <a:endParaRPr lang="en-US" sz="2000" b="1">
                  <a:solidFill>
                    <a:srgbClr val="8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8380" name="Line 12" descr="Recycled paper"/>
              <p:cNvSpPr>
                <a:spLocks noChangeShapeType="1"/>
              </p:cNvSpPr>
              <p:nvPr/>
            </p:nvSpPr>
            <p:spPr bwMode="auto">
              <a:xfrm>
                <a:off x="1052" y="1616"/>
                <a:ext cx="12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58381" name="Group 13"/>
          <p:cNvGrpSpPr>
            <a:grpSpLocks/>
          </p:cNvGrpSpPr>
          <p:nvPr/>
        </p:nvGrpSpPr>
        <p:grpSpPr bwMode="auto">
          <a:xfrm>
            <a:off x="4267200" y="1747838"/>
            <a:ext cx="4495800" cy="2057400"/>
            <a:chOff x="2544" y="768"/>
            <a:chExt cx="2832" cy="1296"/>
          </a:xfrm>
        </p:grpSpPr>
        <p:sp>
          <p:nvSpPr>
            <p:cNvPr id="58382" name="Rectangle 14" descr="Recycled paper"/>
            <p:cNvSpPr>
              <a:spLocks noChangeArrowheads="1"/>
            </p:cNvSpPr>
            <p:nvPr/>
          </p:nvSpPr>
          <p:spPr bwMode="auto">
            <a:xfrm>
              <a:off x="3840" y="864"/>
              <a:ext cx="1536" cy="12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/>
            <a:lstStyle/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800080"/>
                  </a:solidFill>
                  <a:latin typeface="Arial Narrow" pitchFamily="34" charset="0"/>
                </a:rPr>
                <a:t>Buyer</a:t>
              </a:r>
              <a:r>
                <a:rPr lang="en-US" sz="2000" b="1">
                  <a:solidFill>
                    <a:srgbClr val="800080"/>
                  </a:solidFill>
                  <a:latin typeface="Times New Roman"/>
                </a:rPr>
                <a:t>’</a:t>
              </a:r>
              <a:r>
                <a:rPr lang="en-US" sz="2000" b="1">
                  <a:solidFill>
                    <a:srgbClr val="800080"/>
                  </a:solidFill>
                  <a:latin typeface="Arial Narrow" pitchFamily="34" charset="0"/>
                </a:rPr>
                <a:t>s decision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800080"/>
                  </a:solidFill>
                  <a:latin typeface="Arial Narrow" pitchFamily="34" charset="0"/>
                </a:rPr>
                <a:t>process</a:t>
              </a:r>
            </a:p>
            <a:p>
              <a:pPr eaLnBrk="0" hangingPunct="0">
                <a:lnSpc>
                  <a:spcPct val="75000"/>
                </a:lnSpc>
              </a:pPr>
              <a:endParaRPr lang="en-US" sz="2000" b="1">
                <a:solidFill>
                  <a:schemeClr val="bg2"/>
                </a:solidFill>
                <a:latin typeface="Arial Narrow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CC0000"/>
                  </a:solidFill>
                  <a:latin typeface="Arial Narrow" pitchFamily="34" charset="0"/>
                </a:rPr>
                <a:t>Problem recognition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CC0000"/>
                  </a:solidFill>
                  <a:latin typeface="Arial Narrow" pitchFamily="34" charset="0"/>
                </a:rPr>
                <a:t>Information search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CC0000"/>
                  </a:solidFill>
                  <a:latin typeface="Arial Narrow" pitchFamily="34" charset="0"/>
                </a:rPr>
                <a:t>Evaluation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CC0000"/>
                  </a:solidFill>
                  <a:latin typeface="Arial Narrow" pitchFamily="34" charset="0"/>
                </a:rPr>
                <a:t>Decision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CC0000"/>
                  </a:solidFill>
                  <a:latin typeface="Arial Narrow" pitchFamily="34" charset="0"/>
                </a:rPr>
                <a:t>Postpurchase behavior</a:t>
              </a:r>
              <a:endParaRPr lang="en-US" sz="2000" b="1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  <p:sp>
          <p:nvSpPr>
            <p:cNvPr id="58383" name="Rectangle 15" descr="Recycled paper"/>
            <p:cNvSpPr>
              <a:spLocks noChangeArrowheads="1"/>
            </p:cNvSpPr>
            <p:nvPr/>
          </p:nvSpPr>
          <p:spPr bwMode="auto">
            <a:xfrm>
              <a:off x="2544" y="864"/>
              <a:ext cx="1309" cy="12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/>
            <a:lstStyle/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009900"/>
                  </a:solidFill>
                  <a:latin typeface="Arial Narrow" pitchFamily="34" charset="0"/>
                </a:rPr>
                <a:t>Buyer</a:t>
              </a:r>
              <a:r>
                <a:rPr lang="en-US" sz="2000" b="1">
                  <a:solidFill>
                    <a:srgbClr val="009900"/>
                  </a:solidFill>
                  <a:latin typeface="Times New Roman"/>
                </a:rPr>
                <a:t>’</a:t>
              </a:r>
              <a:r>
                <a:rPr lang="en-US" sz="2000" b="1">
                  <a:solidFill>
                    <a:srgbClr val="009900"/>
                  </a:solidFill>
                  <a:latin typeface="Arial Narrow" pitchFamily="34" charset="0"/>
                </a:rPr>
                <a:t>s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solidFill>
                    <a:srgbClr val="009900"/>
                  </a:solidFill>
                  <a:latin typeface="Arial Narrow" pitchFamily="34" charset="0"/>
                </a:rPr>
                <a:t>characteristics</a:t>
              </a:r>
            </a:p>
            <a:p>
              <a:pPr eaLnBrk="0" hangingPunct="0">
                <a:lnSpc>
                  <a:spcPct val="75000"/>
                </a:lnSpc>
              </a:pPr>
              <a:endParaRPr lang="en-US" sz="2000" b="1">
                <a:solidFill>
                  <a:schemeClr val="bg2"/>
                </a:solidFill>
                <a:latin typeface="Arial Narrow" pitchFamily="34" charset="0"/>
              </a:endParaRP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latin typeface="Arial Narrow" pitchFamily="34" charset="0"/>
                </a:rPr>
                <a:t>Cultural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latin typeface="Arial Narrow" pitchFamily="34" charset="0"/>
                </a:rPr>
                <a:t>Social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latin typeface="Arial Narrow" pitchFamily="34" charset="0"/>
                </a:rPr>
                <a:t>Personal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2000" b="1">
                  <a:latin typeface="Arial Narrow" pitchFamily="34" charset="0"/>
                </a:rPr>
                <a:t>Psychological</a:t>
              </a:r>
            </a:p>
          </p:txBody>
        </p:sp>
        <p:sp>
          <p:nvSpPr>
            <p:cNvPr id="58384" name="Line 16" descr="Recycled paper"/>
            <p:cNvSpPr>
              <a:spLocks noChangeShapeType="1"/>
            </p:cNvSpPr>
            <p:nvPr/>
          </p:nvSpPr>
          <p:spPr bwMode="auto">
            <a:xfrm flipV="1">
              <a:off x="3480" y="768"/>
              <a:ext cx="1301" cy="8"/>
            </a:xfrm>
            <a:prstGeom prst="line">
              <a:avLst/>
            </a:prstGeom>
            <a:noFill/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8385" name="Line 17" descr="Recycled paper"/>
            <p:cNvSpPr>
              <a:spLocks noChangeShapeType="1"/>
            </p:cNvSpPr>
            <p:nvPr/>
          </p:nvSpPr>
          <p:spPr bwMode="auto">
            <a:xfrm>
              <a:off x="2544" y="1248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6400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I . 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ปัจจัยด้านวัฒนธรรม (Culture Factors)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571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 วัฒนธรรม (Culture)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6858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 วัฒนธรรมกลุ่มย่อย (Subculture)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371600" y="5029200"/>
            <a:ext cx="4876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ชนชั้นของสังคม (Social Class)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905000" y="4191000"/>
            <a:ext cx="6248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เชื้อชาติ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ศาสนา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,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สีผิว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พื้นที่ภูมิศาสตร์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905000" y="5715000"/>
            <a:ext cx="6248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อาชีพ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,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ฐานะ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,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รายได้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981200" y="2743200"/>
            <a:ext cx="6248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ทำอะไรตามใจคือไทยแท้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ไม่ปฏิเสธ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ยิ้ม</a:t>
            </a:r>
          </a:p>
        </p:txBody>
      </p:sp>
      <p:pic>
        <p:nvPicPr>
          <p:cNvPr id="59401" name="Picture 9" descr="scoopmarket_text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495800"/>
            <a:ext cx="1400175" cy="1866900"/>
          </a:xfrm>
          <a:prstGeom prst="rect">
            <a:avLst/>
          </a:prstGeom>
          <a:noFill/>
        </p:spPr>
      </p:pic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685800" y="228600"/>
            <a:ext cx="3429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4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ปัจจัยที่มีอิทธิพล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419600" y="0"/>
            <a:ext cx="4724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พฤติกรรมผู้บริโภค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ต่อ</a:t>
            </a:r>
            <a:endParaRPr lang="th-TH" sz="60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pic>
        <p:nvPicPr>
          <p:cNvPr id="59405" name="Picture 13" descr="071000_front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524000"/>
            <a:ext cx="1600200" cy="971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43000" y="1601788"/>
            <a:ext cx="7696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II. ปัจจัยทางด้านสังคม (Social Factors)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600200" y="4953000"/>
            <a:ext cx="3352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 ครอบครัว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(Family)</a:t>
            </a:r>
            <a:endParaRPr lang="th-TH" sz="3200" b="1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00200" y="2287588"/>
            <a:ext cx="7924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 กลุ่มอ้างอิง (Reference Group)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00200" y="5715000"/>
            <a:ext cx="7162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บทบาทและสถานะ (Role and Status)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905000" y="3506788"/>
            <a:ext cx="6629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1.1 กลุ่มปฐมภูมิ - เพื่อนสนิท เพื่อนบ้าน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905000" y="4191000"/>
            <a:ext cx="7239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1.2 กลุ่มทุติยภูมิ - ผู้นำในสังคม เพื่อนร่วมอาชีพ สถาบัน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752600" y="2897188"/>
            <a:ext cx="6096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  กลุ่มที่มีอิทธิพลต่อทัศนคติ ความคิดเห็น</a:t>
            </a:r>
          </a:p>
        </p:txBody>
      </p:sp>
      <p:pic>
        <p:nvPicPr>
          <p:cNvPr id="60425" name="Picture 9" descr="av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4400"/>
            <a:ext cx="1371600" cy="958850"/>
          </a:xfrm>
          <a:prstGeom prst="rect">
            <a:avLst/>
          </a:prstGeom>
          <a:noFill/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79450" y="228600"/>
            <a:ext cx="3429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4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ปัจจัยที่มีอิทธิพล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413250" y="0"/>
            <a:ext cx="4724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พฤติกรรมผู้บริโภค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727450" y="3810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ต่อ</a:t>
            </a:r>
            <a:endParaRPr lang="th-TH" sz="60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33400" y="1676400"/>
            <a:ext cx="7239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III. ปัจจัยส่วนบุคคล (Personal Factors)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600200" y="4114800"/>
            <a:ext cx="7239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4. โอกาสทางเศรษฐกิจ (Economic Circumstance)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600200" y="2286000"/>
            <a:ext cx="3810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 อายุ (Age)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600200" y="4724400"/>
            <a:ext cx="5715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5. การศึกษา (Education)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600200" y="2895600"/>
            <a:ext cx="556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 วงจรของชีวิต (Life Cycle)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600200" y="3505200"/>
            <a:ext cx="3581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อาชีพ (Occupation)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600200" y="5359400"/>
            <a:ext cx="6553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6. รูปแบบการดำรงชีวิต (Life Style)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79450" y="228600"/>
            <a:ext cx="3429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4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ปัจจัยที่มีอิทธิพล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413250" y="0"/>
            <a:ext cx="4724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พฤติกรรมผู้บริโภค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3727450" y="3810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ต่อ</a:t>
            </a:r>
            <a:endParaRPr lang="th-TH" sz="60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143000" y="1498600"/>
            <a:ext cx="7696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IV. ปัจจัยด้านจิตวิทยา (Psychological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Factor)</a:t>
            </a:r>
            <a:endParaRPr lang="th-TH" sz="3200" b="1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600200" y="2108200"/>
            <a:ext cx="7010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 การจูงใจ (Motivation)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600200" y="5156200"/>
            <a:ext cx="4876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การเรียนรู้ (Learning)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600200" y="5791200"/>
            <a:ext cx="6934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4. ความเชื่อและทัศนคติ (Belief and Attitude)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600200" y="2717800"/>
            <a:ext cx="6248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 การรับรู้ (Perception) 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057400" y="3327400"/>
            <a:ext cx="6248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2.1 การเลือกรับที่จะรับข้อมูล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752600" y="3937000"/>
            <a:ext cx="7010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2.2การเลือกจะแปลข้อมูลตามที่ตัวเองต้องการ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057400" y="4546600"/>
            <a:ext cx="6248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2.3 การเลือกที่จะเก็บข้อมูลที่ได้รับรู้</a:t>
            </a:r>
          </a:p>
        </p:txBody>
      </p:sp>
      <p:pic>
        <p:nvPicPr>
          <p:cNvPr id="62474" name="Picture 10" descr="p1[166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1752600"/>
            <a:ext cx="2095500" cy="1905000"/>
          </a:xfrm>
          <a:prstGeom prst="rect">
            <a:avLst/>
          </a:prstGeom>
          <a:noFill/>
        </p:spPr>
      </p:pic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79450" y="228600"/>
            <a:ext cx="3429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4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ปัจจัยที่มีอิทธิพล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4413250" y="0"/>
            <a:ext cx="47244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6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พฤติกรรมผู้บริโภค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727450" y="3810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ต่อ</a:t>
            </a:r>
            <a:endParaRPr lang="th-TH" sz="60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1427163" y="2927350"/>
            <a:ext cx="7607300" cy="1928813"/>
            <a:chOff x="888" y="1965"/>
            <a:chExt cx="4792" cy="1215"/>
          </a:xfrm>
        </p:grpSpPr>
        <p:grpSp>
          <p:nvGrpSpPr>
            <p:cNvPr id="63491" name="Group 3"/>
            <p:cNvGrpSpPr>
              <a:grpSpLocks/>
            </p:cNvGrpSpPr>
            <p:nvPr/>
          </p:nvGrpSpPr>
          <p:grpSpPr bwMode="auto">
            <a:xfrm>
              <a:off x="3294" y="1965"/>
              <a:ext cx="2386" cy="1212"/>
              <a:chOff x="3294" y="1965"/>
              <a:chExt cx="2386" cy="1212"/>
            </a:xfrm>
          </p:grpSpPr>
          <p:sp>
            <p:nvSpPr>
              <p:cNvPr id="63492" name="Freeform 4"/>
              <p:cNvSpPr>
                <a:spLocks/>
              </p:cNvSpPr>
              <p:nvPr/>
            </p:nvSpPr>
            <p:spPr bwMode="auto">
              <a:xfrm>
                <a:off x="3294" y="1965"/>
                <a:ext cx="2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1"/>
                  </a:cxn>
                  <a:cxn ang="0">
                    <a:pos x="22" y="1"/>
                  </a:cxn>
                </a:cxnLst>
                <a:rect l="0" t="0" r="r" b="b"/>
                <a:pathLst>
                  <a:path w="23" h="2">
                    <a:moveTo>
                      <a:pt x="0" y="0"/>
                    </a:moveTo>
                    <a:lnTo>
                      <a:pt x="20" y="1"/>
                    </a:lnTo>
                    <a:lnTo>
                      <a:pt x="22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493" name="Freeform 5"/>
              <p:cNvSpPr>
                <a:spLocks/>
              </p:cNvSpPr>
              <p:nvPr/>
            </p:nvSpPr>
            <p:spPr bwMode="auto">
              <a:xfrm>
                <a:off x="3314" y="1966"/>
                <a:ext cx="2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2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22" y="0"/>
                    </a:lnTo>
                    <a:lnTo>
                      <a:pt x="22" y="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494" name="Freeform 6"/>
              <p:cNvSpPr>
                <a:spLocks/>
              </p:cNvSpPr>
              <p:nvPr/>
            </p:nvSpPr>
            <p:spPr bwMode="auto">
              <a:xfrm>
                <a:off x="3336" y="1966"/>
                <a:ext cx="2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4"/>
                  </a:cxn>
                  <a:cxn ang="0">
                    <a:pos x="20" y="5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lnTo>
                      <a:pt x="20" y="4"/>
                    </a:lnTo>
                    <a:lnTo>
                      <a:pt x="20" y="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495" name="Freeform 7"/>
              <p:cNvSpPr>
                <a:spLocks/>
              </p:cNvSpPr>
              <p:nvPr/>
            </p:nvSpPr>
            <p:spPr bwMode="auto">
              <a:xfrm>
                <a:off x="3356" y="1969"/>
                <a:ext cx="2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2"/>
                  </a:cxn>
                  <a:cxn ang="0">
                    <a:pos x="22" y="3"/>
                  </a:cxn>
                </a:cxnLst>
                <a:rect l="0" t="0" r="r" b="b"/>
                <a:pathLst>
                  <a:path w="23" h="4">
                    <a:moveTo>
                      <a:pt x="0" y="0"/>
                    </a:moveTo>
                    <a:lnTo>
                      <a:pt x="20" y="2"/>
                    </a:lnTo>
                    <a:lnTo>
                      <a:pt x="22" y="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496" name="Freeform 8"/>
              <p:cNvSpPr>
                <a:spLocks/>
              </p:cNvSpPr>
              <p:nvPr/>
            </p:nvSpPr>
            <p:spPr bwMode="auto">
              <a:xfrm>
                <a:off x="3375" y="1971"/>
                <a:ext cx="2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3"/>
                  </a:cxn>
                  <a:cxn ang="0">
                    <a:pos x="22" y="4"/>
                  </a:cxn>
                </a:cxnLst>
                <a:rect l="0" t="0" r="r" b="b"/>
                <a:pathLst>
                  <a:path w="23" h="5">
                    <a:moveTo>
                      <a:pt x="0" y="0"/>
                    </a:moveTo>
                    <a:lnTo>
                      <a:pt x="20" y="3"/>
                    </a:lnTo>
                    <a:lnTo>
                      <a:pt x="22" y="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497" name="Freeform 9"/>
              <p:cNvSpPr>
                <a:spLocks/>
              </p:cNvSpPr>
              <p:nvPr/>
            </p:nvSpPr>
            <p:spPr bwMode="auto">
              <a:xfrm>
                <a:off x="3394" y="1974"/>
                <a:ext cx="2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3"/>
                  </a:cxn>
                  <a:cxn ang="0">
                    <a:pos x="24" y="4"/>
                  </a:cxn>
                </a:cxnLst>
                <a:rect l="0" t="0" r="r" b="b"/>
                <a:pathLst>
                  <a:path w="25" h="5">
                    <a:moveTo>
                      <a:pt x="0" y="0"/>
                    </a:moveTo>
                    <a:lnTo>
                      <a:pt x="22" y="3"/>
                    </a:lnTo>
                    <a:lnTo>
                      <a:pt x="24" y="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498" name="Freeform 10"/>
              <p:cNvSpPr>
                <a:spLocks/>
              </p:cNvSpPr>
              <p:nvPr/>
            </p:nvSpPr>
            <p:spPr bwMode="auto">
              <a:xfrm>
                <a:off x="3415" y="1977"/>
                <a:ext cx="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"/>
                  </a:cxn>
                  <a:cxn ang="0">
                    <a:pos x="21" y="4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21" y="3"/>
                    </a:lnTo>
                    <a:lnTo>
                      <a:pt x="21" y="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499" name="Freeform 11"/>
              <p:cNvSpPr>
                <a:spLocks/>
              </p:cNvSpPr>
              <p:nvPr/>
            </p:nvSpPr>
            <p:spPr bwMode="auto">
              <a:xfrm>
                <a:off x="3436" y="1980"/>
                <a:ext cx="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6"/>
                  </a:cxn>
                  <a:cxn ang="0">
                    <a:pos x="19" y="7"/>
                  </a:cxn>
                </a:cxnLst>
                <a:rect l="0" t="0" r="r" b="b"/>
                <a:pathLst>
                  <a:path w="20" h="8">
                    <a:moveTo>
                      <a:pt x="0" y="0"/>
                    </a:moveTo>
                    <a:lnTo>
                      <a:pt x="19" y="6"/>
                    </a:lnTo>
                    <a:lnTo>
                      <a:pt x="19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0" name="Freeform 12"/>
              <p:cNvSpPr>
                <a:spLocks/>
              </p:cNvSpPr>
              <p:nvPr/>
            </p:nvSpPr>
            <p:spPr bwMode="auto">
              <a:xfrm>
                <a:off x="3455" y="1985"/>
                <a:ext cx="2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4"/>
                  </a:cxn>
                  <a:cxn ang="0">
                    <a:pos x="21" y="5"/>
                  </a:cxn>
                </a:cxnLst>
                <a:rect l="0" t="0" r="r" b="b"/>
                <a:pathLst>
                  <a:path w="22" h="6">
                    <a:moveTo>
                      <a:pt x="0" y="0"/>
                    </a:moveTo>
                    <a:lnTo>
                      <a:pt x="19" y="4"/>
                    </a:lnTo>
                    <a:lnTo>
                      <a:pt x="21" y="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1" name="Freeform 13"/>
              <p:cNvSpPr>
                <a:spLocks/>
              </p:cNvSpPr>
              <p:nvPr/>
            </p:nvSpPr>
            <p:spPr bwMode="auto">
              <a:xfrm>
                <a:off x="3476" y="1990"/>
                <a:ext cx="2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6"/>
                  </a:cxn>
                  <a:cxn ang="0">
                    <a:pos x="21" y="7"/>
                  </a:cxn>
                </a:cxnLst>
                <a:rect l="0" t="0" r="r" b="b"/>
                <a:pathLst>
                  <a:path w="22" h="8">
                    <a:moveTo>
                      <a:pt x="0" y="0"/>
                    </a:moveTo>
                    <a:lnTo>
                      <a:pt x="20" y="6"/>
                    </a:lnTo>
                    <a:lnTo>
                      <a:pt x="21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2" name="Freeform 14"/>
              <p:cNvSpPr>
                <a:spLocks/>
              </p:cNvSpPr>
              <p:nvPr/>
            </p:nvSpPr>
            <p:spPr bwMode="auto">
              <a:xfrm>
                <a:off x="3495" y="1996"/>
                <a:ext cx="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6"/>
                  </a:cxn>
                  <a:cxn ang="0">
                    <a:pos x="22" y="7"/>
                  </a:cxn>
                </a:cxnLst>
                <a:rect l="0" t="0" r="r" b="b"/>
                <a:pathLst>
                  <a:path w="23" h="8">
                    <a:moveTo>
                      <a:pt x="0" y="0"/>
                    </a:moveTo>
                    <a:lnTo>
                      <a:pt x="20" y="6"/>
                    </a:lnTo>
                    <a:lnTo>
                      <a:pt x="22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3" name="Freeform 15"/>
              <p:cNvSpPr>
                <a:spLocks/>
              </p:cNvSpPr>
              <p:nvPr/>
            </p:nvSpPr>
            <p:spPr bwMode="auto">
              <a:xfrm>
                <a:off x="3516" y="2001"/>
                <a:ext cx="2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6"/>
                  </a:cxn>
                  <a:cxn ang="0">
                    <a:pos x="21" y="7"/>
                  </a:cxn>
                </a:cxnLst>
                <a:rect l="0" t="0" r="r" b="b"/>
                <a:pathLst>
                  <a:path w="22" h="8">
                    <a:moveTo>
                      <a:pt x="0" y="0"/>
                    </a:moveTo>
                    <a:lnTo>
                      <a:pt x="20" y="6"/>
                    </a:lnTo>
                    <a:lnTo>
                      <a:pt x="21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4" name="Freeform 16"/>
              <p:cNvSpPr>
                <a:spLocks/>
              </p:cNvSpPr>
              <p:nvPr/>
            </p:nvSpPr>
            <p:spPr bwMode="auto">
              <a:xfrm>
                <a:off x="3534" y="2007"/>
                <a:ext cx="23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7"/>
                  </a:cxn>
                  <a:cxn ang="0">
                    <a:pos x="22" y="8"/>
                  </a:cxn>
                </a:cxnLst>
                <a:rect l="0" t="0" r="r" b="b"/>
                <a:pathLst>
                  <a:path w="23" h="9">
                    <a:moveTo>
                      <a:pt x="0" y="0"/>
                    </a:moveTo>
                    <a:lnTo>
                      <a:pt x="20" y="7"/>
                    </a:lnTo>
                    <a:lnTo>
                      <a:pt x="22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5" name="Freeform 17"/>
              <p:cNvSpPr>
                <a:spLocks/>
              </p:cNvSpPr>
              <p:nvPr/>
            </p:nvSpPr>
            <p:spPr bwMode="auto">
              <a:xfrm>
                <a:off x="3554" y="2014"/>
                <a:ext cx="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5"/>
                  </a:cxn>
                  <a:cxn ang="0">
                    <a:pos x="20" y="6"/>
                  </a:cxn>
                </a:cxnLst>
                <a:rect l="0" t="0" r="r" b="b"/>
                <a:pathLst>
                  <a:path w="21" h="7">
                    <a:moveTo>
                      <a:pt x="0" y="0"/>
                    </a:moveTo>
                    <a:lnTo>
                      <a:pt x="18" y="5"/>
                    </a:lnTo>
                    <a:lnTo>
                      <a:pt x="20" y="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6" name="Freeform 18"/>
              <p:cNvSpPr>
                <a:spLocks/>
              </p:cNvSpPr>
              <p:nvPr/>
            </p:nvSpPr>
            <p:spPr bwMode="auto">
              <a:xfrm>
                <a:off x="3574" y="2019"/>
                <a:ext cx="2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7"/>
                  </a:cxn>
                  <a:cxn ang="0">
                    <a:pos x="21" y="8"/>
                  </a:cxn>
                </a:cxnLst>
                <a:rect l="0" t="0" r="r" b="b"/>
                <a:pathLst>
                  <a:path w="22" h="9">
                    <a:moveTo>
                      <a:pt x="0" y="0"/>
                    </a:moveTo>
                    <a:lnTo>
                      <a:pt x="20" y="7"/>
                    </a:lnTo>
                    <a:lnTo>
                      <a:pt x="21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7" name="Freeform 19"/>
              <p:cNvSpPr>
                <a:spLocks/>
              </p:cNvSpPr>
              <p:nvPr/>
            </p:nvSpPr>
            <p:spPr bwMode="auto">
              <a:xfrm>
                <a:off x="3594" y="2025"/>
                <a:ext cx="2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7"/>
                  </a:cxn>
                  <a:cxn ang="0">
                    <a:pos x="20" y="8"/>
                  </a:cxn>
                </a:cxnLst>
                <a:rect l="0" t="0" r="r" b="b"/>
                <a:pathLst>
                  <a:path w="21" h="9">
                    <a:moveTo>
                      <a:pt x="0" y="0"/>
                    </a:moveTo>
                    <a:lnTo>
                      <a:pt x="19" y="7"/>
                    </a:lnTo>
                    <a:lnTo>
                      <a:pt x="20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8" name="Freeform 20"/>
              <p:cNvSpPr>
                <a:spLocks/>
              </p:cNvSpPr>
              <p:nvPr/>
            </p:nvSpPr>
            <p:spPr bwMode="auto">
              <a:xfrm>
                <a:off x="3613" y="2033"/>
                <a:ext cx="2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7"/>
                  </a:cxn>
                  <a:cxn ang="0">
                    <a:pos x="20" y="8"/>
                  </a:cxn>
                </a:cxnLst>
                <a:rect l="0" t="0" r="r" b="b"/>
                <a:pathLst>
                  <a:path w="21" h="9">
                    <a:moveTo>
                      <a:pt x="0" y="0"/>
                    </a:moveTo>
                    <a:lnTo>
                      <a:pt x="18" y="7"/>
                    </a:lnTo>
                    <a:lnTo>
                      <a:pt x="20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09" name="Freeform 21"/>
              <p:cNvSpPr>
                <a:spLocks/>
              </p:cNvSpPr>
              <p:nvPr/>
            </p:nvSpPr>
            <p:spPr bwMode="auto">
              <a:xfrm>
                <a:off x="3631" y="2040"/>
                <a:ext cx="2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"/>
                  </a:cxn>
                  <a:cxn ang="0">
                    <a:pos x="21" y="9"/>
                  </a:cxn>
                </a:cxnLst>
                <a:rect l="0" t="0" r="r" b="b"/>
                <a:pathLst>
                  <a:path w="22" h="10">
                    <a:moveTo>
                      <a:pt x="0" y="0"/>
                    </a:moveTo>
                    <a:lnTo>
                      <a:pt x="19" y="8"/>
                    </a:lnTo>
                    <a:lnTo>
                      <a:pt x="21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0" name="Freeform 22"/>
              <p:cNvSpPr>
                <a:spLocks/>
              </p:cNvSpPr>
              <p:nvPr/>
            </p:nvSpPr>
            <p:spPr bwMode="auto">
              <a:xfrm>
                <a:off x="3651" y="2049"/>
                <a:ext cx="1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"/>
                  </a:cxn>
                  <a:cxn ang="0">
                    <a:pos x="17" y="9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16" y="8"/>
                    </a:lnTo>
                    <a:lnTo>
                      <a:pt x="17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1" name="Freeform 23"/>
              <p:cNvSpPr>
                <a:spLocks/>
              </p:cNvSpPr>
              <p:nvPr/>
            </p:nvSpPr>
            <p:spPr bwMode="auto">
              <a:xfrm>
                <a:off x="3668" y="2057"/>
                <a:ext cx="1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1"/>
                  </a:cxn>
                  <a:cxn ang="0">
                    <a:pos x="16" y="12"/>
                  </a:cxn>
                </a:cxnLst>
                <a:rect l="0" t="0" r="r" b="b"/>
                <a:pathLst>
                  <a:path w="17" h="13">
                    <a:moveTo>
                      <a:pt x="0" y="0"/>
                    </a:moveTo>
                    <a:lnTo>
                      <a:pt x="16" y="11"/>
                    </a:lnTo>
                    <a:lnTo>
                      <a:pt x="16" y="1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2" name="Freeform 24"/>
              <p:cNvSpPr>
                <a:spLocks/>
              </p:cNvSpPr>
              <p:nvPr/>
            </p:nvSpPr>
            <p:spPr bwMode="auto">
              <a:xfrm>
                <a:off x="3684" y="2068"/>
                <a:ext cx="49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28"/>
                  </a:cxn>
                  <a:cxn ang="0">
                    <a:pos x="48" y="29"/>
                  </a:cxn>
                </a:cxnLst>
                <a:rect l="0" t="0" r="r" b="b"/>
                <a:pathLst>
                  <a:path w="49" h="30">
                    <a:moveTo>
                      <a:pt x="0" y="0"/>
                    </a:moveTo>
                    <a:lnTo>
                      <a:pt x="46" y="28"/>
                    </a:lnTo>
                    <a:lnTo>
                      <a:pt x="48" y="2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3" name="Freeform 25"/>
              <p:cNvSpPr>
                <a:spLocks/>
              </p:cNvSpPr>
              <p:nvPr/>
            </p:nvSpPr>
            <p:spPr bwMode="auto">
              <a:xfrm>
                <a:off x="3730" y="2096"/>
                <a:ext cx="49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29"/>
                  </a:cxn>
                  <a:cxn ang="0">
                    <a:pos x="48" y="30"/>
                  </a:cxn>
                </a:cxnLst>
                <a:rect l="0" t="0" r="r" b="b"/>
                <a:pathLst>
                  <a:path w="49" h="31">
                    <a:moveTo>
                      <a:pt x="0" y="0"/>
                    </a:moveTo>
                    <a:lnTo>
                      <a:pt x="46" y="29"/>
                    </a:lnTo>
                    <a:lnTo>
                      <a:pt x="48" y="3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4" name="Freeform 26"/>
              <p:cNvSpPr>
                <a:spLocks/>
              </p:cNvSpPr>
              <p:nvPr/>
            </p:nvSpPr>
            <p:spPr bwMode="auto">
              <a:xfrm>
                <a:off x="3776" y="2125"/>
                <a:ext cx="45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32"/>
                  </a:cxn>
                  <a:cxn ang="0">
                    <a:pos x="44" y="32"/>
                  </a:cxn>
                </a:cxnLst>
                <a:rect l="0" t="0" r="r" b="b"/>
                <a:pathLst>
                  <a:path w="45" h="33">
                    <a:moveTo>
                      <a:pt x="0" y="0"/>
                    </a:moveTo>
                    <a:lnTo>
                      <a:pt x="42" y="32"/>
                    </a:lnTo>
                    <a:lnTo>
                      <a:pt x="44" y="3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5" name="Freeform 27"/>
              <p:cNvSpPr>
                <a:spLocks/>
              </p:cNvSpPr>
              <p:nvPr/>
            </p:nvSpPr>
            <p:spPr bwMode="auto">
              <a:xfrm>
                <a:off x="3819" y="2157"/>
                <a:ext cx="46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30"/>
                  </a:cxn>
                  <a:cxn ang="0">
                    <a:pos x="45" y="30"/>
                  </a:cxn>
                </a:cxnLst>
                <a:rect l="0" t="0" r="r" b="b"/>
                <a:pathLst>
                  <a:path w="46" h="31">
                    <a:moveTo>
                      <a:pt x="0" y="0"/>
                    </a:moveTo>
                    <a:lnTo>
                      <a:pt x="44" y="30"/>
                    </a:lnTo>
                    <a:lnTo>
                      <a:pt x="45" y="3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6" name="Freeform 28"/>
              <p:cNvSpPr>
                <a:spLocks/>
              </p:cNvSpPr>
              <p:nvPr/>
            </p:nvSpPr>
            <p:spPr bwMode="auto">
              <a:xfrm>
                <a:off x="3864" y="2187"/>
                <a:ext cx="43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33"/>
                  </a:cxn>
                  <a:cxn ang="0">
                    <a:pos x="42" y="34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42" y="33"/>
                    </a:lnTo>
                    <a:lnTo>
                      <a:pt x="42" y="3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7" name="Freeform 29"/>
              <p:cNvSpPr>
                <a:spLocks/>
              </p:cNvSpPr>
              <p:nvPr/>
            </p:nvSpPr>
            <p:spPr bwMode="auto">
              <a:xfrm>
                <a:off x="3906" y="2220"/>
                <a:ext cx="42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33"/>
                  </a:cxn>
                  <a:cxn ang="0">
                    <a:pos x="41" y="34"/>
                  </a:cxn>
                </a:cxnLst>
                <a:rect l="0" t="0" r="r" b="b"/>
                <a:pathLst>
                  <a:path w="42" h="35">
                    <a:moveTo>
                      <a:pt x="0" y="0"/>
                    </a:moveTo>
                    <a:lnTo>
                      <a:pt x="39" y="33"/>
                    </a:lnTo>
                    <a:lnTo>
                      <a:pt x="41" y="3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8" name="Freeform 30"/>
              <p:cNvSpPr>
                <a:spLocks/>
              </p:cNvSpPr>
              <p:nvPr/>
            </p:nvSpPr>
            <p:spPr bwMode="auto">
              <a:xfrm>
                <a:off x="3947" y="2253"/>
                <a:ext cx="4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32"/>
                  </a:cxn>
                  <a:cxn ang="0">
                    <a:pos x="40" y="33"/>
                  </a:cxn>
                </a:cxnLst>
                <a:rect l="0" t="0" r="r" b="b"/>
                <a:pathLst>
                  <a:path w="41" h="34">
                    <a:moveTo>
                      <a:pt x="0" y="0"/>
                    </a:moveTo>
                    <a:lnTo>
                      <a:pt x="39" y="32"/>
                    </a:lnTo>
                    <a:lnTo>
                      <a:pt x="40" y="3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19" name="Freeform 31"/>
              <p:cNvSpPr>
                <a:spLocks/>
              </p:cNvSpPr>
              <p:nvPr/>
            </p:nvSpPr>
            <p:spPr bwMode="auto">
              <a:xfrm>
                <a:off x="3986" y="2286"/>
                <a:ext cx="41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35"/>
                  </a:cxn>
                  <a:cxn ang="0">
                    <a:pos x="40" y="35"/>
                  </a:cxn>
                </a:cxnLst>
                <a:rect l="0" t="0" r="r" b="b"/>
                <a:pathLst>
                  <a:path w="41" h="36">
                    <a:moveTo>
                      <a:pt x="0" y="0"/>
                    </a:moveTo>
                    <a:lnTo>
                      <a:pt x="38" y="35"/>
                    </a:lnTo>
                    <a:lnTo>
                      <a:pt x="40" y="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0" name="Freeform 32"/>
              <p:cNvSpPr>
                <a:spLocks/>
              </p:cNvSpPr>
              <p:nvPr/>
            </p:nvSpPr>
            <p:spPr bwMode="auto">
              <a:xfrm>
                <a:off x="4025" y="2321"/>
                <a:ext cx="40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35"/>
                  </a:cxn>
                  <a:cxn ang="0">
                    <a:pos x="39" y="35"/>
                  </a:cxn>
                </a:cxnLst>
                <a:rect l="0" t="0" r="r" b="b"/>
                <a:pathLst>
                  <a:path w="40" h="36">
                    <a:moveTo>
                      <a:pt x="0" y="0"/>
                    </a:moveTo>
                    <a:lnTo>
                      <a:pt x="37" y="35"/>
                    </a:lnTo>
                    <a:lnTo>
                      <a:pt x="39" y="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1" name="Freeform 33"/>
              <p:cNvSpPr>
                <a:spLocks/>
              </p:cNvSpPr>
              <p:nvPr/>
            </p:nvSpPr>
            <p:spPr bwMode="auto">
              <a:xfrm>
                <a:off x="4061" y="2356"/>
                <a:ext cx="37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35"/>
                  </a:cxn>
                  <a:cxn ang="0">
                    <a:pos x="36" y="35"/>
                  </a:cxn>
                </a:cxnLst>
                <a:rect l="0" t="0" r="r" b="b"/>
                <a:pathLst>
                  <a:path w="37" h="36">
                    <a:moveTo>
                      <a:pt x="0" y="0"/>
                    </a:moveTo>
                    <a:lnTo>
                      <a:pt x="35" y="35"/>
                    </a:lnTo>
                    <a:lnTo>
                      <a:pt x="36" y="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2" name="Freeform 34"/>
              <p:cNvSpPr>
                <a:spLocks/>
              </p:cNvSpPr>
              <p:nvPr/>
            </p:nvSpPr>
            <p:spPr bwMode="auto">
              <a:xfrm>
                <a:off x="4097" y="2391"/>
                <a:ext cx="27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4"/>
                  </a:cxn>
                  <a:cxn ang="0">
                    <a:pos x="26" y="25"/>
                  </a:cxn>
                </a:cxnLst>
                <a:rect l="0" t="0" r="r" b="b"/>
                <a:pathLst>
                  <a:path w="27" h="26">
                    <a:moveTo>
                      <a:pt x="0" y="0"/>
                    </a:moveTo>
                    <a:lnTo>
                      <a:pt x="24" y="24"/>
                    </a:lnTo>
                    <a:lnTo>
                      <a:pt x="26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3" name="Freeform 35"/>
              <p:cNvSpPr>
                <a:spLocks/>
              </p:cNvSpPr>
              <p:nvPr/>
            </p:nvSpPr>
            <p:spPr bwMode="auto">
              <a:xfrm>
                <a:off x="4122" y="2415"/>
                <a:ext cx="24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24"/>
                  </a:cxn>
                  <a:cxn ang="0">
                    <a:pos x="23" y="24"/>
                  </a:cxn>
                </a:cxnLst>
                <a:rect l="0" t="0" r="r" b="b"/>
                <a:pathLst>
                  <a:path w="24" h="25">
                    <a:moveTo>
                      <a:pt x="0" y="0"/>
                    </a:moveTo>
                    <a:lnTo>
                      <a:pt x="22" y="24"/>
                    </a:lnTo>
                    <a:lnTo>
                      <a:pt x="23" y="2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4" name="Freeform 36"/>
              <p:cNvSpPr>
                <a:spLocks/>
              </p:cNvSpPr>
              <p:nvPr/>
            </p:nvSpPr>
            <p:spPr bwMode="auto">
              <a:xfrm>
                <a:off x="4144" y="2439"/>
                <a:ext cx="27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6"/>
                  </a:cxn>
                  <a:cxn ang="0">
                    <a:pos x="26" y="27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lnTo>
                      <a:pt x="24" y="26"/>
                    </a:lnTo>
                    <a:lnTo>
                      <a:pt x="26" y="2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5" name="Freeform 37"/>
              <p:cNvSpPr>
                <a:spLocks/>
              </p:cNvSpPr>
              <p:nvPr/>
            </p:nvSpPr>
            <p:spPr bwMode="auto">
              <a:xfrm>
                <a:off x="4167" y="2465"/>
                <a:ext cx="2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24"/>
                  </a:cxn>
                  <a:cxn ang="0">
                    <a:pos x="25" y="25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23" y="24"/>
                    </a:lnTo>
                    <a:lnTo>
                      <a:pt x="25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6" name="Freeform 38"/>
              <p:cNvSpPr>
                <a:spLocks/>
              </p:cNvSpPr>
              <p:nvPr/>
            </p:nvSpPr>
            <p:spPr bwMode="auto">
              <a:xfrm>
                <a:off x="4190" y="2489"/>
                <a:ext cx="2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5"/>
                  </a:cxn>
                  <a:cxn ang="0">
                    <a:pos x="26" y="26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24" y="25"/>
                    </a:lnTo>
                    <a:lnTo>
                      <a:pt x="26" y="2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7" name="Freeform 39"/>
              <p:cNvSpPr>
                <a:spLocks/>
              </p:cNvSpPr>
              <p:nvPr/>
            </p:nvSpPr>
            <p:spPr bwMode="auto">
              <a:xfrm>
                <a:off x="4215" y="2514"/>
                <a:ext cx="2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24"/>
                  </a:cxn>
                  <a:cxn ang="0">
                    <a:pos x="25" y="25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23" y="24"/>
                    </a:lnTo>
                    <a:lnTo>
                      <a:pt x="25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8" name="Freeform 40"/>
              <p:cNvSpPr>
                <a:spLocks/>
              </p:cNvSpPr>
              <p:nvPr/>
            </p:nvSpPr>
            <p:spPr bwMode="auto">
              <a:xfrm>
                <a:off x="4237" y="2537"/>
                <a:ext cx="27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6"/>
                  </a:cxn>
                  <a:cxn ang="0">
                    <a:pos x="26" y="27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lnTo>
                      <a:pt x="24" y="26"/>
                    </a:lnTo>
                    <a:lnTo>
                      <a:pt x="26" y="2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auto">
              <a:xfrm>
                <a:off x="4260" y="2563"/>
                <a:ext cx="2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24"/>
                  </a:cxn>
                  <a:cxn ang="0">
                    <a:pos x="25" y="25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23" y="24"/>
                    </a:lnTo>
                    <a:lnTo>
                      <a:pt x="25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0" name="Freeform 42"/>
              <p:cNvSpPr>
                <a:spLocks/>
              </p:cNvSpPr>
              <p:nvPr/>
            </p:nvSpPr>
            <p:spPr bwMode="auto">
              <a:xfrm>
                <a:off x="4284" y="2586"/>
                <a:ext cx="2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26"/>
                  </a:cxn>
                  <a:cxn ang="0">
                    <a:pos x="25" y="27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24" y="26"/>
                    </a:lnTo>
                    <a:lnTo>
                      <a:pt x="25" y="2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1" name="Freeform 43"/>
              <p:cNvSpPr>
                <a:spLocks/>
              </p:cNvSpPr>
              <p:nvPr/>
            </p:nvSpPr>
            <p:spPr bwMode="auto">
              <a:xfrm>
                <a:off x="4309" y="2612"/>
                <a:ext cx="2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24"/>
                  </a:cxn>
                  <a:cxn ang="0">
                    <a:pos x="25" y="25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23" y="24"/>
                    </a:lnTo>
                    <a:lnTo>
                      <a:pt x="25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2" name="Freeform 44"/>
              <p:cNvSpPr>
                <a:spLocks/>
              </p:cNvSpPr>
              <p:nvPr/>
            </p:nvSpPr>
            <p:spPr bwMode="auto">
              <a:xfrm>
                <a:off x="4330" y="2636"/>
                <a:ext cx="1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5"/>
                  </a:cxn>
                  <a:cxn ang="0">
                    <a:pos x="16" y="16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4" y="15"/>
                    </a:lnTo>
                    <a:lnTo>
                      <a:pt x="16" y="1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3" name="Freeform 45"/>
              <p:cNvSpPr>
                <a:spLocks/>
              </p:cNvSpPr>
              <p:nvPr/>
            </p:nvSpPr>
            <p:spPr bwMode="auto">
              <a:xfrm>
                <a:off x="4343" y="2651"/>
                <a:ext cx="17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16" y="15"/>
                  </a:cxn>
                </a:cxnLst>
                <a:rect l="0" t="0" r="r" b="b"/>
                <a:pathLst>
                  <a:path w="17" h="16">
                    <a:moveTo>
                      <a:pt x="0" y="0"/>
                    </a:moveTo>
                    <a:lnTo>
                      <a:pt x="14" y="14"/>
                    </a:lnTo>
                    <a:lnTo>
                      <a:pt x="16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4" name="Freeform 46"/>
              <p:cNvSpPr>
                <a:spLocks/>
              </p:cNvSpPr>
              <p:nvPr/>
            </p:nvSpPr>
            <p:spPr bwMode="auto">
              <a:xfrm>
                <a:off x="4357" y="2665"/>
                <a:ext cx="1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15" y="14"/>
                  </a:cxn>
                </a:cxnLst>
                <a:rect l="0" t="0" r="r" b="b"/>
                <a:pathLst>
                  <a:path w="16" h="15">
                    <a:moveTo>
                      <a:pt x="0" y="0"/>
                    </a:moveTo>
                    <a:lnTo>
                      <a:pt x="14" y="14"/>
                    </a:lnTo>
                    <a:lnTo>
                      <a:pt x="15" y="1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5" name="Freeform 47"/>
              <p:cNvSpPr>
                <a:spLocks/>
              </p:cNvSpPr>
              <p:nvPr/>
            </p:nvSpPr>
            <p:spPr bwMode="auto">
              <a:xfrm>
                <a:off x="4372" y="2679"/>
                <a:ext cx="1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4"/>
                  </a:cxn>
                  <a:cxn ang="0">
                    <a:pos x="12" y="15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lnTo>
                      <a:pt x="12" y="14"/>
                    </a:lnTo>
                    <a:lnTo>
                      <a:pt x="12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6" name="Freeform 48"/>
              <p:cNvSpPr>
                <a:spLocks/>
              </p:cNvSpPr>
              <p:nvPr/>
            </p:nvSpPr>
            <p:spPr bwMode="auto">
              <a:xfrm>
                <a:off x="4384" y="2693"/>
                <a:ext cx="1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4"/>
                  </a:cxn>
                  <a:cxn ang="0">
                    <a:pos x="15" y="15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13" y="14"/>
                    </a:lnTo>
                    <a:lnTo>
                      <a:pt x="15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7" name="Freeform 49"/>
              <p:cNvSpPr>
                <a:spLocks/>
              </p:cNvSpPr>
              <p:nvPr/>
            </p:nvSpPr>
            <p:spPr bwMode="auto">
              <a:xfrm>
                <a:off x="4397" y="2707"/>
                <a:ext cx="17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4"/>
                  </a:cxn>
                  <a:cxn ang="0">
                    <a:pos x="16" y="15"/>
                  </a:cxn>
                </a:cxnLst>
                <a:rect l="0" t="0" r="r" b="b"/>
                <a:pathLst>
                  <a:path w="17" h="16">
                    <a:moveTo>
                      <a:pt x="0" y="0"/>
                    </a:moveTo>
                    <a:lnTo>
                      <a:pt x="14" y="14"/>
                    </a:lnTo>
                    <a:lnTo>
                      <a:pt x="16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8" name="Freeform 50"/>
              <p:cNvSpPr>
                <a:spLocks/>
              </p:cNvSpPr>
              <p:nvPr/>
            </p:nvSpPr>
            <p:spPr bwMode="auto">
              <a:xfrm>
                <a:off x="4412" y="2722"/>
                <a:ext cx="1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4"/>
                  </a:cxn>
                  <a:cxn ang="0">
                    <a:pos x="13" y="15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13" y="14"/>
                    </a:lnTo>
                    <a:lnTo>
                      <a:pt x="13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39" name="Line 51"/>
              <p:cNvSpPr>
                <a:spLocks noChangeShapeType="1"/>
              </p:cNvSpPr>
              <p:nvPr/>
            </p:nvSpPr>
            <p:spPr bwMode="auto">
              <a:xfrm>
                <a:off x="4434" y="274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3540" name="Freeform 52"/>
              <p:cNvSpPr>
                <a:spLocks/>
              </p:cNvSpPr>
              <p:nvPr/>
            </p:nvSpPr>
            <p:spPr bwMode="auto">
              <a:xfrm>
                <a:off x="4439" y="2750"/>
                <a:ext cx="1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14"/>
                  </a:cxn>
                  <a:cxn ang="0">
                    <a:pos x="14" y="15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12" y="14"/>
                    </a:lnTo>
                    <a:lnTo>
                      <a:pt x="14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41" name="Freeform 53"/>
              <p:cNvSpPr>
                <a:spLocks/>
              </p:cNvSpPr>
              <p:nvPr/>
            </p:nvSpPr>
            <p:spPr bwMode="auto">
              <a:xfrm>
                <a:off x="4452" y="2764"/>
                <a:ext cx="1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14"/>
                  </a:cxn>
                  <a:cxn ang="0">
                    <a:pos x="14" y="15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13" y="14"/>
                    </a:lnTo>
                    <a:lnTo>
                      <a:pt x="14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42" name="Freeform 54"/>
              <p:cNvSpPr>
                <a:spLocks/>
              </p:cNvSpPr>
              <p:nvPr/>
            </p:nvSpPr>
            <p:spPr bwMode="auto">
              <a:xfrm>
                <a:off x="4465" y="2778"/>
                <a:ext cx="29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26"/>
                  </a:cxn>
                  <a:cxn ang="0">
                    <a:pos x="28" y="26"/>
                  </a:cxn>
                </a:cxnLst>
                <a:rect l="0" t="0" r="r" b="b"/>
                <a:pathLst>
                  <a:path w="29" h="27">
                    <a:moveTo>
                      <a:pt x="0" y="0"/>
                    </a:moveTo>
                    <a:lnTo>
                      <a:pt x="26" y="26"/>
                    </a:lnTo>
                    <a:lnTo>
                      <a:pt x="28" y="2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43" name="Line 55"/>
              <p:cNvSpPr>
                <a:spLocks noChangeShapeType="1"/>
              </p:cNvSpPr>
              <p:nvPr/>
            </p:nvSpPr>
            <p:spPr bwMode="auto">
              <a:xfrm>
                <a:off x="4505" y="2817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3544" name="Freeform 56"/>
              <p:cNvSpPr>
                <a:spLocks/>
              </p:cNvSpPr>
              <p:nvPr/>
            </p:nvSpPr>
            <p:spPr bwMode="auto">
              <a:xfrm>
                <a:off x="4518" y="2826"/>
                <a:ext cx="31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1"/>
                  </a:cxn>
                  <a:cxn ang="0">
                    <a:pos x="30" y="22"/>
                  </a:cxn>
                </a:cxnLst>
                <a:rect l="0" t="0" r="r" b="b"/>
                <a:pathLst>
                  <a:path w="31" h="23">
                    <a:moveTo>
                      <a:pt x="0" y="0"/>
                    </a:moveTo>
                    <a:lnTo>
                      <a:pt x="28" y="21"/>
                    </a:lnTo>
                    <a:lnTo>
                      <a:pt x="30" y="2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45" name="Freeform 57"/>
              <p:cNvSpPr>
                <a:spLocks/>
              </p:cNvSpPr>
              <p:nvPr/>
            </p:nvSpPr>
            <p:spPr bwMode="auto">
              <a:xfrm>
                <a:off x="4546" y="2847"/>
                <a:ext cx="35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20"/>
                  </a:cxn>
                  <a:cxn ang="0">
                    <a:pos x="34" y="21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lnTo>
                      <a:pt x="32" y="20"/>
                    </a:lnTo>
                    <a:lnTo>
                      <a:pt x="34" y="2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46" name="Freeform 58"/>
              <p:cNvSpPr>
                <a:spLocks/>
              </p:cNvSpPr>
              <p:nvPr/>
            </p:nvSpPr>
            <p:spPr bwMode="auto">
              <a:xfrm>
                <a:off x="4579" y="2867"/>
                <a:ext cx="3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9"/>
                  </a:cxn>
                  <a:cxn ang="0">
                    <a:pos x="33" y="20"/>
                  </a:cxn>
                </a:cxnLst>
                <a:rect l="0" t="0" r="r" b="b"/>
                <a:pathLst>
                  <a:path w="34" h="21">
                    <a:moveTo>
                      <a:pt x="0" y="0"/>
                    </a:moveTo>
                    <a:lnTo>
                      <a:pt x="32" y="19"/>
                    </a:lnTo>
                    <a:lnTo>
                      <a:pt x="33" y="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47" name="Freeform 59"/>
              <p:cNvSpPr>
                <a:spLocks/>
              </p:cNvSpPr>
              <p:nvPr/>
            </p:nvSpPr>
            <p:spPr bwMode="auto">
              <a:xfrm>
                <a:off x="4611" y="2886"/>
                <a:ext cx="3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9"/>
                  </a:cxn>
                  <a:cxn ang="0">
                    <a:pos x="35" y="20"/>
                  </a:cxn>
                </a:cxnLst>
                <a:rect l="0" t="0" r="r" b="b"/>
                <a:pathLst>
                  <a:path w="36" h="21">
                    <a:moveTo>
                      <a:pt x="0" y="0"/>
                    </a:moveTo>
                    <a:lnTo>
                      <a:pt x="35" y="19"/>
                    </a:lnTo>
                    <a:lnTo>
                      <a:pt x="35" y="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48" name="Freeform 60"/>
              <p:cNvSpPr>
                <a:spLocks/>
              </p:cNvSpPr>
              <p:nvPr/>
            </p:nvSpPr>
            <p:spPr bwMode="auto">
              <a:xfrm>
                <a:off x="4646" y="2904"/>
                <a:ext cx="37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17"/>
                  </a:cxn>
                  <a:cxn ang="0">
                    <a:pos x="36" y="18"/>
                  </a:cxn>
                </a:cxnLst>
                <a:rect l="0" t="0" r="r" b="b"/>
                <a:pathLst>
                  <a:path w="37" h="19">
                    <a:moveTo>
                      <a:pt x="0" y="0"/>
                    </a:moveTo>
                    <a:lnTo>
                      <a:pt x="34" y="17"/>
                    </a:lnTo>
                    <a:lnTo>
                      <a:pt x="36" y="1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49" name="Freeform 61"/>
              <p:cNvSpPr>
                <a:spLocks/>
              </p:cNvSpPr>
              <p:nvPr/>
            </p:nvSpPr>
            <p:spPr bwMode="auto">
              <a:xfrm>
                <a:off x="4681" y="2922"/>
                <a:ext cx="37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4"/>
                  </a:cxn>
                  <a:cxn ang="0">
                    <a:pos x="36" y="15"/>
                  </a:cxn>
                </a:cxnLst>
                <a:rect l="0" t="0" r="r" b="b"/>
                <a:pathLst>
                  <a:path w="37" h="16">
                    <a:moveTo>
                      <a:pt x="0" y="0"/>
                    </a:moveTo>
                    <a:lnTo>
                      <a:pt x="35" y="14"/>
                    </a:lnTo>
                    <a:lnTo>
                      <a:pt x="36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0" name="Freeform 62"/>
              <p:cNvSpPr>
                <a:spLocks/>
              </p:cNvSpPr>
              <p:nvPr/>
            </p:nvSpPr>
            <p:spPr bwMode="auto">
              <a:xfrm>
                <a:off x="4714" y="2936"/>
                <a:ext cx="42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17"/>
                  </a:cxn>
                  <a:cxn ang="0">
                    <a:pos x="41" y="18"/>
                  </a:cxn>
                </a:cxnLst>
                <a:rect l="0" t="0" r="r" b="b"/>
                <a:pathLst>
                  <a:path w="42" h="19">
                    <a:moveTo>
                      <a:pt x="0" y="0"/>
                    </a:moveTo>
                    <a:lnTo>
                      <a:pt x="39" y="17"/>
                    </a:lnTo>
                    <a:lnTo>
                      <a:pt x="41" y="1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1" name="Freeform 63"/>
              <p:cNvSpPr>
                <a:spLocks/>
              </p:cNvSpPr>
              <p:nvPr/>
            </p:nvSpPr>
            <p:spPr bwMode="auto">
              <a:xfrm>
                <a:off x="4752" y="2953"/>
                <a:ext cx="4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" y="16"/>
                  </a:cxn>
                  <a:cxn ang="0">
                    <a:pos x="39" y="17"/>
                  </a:cxn>
                </a:cxnLst>
                <a:rect l="0" t="0" r="r" b="b"/>
                <a:pathLst>
                  <a:path w="40" h="18">
                    <a:moveTo>
                      <a:pt x="0" y="0"/>
                    </a:moveTo>
                    <a:lnTo>
                      <a:pt x="37" y="16"/>
                    </a:lnTo>
                    <a:lnTo>
                      <a:pt x="39" y="1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2" name="Freeform 64"/>
              <p:cNvSpPr>
                <a:spLocks/>
              </p:cNvSpPr>
              <p:nvPr/>
            </p:nvSpPr>
            <p:spPr bwMode="auto">
              <a:xfrm>
                <a:off x="4788" y="2969"/>
                <a:ext cx="34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1"/>
                  </a:cxn>
                  <a:cxn ang="0">
                    <a:pos x="33" y="12"/>
                  </a:cxn>
                </a:cxnLst>
                <a:rect l="0" t="0" r="r" b="b"/>
                <a:pathLst>
                  <a:path w="34" h="13">
                    <a:moveTo>
                      <a:pt x="0" y="0"/>
                    </a:moveTo>
                    <a:lnTo>
                      <a:pt x="31" y="11"/>
                    </a:lnTo>
                    <a:lnTo>
                      <a:pt x="33" y="1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3" name="Freeform 65"/>
              <p:cNvSpPr>
                <a:spLocks/>
              </p:cNvSpPr>
              <p:nvPr/>
            </p:nvSpPr>
            <p:spPr bwMode="auto">
              <a:xfrm>
                <a:off x="4819" y="2981"/>
                <a:ext cx="3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12"/>
                  </a:cxn>
                  <a:cxn ang="0">
                    <a:pos x="30" y="13"/>
                  </a:cxn>
                </a:cxnLst>
                <a:rect l="0" t="0" r="r" b="b"/>
                <a:pathLst>
                  <a:path w="31" h="14">
                    <a:moveTo>
                      <a:pt x="0" y="0"/>
                    </a:moveTo>
                    <a:lnTo>
                      <a:pt x="29" y="12"/>
                    </a:lnTo>
                    <a:lnTo>
                      <a:pt x="30" y="1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4" name="Freeform 66"/>
              <p:cNvSpPr>
                <a:spLocks/>
              </p:cNvSpPr>
              <p:nvPr/>
            </p:nvSpPr>
            <p:spPr bwMode="auto">
              <a:xfrm>
                <a:off x="4848" y="2993"/>
                <a:ext cx="36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11"/>
                  </a:cxn>
                  <a:cxn ang="0">
                    <a:pos x="35" y="12"/>
                  </a:cxn>
                </a:cxnLst>
                <a:rect l="0" t="0" r="r" b="b"/>
                <a:pathLst>
                  <a:path w="36" h="13">
                    <a:moveTo>
                      <a:pt x="0" y="0"/>
                    </a:moveTo>
                    <a:lnTo>
                      <a:pt x="33" y="11"/>
                    </a:lnTo>
                    <a:lnTo>
                      <a:pt x="35" y="1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5" name="Freeform 67"/>
              <p:cNvSpPr>
                <a:spLocks/>
              </p:cNvSpPr>
              <p:nvPr/>
            </p:nvSpPr>
            <p:spPr bwMode="auto">
              <a:xfrm>
                <a:off x="4881" y="3005"/>
                <a:ext cx="3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1"/>
                  </a:cxn>
                  <a:cxn ang="0">
                    <a:pos x="33" y="11"/>
                  </a:cxn>
                </a:cxnLst>
                <a:rect l="0" t="0" r="r" b="b"/>
                <a:pathLst>
                  <a:path w="34" h="12">
                    <a:moveTo>
                      <a:pt x="0" y="0"/>
                    </a:moveTo>
                    <a:lnTo>
                      <a:pt x="31" y="11"/>
                    </a:lnTo>
                    <a:lnTo>
                      <a:pt x="33" y="1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6" name="Freeform 68"/>
              <p:cNvSpPr>
                <a:spLocks/>
              </p:cNvSpPr>
              <p:nvPr/>
            </p:nvSpPr>
            <p:spPr bwMode="auto">
              <a:xfrm>
                <a:off x="4911" y="3016"/>
                <a:ext cx="3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2"/>
                  </a:cxn>
                  <a:cxn ang="0">
                    <a:pos x="33" y="13"/>
                  </a:cxn>
                </a:cxnLst>
                <a:rect l="0" t="0" r="r" b="b"/>
                <a:pathLst>
                  <a:path w="34" h="14">
                    <a:moveTo>
                      <a:pt x="0" y="0"/>
                    </a:moveTo>
                    <a:lnTo>
                      <a:pt x="31" y="12"/>
                    </a:lnTo>
                    <a:lnTo>
                      <a:pt x="33" y="1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7" name="Freeform 69"/>
              <p:cNvSpPr>
                <a:spLocks/>
              </p:cNvSpPr>
              <p:nvPr/>
            </p:nvSpPr>
            <p:spPr bwMode="auto">
              <a:xfrm>
                <a:off x="4942" y="3027"/>
                <a:ext cx="3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1"/>
                  </a:cxn>
                  <a:cxn ang="0">
                    <a:pos x="34" y="11"/>
                  </a:cxn>
                </a:cxnLst>
                <a:rect l="0" t="0" r="r" b="b"/>
                <a:pathLst>
                  <a:path w="35" h="12">
                    <a:moveTo>
                      <a:pt x="0" y="0"/>
                    </a:moveTo>
                    <a:lnTo>
                      <a:pt x="32" y="11"/>
                    </a:lnTo>
                    <a:lnTo>
                      <a:pt x="34" y="1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8" name="Freeform 70"/>
              <p:cNvSpPr>
                <a:spLocks/>
              </p:cNvSpPr>
              <p:nvPr/>
            </p:nvSpPr>
            <p:spPr bwMode="auto">
              <a:xfrm>
                <a:off x="4975" y="3038"/>
                <a:ext cx="33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1"/>
                  </a:cxn>
                  <a:cxn ang="0">
                    <a:pos x="32" y="12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30" y="11"/>
                    </a:lnTo>
                    <a:lnTo>
                      <a:pt x="32" y="1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59" name="Freeform 71"/>
              <p:cNvSpPr>
                <a:spLocks/>
              </p:cNvSpPr>
              <p:nvPr/>
            </p:nvSpPr>
            <p:spPr bwMode="auto">
              <a:xfrm>
                <a:off x="5004" y="3049"/>
                <a:ext cx="3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10"/>
                  </a:cxn>
                  <a:cxn ang="0">
                    <a:pos x="35" y="11"/>
                  </a:cxn>
                </a:cxnLst>
                <a:rect l="0" t="0" r="r" b="b"/>
                <a:pathLst>
                  <a:path w="36" h="12">
                    <a:moveTo>
                      <a:pt x="0" y="0"/>
                    </a:moveTo>
                    <a:lnTo>
                      <a:pt x="33" y="10"/>
                    </a:lnTo>
                    <a:lnTo>
                      <a:pt x="35" y="1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0" name="Freeform 72"/>
              <p:cNvSpPr>
                <a:spLocks/>
              </p:cNvSpPr>
              <p:nvPr/>
            </p:nvSpPr>
            <p:spPr bwMode="auto">
              <a:xfrm>
                <a:off x="5038" y="3059"/>
                <a:ext cx="33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0"/>
                  </a:cxn>
                  <a:cxn ang="0">
                    <a:pos x="32" y="10"/>
                  </a:cxn>
                </a:cxnLst>
                <a:rect l="0" t="0" r="r" b="b"/>
                <a:pathLst>
                  <a:path w="33" h="11">
                    <a:moveTo>
                      <a:pt x="0" y="0"/>
                    </a:moveTo>
                    <a:lnTo>
                      <a:pt x="31" y="10"/>
                    </a:lnTo>
                    <a:lnTo>
                      <a:pt x="32" y="1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1" name="Freeform 73"/>
              <p:cNvSpPr>
                <a:spLocks/>
              </p:cNvSpPr>
              <p:nvPr/>
            </p:nvSpPr>
            <p:spPr bwMode="auto">
              <a:xfrm>
                <a:off x="5070" y="3069"/>
                <a:ext cx="3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0"/>
                  </a:cxn>
                  <a:cxn ang="0">
                    <a:pos x="33" y="11"/>
                  </a:cxn>
                </a:cxnLst>
                <a:rect l="0" t="0" r="r" b="b"/>
                <a:pathLst>
                  <a:path w="34" h="12">
                    <a:moveTo>
                      <a:pt x="0" y="0"/>
                    </a:moveTo>
                    <a:lnTo>
                      <a:pt x="32" y="10"/>
                    </a:lnTo>
                    <a:lnTo>
                      <a:pt x="33" y="1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2" name="Freeform 74"/>
              <p:cNvSpPr>
                <a:spLocks/>
              </p:cNvSpPr>
              <p:nvPr/>
            </p:nvSpPr>
            <p:spPr bwMode="auto">
              <a:xfrm>
                <a:off x="5101" y="3079"/>
                <a:ext cx="31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9"/>
                  </a:cxn>
                  <a:cxn ang="0">
                    <a:pos x="30" y="10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28" y="9"/>
                    </a:lnTo>
                    <a:lnTo>
                      <a:pt x="30" y="1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3" name="Freeform 75"/>
              <p:cNvSpPr>
                <a:spLocks/>
              </p:cNvSpPr>
              <p:nvPr/>
            </p:nvSpPr>
            <p:spPr bwMode="auto">
              <a:xfrm>
                <a:off x="5130" y="3087"/>
                <a:ext cx="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9"/>
                  </a:cxn>
                  <a:cxn ang="0">
                    <a:pos x="28" y="9"/>
                  </a:cxn>
                </a:cxnLst>
                <a:rect l="0" t="0" r="r" b="b"/>
                <a:pathLst>
                  <a:path w="29" h="10">
                    <a:moveTo>
                      <a:pt x="0" y="0"/>
                    </a:moveTo>
                    <a:lnTo>
                      <a:pt x="27" y="9"/>
                    </a:lnTo>
                    <a:lnTo>
                      <a:pt x="28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4" name="Freeform 76"/>
              <p:cNvSpPr>
                <a:spLocks/>
              </p:cNvSpPr>
              <p:nvPr/>
            </p:nvSpPr>
            <p:spPr bwMode="auto">
              <a:xfrm>
                <a:off x="5157" y="3096"/>
                <a:ext cx="2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27" y="8"/>
                  </a:cxn>
                </a:cxnLst>
                <a:rect l="0" t="0" r="r" b="b"/>
                <a:pathLst>
                  <a:path w="28" h="9">
                    <a:moveTo>
                      <a:pt x="0" y="0"/>
                    </a:moveTo>
                    <a:lnTo>
                      <a:pt x="27" y="7"/>
                    </a:lnTo>
                    <a:lnTo>
                      <a:pt x="27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5" name="Freeform 77"/>
              <p:cNvSpPr>
                <a:spLocks/>
              </p:cNvSpPr>
              <p:nvPr/>
            </p:nvSpPr>
            <p:spPr bwMode="auto">
              <a:xfrm>
                <a:off x="5184" y="3102"/>
                <a:ext cx="3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8"/>
                  </a:cxn>
                  <a:cxn ang="0">
                    <a:pos x="29" y="9"/>
                  </a:cxn>
                </a:cxnLst>
                <a:rect l="0" t="0" r="r" b="b"/>
                <a:pathLst>
                  <a:path w="30" h="10">
                    <a:moveTo>
                      <a:pt x="0" y="0"/>
                    </a:moveTo>
                    <a:lnTo>
                      <a:pt x="29" y="8"/>
                    </a:lnTo>
                    <a:lnTo>
                      <a:pt x="29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6" name="Freeform 78"/>
              <p:cNvSpPr>
                <a:spLocks/>
              </p:cNvSpPr>
              <p:nvPr/>
            </p:nvSpPr>
            <p:spPr bwMode="auto">
              <a:xfrm>
                <a:off x="5213" y="3109"/>
                <a:ext cx="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8"/>
                  </a:cxn>
                  <a:cxn ang="0">
                    <a:pos x="28" y="9"/>
                  </a:cxn>
                </a:cxnLst>
                <a:rect l="0" t="0" r="r" b="b"/>
                <a:pathLst>
                  <a:path w="29" h="10">
                    <a:moveTo>
                      <a:pt x="0" y="0"/>
                    </a:moveTo>
                    <a:lnTo>
                      <a:pt x="26" y="8"/>
                    </a:lnTo>
                    <a:lnTo>
                      <a:pt x="28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7" name="Freeform 79"/>
              <p:cNvSpPr>
                <a:spLocks/>
              </p:cNvSpPr>
              <p:nvPr/>
            </p:nvSpPr>
            <p:spPr bwMode="auto">
              <a:xfrm>
                <a:off x="5237" y="3117"/>
                <a:ext cx="3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6"/>
                  </a:cxn>
                  <a:cxn ang="0">
                    <a:pos x="33" y="7"/>
                  </a:cxn>
                </a:cxnLst>
                <a:rect l="0" t="0" r="r" b="b"/>
                <a:pathLst>
                  <a:path w="34" h="8">
                    <a:moveTo>
                      <a:pt x="0" y="0"/>
                    </a:moveTo>
                    <a:lnTo>
                      <a:pt x="31" y="6"/>
                    </a:lnTo>
                    <a:lnTo>
                      <a:pt x="33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8" name="Freeform 80"/>
              <p:cNvSpPr>
                <a:spLocks/>
              </p:cNvSpPr>
              <p:nvPr/>
            </p:nvSpPr>
            <p:spPr bwMode="auto">
              <a:xfrm>
                <a:off x="5267" y="3124"/>
                <a:ext cx="3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8"/>
                  </a:cxn>
                  <a:cxn ang="0">
                    <a:pos x="30" y="8"/>
                  </a:cxn>
                </a:cxnLst>
                <a:rect l="0" t="0" r="r" b="b"/>
                <a:pathLst>
                  <a:path w="31" h="9">
                    <a:moveTo>
                      <a:pt x="0" y="0"/>
                    </a:moveTo>
                    <a:lnTo>
                      <a:pt x="28" y="8"/>
                    </a:lnTo>
                    <a:lnTo>
                      <a:pt x="30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69" name="Freeform 81"/>
              <p:cNvSpPr>
                <a:spLocks/>
              </p:cNvSpPr>
              <p:nvPr/>
            </p:nvSpPr>
            <p:spPr bwMode="auto">
              <a:xfrm>
                <a:off x="5294" y="3132"/>
                <a:ext cx="3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5"/>
                  </a:cxn>
                  <a:cxn ang="0">
                    <a:pos x="33" y="6"/>
                  </a:cxn>
                </a:cxnLst>
                <a:rect l="0" t="0" r="r" b="b"/>
                <a:pathLst>
                  <a:path w="34" h="7">
                    <a:moveTo>
                      <a:pt x="0" y="0"/>
                    </a:moveTo>
                    <a:lnTo>
                      <a:pt x="31" y="5"/>
                    </a:lnTo>
                    <a:lnTo>
                      <a:pt x="33" y="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0" name="Freeform 82"/>
              <p:cNvSpPr>
                <a:spLocks/>
              </p:cNvSpPr>
              <p:nvPr/>
            </p:nvSpPr>
            <p:spPr bwMode="auto">
              <a:xfrm>
                <a:off x="5324" y="3137"/>
                <a:ext cx="2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28" y="7"/>
                  </a:cxn>
                </a:cxnLst>
                <a:rect l="0" t="0" r="r" b="b"/>
                <a:pathLst>
                  <a:path w="29" h="8">
                    <a:moveTo>
                      <a:pt x="0" y="0"/>
                    </a:moveTo>
                    <a:lnTo>
                      <a:pt x="27" y="7"/>
                    </a:lnTo>
                    <a:lnTo>
                      <a:pt x="28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1" name="Freeform 83"/>
              <p:cNvSpPr>
                <a:spLocks/>
              </p:cNvSpPr>
              <p:nvPr/>
            </p:nvSpPr>
            <p:spPr bwMode="auto">
              <a:xfrm>
                <a:off x="5351" y="3144"/>
                <a:ext cx="3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6"/>
                  </a:cxn>
                  <a:cxn ang="0">
                    <a:pos x="30" y="7"/>
                  </a:cxn>
                </a:cxnLst>
                <a:rect l="0" t="0" r="r" b="b"/>
                <a:pathLst>
                  <a:path w="31" h="8">
                    <a:moveTo>
                      <a:pt x="0" y="0"/>
                    </a:moveTo>
                    <a:lnTo>
                      <a:pt x="28" y="6"/>
                    </a:lnTo>
                    <a:lnTo>
                      <a:pt x="30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2" name="Freeform 84"/>
              <p:cNvSpPr>
                <a:spLocks/>
              </p:cNvSpPr>
              <p:nvPr/>
            </p:nvSpPr>
            <p:spPr bwMode="auto">
              <a:xfrm>
                <a:off x="5380" y="3151"/>
                <a:ext cx="3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6"/>
                  </a:cxn>
                  <a:cxn ang="0">
                    <a:pos x="32" y="7"/>
                  </a:cxn>
                </a:cxnLst>
                <a:rect l="0" t="0" r="r" b="b"/>
                <a:pathLst>
                  <a:path w="33" h="8">
                    <a:moveTo>
                      <a:pt x="0" y="0"/>
                    </a:moveTo>
                    <a:lnTo>
                      <a:pt x="30" y="6"/>
                    </a:lnTo>
                    <a:lnTo>
                      <a:pt x="32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3" name="Freeform 85"/>
              <p:cNvSpPr>
                <a:spLocks/>
              </p:cNvSpPr>
              <p:nvPr/>
            </p:nvSpPr>
            <p:spPr bwMode="auto">
              <a:xfrm>
                <a:off x="5409" y="3157"/>
                <a:ext cx="3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5"/>
                  </a:cxn>
                  <a:cxn ang="0">
                    <a:pos x="34" y="5"/>
                  </a:cxn>
                </a:cxnLst>
                <a:rect l="0" t="0" r="r" b="b"/>
                <a:pathLst>
                  <a:path w="35" h="6">
                    <a:moveTo>
                      <a:pt x="0" y="0"/>
                    </a:moveTo>
                    <a:lnTo>
                      <a:pt x="32" y="5"/>
                    </a:lnTo>
                    <a:lnTo>
                      <a:pt x="34" y="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4" name="Freeform 86"/>
              <p:cNvSpPr>
                <a:spLocks/>
              </p:cNvSpPr>
              <p:nvPr/>
            </p:nvSpPr>
            <p:spPr bwMode="auto">
              <a:xfrm>
                <a:off x="5442" y="3162"/>
                <a:ext cx="3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4"/>
                  </a:cxn>
                  <a:cxn ang="0">
                    <a:pos x="32" y="4"/>
                  </a:cxn>
                </a:cxnLst>
                <a:rect l="0" t="0" r="r" b="b"/>
                <a:pathLst>
                  <a:path w="33" h="5">
                    <a:moveTo>
                      <a:pt x="0" y="0"/>
                    </a:moveTo>
                    <a:lnTo>
                      <a:pt x="30" y="4"/>
                    </a:lnTo>
                    <a:lnTo>
                      <a:pt x="32" y="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5" name="Freeform 87"/>
              <p:cNvSpPr>
                <a:spLocks/>
              </p:cNvSpPr>
              <p:nvPr/>
            </p:nvSpPr>
            <p:spPr bwMode="auto">
              <a:xfrm>
                <a:off x="5472" y="3166"/>
                <a:ext cx="3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3"/>
                  </a:cxn>
                  <a:cxn ang="0">
                    <a:pos x="32" y="4"/>
                  </a:cxn>
                </a:cxnLst>
                <a:rect l="0" t="0" r="r" b="b"/>
                <a:pathLst>
                  <a:path w="33" h="5">
                    <a:moveTo>
                      <a:pt x="0" y="0"/>
                    </a:moveTo>
                    <a:lnTo>
                      <a:pt x="30" y="3"/>
                    </a:lnTo>
                    <a:lnTo>
                      <a:pt x="32" y="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6" name="Freeform 88"/>
              <p:cNvSpPr>
                <a:spLocks/>
              </p:cNvSpPr>
              <p:nvPr/>
            </p:nvSpPr>
            <p:spPr bwMode="auto">
              <a:xfrm>
                <a:off x="5503" y="3170"/>
                <a:ext cx="3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2"/>
                  </a:cxn>
                  <a:cxn ang="0">
                    <a:pos x="32" y="3"/>
                  </a:cxn>
                </a:cxnLst>
                <a:rect l="0" t="0" r="r" b="b"/>
                <a:pathLst>
                  <a:path w="33" h="4">
                    <a:moveTo>
                      <a:pt x="0" y="0"/>
                    </a:moveTo>
                    <a:lnTo>
                      <a:pt x="32" y="2"/>
                    </a:lnTo>
                    <a:lnTo>
                      <a:pt x="32" y="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7" name="Freeform 89"/>
              <p:cNvSpPr>
                <a:spLocks/>
              </p:cNvSpPr>
              <p:nvPr/>
            </p:nvSpPr>
            <p:spPr bwMode="auto">
              <a:xfrm>
                <a:off x="5535" y="3172"/>
                <a:ext cx="3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"/>
                  </a:cxn>
                  <a:cxn ang="0">
                    <a:pos x="32" y="1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lnTo>
                      <a:pt x="31" y="1"/>
                    </a:lnTo>
                    <a:lnTo>
                      <a:pt x="32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8" name="Freeform 90"/>
              <p:cNvSpPr>
                <a:spLocks/>
              </p:cNvSpPr>
              <p:nvPr/>
            </p:nvSpPr>
            <p:spPr bwMode="auto">
              <a:xfrm>
                <a:off x="5567" y="3173"/>
                <a:ext cx="3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"/>
                  </a:cxn>
                  <a:cxn ang="0">
                    <a:pos x="31" y="2"/>
                  </a:cxn>
                </a:cxnLst>
                <a:rect l="0" t="0" r="r" b="b"/>
                <a:pathLst>
                  <a:path w="32" h="3">
                    <a:moveTo>
                      <a:pt x="0" y="0"/>
                    </a:moveTo>
                    <a:lnTo>
                      <a:pt x="30" y="1"/>
                    </a:lnTo>
                    <a:lnTo>
                      <a:pt x="31" y="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79" name="Freeform 91"/>
              <p:cNvSpPr>
                <a:spLocks/>
              </p:cNvSpPr>
              <p:nvPr/>
            </p:nvSpPr>
            <p:spPr bwMode="auto">
              <a:xfrm>
                <a:off x="5597" y="3173"/>
                <a:ext cx="3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2"/>
                  </a:cxn>
                  <a:cxn ang="0">
                    <a:pos x="32" y="3"/>
                  </a:cxn>
                </a:cxnLst>
                <a:rect l="0" t="0" r="r" b="b"/>
                <a:pathLst>
                  <a:path w="33" h="4">
                    <a:moveTo>
                      <a:pt x="0" y="0"/>
                    </a:moveTo>
                    <a:lnTo>
                      <a:pt x="30" y="2"/>
                    </a:lnTo>
                    <a:lnTo>
                      <a:pt x="32" y="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80" name="Line 92"/>
              <p:cNvSpPr>
                <a:spLocks noChangeShapeType="1"/>
              </p:cNvSpPr>
              <p:nvPr/>
            </p:nvSpPr>
            <p:spPr bwMode="auto">
              <a:xfrm>
                <a:off x="5647" y="3175"/>
                <a:ext cx="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3581" name="Line 93"/>
              <p:cNvSpPr>
                <a:spLocks noChangeShapeType="1"/>
              </p:cNvSpPr>
              <p:nvPr/>
            </p:nvSpPr>
            <p:spPr bwMode="auto">
              <a:xfrm>
                <a:off x="5679" y="3175"/>
                <a:ext cx="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63582" name="Group 94"/>
            <p:cNvGrpSpPr>
              <a:grpSpLocks/>
            </p:cNvGrpSpPr>
            <p:nvPr/>
          </p:nvGrpSpPr>
          <p:grpSpPr bwMode="auto">
            <a:xfrm>
              <a:off x="888" y="1968"/>
              <a:ext cx="2422" cy="1212"/>
              <a:chOff x="888" y="1968"/>
              <a:chExt cx="2422" cy="1212"/>
            </a:xfrm>
          </p:grpSpPr>
          <p:sp>
            <p:nvSpPr>
              <p:cNvPr id="63583" name="Freeform 95"/>
              <p:cNvSpPr>
                <a:spLocks/>
              </p:cNvSpPr>
              <p:nvPr/>
            </p:nvSpPr>
            <p:spPr bwMode="auto">
              <a:xfrm>
                <a:off x="3288" y="1968"/>
                <a:ext cx="22" cy="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2" h="2">
                    <a:moveTo>
                      <a:pt x="21" y="0"/>
                    </a:move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84" name="Freeform 96"/>
              <p:cNvSpPr>
                <a:spLocks/>
              </p:cNvSpPr>
              <p:nvPr/>
            </p:nvSpPr>
            <p:spPr bwMode="auto">
              <a:xfrm>
                <a:off x="3268" y="1969"/>
                <a:ext cx="23" cy="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85" name="Freeform 97"/>
              <p:cNvSpPr>
                <a:spLocks/>
              </p:cNvSpPr>
              <p:nvPr/>
            </p:nvSpPr>
            <p:spPr bwMode="auto">
              <a:xfrm>
                <a:off x="3248" y="1969"/>
                <a:ext cx="21" cy="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21" h="6">
                    <a:moveTo>
                      <a:pt x="2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86" name="Freeform 98"/>
              <p:cNvSpPr>
                <a:spLocks/>
              </p:cNvSpPr>
              <p:nvPr/>
            </p:nvSpPr>
            <p:spPr bwMode="auto">
              <a:xfrm>
                <a:off x="3226" y="1973"/>
                <a:ext cx="23" cy="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" y="1"/>
                  </a:cxn>
                  <a:cxn ang="0">
                    <a:pos x="0" y="2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87" name="Freeform 99"/>
              <p:cNvSpPr>
                <a:spLocks/>
              </p:cNvSpPr>
              <p:nvPr/>
            </p:nvSpPr>
            <p:spPr bwMode="auto">
              <a:xfrm>
                <a:off x="3207" y="1974"/>
                <a:ext cx="22" cy="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" y="3"/>
                  </a:cxn>
                  <a:cxn ang="0">
                    <a:pos x="0" y="4"/>
                  </a:cxn>
                </a:cxnLst>
                <a:rect l="0" t="0" r="r" b="b"/>
                <a:pathLst>
                  <a:path w="22" h="5">
                    <a:moveTo>
                      <a:pt x="21" y="0"/>
                    </a:moveTo>
                    <a:lnTo>
                      <a:pt x="2" y="3"/>
                    </a:lnTo>
                    <a:lnTo>
                      <a:pt x="0" y="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88" name="Freeform 100"/>
              <p:cNvSpPr>
                <a:spLocks/>
              </p:cNvSpPr>
              <p:nvPr/>
            </p:nvSpPr>
            <p:spPr bwMode="auto">
              <a:xfrm>
                <a:off x="3186" y="1977"/>
                <a:ext cx="22" cy="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" y="3"/>
                  </a:cxn>
                  <a:cxn ang="0">
                    <a:pos x="0" y="4"/>
                  </a:cxn>
                </a:cxnLst>
                <a:rect l="0" t="0" r="r" b="b"/>
                <a:pathLst>
                  <a:path w="22" h="5">
                    <a:moveTo>
                      <a:pt x="21" y="0"/>
                    </a:moveTo>
                    <a:lnTo>
                      <a:pt x="2" y="3"/>
                    </a:lnTo>
                    <a:lnTo>
                      <a:pt x="0" y="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89" name="Freeform 101"/>
              <p:cNvSpPr>
                <a:spLocks/>
              </p:cNvSpPr>
              <p:nvPr/>
            </p:nvSpPr>
            <p:spPr bwMode="auto">
              <a:xfrm>
                <a:off x="3165" y="1980"/>
                <a:ext cx="25" cy="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4"/>
                  </a:cxn>
                  <a:cxn ang="0">
                    <a:pos x="0" y="5"/>
                  </a:cxn>
                </a:cxnLst>
                <a:rect l="0" t="0" r="r" b="b"/>
                <a:pathLst>
                  <a:path w="25" h="6">
                    <a:moveTo>
                      <a:pt x="24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0" name="Freeform 102"/>
              <p:cNvSpPr>
                <a:spLocks/>
              </p:cNvSpPr>
              <p:nvPr/>
            </p:nvSpPr>
            <p:spPr bwMode="auto">
              <a:xfrm>
                <a:off x="3146" y="1983"/>
                <a:ext cx="20" cy="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6"/>
                  </a:cxn>
                  <a:cxn ang="0">
                    <a:pos x="0" y="7"/>
                  </a:cxn>
                </a:cxnLst>
                <a:rect l="0" t="0" r="r" b="b"/>
                <a:pathLst>
                  <a:path w="20" h="8">
                    <a:moveTo>
                      <a:pt x="19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1" name="Freeform 103"/>
              <p:cNvSpPr>
                <a:spLocks/>
              </p:cNvSpPr>
              <p:nvPr/>
            </p:nvSpPr>
            <p:spPr bwMode="auto">
              <a:xfrm>
                <a:off x="3128" y="1988"/>
                <a:ext cx="19" cy="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" y="4"/>
                  </a:cxn>
                  <a:cxn ang="0">
                    <a:pos x="0" y="5"/>
                  </a:cxn>
                </a:cxnLst>
                <a:rect l="0" t="0" r="r" b="b"/>
                <a:pathLst>
                  <a:path w="19" h="6">
                    <a:moveTo>
                      <a:pt x="18" y="0"/>
                    </a:move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2" name="Freeform 104"/>
              <p:cNvSpPr>
                <a:spLocks/>
              </p:cNvSpPr>
              <p:nvPr/>
            </p:nvSpPr>
            <p:spPr bwMode="auto">
              <a:xfrm>
                <a:off x="3107" y="1993"/>
                <a:ext cx="23" cy="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" y="6"/>
                  </a:cxn>
                  <a:cxn ang="0">
                    <a:pos x="0" y="7"/>
                  </a:cxn>
                </a:cxnLst>
                <a:rect l="0" t="0" r="r" b="b"/>
                <a:pathLst>
                  <a:path w="23" h="8">
                    <a:moveTo>
                      <a:pt x="22" y="0"/>
                    </a:move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3" name="Freeform 105"/>
              <p:cNvSpPr>
                <a:spLocks/>
              </p:cNvSpPr>
              <p:nvPr/>
            </p:nvSpPr>
            <p:spPr bwMode="auto">
              <a:xfrm>
                <a:off x="3088" y="1999"/>
                <a:ext cx="21" cy="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" y="7"/>
                  </a:cxn>
                  <a:cxn ang="0">
                    <a:pos x="0" y="8"/>
                  </a:cxn>
                </a:cxnLst>
                <a:rect l="0" t="0" r="r" b="b"/>
                <a:pathLst>
                  <a:path w="21" h="9">
                    <a:moveTo>
                      <a:pt x="20" y="0"/>
                    </a:moveTo>
                    <a:lnTo>
                      <a:pt x="1" y="7"/>
                    </a:lnTo>
                    <a:lnTo>
                      <a:pt x="0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4" name="Freeform 106"/>
              <p:cNvSpPr>
                <a:spLocks/>
              </p:cNvSpPr>
              <p:nvPr/>
            </p:nvSpPr>
            <p:spPr bwMode="auto">
              <a:xfrm>
                <a:off x="3067" y="2004"/>
                <a:ext cx="22" cy="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" y="6"/>
                  </a:cxn>
                  <a:cxn ang="0">
                    <a:pos x="0" y="7"/>
                  </a:cxn>
                </a:cxnLst>
                <a:rect l="0" t="0" r="r" b="b"/>
                <a:pathLst>
                  <a:path w="22" h="8">
                    <a:moveTo>
                      <a:pt x="21" y="0"/>
                    </a:move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5" name="Freeform 107"/>
              <p:cNvSpPr>
                <a:spLocks/>
              </p:cNvSpPr>
              <p:nvPr/>
            </p:nvSpPr>
            <p:spPr bwMode="auto">
              <a:xfrm>
                <a:off x="3046" y="2011"/>
                <a:ext cx="22" cy="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" y="6"/>
                  </a:cxn>
                  <a:cxn ang="0">
                    <a:pos x="0" y="7"/>
                  </a:cxn>
                </a:cxnLst>
                <a:rect l="0" t="0" r="r" b="b"/>
                <a:pathLst>
                  <a:path w="22" h="8">
                    <a:moveTo>
                      <a:pt x="21" y="0"/>
                    </a:move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6" name="Freeform 108"/>
              <p:cNvSpPr>
                <a:spLocks/>
              </p:cNvSpPr>
              <p:nvPr/>
            </p:nvSpPr>
            <p:spPr bwMode="auto">
              <a:xfrm>
                <a:off x="3030" y="2017"/>
                <a:ext cx="19" cy="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" y="5"/>
                  </a:cxn>
                  <a:cxn ang="0">
                    <a:pos x="0" y="6"/>
                  </a:cxn>
                </a:cxnLst>
                <a:rect l="0" t="0" r="r" b="b"/>
                <a:pathLst>
                  <a:path w="19" h="7">
                    <a:moveTo>
                      <a:pt x="18" y="0"/>
                    </a:move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7" name="Freeform 109"/>
              <p:cNvSpPr>
                <a:spLocks/>
              </p:cNvSpPr>
              <p:nvPr/>
            </p:nvSpPr>
            <p:spPr bwMode="auto">
              <a:xfrm>
                <a:off x="3009" y="2022"/>
                <a:ext cx="23" cy="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" y="7"/>
                  </a:cxn>
                  <a:cxn ang="0">
                    <a:pos x="0" y="8"/>
                  </a:cxn>
                </a:cxnLst>
                <a:rect l="0" t="0" r="r" b="b"/>
                <a:pathLst>
                  <a:path w="23" h="9">
                    <a:moveTo>
                      <a:pt x="22" y="0"/>
                    </a:move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8" name="Freeform 110"/>
              <p:cNvSpPr>
                <a:spLocks/>
              </p:cNvSpPr>
              <p:nvPr/>
            </p:nvSpPr>
            <p:spPr bwMode="auto">
              <a:xfrm>
                <a:off x="2989" y="2029"/>
                <a:ext cx="22" cy="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" y="6"/>
                  </a:cxn>
                  <a:cxn ang="0">
                    <a:pos x="0" y="7"/>
                  </a:cxn>
                </a:cxnLst>
                <a:rect l="0" t="0" r="r" b="b"/>
                <a:pathLst>
                  <a:path w="22" h="8">
                    <a:moveTo>
                      <a:pt x="21" y="0"/>
                    </a:move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599" name="Freeform 111"/>
              <p:cNvSpPr>
                <a:spLocks/>
              </p:cNvSpPr>
              <p:nvPr/>
            </p:nvSpPr>
            <p:spPr bwMode="auto">
              <a:xfrm>
                <a:off x="2970" y="2036"/>
                <a:ext cx="20" cy="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" y="7"/>
                  </a:cxn>
                  <a:cxn ang="0">
                    <a:pos x="0" y="8"/>
                  </a:cxn>
                </a:cxnLst>
                <a:rect l="0" t="0" r="r" b="b"/>
                <a:pathLst>
                  <a:path w="20" h="9">
                    <a:moveTo>
                      <a:pt x="19" y="0"/>
                    </a:moveTo>
                    <a:lnTo>
                      <a:pt x="1" y="7"/>
                    </a:lnTo>
                    <a:lnTo>
                      <a:pt x="0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0" name="Freeform 112"/>
              <p:cNvSpPr>
                <a:spLocks/>
              </p:cNvSpPr>
              <p:nvPr/>
            </p:nvSpPr>
            <p:spPr bwMode="auto">
              <a:xfrm>
                <a:off x="2952" y="2043"/>
                <a:ext cx="22" cy="1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" y="8"/>
                  </a:cxn>
                  <a:cxn ang="0">
                    <a:pos x="0" y="9"/>
                  </a:cxn>
                </a:cxnLst>
                <a:rect l="0" t="0" r="r" b="b"/>
                <a:pathLst>
                  <a:path w="22" h="10">
                    <a:moveTo>
                      <a:pt x="21" y="0"/>
                    </a:moveTo>
                    <a:lnTo>
                      <a:pt x="2" y="8"/>
                    </a:lnTo>
                    <a:lnTo>
                      <a:pt x="0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1" name="Freeform 113"/>
              <p:cNvSpPr>
                <a:spLocks/>
              </p:cNvSpPr>
              <p:nvPr/>
            </p:nvSpPr>
            <p:spPr bwMode="auto">
              <a:xfrm>
                <a:off x="2935" y="2052"/>
                <a:ext cx="19" cy="1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" y="8"/>
                  </a:cxn>
                  <a:cxn ang="0">
                    <a:pos x="0" y="9"/>
                  </a:cxn>
                </a:cxnLst>
                <a:rect l="0" t="0" r="r" b="b"/>
                <a:pathLst>
                  <a:path w="19" h="10">
                    <a:moveTo>
                      <a:pt x="18" y="0"/>
                    </a:moveTo>
                    <a:lnTo>
                      <a:pt x="2" y="8"/>
                    </a:lnTo>
                    <a:lnTo>
                      <a:pt x="0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2" name="Freeform 114"/>
              <p:cNvSpPr>
                <a:spLocks/>
              </p:cNvSpPr>
              <p:nvPr/>
            </p:nvSpPr>
            <p:spPr bwMode="auto">
              <a:xfrm>
                <a:off x="2918" y="2060"/>
                <a:ext cx="19" cy="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11"/>
                  </a:cxn>
                  <a:cxn ang="0">
                    <a:pos x="0" y="12"/>
                  </a:cxn>
                </a:cxnLst>
                <a:rect l="0" t="0" r="r" b="b"/>
                <a:pathLst>
                  <a:path w="19" h="13">
                    <a:moveTo>
                      <a:pt x="18" y="0"/>
                    </a:moveTo>
                    <a:lnTo>
                      <a:pt x="0" y="11"/>
                    </a:lnTo>
                    <a:lnTo>
                      <a:pt x="0" y="1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3" name="Freeform 115"/>
              <p:cNvSpPr>
                <a:spLocks/>
              </p:cNvSpPr>
              <p:nvPr/>
            </p:nvSpPr>
            <p:spPr bwMode="auto">
              <a:xfrm>
                <a:off x="2872" y="2071"/>
                <a:ext cx="47" cy="3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2" y="28"/>
                  </a:cxn>
                  <a:cxn ang="0">
                    <a:pos x="0" y="29"/>
                  </a:cxn>
                </a:cxnLst>
                <a:rect l="0" t="0" r="r" b="b"/>
                <a:pathLst>
                  <a:path w="47" h="30">
                    <a:moveTo>
                      <a:pt x="46" y="0"/>
                    </a:moveTo>
                    <a:lnTo>
                      <a:pt x="2" y="28"/>
                    </a:lnTo>
                    <a:lnTo>
                      <a:pt x="0" y="2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4" name="Freeform 116"/>
              <p:cNvSpPr>
                <a:spLocks/>
              </p:cNvSpPr>
              <p:nvPr/>
            </p:nvSpPr>
            <p:spPr bwMode="auto">
              <a:xfrm>
                <a:off x="2826" y="2099"/>
                <a:ext cx="49" cy="3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2" y="29"/>
                  </a:cxn>
                  <a:cxn ang="0">
                    <a:pos x="0" y="30"/>
                  </a:cxn>
                </a:cxnLst>
                <a:rect l="0" t="0" r="r" b="b"/>
                <a:pathLst>
                  <a:path w="49" h="31">
                    <a:moveTo>
                      <a:pt x="48" y="0"/>
                    </a:moveTo>
                    <a:lnTo>
                      <a:pt x="2" y="29"/>
                    </a:lnTo>
                    <a:lnTo>
                      <a:pt x="0" y="3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5" name="Freeform 117"/>
              <p:cNvSpPr>
                <a:spLocks/>
              </p:cNvSpPr>
              <p:nvPr/>
            </p:nvSpPr>
            <p:spPr bwMode="auto">
              <a:xfrm>
                <a:off x="2782" y="2129"/>
                <a:ext cx="47" cy="32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2" y="31"/>
                  </a:cxn>
                  <a:cxn ang="0">
                    <a:pos x="0" y="31"/>
                  </a:cxn>
                </a:cxnLst>
                <a:rect l="0" t="0" r="r" b="b"/>
                <a:pathLst>
                  <a:path w="47" h="32">
                    <a:moveTo>
                      <a:pt x="46" y="0"/>
                    </a:moveTo>
                    <a:lnTo>
                      <a:pt x="2" y="31"/>
                    </a:lnTo>
                    <a:lnTo>
                      <a:pt x="0" y="3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6" name="Freeform 118"/>
              <p:cNvSpPr>
                <a:spLocks/>
              </p:cNvSpPr>
              <p:nvPr/>
            </p:nvSpPr>
            <p:spPr bwMode="auto">
              <a:xfrm>
                <a:off x="2740" y="2160"/>
                <a:ext cx="46" cy="3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" y="31"/>
                  </a:cxn>
                  <a:cxn ang="0">
                    <a:pos x="0" y="31"/>
                  </a:cxn>
                </a:cxnLst>
                <a:rect l="0" t="0" r="r" b="b"/>
                <a:pathLst>
                  <a:path w="46" h="32">
                    <a:moveTo>
                      <a:pt x="45" y="0"/>
                    </a:moveTo>
                    <a:lnTo>
                      <a:pt x="2" y="31"/>
                    </a:lnTo>
                    <a:lnTo>
                      <a:pt x="0" y="3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7" name="Freeform 119"/>
              <p:cNvSpPr>
                <a:spLocks/>
              </p:cNvSpPr>
              <p:nvPr/>
            </p:nvSpPr>
            <p:spPr bwMode="auto">
              <a:xfrm>
                <a:off x="2697" y="2191"/>
                <a:ext cx="45" cy="3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32"/>
                  </a:cxn>
                  <a:cxn ang="0">
                    <a:pos x="0" y="33"/>
                  </a:cxn>
                </a:cxnLst>
                <a:rect l="0" t="0" r="r" b="b"/>
                <a:pathLst>
                  <a:path w="45" h="34">
                    <a:moveTo>
                      <a:pt x="44" y="0"/>
                    </a:moveTo>
                    <a:lnTo>
                      <a:pt x="0" y="32"/>
                    </a:lnTo>
                    <a:lnTo>
                      <a:pt x="0" y="3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8" name="Freeform 120"/>
              <p:cNvSpPr>
                <a:spLocks/>
              </p:cNvSpPr>
              <p:nvPr/>
            </p:nvSpPr>
            <p:spPr bwMode="auto">
              <a:xfrm>
                <a:off x="2656" y="2223"/>
                <a:ext cx="42" cy="3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2" y="34"/>
                  </a:cxn>
                  <a:cxn ang="0">
                    <a:pos x="0" y="35"/>
                  </a:cxn>
                </a:cxnLst>
                <a:rect l="0" t="0" r="r" b="b"/>
                <a:pathLst>
                  <a:path w="42" h="36">
                    <a:moveTo>
                      <a:pt x="41" y="0"/>
                    </a:moveTo>
                    <a:lnTo>
                      <a:pt x="2" y="34"/>
                    </a:lnTo>
                    <a:lnTo>
                      <a:pt x="0" y="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09" name="Freeform 121"/>
              <p:cNvSpPr>
                <a:spLocks/>
              </p:cNvSpPr>
              <p:nvPr/>
            </p:nvSpPr>
            <p:spPr bwMode="auto">
              <a:xfrm>
                <a:off x="2617" y="2257"/>
                <a:ext cx="42" cy="3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2" y="31"/>
                  </a:cxn>
                  <a:cxn ang="0">
                    <a:pos x="0" y="32"/>
                  </a:cxn>
                </a:cxnLst>
                <a:rect l="0" t="0" r="r" b="b"/>
                <a:pathLst>
                  <a:path w="42" h="33">
                    <a:moveTo>
                      <a:pt x="41" y="0"/>
                    </a:moveTo>
                    <a:lnTo>
                      <a:pt x="2" y="31"/>
                    </a:lnTo>
                    <a:lnTo>
                      <a:pt x="0" y="3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0" name="Freeform 122"/>
              <p:cNvSpPr>
                <a:spLocks/>
              </p:cNvSpPr>
              <p:nvPr/>
            </p:nvSpPr>
            <p:spPr bwMode="auto">
              <a:xfrm>
                <a:off x="2577" y="2289"/>
                <a:ext cx="41" cy="3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" y="35"/>
                  </a:cxn>
                  <a:cxn ang="0">
                    <a:pos x="0" y="35"/>
                  </a:cxn>
                </a:cxnLst>
                <a:rect l="0" t="0" r="r" b="b"/>
                <a:pathLst>
                  <a:path w="41" h="36">
                    <a:moveTo>
                      <a:pt x="40" y="0"/>
                    </a:moveTo>
                    <a:lnTo>
                      <a:pt x="2" y="35"/>
                    </a:lnTo>
                    <a:lnTo>
                      <a:pt x="0" y="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1" name="Freeform 123"/>
              <p:cNvSpPr>
                <a:spLocks/>
              </p:cNvSpPr>
              <p:nvPr/>
            </p:nvSpPr>
            <p:spPr bwMode="auto">
              <a:xfrm>
                <a:off x="2540" y="2324"/>
                <a:ext cx="40" cy="3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2" y="36"/>
                  </a:cxn>
                  <a:cxn ang="0">
                    <a:pos x="0" y="36"/>
                  </a:cxn>
                </a:cxnLst>
                <a:rect l="0" t="0" r="r" b="b"/>
                <a:pathLst>
                  <a:path w="40" h="37">
                    <a:moveTo>
                      <a:pt x="39" y="0"/>
                    </a:moveTo>
                    <a:lnTo>
                      <a:pt x="2" y="36"/>
                    </a:lnTo>
                    <a:lnTo>
                      <a:pt x="0" y="3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2" name="Freeform 124"/>
              <p:cNvSpPr>
                <a:spLocks/>
              </p:cNvSpPr>
              <p:nvPr/>
            </p:nvSpPr>
            <p:spPr bwMode="auto">
              <a:xfrm>
                <a:off x="2505" y="2360"/>
                <a:ext cx="39" cy="3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" y="34"/>
                  </a:cxn>
                  <a:cxn ang="0">
                    <a:pos x="0" y="34"/>
                  </a:cxn>
                </a:cxnLst>
                <a:rect l="0" t="0" r="r" b="b"/>
                <a:pathLst>
                  <a:path w="39" h="35">
                    <a:moveTo>
                      <a:pt x="38" y="0"/>
                    </a:moveTo>
                    <a:lnTo>
                      <a:pt x="2" y="34"/>
                    </a:lnTo>
                    <a:lnTo>
                      <a:pt x="0" y="3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3" name="Freeform 125"/>
              <p:cNvSpPr>
                <a:spLocks/>
              </p:cNvSpPr>
              <p:nvPr/>
            </p:nvSpPr>
            <p:spPr bwMode="auto">
              <a:xfrm>
                <a:off x="2481" y="2394"/>
                <a:ext cx="27" cy="2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" y="25"/>
                  </a:cxn>
                  <a:cxn ang="0">
                    <a:pos x="0" y="26"/>
                  </a:cxn>
                </a:cxnLst>
                <a:rect l="0" t="0" r="r" b="b"/>
                <a:pathLst>
                  <a:path w="27" h="27">
                    <a:moveTo>
                      <a:pt x="26" y="0"/>
                    </a:moveTo>
                    <a:lnTo>
                      <a:pt x="2" y="25"/>
                    </a:lnTo>
                    <a:lnTo>
                      <a:pt x="0" y="2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4" name="Freeform 126"/>
              <p:cNvSpPr>
                <a:spLocks/>
              </p:cNvSpPr>
              <p:nvPr/>
            </p:nvSpPr>
            <p:spPr bwMode="auto">
              <a:xfrm>
                <a:off x="2458" y="2418"/>
                <a:ext cx="25" cy="2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" y="26"/>
                  </a:cxn>
                  <a:cxn ang="0">
                    <a:pos x="0" y="26"/>
                  </a:cxn>
                </a:cxnLst>
                <a:rect l="0" t="0" r="r" b="b"/>
                <a:pathLst>
                  <a:path w="25" h="27">
                    <a:moveTo>
                      <a:pt x="24" y="0"/>
                    </a:moveTo>
                    <a:lnTo>
                      <a:pt x="2" y="26"/>
                    </a:lnTo>
                    <a:lnTo>
                      <a:pt x="0" y="2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5" name="Freeform 127"/>
              <p:cNvSpPr>
                <a:spLocks/>
              </p:cNvSpPr>
              <p:nvPr/>
            </p:nvSpPr>
            <p:spPr bwMode="auto">
              <a:xfrm>
                <a:off x="2434" y="2444"/>
                <a:ext cx="26" cy="2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" y="24"/>
                  </a:cxn>
                  <a:cxn ang="0">
                    <a:pos x="0" y="25"/>
                  </a:cxn>
                </a:cxnLst>
                <a:rect l="0" t="0" r="r" b="b"/>
                <a:pathLst>
                  <a:path w="26" h="26">
                    <a:moveTo>
                      <a:pt x="25" y="0"/>
                    </a:moveTo>
                    <a:lnTo>
                      <a:pt x="2" y="24"/>
                    </a:lnTo>
                    <a:lnTo>
                      <a:pt x="0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6" name="Freeform 128"/>
              <p:cNvSpPr>
                <a:spLocks/>
              </p:cNvSpPr>
              <p:nvPr/>
            </p:nvSpPr>
            <p:spPr bwMode="auto">
              <a:xfrm>
                <a:off x="2412" y="2468"/>
                <a:ext cx="25" cy="2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" y="24"/>
                  </a:cxn>
                  <a:cxn ang="0">
                    <a:pos x="0" y="25"/>
                  </a:cxn>
                </a:cxnLst>
                <a:rect l="0" t="0" r="r" b="b"/>
                <a:pathLst>
                  <a:path w="25" h="26">
                    <a:moveTo>
                      <a:pt x="24" y="0"/>
                    </a:moveTo>
                    <a:lnTo>
                      <a:pt x="2" y="24"/>
                    </a:lnTo>
                    <a:lnTo>
                      <a:pt x="0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7" name="Freeform 129"/>
              <p:cNvSpPr>
                <a:spLocks/>
              </p:cNvSpPr>
              <p:nvPr/>
            </p:nvSpPr>
            <p:spPr bwMode="auto">
              <a:xfrm>
                <a:off x="2388" y="2492"/>
                <a:ext cx="27" cy="2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" y="25"/>
                  </a:cxn>
                  <a:cxn ang="0">
                    <a:pos x="0" y="26"/>
                  </a:cxn>
                </a:cxnLst>
                <a:rect l="0" t="0" r="r" b="b"/>
                <a:pathLst>
                  <a:path w="27" h="27">
                    <a:moveTo>
                      <a:pt x="26" y="0"/>
                    </a:moveTo>
                    <a:lnTo>
                      <a:pt x="2" y="25"/>
                    </a:lnTo>
                    <a:lnTo>
                      <a:pt x="0" y="2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8" name="Freeform 130"/>
              <p:cNvSpPr>
                <a:spLocks/>
              </p:cNvSpPr>
              <p:nvPr/>
            </p:nvSpPr>
            <p:spPr bwMode="auto">
              <a:xfrm>
                <a:off x="2363" y="2517"/>
                <a:ext cx="27" cy="2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" y="24"/>
                  </a:cxn>
                  <a:cxn ang="0">
                    <a:pos x="0" y="25"/>
                  </a:cxn>
                </a:cxnLst>
                <a:rect l="0" t="0" r="r" b="b"/>
                <a:pathLst>
                  <a:path w="27" h="26">
                    <a:moveTo>
                      <a:pt x="26" y="0"/>
                    </a:moveTo>
                    <a:lnTo>
                      <a:pt x="2" y="24"/>
                    </a:lnTo>
                    <a:lnTo>
                      <a:pt x="0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19" name="Freeform 131"/>
              <p:cNvSpPr>
                <a:spLocks/>
              </p:cNvSpPr>
              <p:nvPr/>
            </p:nvSpPr>
            <p:spPr bwMode="auto">
              <a:xfrm>
                <a:off x="2341" y="2540"/>
                <a:ext cx="26" cy="2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" y="27"/>
                  </a:cxn>
                  <a:cxn ang="0">
                    <a:pos x="0" y="28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" y="27"/>
                    </a:lnTo>
                    <a:lnTo>
                      <a:pt x="0" y="2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0" name="Freeform 132"/>
              <p:cNvSpPr>
                <a:spLocks/>
              </p:cNvSpPr>
              <p:nvPr/>
            </p:nvSpPr>
            <p:spPr bwMode="auto">
              <a:xfrm>
                <a:off x="2318" y="2567"/>
                <a:ext cx="25" cy="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" y="23"/>
                  </a:cxn>
                  <a:cxn ang="0">
                    <a:pos x="0" y="24"/>
                  </a:cxn>
                </a:cxnLst>
                <a:rect l="0" t="0" r="r" b="b"/>
                <a:pathLst>
                  <a:path w="25" h="25">
                    <a:moveTo>
                      <a:pt x="24" y="0"/>
                    </a:moveTo>
                    <a:lnTo>
                      <a:pt x="2" y="23"/>
                    </a:lnTo>
                    <a:lnTo>
                      <a:pt x="0" y="2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1" name="Freeform 133"/>
              <p:cNvSpPr>
                <a:spLocks/>
              </p:cNvSpPr>
              <p:nvPr/>
            </p:nvSpPr>
            <p:spPr bwMode="auto">
              <a:xfrm>
                <a:off x="2294" y="2590"/>
                <a:ext cx="26" cy="2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" y="25"/>
                  </a:cxn>
                  <a:cxn ang="0">
                    <a:pos x="0" y="26"/>
                  </a:cxn>
                </a:cxnLst>
                <a:rect l="0" t="0" r="r" b="b"/>
                <a:pathLst>
                  <a:path w="26" h="27">
                    <a:moveTo>
                      <a:pt x="25" y="0"/>
                    </a:moveTo>
                    <a:lnTo>
                      <a:pt x="1" y="25"/>
                    </a:lnTo>
                    <a:lnTo>
                      <a:pt x="0" y="2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2" name="Freeform 134"/>
              <p:cNvSpPr>
                <a:spLocks/>
              </p:cNvSpPr>
              <p:nvPr/>
            </p:nvSpPr>
            <p:spPr bwMode="auto">
              <a:xfrm>
                <a:off x="2270" y="2615"/>
                <a:ext cx="27" cy="2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" y="24"/>
                  </a:cxn>
                  <a:cxn ang="0">
                    <a:pos x="0" y="25"/>
                  </a:cxn>
                </a:cxnLst>
                <a:rect l="0" t="0" r="r" b="b"/>
                <a:pathLst>
                  <a:path w="27" h="26">
                    <a:moveTo>
                      <a:pt x="26" y="0"/>
                    </a:moveTo>
                    <a:lnTo>
                      <a:pt x="2" y="24"/>
                    </a:lnTo>
                    <a:lnTo>
                      <a:pt x="0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3" name="Freeform 135"/>
              <p:cNvSpPr>
                <a:spLocks/>
              </p:cNvSpPr>
              <p:nvPr/>
            </p:nvSpPr>
            <p:spPr bwMode="auto">
              <a:xfrm>
                <a:off x="2258" y="2640"/>
                <a:ext cx="14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14"/>
                  </a:cxn>
                  <a:cxn ang="0">
                    <a:pos x="0" y="15"/>
                  </a:cxn>
                </a:cxnLst>
                <a:rect l="0" t="0" r="r" b="b"/>
                <a:pathLst>
                  <a:path w="14" h="16">
                    <a:moveTo>
                      <a:pt x="13" y="0"/>
                    </a:moveTo>
                    <a:lnTo>
                      <a:pt x="1" y="14"/>
                    </a:lnTo>
                    <a:lnTo>
                      <a:pt x="0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4" name="Freeform 136"/>
              <p:cNvSpPr>
                <a:spLocks/>
              </p:cNvSpPr>
              <p:nvPr/>
            </p:nvSpPr>
            <p:spPr bwMode="auto">
              <a:xfrm>
                <a:off x="2244" y="2654"/>
                <a:ext cx="17" cy="1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" y="14"/>
                  </a:cxn>
                  <a:cxn ang="0">
                    <a:pos x="0" y="15"/>
                  </a:cxn>
                </a:cxnLst>
                <a:rect l="0" t="0" r="r" b="b"/>
                <a:pathLst>
                  <a:path w="17" h="16">
                    <a:moveTo>
                      <a:pt x="16" y="0"/>
                    </a:moveTo>
                    <a:lnTo>
                      <a:pt x="2" y="14"/>
                    </a:lnTo>
                    <a:lnTo>
                      <a:pt x="0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5" name="Freeform 137"/>
              <p:cNvSpPr>
                <a:spLocks/>
              </p:cNvSpPr>
              <p:nvPr/>
            </p:nvSpPr>
            <p:spPr bwMode="auto">
              <a:xfrm>
                <a:off x="2230" y="2668"/>
                <a:ext cx="16" cy="1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15"/>
                  </a:cxn>
                  <a:cxn ang="0">
                    <a:pos x="0" y="15"/>
                  </a:cxn>
                </a:cxnLst>
                <a:rect l="0" t="0" r="r" b="b"/>
                <a:pathLst>
                  <a:path w="16" h="16">
                    <a:moveTo>
                      <a:pt x="15" y="0"/>
                    </a:moveTo>
                    <a:lnTo>
                      <a:pt x="2" y="15"/>
                    </a:lnTo>
                    <a:lnTo>
                      <a:pt x="0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6" name="Freeform 138"/>
              <p:cNvSpPr>
                <a:spLocks/>
              </p:cNvSpPr>
              <p:nvPr/>
            </p:nvSpPr>
            <p:spPr bwMode="auto">
              <a:xfrm>
                <a:off x="2218" y="2683"/>
                <a:ext cx="15" cy="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0" y="14"/>
                  </a:cxn>
                </a:cxnLst>
                <a:rect l="0" t="0" r="r" b="b"/>
                <a:pathLst>
                  <a:path w="15" h="15">
                    <a:moveTo>
                      <a:pt x="14" y="0"/>
                    </a:moveTo>
                    <a:lnTo>
                      <a:pt x="0" y="13"/>
                    </a:lnTo>
                    <a:lnTo>
                      <a:pt x="0" y="14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7" name="Freeform 139"/>
              <p:cNvSpPr>
                <a:spLocks/>
              </p:cNvSpPr>
              <p:nvPr/>
            </p:nvSpPr>
            <p:spPr bwMode="auto">
              <a:xfrm>
                <a:off x="2204" y="2696"/>
                <a:ext cx="15" cy="1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" y="14"/>
                  </a:cxn>
                  <a:cxn ang="0">
                    <a:pos x="0" y="15"/>
                  </a:cxn>
                </a:cxnLst>
                <a:rect l="0" t="0" r="r" b="b"/>
                <a:pathLst>
                  <a:path w="15" h="16">
                    <a:moveTo>
                      <a:pt x="14" y="0"/>
                    </a:moveTo>
                    <a:lnTo>
                      <a:pt x="2" y="14"/>
                    </a:lnTo>
                    <a:lnTo>
                      <a:pt x="0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8" name="Freeform 140"/>
              <p:cNvSpPr>
                <a:spLocks/>
              </p:cNvSpPr>
              <p:nvPr/>
            </p:nvSpPr>
            <p:spPr bwMode="auto">
              <a:xfrm>
                <a:off x="2191" y="2710"/>
                <a:ext cx="15" cy="1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" y="14"/>
                  </a:cxn>
                  <a:cxn ang="0">
                    <a:pos x="0" y="15"/>
                  </a:cxn>
                </a:cxnLst>
                <a:rect l="0" t="0" r="r" b="b"/>
                <a:pathLst>
                  <a:path w="15" h="16">
                    <a:moveTo>
                      <a:pt x="14" y="0"/>
                    </a:moveTo>
                    <a:lnTo>
                      <a:pt x="1" y="14"/>
                    </a:lnTo>
                    <a:lnTo>
                      <a:pt x="0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29" name="Freeform 141"/>
              <p:cNvSpPr>
                <a:spLocks/>
              </p:cNvSpPr>
              <p:nvPr/>
            </p:nvSpPr>
            <p:spPr bwMode="auto">
              <a:xfrm>
                <a:off x="2179" y="2725"/>
                <a:ext cx="14" cy="1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5"/>
                  </a:cxn>
                  <a:cxn ang="0">
                    <a:pos x="0" y="16"/>
                  </a:cxn>
                </a:cxnLst>
                <a:rect l="0" t="0" r="r" b="b"/>
                <a:pathLst>
                  <a:path w="14" h="17">
                    <a:moveTo>
                      <a:pt x="13" y="0"/>
                    </a:moveTo>
                    <a:lnTo>
                      <a:pt x="0" y="15"/>
                    </a:lnTo>
                    <a:lnTo>
                      <a:pt x="0" y="1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30" name="Line 142"/>
              <p:cNvSpPr>
                <a:spLocks noChangeShapeType="1"/>
              </p:cNvSpPr>
              <p:nvPr/>
            </p:nvSpPr>
            <p:spPr bwMode="auto">
              <a:xfrm flipH="1">
                <a:off x="2143" y="2750"/>
                <a:ext cx="64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3631" name="Freeform 143"/>
              <p:cNvSpPr>
                <a:spLocks/>
              </p:cNvSpPr>
              <p:nvPr/>
            </p:nvSpPr>
            <p:spPr bwMode="auto">
              <a:xfrm>
                <a:off x="2151" y="2755"/>
                <a:ext cx="15" cy="1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" y="12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14" y="0"/>
                    </a:moveTo>
                    <a:lnTo>
                      <a:pt x="2" y="12"/>
                    </a:lnTo>
                    <a:lnTo>
                      <a:pt x="0" y="1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32" name="Freeform 144"/>
              <p:cNvSpPr>
                <a:spLocks/>
              </p:cNvSpPr>
              <p:nvPr/>
            </p:nvSpPr>
            <p:spPr bwMode="auto">
              <a:xfrm>
                <a:off x="2137" y="2767"/>
                <a:ext cx="16" cy="1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15"/>
                  </a:cxn>
                  <a:cxn ang="0">
                    <a:pos x="0" y="16"/>
                  </a:cxn>
                </a:cxnLst>
                <a:rect l="0" t="0" r="r" b="b"/>
                <a:pathLst>
                  <a:path w="16" h="17">
                    <a:moveTo>
                      <a:pt x="15" y="0"/>
                    </a:moveTo>
                    <a:lnTo>
                      <a:pt x="2" y="15"/>
                    </a:lnTo>
                    <a:lnTo>
                      <a:pt x="0" y="1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33" name="Freeform 145"/>
              <p:cNvSpPr>
                <a:spLocks/>
              </p:cNvSpPr>
              <p:nvPr/>
            </p:nvSpPr>
            <p:spPr bwMode="auto">
              <a:xfrm>
                <a:off x="2111" y="2782"/>
                <a:ext cx="29" cy="26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" y="25"/>
                  </a:cxn>
                  <a:cxn ang="0">
                    <a:pos x="0" y="25"/>
                  </a:cxn>
                </a:cxnLst>
                <a:rect l="0" t="0" r="r" b="b"/>
                <a:pathLst>
                  <a:path w="29" h="26">
                    <a:moveTo>
                      <a:pt x="28" y="0"/>
                    </a:moveTo>
                    <a:lnTo>
                      <a:pt x="2" y="25"/>
                    </a:lnTo>
                    <a:lnTo>
                      <a:pt x="0" y="2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34" name="Line 146"/>
              <p:cNvSpPr>
                <a:spLocks noChangeShapeType="1"/>
              </p:cNvSpPr>
              <p:nvPr/>
            </p:nvSpPr>
            <p:spPr bwMode="auto">
              <a:xfrm flipH="1">
                <a:off x="2063" y="2820"/>
                <a:ext cx="7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3635" name="Freeform 147"/>
              <p:cNvSpPr>
                <a:spLocks/>
              </p:cNvSpPr>
              <p:nvPr/>
            </p:nvSpPr>
            <p:spPr bwMode="auto">
              <a:xfrm>
                <a:off x="2055" y="2829"/>
                <a:ext cx="31" cy="23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" y="21"/>
                  </a:cxn>
                  <a:cxn ang="0">
                    <a:pos x="0" y="22"/>
                  </a:cxn>
                </a:cxnLst>
                <a:rect l="0" t="0" r="r" b="b"/>
                <a:pathLst>
                  <a:path w="31" h="23">
                    <a:moveTo>
                      <a:pt x="30" y="0"/>
                    </a:moveTo>
                    <a:lnTo>
                      <a:pt x="2" y="21"/>
                    </a:lnTo>
                    <a:lnTo>
                      <a:pt x="0" y="2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36" name="Freeform 148"/>
              <p:cNvSpPr>
                <a:spLocks/>
              </p:cNvSpPr>
              <p:nvPr/>
            </p:nvSpPr>
            <p:spPr bwMode="auto">
              <a:xfrm>
                <a:off x="2024" y="2850"/>
                <a:ext cx="35" cy="2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" y="20"/>
                  </a:cxn>
                  <a:cxn ang="0">
                    <a:pos x="0" y="21"/>
                  </a:cxn>
                </a:cxnLst>
                <a:rect l="0" t="0" r="r" b="b"/>
                <a:pathLst>
                  <a:path w="35" h="22">
                    <a:moveTo>
                      <a:pt x="34" y="0"/>
                    </a:moveTo>
                    <a:lnTo>
                      <a:pt x="2" y="20"/>
                    </a:lnTo>
                    <a:lnTo>
                      <a:pt x="0" y="2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37" name="Freeform 149"/>
              <p:cNvSpPr>
                <a:spLocks/>
              </p:cNvSpPr>
              <p:nvPr/>
            </p:nvSpPr>
            <p:spPr bwMode="auto">
              <a:xfrm>
                <a:off x="1992" y="2870"/>
                <a:ext cx="34" cy="21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" y="19"/>
                  </a:cxn>
                  <a:cxn ang="0">
                    <a:pos x="0" y="20"/>
                  </a:cxn>
                </a:cxnLst>
                <a:rect l="0" t="0" r="r" b="b"/>
                <a:pathLst>
                  <a:path w="34" h="21">
                    <a:moveTo>
                      <a:pt x="33" y="0"/>
                    </a:moveTo>
                    <a:lnTo>
                      <a:pt x="2" y="19"/>
                    </a:lnTo>
                    <a:lnTo>
                      <a:pt x="0" y="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38" name="Freeform 150"/>
              <p:cNvSpPr>
                <a:spLocks/>
              </p:cNvSpPr>
              <p:nvPr/>
            </p:nvSpPr>
            <p:spPr bwMode="auto">
              <a:xfrm>
                <a:off x="1957" y="2889"/>
                <a:ext cx="37" cy="2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9"/>
                  </a:cxn>
                  <a:cxn ang="0">
                    <a:pos x="0" y="20"/>
                  </a:cxn>
                </a:cxnLst>
                <a:rect l="0" t="0" r="r" b="b"/>
                <a:pathLst>
                  <a:path w="37" h="21">
                    <a:moveTo>
                      <a:pt x="36" y="0"/>
                    </a:moveTo>
                    <a:lnTo>
                      <a:pt x="0" y="19"/>
                    </a:lnTo>
                    <a:lnTo>
                      <a:pt x="0" y="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39" name="Freeform 151"/>
              <p:cNvSpPr>
                <a:spLocks/>
              </p:cNvSpPr>
              <p:nvPr/>
            </p:nvSpPr>
            <p:spPr bwMode="auto">
              <a:xfrm>
                <a:off x="1923" y="2908"/>
                <a:ext cx="35" cy="19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" y="17"/>
                  </a:cxn>
                  <a:cxn ang="0">
                    <a:pos x="0" y="18"/>
                  </a:cxn>
                </a:cxnLst>
                <a:rect l="0" t="0" r="r" b="b"/>
                <a:pathLst>
                  <a:path w="35" h="19">
                    <a:moveTo>
                      <a:pt x="34" y="0"/>
                    </a:moveTo>
                    <a:lnTo>
                      <a:pt x="1" y="17"/>
                    </a:lnTo>
                    <a:lnTo>
                      <a:pt x="0" y="1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0" name="Freeform 152"/>
              <p:cNvSpPr>
                <a:spLocks/>
              </p:cNvSpPr>
              <p:nvPr/>
            </p:nvSpPr>
            <p:spPr bwMode="auto">
              <a:xfrm>
                <a:off x="1887" y="2925"/>
                <a:ext cx="37" cy="1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" y="14"/>
                  </a:cxn>
                  <a:cxn ang="0">
                    <a:pos x="0" y="15"/>
                  </a:cxn>
                </a:cxnLst>
                <a:rect l="0" t="0" r="r" b="b"/>
                <a:pathLst>
                  <a:path w="37" h="16">
                    <a:moveTo>
                      <a:pt x="36" y="0"/>
                    </a:moveTo>
                    <a:lnTo>
                      <a:pt x="2" y="14"/>
                    </a:lnTo>
                    <a:lnTo>
                      <a:pt x="0" y="1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1" name="Freeform 153"/>
              <p:cNvSpPr>
                <a:spLocks/>
              </p:cNvSpPr>
              <p:nvPr/>
            </p:nvSpPr>
            <p:spPr bwMode="auto">
              <a:xfrm>
                <a:off x="1851" y="2939"/>
                <a:ext cx="38" cy="1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" y="17"/>
                  </a:cxn>
                  <a:cxn ang="0">
                    <a:pos x="0" y="18"/>
                  </a:cxn>
                </a:cxnLst>
                <a:rect l="0" t="0" r="r" b="b"/>
                <a:pathLst>
                  <a:path w="38" h="19">
                    <a:moveTo>
                      <a:pt x="37" y="0"/>
                    </a:moveTo>
                    <a:lnTo>
                      <a:pt x="1" y="17"/>
                    </a:lnTo>
                    <a:lnTo>
                      <a:pt x="0" y="1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2" name="Freeform 154"/>
              <p:cNvSpPr>
                <a:spLocks/>
              </p:cNvSpPr>
              <p:nvPr/>
            </p:nvSpPr>
            <p:spPr bwMode="auto">
              <a:xfrm>
                <a:off x="1813" y="2956"/>
                <a:ext cx="40" cy="1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2" y="16"/>
                  </a:cxn>
                  <a:cxn ang="0">
                    <a:pos x="0" y="17"/>
                  </a:cxn>
                </a:cxnLst>
                <a:rect l="0" t="0" r="r" b="b"/>
                <a:pathLst>
                  <a:path w="40" h="18">
                    <a:moveTo>
                      <a:pt x="39" y="0"/>
                    </a:moveTo>
                    <a:lnTo>
                      <a:pt x="2" y="16"/>
                    </a:lnTo>
                    <a:lnTo>
                      <a:pt x="0" y="1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3" name="Freeform 155"/>
              <p:cNvSpPr>
                <a:spLocks/>
              </p:cNvSpPr>
              <p:nvPr/>
            </p:nvSpPr>
            <p:spPr bwMode="auto">
              <a:xfrm>
                <a:off x="1783" y="2972"/>
                <a:ext cx="32" cy="1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" y="12"/>
                  </a:cxn>
                  <a:cxn ang="0">
                    <a:pos x="0" y="13"/>
                  </a:cxn>
                </a:cxnLst>
                <a:rect l="0" t="0" r="r" b="b"/>
                <a:pathLst>
                  <a:path w="32" h="14">
                    <a:moveTo>
                      <a:pt x="31" y="0"/>
                    </a:moveTo>
                    <a:lnTo>
                      <a:pt x="1" y="12"/>
                    </a:lnTo>
                    <a:lnTo>
                      <a:pt x="0" y="1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4" name="Freeform 156"/>
              <p:cNvSpPr>
                <a:spLocks/>
              </p:cNvSpPr>
              <p:nvPr/>
            </p:nvSpPr>
            <p:spPr bwMode="auto">
              <a:xfrm>
                <a:off x="1754" y="2985"/>
                <a:ext cx="30" cy="1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" y="11"/>
                  </a:cxn>
                  <a:cxn ang="0">
                    <a:pos x="0" y="12"/>
                  </a:cxn>
                </a:cxnLst>
                <a:rect l="0" t="0" r="r" b="b"/>
                <a:pathLst>
                  <a:path w="30" h="13">
                    <a:moveTo>
                      <a:pt x="29" y="0"/>
                    </a:moveTo>
                    <a:lnTo>
                      <a:pt x="1" y="11"/>
                    </a:lnTo>
                    <a:lnTo>
                      <a:pt x="0" y="1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5" name="Freeform 157"/>
              <p:cNvSpPr>
                <a:spLocks/>
              </p:cNvSpPr>
              <p:nvPr/>
            </p:nvSpPr>
            <p:spPr bwMode="auto">
              <a:xfrm>
                <a:off x="1721" y="2996"/>
                <a:ext cx="35" cy="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" y="11"/>
                  </a:cxn>
                  <a:cxn ang="0">
                    <a:pos x="0" y="12"/>
                  </a:cxn>
                </a:cxnLst>
                <a:rect l="0" t="0" r="r" b="b"/>
                <a:pathLst>
                  <a:path w="35" h="13">
                    <a:moveTo>
                      <a:pt x="34" y="0"/>
                    </a:moveTo>
                    <a:lnTo>
                      <a:pt x="2" y="11"/>
                    </a:lnTo>
                    <a:lnTo>
                      <a:pt x="0" y="1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6" name="Freeform 158"/>
              <p:cNvSpPr>
                <a:spLocks/>
              </p:cNvSpPr>
              <p:nvPr/>
            </p:nvSpPr>
            <p:spPr bwMode="auto">
              <a:xfrm>
                <a:off x="1690" y="3008"/>
                <a:ext cx="33" cy="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" y="11"/>
                  </a:cxn>
                  <a:cxn ang="0">
                    <a:pos x="0" y="11"/>
                  </a:cxn>
                </a:cxnLst>
                <a:rect l="0" t="0" r="r" b="b"/>
                <a:pathLst>
                  <a:path w="33" h="12">
                    <a:moveTo>
                      <a:pt x="32" y="0"/>
                    </a:moveTo>
                    <a:lnTo>
                      <a:pt x="2" y="11"/>
                    </a:lnTo>
                    <a:lnTo>
                      <a:pt x="0" y="1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7" name="Freeform 159"/>
              <p:cNvSpPr>
                <a:spLocks/>
              </p:cNvSpPr>
              <p:nvPr/>
            </p:nvSpPr>
            <p:spPr bwMode="auto">
              <a:xfrm>
                <a:off x="1659" y="3019"/>
                <a:ext cx="35" cy="14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" y="12"/>
                  </a:cxn>
                  <a:cxn ang="0">
                    <a:pos x="0" y="13"/>
                  </a:cxn>
                </a:cxnLst>
                <a:rect l="0" t="0" r="r" b="b"/>
                <a:pathLst>
                  <a:path w="35" h="14">
                    <a:moveTo>
                      <a:pt x="34" y="0"/>
                    </a:moveTo>
                    <a:lnTo>
                      <a:pt x="2" y="12"/>
                    </a:lnTo>
                    <a:lnTo>
                      <a:pt x="0" y="1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8" name="Freeform 160"/>
              <p:cNvSpPr>
                <a:spLocks/>
              </p:cNvSpPr>
              <p:nvPr/>
            </p:nvSpPr>
            <p:spPr bwMode="auto">
              <a:xfrm>
                <a:off x="1628" y="3030"/>
                <a:ext cx="35" cy="12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" y="11"/>
                  </a:cxn>
                  <a:cxn ang="0">
                    <a:pos x="0" y="11"/>
                  </a:cxn>
                </a:cxnLst>
                <a:rect l="0" t="0" r="r" b="b"/>
                <a:pathLst>
                  <a:path w="35" h="12">
                    <a:moveTo>
                      <a:pt x="34" y="0"/>
                    </a:moveTo>
                    <a:lnTo>
                      <a:pt x="2" y="11"/>
                    </a:lnTo>
                    <a:lnTo>
                      <a:pt x="0" y="1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49" name="Freeform 161"/>
              <p:cNvSpPr>
                <a:spLocks/>
              </p:cNvSpPr>
              <p:nvPr/>
            </p:nvSpPr>
            <p:spPr bwMode="auto">
              <a:xfrm>
                <a:off x="1597" y="3041"/>
                <a:ext cx="32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" y="11"/>
                  </a:cxn>
                  <a:cxn ang="0">
                    <a:pos x="0" y="12"/>
                  </a:cxn>
                </a:cxnLst>
                <a:rect l="0" t="0" r="r" b="b"/>
                <a:pathLst>
                  <a:path w="32" h="13">
                    <a:moveTo>
                      <a:pt x="31" y="0"/>
                    </a:moveTo>
                    <a:lnTo>
                      <a:pt x="1" y="11"/>
                    </a:lnTo>
                    <a:lnTo>
                      <a:pt x="0" y="1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0" name="Freeform 162"/>
              <p:cNvSpPr>
                <a:spLocks/>
              </p:cNvSpPr>
              <p:nvPr/>
            </p:nvSpPr>
            <p:spPr bwMode="auto">
              <a:xfrm>
                <a:off x="1565" y="3052"/>
                <a:ext cx="34" cy="1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" y="11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33" y="0"/>
                    </a:moveTo>
                    <a:lnTo>
                      <a:pt x="2" y="11"/>
                    </a:lnTo>
                    <a:lnTo>
                      <a:pt x="0" y="1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1" name="Freeform 163"/>
              <p:cNvSpPr>
                <a:spLocks/>
              </p:cNvSpPr>
              <p:nvPr/>
            </p:nvSpPr>
            <p:spPr bwMode="auto">
              <a:xfrm>
                <a:off x="1532" y="3062"/>
                <a:ext cx="35" cy="1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" y="10"/>
                  </a:cxn>
                  <a:cxn ang="0">
                    <a:pos x="0" y="10"/>
                  </a:cxn>
                </a:cxnLst>
                <a:rect l="0" t="0" r="r" b="b"/>
                <a:pathLst>
                  <a:path w="35" h="11">
                    <a:moveTo>
                      <a:pt x="34" y="0"/>
                    </a:moveTo>
                    <a:lnTo>
                      <a:pt x="2" y="10"/>
                    </a:lnTo>
                    <a:lnTo>
                      <a:pt x="0" y="1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2" name="Freeform 164"/>
              <p:cNvSpPr>
                <a:spLocks/>
              </p:cNvSpPr>
              <p:nvPr/>
            </p:nvSpPr>
            <p:spPr bwMode="auto">
              <a:xfrm>
                <a:off x="1500" y="3072"/>
                <a:ext cx="36" cy="12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" y="10"/>
                  </a:cxn>
                  <a:cxn ang="0">
                    <a:pos x="0" y="11"/>
                  </a:cxn>
                </a:cxnLst>
                <a:rect l="0" t="0" r="r" b="b"/>
                <a:pathLst>
                  <a:path w="36" h="12">
                    <a:moveTo>
                      <a:pt x="35" y="0"/>
                    </a:moveTo>
                    <a:lnTo>
                      <a:pt x="2" y="10"/>
                    </a:lnTo>
                    <a:lnTo>
                      <a:pt x="0" y="1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3" name="Freeform 165"/>
              <p:cNvSpPr>
                <a:spLocks/>
              </p:cNvSpPr>
              <p:nvPr/>
            </p:nvSpPr>
            <p:spPr bwMode="auto">
              <a:xfrm>
                <a:off x="1473" y="3082"/>
                <a:ext cx="29" cy="1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" y="9"/>
                  </a:cxn>
                  <a:cxn ang="0">
                    <a:pos x="0" y="10"/>
                  </a:cxn>
                </a:cxnLst>
                <a:rect l="0" t="0" r="r" b="b"/>
                <a:pathLst>
                  <a:path w="29" h="11">
                    <a:moveTo>
                      <a:pt x="28" y="0"/>
                    </a:moveTo>
                    <a:lnTo>
                      <a:pt x="1" y="9"/>
                    </a:lnTo>
                    <a:lnTo>
                      <a:pt x="0" y="1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4" name="Freeform 166"/>
              <p:cNvSpPr>
                <a:spLocks/>
              </p:cNvSpPr>
              <p:nvPr/>
            </p:nvSpPr>
            <p:spPr bwMode="auto">
              <a:xfrm>
                <a:off x="1444" y="3090"/>
                <a:ext cx="30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30" h="10">
                    <a:moveTo>
                      <a:pt x="29" y="0"/>
                    </a:move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5" name="Freeform 167"/>
              <p:cNvSpPr>
                <a:spLocks/>
              </p:cNvSpPr>
              <p:nvPr/>
            </p:nvSpPr>
            <p:spPr bwMode="auto">
              <a:xfrm>
                <a:off x="1420" y="3099"/>
                <a:ext cx="28" cy="1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0" t="0" r="r" b="b"/>
                <a:pathLst>
                  <a:path w="28" h="10">
                    <a:moveTo>
                      <a:pt x="27" y="0"/>
                    </a:move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6" name="Freeform 168"/>
              <p:cNvSpPr>
                <a:spLocks/>
              </p:cNvSpPr>
              <p:nvPr/>
            </p:nvSpPr>
            <p:spPr bwMode="auto">
              <a:xfrm>
                <a:off x="1391" y="3105"/>
                <a:ext cx="30" cy="1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0" t="0" r="r" b="b"/>
                <a:pathLst>
                  <a:path w="30" h="10">
                    <a:moveTo>
                      <a:pt x="29" y="0"/>
                    </a:move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7" name="Freeform 169"/>
              <p:cNvSpPr>
                <a:spLocks/>
              </p:cNvSpPr>
              <p:nvPr/>
            </p:nvSpPr>
            <p:spPr bwMode="auto">
              <a:xfrm>
                <a:off x="1364" y="3113"/>
                <a:ext cx="28" cy="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" y="7"/>
                  </a:cxn>
                  <a:cxn ang="0">
                    <a:pos x="0" y="8"/>
                  </a:cxn>
                </a:cxnLst>
                <a:rect l="0" t="0" r="r" b="b"/>
                <a:pathLst>
                  <a:path w="28" h="9">
                    <a:moveTo>
                      <a:pt x="27" y="0"/>
                    </a:moveTo>
                    <a:lnTo>
                      <a:pt x="2" y="7"/>
                    </a:lnTo>
                    <a:lnTo>
                      <a:pt x="0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8" name="Freeform 170"/>
              <p:cNvSpPr>
                <a:spLocks/>
              </p:cNvSpPr>
              <p:nvPr/>
            </p:nvSpPr>
            <p:spPr bwMode="auto">
              <a:xfrm>
                <a:off x="1334" y="3121"/>
                <a:ext cx="32" cy="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" y="5"/>
                  </a:cxn>
                  <a:cxn ang="0">
                    <a:pos x="0" y="6"/>
                  </a:cxn>
                </a:cxnLst>
                <a:rect l="0" t="0" r="r" b="b"/>
                <a:pathLst>
                  <a:path w="32" h="7">
                    <a:moveTo>
                      <a:pt x="31" y="0"/>
                    </a:move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59" name="Freeform 171"/>
              <p:cNvSpPr>
                <a:spLocks/>
              </p:cNvSpPr>
              <p:nvPr/>
            </p:nvSpPr>
            <p:spPr bwMode="auto">
              <a:xfrm>
                <a:off x="1307" y="3127"/>
                <a:ext cx="30" cy="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30" h="9">
                    <a:moveTo>
                      <a:pt x="29" y="0"/>
                    </a:move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0" name="Freeform 172"/>
              <p:cNvSpPr>
                <a:spLocks/>
              </p:cNvSpPr>
              <p:nvPr/>
            </p:nvSpPr>
            <p:spPr bwMode="auto">
              <a:xfrm>
                <a:off x="1277" y="3135"/>
                <a:ext cx="32" cy="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" y="5"/>
                  </a:cxn>
                  <a:cxn ang="0">
                    <a:pos x="0" y="6"/>
                  </a:cxn>
                </a:cxnLst>
                <a:rect l="0" t="0" r="r" b="b"/>
                <a:pathLst>
                  <a:path w="32" h="7">
                    <a:moveTo>
                      <a:pt x="31" y="0"/>
                    </a:move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1" name="Freeform 173"/>
              <p:cNvSpPr>
                <a:spLocks/>
              </p:cNvSpPr>
              <p:nvPr/>
            </p:nvSpPr>
            <p:spPr bwMode="auto">
              <a:xfrm>
                <a:off x="1250" y="3140"/>
                <a:ext cx="31" cy="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" y="7"/>
                  </a:cxn>
                  <a:cxn ang="0">
                    <a:pos x="0" y="7"/>
                  </a:cxn>
                </a:cxnLst>
                <a:rect l="0" t="0" r="r" b="b"/>
                <a:pathLst>
                  <a:path w="31" h="8">
                    <a:moveTo>
                      <a:pt x="30" y="0"/>
                    </a:move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2" name="Freeform 174"/>
              <p:cNvSpPr>
                <a:spLocks/>
              </p:cNvSpPr>
              <p:nvPr/>
            </p:nvSpPr>
            <p:spPr bwMode="auto">
              <a:xfrm>
                <a:off x="1223" y="3147"/>
                <a:ext cx="29" cy="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" y="6"/>
                  </a:cxn>
                  <a:cxn ang="0">
                    <a:pos x="0" y="7"/>
                  </a:cxn>
                </a:cxnLst>
                <a:rect l="0" t="0" r="r" b="b"/>
                <a:pathLst>
                  <a:path w="29" h="8">
                    <a:moveTo>
                      <a:pt x="28" y="0"/>
                    </a:moveTo>
                    <a:lnTo>
                      <a:pt x="1" y="6"/>
                    </a:lnTo>
                    <a:lnTo>
                      <a:pt x="0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3" name="Freeform 175"/>
              <p:cNvSpPr>
                <a:spLocks/>
              </p:cNvSpPr>
              <p:nvPr/>
            </p:nvSpPr>
            <p:spPr bwMode="auto">
              <a:xfrm>
                <a:off x="1192" y="3154"/>
                <a:ext cx="33" cy="8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" y="6"/>
                  </a:cxn>
                  <a:cxn ang="0">
                    <a:pos x="0" y="7"/>
                  </a:cxn>
                </a:cxnLst>
                <a:rect l="0" t="0" r="r" b="b"/>
                <a:pathLst>
                  <a:path w="33" h="8">
                    <a:moveTo>
                      <a:pt x="32" y="0"/>
                    </a:move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4" name="Freeform 176"/>
              <p:cNvSpPr>
                <a:spLocks/>
              </p:cNvSpPr>
              <p:nvPr/>
            </p:nvSpPr>
            <p:spPr bwMode="auto">
              <a:xfrm>
                <a:off x="1162" y="3160"/>
                <a:ext cx="32" cy="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" y="5"/>
                  </a:cxn>
                  <a:cxn ang="0">
                    <a:pos x="0" y="5"/>
                  </a:cxn>
                </a:cxnLst>
                <a:rect l="0" t="0" r="r" b="b"/>
                <a:pathLst>
                  <a:path w="32" h="6">
                    <a:moveTo>
                      <a:pt x="31" y="0"/>
                    </a:move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5" name="Freeform 177"/>
              <p:cNvSpPr>
                <a:spLocks/>
              </p:cNvSpPr>
              <p:nvPr/>
            </p:nvSpPr>
            <p:spPr bwMode="auto">
              <a:xfrm>
                <a:off x="1131" y="3165"/>
                <a:ext cx="32" cy="6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" y="5"/>
                  </a:cxn>
                  <a:cxn ang="0">
                    <a:pos x="0" y="5"/>
                  </a:cxn>
                </a:cxnLst>
                <a:rect l="0" t="0" r="r" b="b"/>
                <a:pathLst>
                  <a:path w="32" h="6">
                    <a:moveTo>
                      <a:pt x="31" y="0"/>
                    </a:move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6" name="Freeform 178"/>
              <p:cNvSpPr>
                <a:spLocks/>
              </p:cNvSpPr>
              <p:nvPr/>
            </p:nvSpPr>
            <p:spPr bwMode="auto">
              <a:xfrm>
                <a:off x="1100" y="3170"/>
                <a:ext cx="32" cy="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" y="2"/>
                  </a:cxn>
                  <a:cxn ang="0">
                    <a:pos x="0" y="3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7" name="Freeform 179"/>
              <p:cNvSpPr>
                <a:spLocks/>
              </p:cNvSpPr>
              <p:nvPr/>
            </p:nvSpPr>
            <p:spPr bwMode="auto">
              <a:xfrm>
                <a:off x="1069" y="3173"/>
                <a:ext cx="33" cy="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33" h="4">
                    <a:moveTo>
                      <a:pt x="32" y="0"/>
                    </a:move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8" name="Freeform 180"/>
              <p:cNvSpPr>
                <a:spLocks/>
              </p:cNvSpPr>
              <p:nvPr/>
            </p:nvSpPr>
            <p:spPr bwMode="auto">
              <a:xfrm>
                <a:off x="1035" y="3175"/>
                <a:ext cx="35" cy="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" y="1"/>
                  </a:cxn>
                  <a:cxn ang="0">
                    <a:pos x="0" y="2"/>
                  </a:cxn>
                </a:cxnLst>
                <a:rect l="0" t="0" r="r" b="b"/>
                <a:pathLst>
                  <a:path w="35" h="3">
                    <a:moveTo>
                      <a:pt x="34" y="0"/>
                    </a:move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69" name="Freeform 181"/>
              <p:cNvSpPr>
                <a:spLocks/>
              </p:cNvSpPr>
              <p:nvPr/>
            </p:nvSpPr>
            <p:spPr bwMode="auto">
              <a:xfrm>
                <a:off x="1004" y="3176"/>
                <a:ext cx="34" cy="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" y="1"/>
                  </a:cxn>
                  <a:cxn ang="0">
                    <a:pos x="0" y="2"/>
                  </a:cxn>
                </a:cxnLst>
                <a:rect l="0" t="0" r="r" b="b"/>
                <a:pathLst>
                  <a:path w="34" h="3">
                    <a:moveTo>
                      <a:pt x="33" y="0"/>
                    </a:move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70" name="Freeform 182"/>
              <p:cNvSpPr>
                <a:spLocks/>
              </p:cNvSpPr>
              <p:nvPr/>
            </p:nvSpPr>
            <p:spPr bwMode="auto">
              <a:xfrm>
                <a:off x="974" y="3177"/>
                <a:ext cx="34" cy="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" y="1"/>
                  </a:cxn>
                  <a:cxn ang="0">
                    <a:pos x="0" y="2"/>
                  </a:cxn>
                </a:cxnLst>
                <a:rect l="0" t="0" r="r" b="b"/>
                <a:pathLst>
                  <a:path w="34" h="3">
                    <a:moveTo>
                      <a:pt x="33" y="0"/>
                    </a:move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3671" name="Line 183"/>
              <p:cNvSpPr>
                <a:spLocks noChangeShapeType="1"/>
              </p:cNvSpPr>
              <p:nvPr/>
            </p:nvSpPr>
            <p:spPr bwMode="auto">
              <a:xfrm flipH="1">
                <a:off x="919" y="3178"/>
                <a:ext cx="8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3672" name="Line 184"/>
              <p:cNvSpPr>
                <a:spLocks noChangeShapeType="1"/>
              </p:cNvSpPr>
              <p:nvPr/>
            </p:nvSpPr>
            <p:spPr bwMode="auto">
              <a:xfrm flipH="1">
                <a:off x="888" y="3178"/>
                <a:ext cx="8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63673" name="Line 185"/>
          <p:cNvSpPr>
            <a:spLocks noChangeShapeType="1"/>
          </p:cNvSpPr>
          <p:nvPr/>
        </p:nvSpPr>
        <p:spPr bwMode="auto">
          <a:xfrm>
            <a:off x="1414463" y="4940300"/>
            <a:ext cx="7729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74" name="Line 186"/>
          <p:cNvSpPr>
            <a:spLocks noChangeShapeType="1"/>
          </p:cNvSpPr>
          <p:nvPr/>
        </p:nvSpPr>
        <p:spPr bwMode="auto">
          <a:xfrm flipV="1">
            <a:off x="1409700" y="21336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75" name="Rectangle 187"/>
          <p:cNvSpPr>
            <a:spLocks noChangeArrowheads="1"/>
          </p:cNvSpPr>
          <p:nvPr/>
        </p:nvSpPr>
        <p:spPr bwMode="auto">
          <a:xfrm rot="16200000">
            <a:off x="-457200" y="3235325"/>
            <a:ext cx="3041650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th-TH" sz="3200" b="1">
                <a:solidFill>
                  <a:srgbClr val="000000"/>
                </a:solidFill>
                <a:latin typeface="Times New Roman" pitchFamily="18" charset="0"/>
                <a:cs typeface="AngsanaUPC" pitchFamily="18" charset="-34"/>
              </a:rPr>
              <a:t>ร้อยละของจำนวนผู้ลองใช้</a:t>
            </a:r>
          </a:p>
        </p:txBody>
      </p:sp>
      <p:sp>
        <p:nvSpPr>
          <p:cNvPr id="63676" name="Rectangle 188"/>
          <p:cNvSpPr>
            <a:spLocks noChangeArrowheads="1"/>
          </p:cNvSpPr>
          <p:nvPr/>
        </p:nvSpPr>
        <p:spPr bwMode="auto">
          <a:xfrm>
            <a:off x="2933700" y="5029200"/>
            <a:ext cx="4211638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solidFill>
                  <a:srgbClr val="000000"/>
                </a:solidFill>
                <a:latin typeface="Times New Roman" pitchFamily="18" charset="0"/>
                <a:cs typeface="AngsanaUPC" pitchFamily="18" charset="-34"/>
              </a:rPr>
              <a:t>ช่วงเวลาในการปรับตัวในการใช้สินค้า</a:t>
            </a:r>
          </a:p>
        </p:txBody>
      </p:sp>
      <p:sp>
        <p:nvSpPr>
          <p:cNvPr id="63677" name="Rectangle 189"/>
          <p:cNvSpPr>
            <a:spLocks noChangeArrowheads="1"/>
          </p:cNvSpPr>
          <p:nvPr/>
        </p:nvSpPr>
        <p:spPr bwMode="auto">
          <a:xfrm>
            <a:off x="1562100" y="5562600"/>
            <a:ext cx="7397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Early</a:t>
            </a:r>
          </a:p>
        </p:txBody>
      </p:sp>
      <p:sp>
        <p:nvSpPr>
          <p:cNvPr id="63678" name="Rectangle 190"/>
          <p:cNvSpPr>
            <a:spLocks noChangeArrowheads="1"/>
          </p:cNvSpPr>
          <p:nvPr/>
        </p:nvSpPr>
        <p:spPr bwMode="auto">
          <a:xfrm>
            <a:off x="7581900" y="5562600"/>
            <a:ext cx="650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Late</a:t>
            </a:r>
          </a:p>
        </p:txBody>
      </p:sp>
      <p:sp>
        <p:nvSpPr>
          <p:cNvPr id="63679" name="Rectangle 191"/>
          <p:cNvSpPr>
            <a:spLocks noChangeArrowheads="1"/>
          </p:cNvSpPr>
          <p:nvPr/>
        </p:nvSpPr>
        <p:spPr bwMode="auto">
          <a:xfrm>
            <a:off x="2324100" y="3429000"/>
            <a:ext cx="1106488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2800" b="1">
                <a:solidFill>
                  <a:srgbClr val="000000"/>
                </a:solidFill>
                <a:latin typeface="Times New Roman" pitchFamily="18" charset="0"/>
                <a:cs typeface="AngsanaUPC" pitchFamily="18" charset="-34"/>
              </a:rPr>
              <a:t>ชอบลองของใหม่</a:t>
            </a:r>
          </a:p>
        </p:txBody>
      </p:sp>
      <p:sp>
        <p:nvSpPr>
          <p:cNvPr id="63680" name="Rectangle 192"/>
          <p:cNvSpPr>
            <a:spLocks noChangeArrowheads="1"/>
          </p:cNvSpPr>
          <p:nvPr/>
        </p:nvSpPr>
        <p:spPr bwMode="auto">
          <a:xfrm>
            <a:off x="3390900" y="2590800"/>
            <a:ext cx="8763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th-TH" sz="2800" b="1">
                <a:solidFill>
                  <a:srgbClr val="000000"/>
                </a:solidFill>
                <a:latin typeface="Times New Roman" pitchFamily="18" charset="0"/>
                <a:cs typeface="AngsanaUPC" pitchFamily="18" charset="-34"/>
              </a:rPr>
              <a:t>ตามแห่</a:t>
            </a:r>
          </a:p>
        </p:txBody>
      </p:sp>
      <p:sp>
        <p:nvSpPr>
          <p:cNvPr id="63681" name="Rectangle 193"/>
          <p:cNvSpPr>
            <a:spLocks noChangeArrowheads="1"/>
          </p:cNvSpPr>
          <p:nvPr/>
        </p:nvSpPr>
        <p:spPr bwMode="auto">
          <a:xfrm>
            <a:off x="1573213" y="4900613"/>
            <a:ext cx="644525" cy="309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2.5%</a:t>
            </a:r>
          </a:p>
        </p:txBody>
      </p:sp>
      <p:sp>
        <p:nvSpPr>
          <p:cNvPr id="63682" name="Rectangle 194"/>
          <p:cNvSpPr>
            <a:spLocks noChangeArrowheads="1"/>
          </p:cNvSpPr>
          <p:nvPr/>
        </p:nvSpPr>
        <p:spPr bwMode="auto">
          <a:xfrm>
            <a:off x="2847975" y="4562475"/>
            <a:ext cx="757238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13.5%</a:t>
            </a:r>
          </a:p>
        </p:txBody>
      </p:sp>
      <p:sp>
        <p:nvSpPr>
          <p:cNvPr id="63683" name="Rectangle 195"/>
          <p:cNvSpPr>
            <a:spLocks noChangeArrowheads="1"/>
          </p:cNvSpPr>
          <p:nvPr/>
        </p:nvSpPr>
        <p:spPr bwMode="auto">
          <a:xfrm>
            <a:off x="4216400" y="3810000"/>
            <a:ext cx="58737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34%</a:t>
            </a:r>
          </a:p>
        </p:txBody>
      </p:sp>
      <p:sp>
        <p:nvSpPr>
          <p:cNvPr id="63684" name="Rectangle 196"/>
          <p:cNvSpPr>
            <a:spLocks noChangeArrowheads="1"/>
          </p:cNvSpPr>
          <p:nvPr/>
        </p:nvSpPr>
        <p:spPr bwMode="auto">
          <a:xfrm>
            <a:off x="5529263" y="3810000"/>
            <a:ext cx="58737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34%</a:t>
            </a:r>
          </a:p>
        </p:txBody>
      </p:sp>
      <p:sp>
        <p:nvSpPr>
          <p:cNvPr id="63685" name="Rectangle 197"/>
          <p:cNvSpPr>
            <a:spLocks noChangeArrowheads="1"/>
          </p:cNvSpPr>
          <p:nvPr/>
        </p:nvSpPr>
        <p:spPr bwMode="auto">
          <a:xfrm>
            <a:off x="6767513" y="4540250"/>
            <a:ext cx="58737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16%</a:t>
            </a:r>
          </a:p>
        </p:txBody>
      </p:sp>
      <p:sp>
        <p:nvSpPr>
          <p:cNvPr id="63686" name="Rectangle 198"/>
          <p:cNvSpPr>
            <a:spLocks noChangeArrowheads="1"/>
          </p:cNvSpPr>
          <p:nvPr/>
        </p:nvSpPr>
        <p:spPr bwMode="auto">
          <a:xfrm>
            <a:off x="7505700" y="3352800"/>
            <a:ext cx="1203325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2800" b="1">
                <a:solidFill>
                  <a:srgbClr val="000000"/>
                </a:solidFill>
                <a:latin typeface="Times New Roman" pitchFamily="18" charset="0"/>
                <a:cs typeface="AngsanaUPC" pitchFamily="18" charset="-34"/>
              </a:rPr>
              <a:t>มีก็ดีเหมือนกัน</a:t>
            </a:r>
          </a:p>
        </p:txBody>
      </p:sp>
      <p:sp>
        <p:nvSpPr>
          <p:cNvPr id="63687" name="Rectangle 199"/>
          <p:cNvSpPr>
            <a:spLocks noChangeArrowheads="1"/>
          </p:cNvSpPr>
          <p:nvPr/>
        </p:nvSpPr>
        <p:spPr bwMode="auto">
          <a:xfrm>
            <a:off x="6134100" y="2590800"/>
            <a:ext cx="121602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th-TH" sz="2800" b="1">
                <a:solidFill>
                  <a:srgbClr val="000000"/>
                </a:solidFill>
                <a:latin typeface="Times New Roman" pitchFamily="18" charset="0"/>
                <a:cs typeface="AngsanaUPC" pitchFamily="18" charset="-34"/>
              </a:rPr>
              <a:t>อยากมีบ้าง</a:t>
            </a:r>
          </a:p>
        </p:txBody>
      </p:sp>
      <p:sp>
        <p:nvSpPr>
          <p:cNvPr id="63688" name="Line 200"/>
          <p:cNvSpPr>
            <a:spLocks noChangeShapeType="1"/>
          </p:cNvSpPr>
          <p:nvPr/>
        </p:nvSpPr>
        <p:spPr bwMode="auto">
          <a:xfrm>
            <a:off x="3862388" y="3025775"/>
            <a:ext cx="436562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89" name="Line 201"/>
          <p:cNvSpPr>
            <a:spLocks noChangeShapeType="1"/>
          </p:cNvSpPr>
          <p:nvPr/>
        </p:nvSpPr>
        <p:spPr bwMode="auto">
          <a:xfrm flipH="1">
            <a:off x="5910263" y="3057525"/>
            <a:ext cx="614362" cy="585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90" name="Line 202"/>
          <p:cNvSpPr>
            <a:spLocks noChangeShapeType="1"/>
          </p:cNvSpPr>
          <p:nvPr/>
        </p:nvSpPr>
        <p:spPr bwMode="auto">
          <a:xfrm flipH="1">
            <a:off x="7470775" y="4113213"/>
            <a:ext cx="477838" cy="427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91" name="Line 203"/>
          <p:cNvSpPr>
            <a:spLocks noChangeShapeType="1"/>
          </p:cNvSpPr>
          <p:nvPr/>
        </p:nvSpPr>
        <p:spPr bwMode="auto">
          <a:xfrm>
            <a:off x="2909888" y="4178300"/>
            <a:ext cx="207962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92" name="Line 204"/>
          <p:cNvSpPr>
            <a:spLocks noChangeShapeType="1"/>
          </p:cNvSpPr>
          <p:nvPr/>
        </p:nvSpPr>
        <p:spPr bwMode="auto">
          <a:xfrm>
            <a:off x="1866900" y="4572000"/>
            <a:ext cx="1588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93" name="Line 205"/>
          <p:cNvSpPr>
            <a:spLocks noChangeShapeType="1"/>
          </p:cNvSpPr>
          <p:nvPr/>
        </p:nvSpPr>
        <p:spPr bwMode="auto">
          <a:xfrm flipV="1">
            <a:off x="3903663" y="3694113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94" name="Line 206"/>
          <p:cNvSpPr>
            <a:spLocks noChangeShapeType="1"/>
          </p:cNvSpPr>
          <p:nvPr/>
        </p:nvSpPr>
        <p:spPr bwMode="auto">
          <a:xfrm flipV="1">
            <a:off x="6494463" y="3541713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95" name="Line 207"/>
          <p:cNvSpPr>
            <a:spLocks noChangeShapeType="1"/>
          </p:cNvSpPr>
          <p:nvPr/>
        </p:nvSpPr>
        <p:spPr bwMode="auto">
          <a:xfrm>
            <a:off x="1485900" y="55626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96" name="Line 208"/>
          <p:cNvSpPr>
            <a:spLocks noChangeShapeType="1"/>
          </p:cNvSpPr>
          <p:nvPr/>
        </p:nvSpPr>
        <p:spPr bwMode="auto">
          <a:xfrm flipV="1">
            <a:off x="2379663" y="46847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97" name="Line 209"/>
          <p:cNvSpPr>
            <a:spLocks noChangeShapeType="1"/>
          </p:cNvSpPr>
          <p:nvPr/>
        </p:nvSpPr>
        <p:spPr bwMode="auto">
          <a:xfrm flipV="1">
            <a:off x="5275263" y="2932113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3698" name="Text Box 210"/>
          <p:cNvSpPr txBox="1">
            <a:spLocks noChangeArrowheads="1"/>
          </p:cNvSpPr>
          <p:nvPr/>
        </p:nvSpPr>
        <p:spPr bwMode="auto">
          <a:xfrm>
            <a:off x="1409700" y="3886200"/>
            <a:ext cx="1066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ต้องเป็นคนแรก</a:t>
            </a:r>
          </a:p>
        </p:txBody>
      </p:sp>
      <p:sp>
        <p:nvSpPr>
          <p:cNvPr id="63699" name="Text Box 211"/>
          <p:cNvSpPr txBox="1">
            <a:spLocks noChangeArrowheads="1"/>
          </p:cNvSpPr>
          <p:nvPr/>
        </p:nvSpPr>
        <p:spPr bwMode="auto">
          <a:xfrm>
            <a:off x="990600" y="228600"/>
            <a:ext cx="7696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6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</a:t>
            </a:r>
            <a:r>
              <a:rPr lang="th-TH" sz="6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บริโภคกับ</a:t>
            </a:r>
            <a:r>
              <a:rPr lang="th-TH" sz="6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พฤติกรรม</a:t>
            </a:r>
            <a:r>
              <a:rPr lang="th-TH" sz="6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</a:t>
            </a:r>
            <a:r>
              <a:rPr lang="th-TH" sz="66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สินค้าในตลาดต่างประเทศ</a:t>
            </a:r>
            <a:endParaRPr lang="th-TH" sz="66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066800" y="2590800"/>
            <a:ext cx="7239000" cy="53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1. พฤติกรรมที่ต้องหาข้อมูลให้มากก่อนการซื้อ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066800" y="3352800"/>
            <a:ext cx="7239000" cy="53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2. พฤติกรรมการที่ไม่ต้องหาข้อมูลมากก่อนการซื้อ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066800" y="4191000"/>
            <a:ext cx="7239000" cy="53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3. พฤติกรรมการซื้อด้วยความเคยชิน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066800" y="5030788"/>
            <a:ext cx="7239000" cy="531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4. พฤติกรรมการซื้อที่จุกจิก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28800" y="304800"/>
            <a:ext cx="54864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6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</a:t>
            </a:r>
            <a:r>
              <a:rPr lang="th-TH" sz="6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บริโภคกับ</a:t>
            </a:r>
            <a:r>
              <a:rPr lang="th-TH" sz="6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พฤติกรรม</a:t>
            </a:r>
            <a:r>
              <a:rPr lang="th-TH" sz="6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</a:t>
            </a:r>
            <a:r>
              <a:rPr lang="th-TH" sz="66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สินค้า</a:t>
            </a:r>
            <a:endParaRPr lang="th-TH" sz="66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438400" y="381000"/>
            <a:ext cx="4648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514600" y="454025"/>
            <a:ext cx="457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4800" b="1">
                <a:latin typeface="Angsana New" pitchFamily="18" charset="-34"/>
              </a:rPr>
              <a:t>ใครถูกใครผิดกันแน่</a:t>
            </a:r>
            <a:r>
              <a:rPr lang="en-US" sz="4800" b="1">
                <a:latin typeface="Angsana New" pitchFamily="18" charset="-34"/>
              </a:rPr>
              <a:t>?</a:t>
            </a:r>
            <a:endParaRPr lang="th-TH" sz="4800" b="1">
              <a:latin typeface="Angsana New" pitchFamily="18" charset="-34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828800" y="28956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2 + 2 =  </a:t>
            </a:r>
            <a:r>
              <a:rPr lang="th-TH" sz="5400"/>
              <a:t>?</a:t>
            </a:r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19275"/>
            <a:ext cx="3171825" cy="542925"/>
          </a:xfrm>
          <a:prstGeom prst="rect">
            <a:avLst/>
          </a:prstGeom>
          <a:noFill/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019675"/>
            <a:ext cx="2828925" cy="92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0292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72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ผู้บริโภค</a:t>
            </a:r>
            <a:r>
              <a:rPr lang="th-TH" sz="7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ซื้อ</a:t>
            </a:r>
            <a:r>
              <a:rPr lang="th-TH" sz="72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อย่างไร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rowalliaUPC" pitchFamily="34" charset="-34"/>
              </a:rPr>
              <a:t>“</a:t>
            </a:r>
            <a:r>
              <a:rPr lang="th-TH" sz="4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rowalliaUPC" pitchFamily="34" charset="-34"/>
              </a:rPr>
              <a:t>นักการตลาดต้องสามารถหาแรงจูงใจในการซื้อของกลุ่มลูกค้าเป้าหมายให้เจอ หากไม่มีแรงจูงใจ การซื้ออาจไม่เกิดขึ้น การลงทุนในสื่อการตลาดอื่นๆ ก็อาจเป็นการเสียเปล่า”</a:t>
            </a:r>
          </a:p>
        </p:txBody>
      </p:sp>
    </p:spTree>
  </p:cSld>
  <p:clrMapOvr>
    <a:masterClrMapping/>
  </p:clrMapOvr>
  <p:transition spd="slow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0292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72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ผู้บริโภค</a:t>
            </a:r>
            <a:r>
              <a:rPr lang="th-TH" sz="7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ซื้อ</a:t>
            </a:r>
            <a:r>
              <a:rPr lang="th-TH" sz="72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อย่างไร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1752600" y="3735388"/>
            <a:ext cx="5359400" cy="531812"/>
            <a:chOff x="1280" y="2352"/>
            <a:chExt cx="3376" cy="335"/>
          </a:xfrm>
        </p:grpSpPr>
        <p:pic>
          <p:nvPicPr>
            <p:cNvPr id="67588" name="Picture 4" descr="cgbullet[1]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0" y="2424"/>
              <a:ext cx="240" cy="240"/>
            </a:xfrm>
            <a:prstGeom prst="rect">
              <a:avLst/>
            </a:prstGeom>
            <a:noFill/>
          </p:spPr>
        </p:pic>
        <p:sp>
          <p:nvSpPr>
            <p:cNvPr id="67589" name="Text Box 5"/>
            <p:cNvSpPr txBox="1">
              <a:spLocks noChangeArrowheads="1"/>
            </p:cNvSpPr>
            <p:nvPr/>
          </p:nvSpPr>
          <p:spPr bwMode="auto">
            <a:xfrm>
              <a:off x="1440" y="2352"/>
              <a:ext cx="321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ถามลูกค้าก่อนซื้อและทำไมจึงจะซื้อ</a:t>
              </a:r>
            </a:p>
          </p:txBody>
        </p:sp>
      </p:grp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1752600" y="1828800"/>
            <a:ext cx="4978400" cy="531813"/>
            <a:chOff x="1280" y="1200"/>
            <a:chExt cx="3136" cy="335"/>
          </a:xfrm>
        </p:grpSpPr>
        <p:pic>
          <p:nvPicPr>
            <p:cNvPr id="67591" name="Picture 7" descr="cgbullet[1]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0" y="1272"/>
              <a:ext cx="240" cy="240"/>
            </a:xfrm>
            <a:prstGeom prst="rect">
              <a:avLst/>
            </a:prstGeom>
            <a:noFill/>
          </p:spPr>
        </p:pic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1440" y="1200"/>
              <a:ext cx="297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ทำตัวเป็นคนซื้อเสียเอง</a:t>
              </a:r>
            </a:p>
          </p:txBody>
        </p:sp>
      </p:grp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1752600" y="2743200"/>
            <a:ext cx="5054600" cy="531813"/>
            <a:chOff x="1280" y="1776"/>
            <a:chExt cx="3184" cy="335"/>
          </a:xfrm>
        </p:grpSpPr>
        <p:pic>
          <p:nvPicPr>
            <p:cNvPr id="67594" name="Picture 10" descr="cgbullet[1]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0" y="1848"/>
              <a:ext cx="240" cy="240"/>
            </a:xfrm>
            <a:prstGeom prst="rect">
              <a:avLst/>
            </a:prstGeom>
            <a:noFill/>
          </p:spPr>
        </p:pic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1440" y="1776"/>
              <a:ext cx="3024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สัมภาษณ์ว่าทำไมถึงตัดสินใจซื้อ</a:t>
              </a:r>
            </a:p>
          </p:txBody>
        </p:sp>
      </p:grpSp>
    </p:spTree>
  </p:cSld>
  <p:clrMapOvr>
    <a:masterClrMapping/>
  </p:clrMapOvr>
  <p:transition spd="slow"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533400" y="2819400"/>
            <a:ext cx="2895600" cy="1828800"/>
            <a:chOff x="240" y="1008"/>
            <a:chExt cx="1824" cy="1152"/>
          </a:xfrm>
        </p:grpSpPr>
        <p:sp>
          <p:nvSpPr>
            <p:cNvPr id="68611" name="Oval 3"/>
            <p:cNvSpPr>
              <a:spLocks noChangeArrowheads="1"/>
            </p:cNvSpPr>
            <p:nvPr/>
          </p:nvSpPr>
          <p:spPr bwMode="auto">
            <a:xfrm>
              <a:off x="240" y="1008"/>
              <a:ext cx="1824" cy="11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12" name="Text Box 4"/>
            <p:cNvSpPr txBox="1">
              <a:spLocks noChangeArrowheads="1"/>
            </p:cNvSpPr>
            <p:nvPr/>
          </p:nvSpPr>
          <p:spPr bwMode="auto">
            <a:xfrm>
              <a:off x="432" y="1296"/>
              <a:ext cx="1632" cy="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วัฒนธรรม</a:t>
              </a:r>
              <a:r>
                <a:rPr lang="en-US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,</a:t>
              </a:r>
              <a:r>
                <a:rPr lang="th-TH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 สังคม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บุคคล</a:t>
              </a:r>
              <a:r>
                <a:rPr lang="en-US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, </a:t>
              </a:r>
              <a:r>
                <a:rPr lang="th-TH" sz="32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จิตวิทยา</a:t>
              </a:r>
            </a:p>
          </p:txBody>
        </p:sp>
      </p:grp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2209800" y="1524000"/>
            <a:ext cx="2590800" cy="1295400"/>
            <a:chOff x="1344" y="768"/>
            <a:chExt cx="1632" cy="816"/>
          </a:xfrm>
        </p:grpSpPr>
        <p:sp>
          <p:nvSpPr>
            <p:cNvPr id="68614" name="Line 6"/>
            <p:cNvSpPr>
              <a:spLocks noChangeShapeType="1"/>
            </p:cNvSpPr>
            <p:nvPr/>
          </p:nvSpPr>
          <p:spPr bwMode="auto">
            <a:xfrm flipV="1">
              <a:off x="1344" y="768"/>
              <a:ext cx="672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15" name="Line 7"/>
            <p:cNvSpPr>
              <a:spLocks noChangeShapeType="1"/>
            </p:cNvSpPr>
            <p:nvPr/>
          </p:nvSpPr>
          <p:spPr bwMode="auto">
            <a:xfrm flipV="1">
              <a:off x="2016" y="768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4951413" y="1143000"/>
            <a:ext cx="3581400" cy="685800"/>
            <a:chOff x="3024" y="528"/>
            <a:chExt cx="2256" cy="432"/>
          </a:xfrm>
        </p:grpSpPr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3024" y="528"/>
              <a:ext cx="2160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3120" y="576"/>
              <a:ext cx="216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รู้ความต้องการ/ รู้ปัญหา</a:t>
              </a:r>
              <a:endPara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rowalliaUPC" pitchFamily="34" charset="-34"/>
              </a:endParaRPr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4951413" y="2209800"/>
            <a:ext cx="3429000" cy="685800"/>
            <a:chOff x="3024" y="1200"/>
            <a:chExt cx="2160" cy="432"/>
          </a:xfrm>
        </p:grpSpPr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3024" y="1200"/>
              <a:ext cx="2160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3216" y="1248"/>
              <a:ext cx="10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ค้นหาข้อมูล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4876800" y="5715000"/>
            <a:ext cx="3733800" cy="685800"/>
            <a:chOff x="2928" y="3408"/>
            <a:chExt cx="2352" cy="432"/>
          </a:xfrm>
        </p:grpSpPr>
        <p:sp>
          <p:nvSpPr>
            <p:cNvPr id="68623" name="Rectangle 15"/>
            <p:cNvSpPr>
              <a:spLocks noChangeArrowheads="1"/>
            </p:cNvSpPr>
            <p:nvPr/>
          </p:nvSpPr>
          <p:spPr bwMode="auto">
            <a:xfrm>
              <a:off x="2976" y="3408"/>
              <a:ext cx="2160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4" name="Text Box 16"/>
            <p:cNvSpPr txBox="1">
              <a:spLocks noChangeArrowheads="1"/>
            </p:cNvSpPr>
            <p:nvPr/>
          </p:nvSpPr>
          <p:spPr bwMode="auto">
            <a:xfrm>
              <a:off x="2928" y="3456"/>
              <a:ext cx="235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พฤติกรรมหลังการตัดสินใจ</a:t>
              </a:r>
            </a:p>
          </p:txBody>
        </p:sp>
      </p:grpSp>
      <p:grpSp>
        <p:nvGrpSpPr>
          <p:cNvPr id="68625" name="Group 17"/>
          <p:cNvGrpSpPr>
            <a:grpSpLocks/>
          </p:cNvGrpSpPr>
          <p:nvPr/>
        </p:nvGrpSpPr>
        <p:grpSpPr bwMode="auto">
          <a:xfrm>
            <a:off x="4951413" y="4648200"/>
            <a:ext cx="3429000" cy="685800"/>
            <a:chOff x="2976" y="2736"/>
            <a:chExt cx="2160" cy="432"/>
          </a:xfrm>
        </p:grpSpPr>
        <p:sp>
          <p:nvSpPr>
            <p:cNvPr id="68626" name="Rectangle 18"/>
            <p:cNvSpPr>
              <a:spLocks noChangeArrowheads="1"/>
            </p:cNvSpPr>
            <p:nvPr/>
          </p:nvSpPr>
          <p:spPr bwMode="auto">
            <a:xfrm>
              <a:off x="2976" y="2736"/>
              <a:ext cx="2160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3168" y="2784"/>
              <a:ext cx="158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ตัดสินใจ</a:t>
              </a:r>
            </a:p>
          </p:txBody>
        </p:sp>
      </p:grpSp>
      <p:grpSp>
        <p:nvGrpSpPr>
          <p:cNvPr id="68628" name="Group 20"/>
          <p:cNvGrpSpPr>
            <a:grpSpLocks/>
          </p:cNvGrpSpPr>
          <p:nvPr/>
        </p:nvGrpSpPr>
        <p:grpSpPr bwMode="auto">
          <a:xfrm rot="10800000" flipH="1">
            <a:off x="1981200" y="4648200"/>
            <a:ext cx="2590800" cy="1295400"/>
            <a:chOff x="1344" y="768"/>
            <a:chExt cx="1632" cy="816"/>
          </a:xfrm>
        </p:grpSpPr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 flipV="1">
              <a:off x="1344" y="768"/>
              <a:ext cx="672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 flipV="1">
              <a:off x="2016" y="768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68631" name="Group 23"/>
          <p:cNvGrpSpPr>
            <a:grpSpLocks/>
          </p:cNvGrpSpPr>
          <p:nvPr/>
        </p:nvGrpSpPr>
        <p:grpSpPr bwMode="auto">
          <a:xfrm rot="-21600000">
            <a:off x="3124200" y="2514600"/>
            <a:ext cx="1447800" cy="609600"/>
            <a:chOff x="1776" y="1248"/>
            <a:chExt cx="1056" cy="480"/>
          </a:xfrm>
        </p:grpSpPr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 flipV="1">
              <a:off x="1776" y="1248"/>
              <a:ext cx="43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>
              <a:off x="2208" y="124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68634" name="Group 26"/>
          <p:cNvGrpSpPr>
            <a:grpSpLocks/>
          </p:cNvGrpSpPr>
          <p:nvPr/>
        </p:nvGrpSpPr>
        <p:grpSpPr bwMode="auto">
          <a:xfrm flipV="1">
            <a:off x="3048000" y="4343400"/>
            <a:ext cx="1524000" cy="609600"/>
            <a:chOff x="1776" y="1248"/>
            <a:chExt cx="1056" cy="480"/>
          </a:xfrm>
        </p:grpSpPr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 flipV="1">
              <a:off x="1776" y="1248"/>
              <a:ext cx="43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>
              <a:off x="2208" y="124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3429000" y="3733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8638" name="Group 30"/>
          <p:cNvGrpSpPr>
            <a:grpSpLocks/>
          </p:cNvGrpSpPr>
          <p:nvPr/>
        </p:nvGrpSpPr>
        <p:grpSpPr bwMode="auto">
          <a:xfrm>
            <a:off x="4951413" y="3352800"/>
            <a:ext cx="3429000" cy="685800"/>
            <a:chOff x="2976" y="1920"/>
            <a:chExt cx="2160" cy="432"/>
          </a:xfrm>
        </p:grpSpPr>
        <p:sp>
          <p:nvSpPr>
            <p:cNvPr id="68639" name="Rectangle 31"/>
            <p:cNvSpPr>
              <a:spLocks noChangeArrowheads="1"/>
            </p:cNvSpPr>
            <p:nvPr/>
          </p:nvSpPr>
          <p:spPr bwMode="auto">
            <a:xfrm>
              <a:off x="2976" y="1920"/>
              <a:ext cx="2160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40" name="Text Box 32"/>
            <p:cNvSpPr txBox="1">
              <a:spLocks noChangeArrowheads="1"/>
            </p:cNvSpPr>
            <p:nvPr/>
          </p:nvSpPr>
          <p:spPr bwMode="auto">
            <a:xfrm>
              <a:off x="3216" y="1968"/>
              <a:ext cx="182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BrowalliaUPC" pitchFamily="34" charset="-34"/>
                </a:rPr>
                <a:t>ประเมินทางเลือก</a:t>
              </a:r>
            </a:p>
          </p:txBody>
        </p:sp>
      </p:grp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685800" y="228600"/>
            <a:ext cx="7239000" cy="754063"/>
            <a:chOff x="432" y="144"/>
            <a:chExt cx="4560" cy="475"/>
          </a:xfrm>
        </p:grpSpPr>
        <p:sp>
          <p:nvSpPr>
            <p:cNvPr id="68642" name="Text Box 34"/>
            <p:cNvSpPr txBox="1">
              <a:spLocks noChangeArrowheads="1"/>
            </p:cNvSpPr>
            <p:nvPr/>
          </p:nvSpPr>
          <p:spPr bwMode="auto">
            <a:xfrm>
              <a:off x="432" y="144"/>
              <a:ext cx="216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4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ปัจจัยที่มีอิทธิพล</a:t>
              </a:r>
            </a:p>
          </p:txBody>
        </p:sp>
        <p:sp>
          <p:nvSpPr>
            <p:cNvPr id="68643" name="Text Box 35"/>
            <p:cNvSpPr txBox="1">
              <a:spLocks noChangeArrowheads="1"/>
            </p:cNvSpPr>
            <p:nvPr/>
          </p:nvSpPr>
          <p:spPr bwMode="auto">
            <a:xfrm>
              <a:off x="2880" y="192"/>
              <a:ext cx="211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48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พฤติกรรมผู้บริโภค</a:t>
              </a:r>
            </a:p>
          </p:txBody>
        </p:sp>
      </p:grp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3810000" y="762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ต่อ</a:t>
            </a:r>
            <a:endParaRPr lang="th-TH" sz="6000" b="1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524000" y="1828800"/>
            <a:ext cx="59436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8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</a:t>
            </a:r>
            <a:r>
              <a:rPr lang="th-TH" sz="8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สร้าง</a:t>
            </a:r>
            <a:r>
              <a:rPr lang="th-TH" sz="88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กลยุทธ์</a:t>
            </a:r>
            <a:r>
              <a:rPr lang="th-TH" sz="8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การตลาดเพื่อการส่งออก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48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</a:t>
            </a:r>
            <a:r>
              <a:rPr lang="en-US" sz="40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(Developing Marketing Strategies)</a:t>
            </a:r>
            <a:endParaRPr lang="th-TH" sz="4000" b="1">
              <a:solidFill>
                <a:srgbClr val="66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1447800" y="685800"/>
            <a:ext cx="6400800" cy="1082675"/>
            <a:chOff x="912" y="432"/>
            <a:chExt cx="4032" cy="682"/>
          </a:xfrm>
        </p:grpSpPr>
        <p:grpSp>
          <p:nvGrpSpPr>
            <p:cNvPr id="70659" name="Group 3"/>
            <p:cNvGrpSpPr>
              <a:grpSpLocks/>
            </p:cNvGrpSpPr>
            <p:nvPr/>
          </p:nvGrpSpPr>
          <p:grpSpPr bwMode="auto">
            <a:xfrm>
              <a:off x="1104" y="432"/>
              <a:ext cx="3840" cy="682"/>
              <a:chOff x="1104" y="432"/>
              <a:chExt cx="3840" cy="682"/>
            </a:xfrm>
          </p:grpSpPr>
          <p:sp>
            <p:nvSpPr>
              <p:cNvPr id="70660" name="Text Box 4"/>
              <p:cNvSpPr txBox="1">
                <a:spLocks noChangeArrowheads="1"/>
              </p:cNvSpPr>
              <p:nvPr/>
            </p:nvSpPr>
            <p:spPr bwMode="auto">
              <a:xfrm>
                <a:off x="1104" y="432"/>
                <a:ext cx="3840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4800" b="1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ngsana New" pitchFamily="18" charset="-34"/>
                  </a:rPr>
                  <a:t>การแบ่งตลาดกลุ่มย่อย</a:t>
                </a:r>
              </a:p>
            </p:txBody>
          </p:sp>
          <p:sp>
            <p:nvSpPr>
              <p:cNvPr id="70661" name="Text Box 5"/>
              <p:cNvSpPr txBox="1">
                <a:spLocks noChangeArrowheads="1"/>
              </p:cNvSpPr>
              <p:nvPr/>
            </p:nvSpPr>
            <p:spPr bwMode="auto">
              <a:xfrm>
                <a:off x="1104" y="672"/>
                <a:ext cx="201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ngsana New" pitchFamily="18" charset="-34"/>
                  </a:rPr>
                  <a:t>(Segmentation)</a:t>
                </a:r>
              </a:p>
            </p:txBody>
          </p:sp>
        </p:grpSp>
        <p:pic>
          <p:nvPicPr>
            <p:cNvPr id="70662" name="Picture 6" descr="bullrt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600"/>
              <a:ext cx="216" cy="2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1447800" y="1981200"/>
            <a:ext cx="6934200" cy="1082675"/>
            <a:chOff x="912" y="1248"/>
            <a:chExt cx="4368" cy="682"/>
          </a:xfrm>
        </p:grpSpPr>
        <p:grpSp>
          <p:nvGrpSpPr>
            <p:cNvPr id="70664" name="Group 8"/>
            <p:cNvGrpSpPr>
              <a:grpSpLocks/>
            </p:cNvGrpSpPr>
            <p:nvPr/>
          </p:nvGrpSpPr>
          <p:grpSpPr bwMode="auto">
            <a:xfrm>
              <a:off x="1104" y="1248"/>
              <a:ext cx="4176" cy="682"/>
              <a:chOff x="1104" y="1248"/>
              <a:chExt cx="4176" cy="682"/>
            </a:xfrm>
          </p:grpSpPr>
          <p:sp>
            <p:nvSpPr>
              <p:cNvPr id="70665" name="Text Box 9"/>
              <p:cNvSpPr txBox="1">
                <a:spLocks noChangeArrowheads="1"/>
              </p:cNvSpPr>
              <p:nvPr/>
            </p:nvSpPr>
            <p:spPr bwMode="auto">
              <a:xfrm>
                <a:off x="1104" y="1248"/>
                <a:ext cx="4176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4800" b="1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ngsana New" pitchFamily="18" charset="-34"/>
                  </a:rPr>
                  <a:t>เลือกตลาดกลุ่มย่อย</a:t>
                </a:r>
              </a:p>
            </p:txBody>
          </p:sp>
          <p:sp>
            <p:nvSpPr>
              <p:cNvPr id="70666" name="Text Box 10"/>
              <p:cNvSpPr txBox="1">
                <a:spLocks noChangeArrowheads="1"/>
              </p:cNvSpPr>
              <p:nvPr/>
            </p:nvSpPr>
            <p:spPr bwMode="auto">
              <a:xfrm>
                <a:off x="1104" y="1488"/>
                <a:ext cx="26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ngsana New" pitchFamily="18" charset="-34"/>
                  </a:rPr>
                  <a:t>(Target Marketing)</a:t>
                </a:r>
              </a:p>
            </p:txBody>
          </p:sp>
        </p:grpSp>
        <p:pic>
          <p:nvPicPr>
            <p:cNvPr id="70667" name="Picture 11" descr="bullrt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1416"/>
              <a:ext cx="216" cy="2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0668" name="Group 12"/>
          <p:cNvGrpSpPr>
            <a:grpSpLocks/>
          </p:cNvGrpSpPr>
          <p:nvPr/>
        </p:nvGrpSpPr>
        <p:grpSpPr bwMode="auto">
          <a:xfrm>
            <a:off x="1447800" y="3200400"/>
            <a:ext cx="7162800" cy="1263650"/>
            <a:chOff x="912" y="2016"/>
            <a:chExt cx="4512" cy="796"/>
          </a:xfrm>
        </p:grpSpPr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1104" y="2016"/>
              <a:ext cx="4320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4800" b="1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วิเคราะห์และประเมินลูกค้าในตลาดกลุ่มย่อยเป้าหมาย </a:t>
              </a:r>
              <a:r>
                <a:rPr lang="en-US" sz="4000" b="1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(Customer Analysis)</a:t>
              </a:r>
              <a:endParaRPr lang="th-TH" sz="40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pic>
          <p:nvPicPr>
            <p:cNvPr id="70670" name="Picture 14" descr="bullrt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2112"/>
              <a:ext cx="216" cy="21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0671" name="Group 15"/>
          <p:cNvGrpSpPr>
            <a:grpSpLocks/>
          </p:cNvGrpSpPr>
          <p:nvPr/>
        </p:nvGrpSpPr>
        <p:grpSpPr bwMode="auto">
          <a:xfrm>
            <a:off x="1447800" y="4586288"/>
            <a:ext cx="7162800" cy="1128712"/>
            <a:chOff x="912" y="2889"/>
            <a:chExt cx="4512" cy="711"/>
          </a:xfrm>
        </p:grpSpPr>
        <p:grpSp>
          <p:nvGrpSpPr>
            <p:cNvPr id="70672" name="Group 16"/>
            <p:cNvGrpSpPr>
              <a:grpSpLocks/>
            </p:cNvGrpSpPr>
            <p:nvPr/>
          </p:nvGrpSpPr>
          <p:grpSpPr bwMode="auto">
            <a:xfrm>
              <a:off x="1104" y="2889"/>
              <a:ext cx="4320" cy="711"/>
              <a:chOff x="1104" y="2889"/>
              <a:chExt cx="4320" cy="711"/>
            </a:xfrm>
          </p:grpSpPr>
          <p:sp>
            <p:nvSpPr>
              <p:cNvPr id="70673" name="Text Box 17"/>
              <p:cNvSpPr txBox="1">
                <a:spLocks noChangeArrowheads="1"/>
              </p:cNvSpPr>
              <p:nvPr/>
            </p:nvSpPr>
            <p:spPr bwMode="auto">
              <a:xfrm>
                <a:off x="1104" y="2889"/>
                <a:ext cx="4320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4800" b="1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ngsana New" pitchFamily="18" charset="-34"/>
                  </a:rPr>
                  <a:t>การวางตำแหน่งผลิตภัณฑ์</a:t>
                </a:r>
              </a:p>
            </p:txBody>
          </p:sp>
          <p:sp>
            <p:nvSpPr>
              <p:cNvPr id="70674" name="Text Box 18"/>
              <p:cNvSpPr txBox="1">
                <a:spLocks noChangeArrowheads="1"/>
              </p:cNvSpPr>
              <p:nvPr/>
            </p:nvSpPr>
            <p:spPr bwMode="auto">
              <a:xfrm>
                <a:off x="1104" y="3158"/>
                <a:ext cx="182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ngsana New" pitchFamily="18" charset="-34"/>
                  </a:rPr>
                  <a:t>(Positioning)</a:t>
                </a:r>
              </a:p>
            </p:txBody>
          </p:sp>
        </p:grpSp>
        <p:pic>
          <p:nvPicPr>
            <p:cNvPr id="70675" name="Picture 19" descr="bullrt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3048"/>
              <a:ext cx="216" cy="216"/>
            </a:xfrm>
            <a:prstGeom prst="rect">
              <a:avLst/>
            </a:prstGeom>
            <a:solidFill>
              <a:schemeClr val="bg1"/>
            </a:solidFill>
          </p:spPr>
        </p:pic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68580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0" bIns="320040"/>
          <a:lstStyle/>
          <a:p>
            <a:pPr eaLnBrk="0" hangingPunct="0">
              <a:spcBef>
                <a:spcPct val="50000"/>
              </a:spcBef>
            </a:pPr>
            <a:r>
              <a:rPr lang="th-TH" sz="4800" b="1">
                <a:solidFill>
                  <a:srgbClr val="FF6600"/>
                </a:solidFill>
                <a:latin typeface="Angsana New" pitchFamily="18" charset="-34"/>
              </a:rPr>
              <a:t>การ</a:t>
            </a:r>
            <a:r>
              <a:rPr lang="th-TH" sz="4800" b="1">
                <a:solidFill>
                  <a:schemeClr val="accent2"/>
                </a:solidFill>
                <a:latin typeface="Angsana New" pitchFamily="18" charset="-34"/>
              </a:rPr>
              <a:t>สร้าง</a:t>
            </a:r>
            <a:r>
              <a:rPr lang="th-TH" sz="4800" b="1">
                <a:solidFill>
                  <a:srgbClr val="CC0099"/>
                </a:solidFill>
                <a:latin typeface="Angsana New" pitchFamily="18" charset="-34"/>
              </a:rPr>
              <a:t>กลยุทธ์</a:t>
            </a:r>
            <a:r>
              <a:rPr lang="th-TH" sz="4800" b="1">
                <a:solidFill>
                  <a:srgbClr val="008000"/>
                </a:solidFill>
                <a:latin typeface="Angsana New" pitchFamily="18" charset="-34"/>
              </a:rPr>
              <a:t>การตลาดเพื่อการส่งออก</a:t>
            </a:r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2133600" y="1600200"/>
            <a:ext cx="6275388" cy="4133850"/>
            <a:chOff x="864" y="897"/>
            <a:chExt cx="3953" cy="2604"/>
          </a:xfrm>
        </p:grpSpPr>
        <p:grpSp>
          <p:nvGrpSpPr>
            <p:cNvPr id="71684" name="Group 4"/>
            <p:cNvGrpSpPr>
              <a:grpSpLocks/>
            </p:cNvGrpSpPr>
            <p:nvPr/>
          </p:nvGrpSpPr>
          <p:grpSpPr bwMode="auto">
            <a:xfrm>
              <a:off x="2430" y="1488"/>
              <a:ext cx="1556" cy="720"/>
              <a:chOff x="2430" y="1488"/>
              <a:chExt cx="1556" cy="720"/>
            </a:xfrm>
          </p:grpSpPr>
          <p:sp>
            <p:nvSpPr>
              <p:cNvPr id="71685" name="Line 5"/>
              <p:cNvSpPr>
                <a:spLocks noChangeShapeType="1"/>
              </p:cNvSpPr>
              <p:nvPr/>
            </p:nvSpPr>
            <p:spPr bwMode="auto">
              <a:xfrm>
                <a:off x="2448" y="1488"/>
                <a:ext cx="15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686" name="Line 6"/>
              <p:cNvSpPr>
                <a:spLocks noChangeShapeType="1"/>
              </p:cNvSpPr>
              <p:nvPr/>
            </p:nvSpPr>
            <p:spPr bwMode="auto">
              <a:xfrm>
                <a:off x="2430" y="2208"/>
                <a:ext cx="15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687" name="Line 7"/>
              <p:cNvSpPr>
                <a:spLocks noChangeShapeType="1"/>
              </p:cNvSpPr>
              <p:nvPr/>
            </p:nvSpPr>
            <p:spPr bwMode="auto">
              <a:xfrm flipV="1">
                <a:off x="3984" y="1488"/>
                <a:ext cx="0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71688" name="Text Box 8"/>
            <p:cNvSpPr txBox="1">
              <a:spLocks noChangeArrowheads="1"/>
            </p:cNvSpPr>
            <p:nvPr/>
          </p:nvSpPr>
          <p:spPr bwMode="auto">
            <a:xfrm>
              <a:off x="864" y="897"/>
              <a:ext cx="1969" cy="5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ความต้องการของลูกค้า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(Customer needs &amp; wants)</a:t>
              </a:r>
              <a:endParaRPr lang="th-TH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864" y="2292"/>
              <a:ext cx="1969" cy="5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เลือกตลาดกลุ่มย่อย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(Target Marketing)</a:t>
              </a:r>
              <a:endParaRPr lang="th-TH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71690" name="Text Box 10"/>
            <p:cNvSpPr txBox="1">
              <a:spLocks noChangeArrowheads="1"/>
            </p:cNvSpPr>
            <p:nvPr/>
          </p:nvSpPr>
          <p:spPr bwMode="auto">
            <a:xfrm>
              <a:off x="864" y="1595"/>
              <a:ext cx="1969" cy="5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การแบ่งตลาดกลุ่มย่อย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(Market Segmentation)</a:t>
              </a:r>
              <a:endParaRPr lang="th-TH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71691" name="Text Box 11"/>
            <p:cNvSpPr txBox="1">
              <a:spLocks noChangeArrowheads="1"/>
            </p:cNvSpPr>
            <p:nvPr/>
          </p:nvSpPr>
          <p:spPr bwMode="auto">
            <a:xfrm>
              <a:off x="864" y="2996"/>
              <a:ext cx="1969" cy="5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วางตำแหน่งผลิตภัณฑ์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8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(Positioning)</a:t>
              </a:r>
              <a:endParaRPr lang="th-TH" sz="2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grpSp>
          <p:nvGrpSpPr>
            <p:cNvPr id="71692" name="Group 12"/>
            <p:cNvGrpSpPr>
              <a:grpSpLocks/>
            </p:cNvGrpSpPr>
            <p:nvPr/>
          </p:nvGrpSpPr>
          <p:grpSpPr bwMode="auto">
            <a:xfrm>
              <a:off x="1338" y="1395"/>
              <a:ext cx="912" cy="200"/>
              <a:chOff x="2208" y="1400"/>
              <a:chExt cx="1200" cy="288"/>
            </a:xfrm>
          </p:grpSpPr>
          <p:sp>
            <p:nvSpPr>
              <p:cNvPr id="71693" name="Line 13"/>
              <p:cNvSpPr>
                <a:spLocks noChangeShapeType="1"/>
              </p:cNvSpPr>
              <p:nvPr/>
            </p:nvSpPr>
            <p:spPr bwMode="auto">
              <a:xfrm>
                <a:off x="2208" y="1400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694" name="Line 14"/>
              <p:cNvSpPr>
                <a:spLocks noChangeShapeType="1"/>
              </p:cNvSpPr>
              <p:nvPr/>
            </p:nvSpPr>
            <p:spPr bwMode="auto">
              <a:xfrm>
                <a:off x="3408" y="1400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71695" name="Group 15"/>
            <p:cNvGrpSpPr>
              <a:grpSpLocks/>
            </p:cNvGrpSpPr>
            <p:nvPr/>
          </p:nvGrpSpPr>
          <p:grpSpPr bwMode="auto">
            <a:xfrm>
              <a:off x="1338" y="2092"/>
              <a:ext cx="912" cy="200"/>
              <a:chOff x="2208" y="2264"/>
              <a:chExt cx="1200" cy="288"/>
            </a:xfrm>
          </p:grpSpPr>
          <p:sp>
            <p:nvSpPr>
              <p:cNvPr id="71696" name="Line 16"/>
              <p:cNvSpPr>
                <a:spLocks noChangeShapeType="1"/>
              </p:cNvSpPr>
              <p:nvPr/>
            </p:nvSpPr>
            <p:spPr bwMode="auto">
              <a:xfrm>
                <a:off x="2208" y="226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697" name="Line 17"/>
              <p:cNvSpPr>
                <a:spLocks noChangeShapeType="1"/>
              </p:cNvSpPr>
              <p:nvPr/>
            </p:nvSpPr>
            <p:spPr bwMode="auto">
              <a:xfrm>
                <a:off x="3408" y="226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71698" name="Group 18"/>
            <p:cNvGrpSpPr>
              <a:grpSpLocks/>
            </p:cNvGrpSpPr>
            <p:nvPr/>
          </p:nvGrpSpPr>
          <p:grpSpPr bwMode="auto">
            <a:xfrm>
              <a:off x="1338" y="2796"/>
              <a:ext cx="912" cy="199"/>
              <a:chOff x="2208" y="3128"/>
              <a:chExt cx="1200" cy="288"/>
            </a:xfrm>
          </p:grpSpPr>
          <p:sp>
            <p:nvSpPr>
              <p:cNvPr id="71699" name="Line 19"/>
              <p:cNvSpPr>
                <a:spLocks noChangeShapeType="1"/>
              </p:cNvSpPr>
              <p:nvPr/>
            </p:nvSpPr>
            <p:spPr bwMode="auto">
              <a:xfrm>
                <a:off x="2208" y="31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700" name="Line 20"/>
              <p:cNvSpPr>
                <a:spLocks noChangeShapeType="1"/>
              </p:cNvSpPr>
              <p:nvPr/>
            </p:nvSpPr>
            <p:spPr bwMode="auto">
              <a:xfrm>
                <a:off x="3408" y="312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1701" name="Text Box 21"/>
            <p:cNvSpPr txBox="1">
              <a:spLocks noChangeArrowheads="1"/>
            </p:cNvSpPr>
            <p:nvPr/>
          </p:nvSpPr>
          <p:spPr bwMode="auto">
            <a:xfrm>
              <a:off x="3162" y="2989"/>
              <a:ext cx="1655" cy="5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ส่วนประสมการตลาด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(Marketing Mix)</a:t>
              </a:r>
              <a:endParaRPr lang="th-TH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2833" y="3189"/>
              <a:ext cx="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71703" name="AutoShape 23"/>
            <p:cNvSpPr>
              <a:spLocks noChangeArrowheads="1"/>
            </p:cNvSpPr>
            <p:nvPr/>
          </p:nvSpPr>
          <p:spPr bwMode="auto">
            <a:xfrm>
              <a:off x="3120" y="1392"/>
              <a:ext cx="1104" cy="960"/>
            </a:xfrm>
            <a:prstGeom prst="flowChartDisp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704" name="Text Box 24"/>
            <p:cNvSpPr txBox="1">
              <a:spLocks noChangeArrowheads="1"/>
            </p:cNvSpPr>
            <p:nvPr/>
          </p:nvSpPr>
          <p:spPr bwMode="auto">
            <a:xfrm>
              <a:off x="3216" y="1516"/>
              <a:ext cx="1008" cy="83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tIns="0">
              <a:spAutoFit/>
            </a:bodyPr>
            <a:lstStyle/>
            <a:p>
              <a:pPr algn="ctr" eaLnBrk="0" hangingPunct="0"/>
              <a:r>
                <a:rPr lang="th-TH" sz="2800" b="1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วิเคราะห์และ</a:t>
              </a:r>
            </a:p>
            <a:p>
              <a:pPr algn="ctr" eaLnBrk="0" hangingPunct="0"/>
              <a:r>
                <a:rPr lang="th-TH" sz="2800" b="1">
                  <a:solidFill>
                    <a:srgbClr val="CC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ประเมินสถานการณ์</a:t>
              </a:r>
            </a:p>
          </p:txBody>
        </p:sp>
      </p:grpSp>
    </p:spTree>
  </p:cSld>
  <p:clrMapOvr>
    <a:masterClrMapping/>
  </p:clrMapOvr>
  <p:transition spd="slow">
    <p:cover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ositioning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685800"/>
            <a:ext cx="50673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685800" y="1143000"/>
            <a:ext cx="8077200" cy="5394325"/>
            <a:chOff x="432" y="720"/>
            <a:chExt cx="5088" cy="3398"/>
          </a:xfrm>
        </p:grpSpPr>
        <p:grpSp>
          <p:nvGrpSpPr>
            <p:cNvPr id="185347" name="Group 3"/>
            <p:cNvGrpSpPr>
              <a:grpSpLocks/>
            </p:cNvGrpSpPr>
            <p:nvPr/>
          </p:nvGrpSpPr>
          <p:grpSpPr bwMode="auto">
            <a:xfrm>
              <a:off x="960" y="960"/>
              <a:ext cx="3744" cy="2928"/>
              <a:chOff x="960" y="960"/>
              <a:chExt cx="3744" cy="2928"/>
            </a:xfrm>
          </p:grpSpPr>
          <p:sp>
            <p:nvSpPr>
              <p:cNvPr id="185348" name="Line 4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0" cy="29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5349" name="Line 5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37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85350" name="Text Box 6"/>
            <p:cNvSpPr txBox="1">
              <a:spLocks noChangeArrowheads="1"/>
            </p:cNvSpPr>
            <p:nvPr/>
          </p:nvSpPr>
          <p:spPr bwMode="auto">
            <a:xfrm>
              <a:off x="2400" y="720"/>
              <a:ext cx="81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7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FreesiaUPC" pitchFamily="34" charset="-34"/>
                </a:rPr>
                <a:t>คุณภาพสูง</a:t>
              </a:r>
            </a:p>
          </p:txBody>
        </p:sp>
        <p:sp>
          <p:nvSpPr>
            <p:cNvPr id="185351" name="Text Box 7"/>
            <p:cNvSpPr txBox="1">
              <a:spLocks noChangeArrowheads="1"/>
            </p:cNvSpPr>
            <p:nvPr/>
          </p:nvSpPr>
          <p:spPr bwMode="auto">
            <a:xfrm>
              <a:off x="2448" y="3801"/>
              <a:ext cx="81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7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FreesiaUPC" pitchFamily="34" charset="-34"/>
                </a:rPr>
                <a:t>คุณภาพต่ำ</a:t>
              </a:r>
            </a:p>
          </p:txBody>
        </p:sp>
        <p:sp>
          <p:nvSpPr>
            <p:cNvPr id="185352" name="Text Box 8"/>
            <p:cNvSpPr txBox="1">
              <a:spLocks noChangeArrowheads="1"/>
            </p:cNvSpPr>
            <p:nvPr/>
          </p:nvSpPr>
          <p:spPr bwMode="auto">
            <a:xfrm>
              <a:off x="432" y="2248"/>
              <a:ext cx="110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27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FreesiaUPC" pitchFamily="34" charset="-34"/>
                </a:rPr>
                <a:t>เน้นภาพลักษณ์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7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FreesiaUPC" pitchFamily="34" charset="-34"/>
                </a:rPr>
                <a:t>เรื่องสุขภาพ</a:t>
              </a:r>
            </a:p>
          </p:txBody>
        </p:sp>
        <p:sp>
          <p:nvSpPr>
            <p:cNvPr id="185353" name="Text Box 9"/>
            <p:cNvSpPr txBox="1">
              <a:spLocks noChangeArrowheads="1"/>
            </p:cNvSpPr>
            <p:nvPr/>
          </p:nvSpPr>
          <p:spPr bwMode="auto">
            <a:xfrm>
              <a:off x="4320" y="2256"/>
              <a:ext cx="120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27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FreesiaUPC" pitchFamily="34" charset="-34"/>
                </a:rPr>
                <a:t>ไม่เน้นภาพลักษณ์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7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  <a:cs typeface="FreesiaUPC" pitchFamily="34" charset="-34"/>
                </a:rPr>
                <a:t>เรื่องสุขภาพ</a:t>
              </a:r>
            </a:p>
          </p:txBody>
        </p:sp>
      </p:grpSp>
      <p:grpSp>
        <p:nvGrpSpPr>
          <p:cNvPr id="185354" name="Group 10"/>
          <p:cNvGrpSpPr>
            <a:grpSpLocks/>
          </p:cNvGrpSpPr>
          <p:nvPr/>
        </p:nvGrpSpPr>
        <p:grpSpPr bwMode="auto">
          <a:xfrm>
            <a:off x="2971800" y="2209800"/>
            <a:ext cx="1689100" cy="503238"/>
            <a:chOff x="1392" y="1184"/>
            <a:chExt cx="1064" cy="317"/>
          </a:xfrm>
        </p:grpSpPr>
        <p:pic>
          <p:nvPicPr>
            <p:cNvPr id="185355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2" y="1296"/>
              <a:ext cx="1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5356" name="Text Box 12"/>
            <p:cNvSpPr txBox="1">
              <a:spLocks noChangeArrowheads="1"/>
            </p:cNvSpPr>
            <p:nvPr/>
          </p:nvSpPr>
          <p:spPr bwMode="auto">
            <a:xfrm>
              <a:off x="1496" y="1184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700" b="1">
                  <a:latin typeface="Angsana New" pitchFamily="18" charset="-34"/>
                  <a:cs typeface="FreesiaUPC" pitchFamily="34" charset="-34"/>
                </a:rPr>
                <a:t>นอติลุส</a:t>
              </a:r>
            </a:p>
          </p:txBody>
        </p:sp>
      </p:grpSp>
      <p:grpSp>
        <p:nvGrpSpPr>
          <p:cNvPr id="185357" name="Group 13"/>
          <p:cNvGrpSpPr>
            <a:grpSpLocks/>
          </p:cNvGrpSpPr>
          <p:nvPr/>
        </p:nvGrpSpPr>
        <p:grpSpPr bwMode="auto">
          <a:xfrm>
            <a:off x="4572000" y="2552700"/>
            <a:ext cx="1676400" cy="503238"/>
            <a:chOff x="2880" y="1608"/>
            <a:chExt cx="1056" cy="317"/>
          </a:xfrm>
        </p:grpSpPr>
        <p:sp>
          <p:nvSpPr>
            <p:cNvPr id="185358" name="Text Box 14"/>
            <p:cNvSpPr txBox="1">
              <a:spLocks noChangeArrowheads="1"/>
            </p:cNvSpPr>
            <p:nvPr/>
          </p:nvSpPr>
          <p:spPr bwMode="auto">
            <a:xfrm>
              <a:off x="2976" y="1608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700" b="1">
                  <a:latin typeface="Angsana New" pitchFamily="18" charset="-34"/>
                  <a:cs typeface="FreesiaUPC" pitchFamily="34" charset="-34"/>
                </a:rPr>
                <a:t>ซีเล็ค</a:t>
              </a:r>
            </a:p>
          </p:txBody>
        </p:sp>
        <p:pic>
          <p:nvPicPr>
            <p:cNvPr id="185359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1728"/>
              <a:ext cx="1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5360" name="Group 16"/>
          <p:cNvGrpSpPr>
            <a:grpSpLocks/>
          </p:cNvGrpSpPr>
          <p:nvPr/>
        </p:nvGrpSpPr>
        <p:grpSpPr bwMode="auto">
          <a:xfrm>
            <a:off x="4572000" y="1919288"/>
            <a:ext cx="1600200" cy="503237"/>
            <a:chOff x="2880" y="1209"/>
            <a:chExt cx="1008" cy="317"/>
          </a:xfrm>
        </p:grpSpPr>
        <p:sp>
          <p:nvSpPr>
            <p:cNvPr id="185361" name="Text Box 17"/>
            <p:cNvSpPr txBox="1">
              <a:spLocks noChangeArrowheads="1"/>
            </p:cNvSpPr>
            <p:nvPr/>
          </p:nvSpPr>
          <p:spPr bwMode="auto">
            <a:xfrm>
              <a:off x="2928" y="1209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700" b="1">
                  <a:latin typeface="Angsana New" pitchFamily="18" charset="-34"/>
                  <a:cs typeface="FreesiaUPC" pitchFamily="34" charset="-34"/>
                </a:rPr>
                <a:t>บรู๊ค</a:t>
              </a:r>
            </a:p>
          </p:txBody>
        </p:sp>
        <p:pic>
          <p:nvPicPr>
            <p:cNvPr id="185362" name="Picture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1344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5363" name="Group 19"/>
          <p:cNvGrpSpPr>
            <a:grpSpLocks/>
          </p:cNvGrpSpPr>
          <p:nvPr/>
        </p:nvGrpSpPr>
        <p:grpSpPr bwMode="auto">
          <a:xfrm>
            <a:off x="4648200" y="3962400"/>
            <a:ext cx="1828800" cy="503238"/>
            <a:chOff x="2928" y="2496"/>
            <a:chExt cx="1152" cy="317"/>
          </a:xfrm>
        </p:grpSpPr>
        <p:sp>
          <p:nvSpPr>
            <p:cNvPr id="185364" name="Text Box 20"/>
            <p:cNvSpPr txBox="1">
              <a:spLocks noChangeArrowheads="1"/>
            </p:cNvSpPr>
            <p:nvPr/>
          </p:nvSpPr>
          <p:spPr bwMode="auto">
            <a:xfrm>
              <a:off x="3120" y="2496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700" b="1">
                  <a:latin typeface="Angsana New" pitchFamily="18" charset="-34"/>
                  <a:cs typeface="FreesiaUPC" pitchFamily="34" charset="-34"/>
                </a:rPr>
                <a:t>อะยัม</a:t>
              </a:r>
            </a:p>
          </p:txBody>
        </p:sp>
        <p:pic>
          <p:nvPicPr>
            <p:cNvPr id="185365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2544"/>
              <a:ext cx="18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5366" name="Group 22"/>
          <p:cNvGrpSpPr>
            <a:grpSpLocks/>
          </p:cNvGrpSpPr>
          <p:nvPr/>
        </p:nvGrpSpPr>
        <p:grpSpPr bwMode="auto">
          <a:xfrm>
            <a:off x="4191000" y="3276600"/>
            <a:ext cx="1828800" cy="503238"/>
            <a:chOff x="2928" y="2496"/>
            <a:chExt cx="1152" cy="317"/>
          </a:xfrm>
        </p:grpSpPr>
        <p:sp>
          <p:nvSpPr>
            <p:cNvPr id="185367" name="Text Box 23"/>
            <p:cNvSpPr txBox="1">
              <a:spLocks noChangeArrowheads="1"/>
            </p:cNvSpPr>
            <p:nvPr/>
          </p:nvSpPr>
          <p:spPr bwMode="auto">
            <a:xfrm>
              <a:off x="3120" y="2496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700" b="1">
                  <a:latin typeface="Angsana New" pitchFamily="18" charset="-34"/>
                  <a:cs typeface="FreesiaUPC" pitchFamily="34" charset="-34"/>
                </a:rPr>
                <a:t>ซีฮอร์ส</a:t>
              </a:r>
            </a:p>
          </p:txBody>
        </p:sp>
        <p:pic>
          <p:nvPicPr>
            <p:cNvPr id="185368" name="Picture 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2544"/>
              <a:ext cx="18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5369" name="Group 25"/>
          <p:cNvGrpSpPr>
            <a:grpSpLocks/>
          </p:cNvGrpSpPr>
          <p:nvPr/>
        </p:nvGrpSpPr>
        <p:grpSpPr bwMode="auto">
          <a:xfrm>
            <a:off x="2209800" y="1828800"/>
            <a:ext cx="2336800" cy="1103313"/>
            <a:chOff x="1392" y="1152"/>
            <a:chExt cx="1472" cy="695"/>
          </a:xfrm>
        </p:grpSpPr>
        <p:grpSp>
          <p:nvGrpSpPr>
            <p:cNvPr id="185370" name="Group 26"/>
            <p:cNvGrpSpPr>
              <a:grpSpLocks/>
            </p:cNvGrpSpPr>
            <p:nvPr/>
          </p:nvGrpSpPr>
          <p:grpSpPr bwMode="auto">
            <a:xfrm>
              <a:off x="1392" y="1152"/>
              <a:ext cx="1056" cy="317"/>
              <a:chOff x="2880" y="1608"/>
              <a:chExt cx="1056" cy="317"/>
            </a:xfrm>
          </p:grpSpPr>
          <p:sp>
            <p:nvSpPr>
              <p:cNvPr id="185371" name="Text Box 27"/>
              <p:cNvSpPr txBox="1">
                <a:spLocks noChangeArrowheads="1"/>
              </p:cNvSpPr>
              <p:nvPr/>
            </p:nvSpPr>
            <p:spPr bwMode="auto">
              <a:xfrm>
                <a:off x="2976" y="1608"/>
                <a:ext cx="96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2700" b="1">
                    <a:latin typeface="Angsana New" pitchFamily="18" charset="-34"/>
                    <a:cs typeface="FreesiaUPC" pitchFamily="34" charset="-34"/>
                  </a:rPr>
                  <a:t>ซีเล็ค</a:t>
                </a:r>
              </a:p>
            </p:txBody>
          </p:sp>
          <p:pic>
            <p:nvPicPr>
              <p:cNvPr id="185372" name="Picture 2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0" y="1728"/>
                <a:ext cx="144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85373" name="Freeform 29"/>
            <p:cNvSpPr>
              <a:spLocks/>
            </p:cNvSpPr>
            <p:nvPr/>
          </p:nvSpPr>
          <p:spPr bwMode="auto">
            <a:xfrm>
              <a:off x="1452" y="1420"/>
              <a:ext cx="1412" cy="427"/>
            </a:xfrm>
            <a:custGeom>
              <a:avLst/>
              <a:gdLst/>
              <a:ahLst/>
              <a:cxnLst>
                <a:cxn ang="0">
                  <a:pos x="1412" y="395"/>
                </a:cxn>
                <a:cxn ang="0">
                  <a:pos x="1302" y="418"/>
                </a:cxn>
                <a:cxn ang="0">
                  <a:pos x="457" y="371"/>
                </a:cxn>
                <a:cxn ang="0">
                  <a:pos x="355" y="340"/>
                </a:cxn>
                <a:cxn ang="0">
                  <a:pos x="221" y="292"/>
                </a:cxn>
                <a:cxn ang="0">
                  <a:pos x="173" y="253"/>
                </a:cxn>
                <a:cxn ang="0">
                  <a:pos x="71" y="127"/>
                </a:cxn>
                <a:cxn ang="0">
                  <a:pos x="47" y="40"/>
                </a:cxn>
                <a:cxn ang="0">
                  <a:pos x="8" y="71"/>
                </a:cxn>
                <a:cxn ang="0">
                  <a:pos x="0" y="95"/>
                </a:cxn>
                <a:cxn ang="0">
                  <a:pos x="8" y="48"/>
                </a:cxn>
                <a:cxn ang="0">
                  <a:pos x="24" y="0"/>
                </a:cxn>
                <a:cxn ang="0">
                  <a:pos x="118" y="24"/>
                </a:cxn>
                <a:cxn ang="0">
                  <a:pos x="142" y="40"/>
                </a:cxn>
              </a:cxnLst>
              <a:rect l="0" t="0" r="r" b="b"/>
              <a:pathLst>
                <a:path w="1412" h="427">
                  <a:moveTo>
                    <a:pt x="1412" y="395"/>
                  </a:moveTo>
                  <a:cubicBezTo>
                    <a:pt x="1376" y="404"/>
                    <a:pt x="1339" y="410"/>
                    <a:pt x="1302" y="418"/>
                  </a:cubicBezTo>
                  <a:cubicBezTo>
                    <a:pt x="1011" y="414"/>
                    <a:pt x="738" y="427"/>
                    <a:pt x="457" y="371"/>
                  </a:cubicBezTo>
                  <a:cubicBezTo>
                    <a:pt x="424" y="348"/>
                    <a:pt x="395" y="346"/>
                    <a:pt x="355" y="340"/>
                  </a:cubicBezTo>
                  <a:cubicBezTo>
                    <a:pt x="310" y="325"/>
                    <a:pt x="266" y="308"/>
                    <a:pt x="221" y="292"/>
                  </a:cubicBezTo>
                  <a:cubicBezTo>
                    <a:pt x="206" y="278"/>
                    <a:pt x="187" y="268"/>
                    <a:pt x="173" y="253"/>
                  </a:cubicBezTo>
                  <a:cubicBezTo>
                    <a:pt x="135" y="214"/>
                    <a:pt x="102" y="172"/>
                    <a:pt x="71" y="127"/>
                  </a:cubicBezTo>
                  <a:cubicBezTo>
                    <a:pt x="61" y="98"/>
                    <a:pt x="57" y="69"/>
                    <a:pt x="47" y="40"/>
                  </a:cubicBezTo>
                  <a:cubicBezTo>
                    <a:pt x="21" y="49"/>
                    <a:pt x="22" y="44"/>
                    <a:pt x="8" y="71"/>
                  </a:cubicBezTo>
                  <a:cubicBezTo>
                    <a:pt x="4" y="79"/>
                    <a:pt x="0" y="103"/>
                    <a:pt x="0" y="95"/>
                  </a:cubicBezTo>
                  <a:cubicBezTo>
                    <a:pt x="0" y="79"/>
                    <a:pt x="4" y="63"/>
                    <a:pt x="8" y="48"/>
                  </a:cubicBezTo>
                  <a:cubicBezTo>
                    <a:pt x="12" y="32"/>
                    <a:pt x="24" y="0"/>
                    <a:pt x="24" y="0"/>
                  </a:cubicBezTo>
                  <a:cubicBezTo>
                    <a:pt x="48" y="4"/>
                    <a:pt x="97" y="10"/>
                    <a:pt x="118" y="24"/>
                  </a:cubicBezTo>
                  <a:cubicBezTo>
                    <a:pt x="126" y="29"/>
                    <a:pt x="142" y="40"/>
                    <a:pt x="142" y="40"/>
                  </a:cubicBezTo>
                </a:path>
              </a:pathLst>
            </a:custGeom>
            <a:noFill/>
            <a:ln w="38100" cap="flat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85374" name="Group 30"/>
          <p:cNvGrpSpPr>
            <a:grpSpLocks/>
          </p:cNvGrpSpPr>
          <p:nvPr/>
        </p:nvGrpSpPr>
        <p:grpSpPr bwMode="auto">
          <a:xfrm>
            <a:off x="6172200" y="4953000"/>
            <a:ext cx="1828800" cy="503238"/>
            <a:chOff x="2928" y="2496"/>
            <a:chExt cx="1152" cy="317"/>
          </a:xfrm>
        </p:grpSpPr>
        <p:sp>
          <p:nvSpPr>
            <p:cNvPr id="185375" name="Text Box 31"/>
            <p:cNvSpPr txBox="1">
              <a:spLocks noChangeArrowheads="1"/>
            </p:cNvSpPr>
            <p:nvPr/>
          </p:nvSpPr>
          <p:spPr bwMode="auto">
            <a:xfrm>
              <a:off x="3120" y="2496"/>
              <a:ext cx="96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700" b="1">
                  <a:latin typeface="Angsana New" pitchFamily="18" charset="-34"/>
                  <a:cs typeface="FreesiaUPC" pitchFamily="34" charset="-34"/>
                </a:rPr>
                <a:t>เฮาส์แบรนด์</a:t>
              </a:r>
            </a:p>
          </p:txBody>
        </p:sp>
        <p:pic>
          <p:nvPicPr>
            <p:cNvPr id="185376" name="Picture 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8" y="2544"/>
              <a:ext cx="18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5377" name="Text Box 33"/>
          <p:cNvSpPr txBox="1">
            <a:spLocks noChangeArrowheads="1"/>
          </p:cNvSpPr>
          <p:nvPr/>
        </p:nvSpPr>
        <p:spPr bwMode="auto">
          <a:xfrm>
            <a:off x="2627313" y="188913"/>
            <a:ext cx="3527425" cy="7016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77777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latin typeface="Angsana New" pitchFamily="18" charset="-34"/>
                <a:cs typeface="FreesiaUPC" pitchFamily="34" charset="-34"/>
              </a:rPr>
              <a:t>แผนภาพการรับรู้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1619250" y="1700213"/>
            <a:ext cx="16557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th-TH" sz="3200" b="1">
                <a:latin typeface="Angsana New" pitchFamily="18" charset="-34"/>
                <a:cs typeface="FreesiaUPC" pitchFamily="34" charset="-34"/>
              </a:rPr>
              <a:t>ตราสินค้า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3200" b="1">
                <a:latin typeface="Browallia New" pitchFamily="34" charset="-34"/>
                <a:cs typeface="Browallia New" pitchFamily="34" charset="-34"/>
              </a:rPr>
              <a:t>(Brand)</a:t>
            </a:r>
            <a:endParaRPr lang="th-TH" sz="3200" b="1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187450" y="3141663"/>
            <a:ext cx="2879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th-TH" sz="3200" b="1">
                <a:latin typeface="Angsana New" pitchFamily="18" charset="-34"/>
                <a:cs typeface="FreesiaUPC" pitchFamily="34" charset="-34"/>
              </a:rPr>
              <a:t>สินค้า</a:t>
            </a:r>
            <a:r>
              <a:rPr lang="en-US" sz="3200" b="1">
                <a:latin typeface="Angsana New" pitchFamily="18" charset="-34"/>
                <a:cs typeface="FreesiaUPC" pitchFamily="34" charset="-34"/>
              </a:rPr>
              <a:t>/</a:t>
            </a:r>
            <a:r>
              <a:rPr lang="th-TH" sz="3200" b="1">
                <a:latin typeface="Angsana New" pitchFamily="18" charset="-34"/>
                <a:cs typeface="FreesiaUPC" pitchFamily="34" charset="-34"/>
              </a:rPr>
              <a:t>ผลิตภัณฑ์</a:t>
            </a:r>
            <a:endParaRPr lang="en-US" sz="3200" b="1"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ct val="60000"/>
              </a:lnSpc>
            </a:pPr>
            <a:r>
              <a:rPr lang="th-TH" sz="3200" b="1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>
                <a:latin typeface="Browallia New" pitchFamily="34" charset="-34"/>
                <a:cs typeface="Browallia New" pitchFamily="34" charset="-34"/>
              </a:rPr>
              <a:t>Product/Services</a:t>
            </a:r>
            <a:r>
              <a:rPr lang="th-TH" sz="3200" b="1">
                <a:latin typeface="Browallia New" pitchFamily="34" charset="-34"/>
                <a:cs typeface="Browallia New" pitchFamily="34" charset="-34"/>
              </a:rPr>
              <a:t>)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547813" y="4365625"/>
            <a:ext cx="2087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th-TH" sz="3200" b="1">
                <a:latin typeface="Angsana New" pitchFamily="18" charset="-34"/>
                <a:cs typeface="FreesiaUPC" pitchFamily="34" charset="-34"/>
              </a:rPr>
              <a:t>คุณสมบัติ</a:t>
            </a:r>
            <a:endParaRPr lang="en-US" sz="3200" b="1"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ct val="60000"/>
              </a:lnSpc>
            </a:pPr>
            <a:r>
              <a:rPr lang="th-TH" sz="3200" b="1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>
                <a:latin typeface="Browallia New" pitchFamily="34" charset="-34"/>
                <a:cs typeface="Browallia New" pitchFamily="34" charset="-34"/>
              </a:rPr>
              <a:t>Attributes</a:t>
            </a:r>
            <a:r>
              <a:rPr lang="th-TH" sz="3200" b="1">
                <a:latin typeface="Browallia New" pitchFamily="34" charset="-34"/>
                <a:cs typeface="Browallia New" pitchFamily="34" charset="-34"/>
              </a:rPr>
              <a:t>)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23850" y="5734050"/>
            <a:ext cx="457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th-TH" sz="3200" b="1">
                <a:latin typeface="Angsana New" pitchFamily="18" charset="-34"/>
                <a:cs typeface="FreesiaUPC" pitchFamily="34" charset="-34"/>
              </a:rPr>
              <a:t>ประโยชน์ที่จะได้รับ</a:t>
            </a:r>
            <a:endParaRPr lang="en-US" sz="3200" b="1"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ct val="60000"/>
              </a:lnSpc>
            </a:pPr>
            <a:r>
              <a:rPr lang="th-TH" sz="3200" b="1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>
                <a:latin typeface="Browallia New" pitchFamily="34" charset="-34"/>
                <a:cs typeface="Browallia New" pitchFamily="34" charset="-34"/>
              </a:rPr>
              <a:t>Benefits</a:t>
            </a:r>
            <a:r>
              <a:rPr lang="th-TH" sz="3200" b="1">
                <a:latin typeface="Browallia New" pitchFamily="34" charset="-34"/>
                <a:cs typeface="Browallia New" pitchFamily="34" charset="-34"/>
              </a:rPr>
              <a:t>)</a:t>
            </a: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268538" y="249237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ngsana New" pitchFamily="18" charset="-34"/>
                <a:cs typeface="FreesiaUPC" pitchFamily="34" charset="-34"/>
              </a:rPr>
              <a:t>+</a:t>
            </a: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2268538" y="37893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ngsana New" pitchFamily="18" charset="-34"/>
                <a:cs typeface="FreesiaUPC" pitchFamily="34" charset="-34"/>
              </a:rPr>
              <a:t>+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2268538" y="50847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ngsana New" pitchFamily="18" charset="-34"/>
                <a:cs typeface="FreesiaUPC" pitchFamily="34" charset="-34"/>
              </a:rPr>
              <a:t>=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076825" y="1628775"/>
            <a:ext cx="2819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3200" b="1">
                <a:latin typeface="Angsana New" pitchFamily="18" charset="-34"/>
                <a:cs typeface="FreesiaUPC" pitchFamily="34" charset="-34"/>
              </a:rPr>
              <a:t>ซีเล็คทูน่า</a:t>
            </a:r>
          </a:p>
          <a:p>
            <a:pPr algn="ctr" eaLnBrk="0" hangingPunct="0">
              <a:lnSpc>
                <a:spcPct val="60000"/>
              </a:lnSpc>
            </a:pPr>
            <a:r>
              <a:rPr lang="th-TH" sz="3200" b="1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3200" b="1">
                <a:latin typeface="Browallia New" pitchFamily="34" charset="-34"/>
                <a:cs typeface="Browallia New" pitchFamily="34" charset="-34"/>
              </a:rPr>
              <a:t>Sealect Tuna</a:t>
            </a:r>
            <a:r>
              <a:rPr lang="th-TH" sz="3200" b="1">
                <a:latin typeface="Browallia New" pitchFamily="34" charset="-34"/>
                <a:cs typeface="Browallia New" pitchFamily="34" charset="-34"/>
              </a:rPr>
              <a:t>)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5364163" y="3068638"/>
            <a:ext cx="2519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3200" b="1">
                <a:latin typeface="Angsana New" pitchFamily="18" charset="-34"/>
                <a:cs typeface="FreesiaUPC" pitchFamily="34" charset="-34"/>
              </a:rPr>
              <a:t>ปลาทูน่าในน้ำเกลือ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5003800" y="436245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3200" b="1">
                <a:latin typeface="Angsana New" pitchFamily="18" charset="-34"/>
                <a:cs typeface="FreesiaUPC" pitchFamily="34" charset="-34"/>
              </a:rPr>
              <a:t>ไขมันต่ำ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5435600" y="5708650"/>
            <a:ext cx="33480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th-TH" sz="3200" b="1">
                <a:latin typeface="Angsana New" pitchFamily="18" charset="-34"/>
                <a:cs typeface="FreesiaUPC" pitchFamily="34" charset="-34"/>
              </a:rPr>
              <a:t>ไม่อ้วน ดีต่อสุขภาพ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443663" y="249237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ngsana New" pitchFamily="18" charset="-34"/>
                <a:cs typeface="FreesiaUPC" pitchFamily="34" charset="-34"/>
              </a:rPr>
              <a:t>+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6443663" y="371633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ngsana New" pitchFamily="18" charset="-34"/>
                <a:cs typeface="FreesiaUPC" pitchFamily="34" charset="-34"/>
              </a:rPr>
              <a:t>+</a:t>
            </a: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6516688" y="50133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ngsana New" pitchFamily="18" charset="-34"/>
                <a:cs typeface="FreesiaUPC" pitchFamily="34" charset="-34"/>
              </a:rPr>
              <a:t>=</a:t>
            </a:r>
          </a:p>
        </p:txBody>
      </p:sp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2627313" y="188913"/>
            <a:ext cx="3527425" cy="7016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77777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latin typeface="Angsana New" pitchFamily="18" charset="-34"/>
                <a:cs typeface="FreesiaUPC" pitchFamily="34" charset="-34"/>
              </a:rPr>
              <a:t>องค์ประกอบการรับรู้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Positioning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57200"/>
            <a:ext cx="5067300" cy="5486400"/>
          </a:xfrm>
          <a:prstGeom prst="rect">
            <a:avLst/>
          </a:prstGeom>
          <a:noFill/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352800" y="1219200"/>
            <a:ext cx="2438400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ซีเล็คทูน่า   ไขมันต่ำ</a:t>
            </a:r>
            <a:r>
              <a:rPr lang="th-TH" sz="60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276600" y="1143000"/>
            <a:ext cx="2590800" cy="210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4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ราคาไม่แพงอยู่ในระดับเดียวกับนอติลุส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124200" y="1219200"/>
            <a:ext cx="3048000" cy="192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60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ผู้บริโภคมีระดับ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animBg="1" autoUpdateAnimBg="0"/>
      <p:bldP spid="105476" grpId="0" animBg="1" autoUpdateAnimBg="0"/>
      <p:bldP spid="10547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 descr="Recycled paper"/>
          <p:cNvSpPr txBox="1">
            <a:spLocks noChangeArrowheads="1"/>
          </p:cNvSpPr>
          <p:nvPr/>
        </p:nvSpPr>
        <p:spPr bwMode="auto">
          <a:xfrm>
            <a:off x="2525713" y="4308475"/>
            <a:ext cx="4111625" cy="482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32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เงินหรือสิ่งมีค่าใช้แลกเปลี่ยน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570288" y="2349500"/>
            <a:ext cx="2789237" cy="482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สินค้าและบริการ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 flipV="1">
            <a:off x="4337050" y="1811338"/>
            <a:ext cx="558800" cy="609600"/>
          </a:xfrm>
          <a:prstGeom prst="upArrow">
            <a:avLst>
              <a:gd name="adj1" fmla="val 43519"/>
              <a:gd name="adj2" fmla="val 51010"/>
            </a:avLst>
          </a:prstGeom>
          <a:gradFill rotWithShape="0">
            <a:gsLst>
              <a:gs pos="0">
                <a:srgbClr val="CC0000">
                  <a:gamma/>
                  <a:tint val="21176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3505200" y="914400"/>
            <a:ext cx="2298700" cy="884238"/>
            <a:chOff x="2112" y="717"/>
            <a:chExt cx="1584" cy="627"/>
          </a:xfrm>
        </p:grpSpPr>
        <p:sp>
          <p:nvSpPr>
            <p:cNvPr id="50182" name="AutoShape 6"/>
            <p:cNvSpPr>
              <a:spLocks noChangeArrowheads="1"/>
            </p:cNvSpPr>
            <p:nvPr/>
          </p:nvSpPr>
          <p:spPr bwMode="auto">
            <a:xfrm>
              <a:off x="2112" y="768"/>
              <a:ext cx="1527" cy="57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2112" y="717"/>
              <a:ext cx="1584" cy="61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ส่วนประสม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การตลาด (4 </a:t>
              </a:r>
              <a:r>
                <a:rPr lang="en-US" sz="32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P’s)</a:t>
              </a:r>
              <a:endParaRPr lang="th-TH" sz="32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</p:grpSp>
      <p:sp>
        <p:nvSpPr>
          <p:cNvPr id="50184" name="AutoShape 8"/>
          <p:cNvSpPr>
            <a:spLocks noChangeArrowheads="1"/>
          </p:cNvSpPr>
          <p:nvPr/>
        </p:nvSpPr>
        <p:spPr bwMode="auto">
          <a:xfrm flipV="1">
            <a:off x="5592763" y="1676400"/>
            <a:ext cx="557212" cy="609600"/>
          </a:xfrm>
          <a:prstGeom prst="upArrow">
            <a:avLst>
              <a:gd name="adj1" fmla="val 43519"/>
              <a:gd name="adj2" fmla="val 51155"/>
            </a:avLst>
          </a:prstGeom>
          <a:gradFill rotWithShape="0">
            <a:gsLst>
              <a:gs pos="0">
                <a:srgbClr val="CC0000">
                  <a:gamma/>
                  <a:tint val="21176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 flipV="1">
            <a:off x="3082925" y="1676400"/>
            <a:ext cx="557213" cy="609600"/>
          </a:xfrm>
          <a:prstGeom prst="upArrow">
            <a:avLst>
              <a:gd name="adj1" fmla="val 43519"/>
              <a:gd name="adj2" fmla="val 51155"/>
            </a:avLst>
          </a:prstGeom>
          <a:gradFill rotWithShape="0">
            <a:gsLst>
              <a:gs pos="0">
                <a:srgbClr val="CC0000">
                  <a:gamma/>
                  <a:tint val="21176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2971800" y="4876800"/>
            <a:ext cx="3206750" cy="1219200"/>
            <a:chOff x="1728" y="3312"/>
            <a:chExt cx="2208" cy="864"/>
          </a:xfrm>
        </p:grpSpPr>
        <p:grpSp>
          <p:nvGrpSpPr>
            <p:cNvPr id="50187" name="Group 11"/>
            <p:cNvGrpSpPr>
              <a:grpSpLocks/>
            </p:cNvGrpSpPr>
            <p:nvPr/>
          </p:nvGrpSpPr>
          <p:grpSpPr bwMode="auto">
            <a:xfrm>
              <a:off x="1728" y="3312"/>
              <a:ext cx="2208" cy="528"/>
              <a:chOff x="1536" y="3216"/>
              <a:chExt cx="2208" cy="528"/>
            </a:xfrm>
          </p:grpSpPr>
          <p:sp>
            <p:nvSpPr>
              <p:cNvPr id="50188" name="AutoShape 12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384" cy="432"/>
              </a:xfrm>
              <a:prstGeom prst="upArrow">
                <a:avLst>
                  <a:gd name="adj1" fmla="val 43519"/>
                  <a:gd name="adj2" fmla="val 52604"/>
                </a:avLst>
              </a:prstGeom>
              <a:gradFill rotWithShape="0">
                <a:gsLst>
                  <a:gs pos="0">
                    <a:srgbClr val="CC0000"/>
                  </a:gs>
                  <a:gs pos="100000">
                    <a:srgbClr val="CC0000">
                      <a:gamma/>
                      <a:tint val="21176"/>
                      <a:invGamma/>
                    </a:srgbClr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0189" name="AutoShape 13"/>
              <p:cNvSpPr>
                <a:spLocks noChangeArrowheads="1"/>
              </p:cNvSpPr>
              <p:nvPr/>
            </p:nvSpPr>
            <p:spPr bwMode="auto">
              <a:xfrm>
                <a:off x="3360" y="3312"/>
                <a:ext cx="384" cy="432"/>
              </a:xfrm>
              <a:prstGeom prst="upArrow">
                <a:avLst>
                  <a:gd name="adj1" fmla="val 43519"/>
                  <a:gd name="adj2" fmla="val 52604"/>
                </a:avLst>
              </a:prstGeom>
              <a:gradFill rotWithShape="0">
                <a:gsLst>
                  <a:gs pos="0">
                    <a:srgbClr val="CC0000"/>
                  </a:gs>
                  <a:gs pos="100000">
                    <a:srgbClr val="CC0000">
                      <a:gamma/>
                      <a:tint val="21176"/>
                      <a:invGamma/>
                    </a:srgbClr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0190" name="AutoShape 14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384" cy="432"/>
              </a:xfrm>
              <a:prstGeom prst="upArrow">
                <a:avLst>
                  <a:gd name="adj1" fmla="val 43519"/>
                  <a:gd name="adj2" fmla="val 52604"/>
                </a:avLst>
              </a:prstGeom>
              <a:gradFill rotWithShape="0">
                <a:gsLst>
                  <a:gs pos="0">
                    <a:srgbClr val="CC0000"/>
                  </a:gs>
                  <a:gs pos="100000">
                    <a:srgbClr val="CC0000">
                      <a:gamma/>
                      <a:tint val="21176"/>
                      <a:invGamma/>
                    </a:srgbClr>
                  </a:gs>
                </a:gsLst>
                <a:lin ang="5400000" scaled="1"/>
              </a:gra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50191" name="Group 15"/>
            <p:cNvGrpSpPr>
              <a:grpSpLocks/>
            </p:cNvGrpSpPr>
            <p:nvPr/>
          </p:nvGrpSpPr>
          <p:grpSpPr bwMode="auto">
            <a:xfrm>
              <a:off x="2208" y="3542"/>
              <a:ext cx="1344" cy="634"/>
              <a:chOff x="2016" y="3446"/>
              <a:chExt cx="1344" cy="634"/>
            </a:xfrm>
          </p:grpSpPr>
          <p:sp>
            <p:nvSpPr>
              <p:cNvPr id="50192" name="AutoShape 16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1296" cy="576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en-US" sz="32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50193" name="Text Box 17"/>
              <p:cNvSpPr txBox="1">
                <a:spLocks noChangeArrowheads="1"/>
              </p:cNvSpPr>
              <p:nvPr/>
            </p:nvSpPr>
            <p:spPr bwMode="auto">
              <a:xfrm>
                <a:off x="2016" y="3446"/>
                <a:ext cx="1344" cy="6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th-TH" sz="3200" b="1"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ngsana New" pitchFamily="18" charset="-34"/>
                  </a:rPr>
                  <a:t>กิจกรรมการตลาด </a:t>
                </a:r>
              </a:p>
            </p:txBody>
          </p:sp>
        </p:grp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3362325" y="3332163"/>
            <a:ext cx="2370138" cy="482600"/>
            <a:chOff x="2016" y="2326"/>
            <a:chExt cx="1632" cy="342"/>
          </a:xfrm>
        </p:grpSpPr>
        <p:sp>
          <p:nvSpPr>
            <p:cNvPr id="50195" name="Text Box 19"/>
            <p:cNvSpPr txBox="1">
              <a:spLocks noChangeArrowheads="1"/>
            </p:cNvSpPr>
            <p:nvPr/>
          </p:nvSpPr>
          <p:spPr bwMode="auto">
            <a:xfrm>
              <a:off x="2400" y="2326"/>
              <a:ext cx="1008" cy="342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การสื่อสาร</a:t>
              </a:r>
            </a:p>
          </p:txBody>
        </p:sp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2016" y="2640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2064" y="2352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5732463" y="3151188"/>
            <a:ext cx="1811337" cy="873125"/>
          </a:xfrm>
          <a:prstGeom prst="rect">
            <a:avLst/>
          </a:prstGeom>
          <a:solidFill>
            <a:srgbClr val="FFCC00"/>
          </a:soli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3200" b="1">
                <a:solidFill>
                  <a:schemeClr val="accent2"/>
                </a:solidFill>
                <a:latin typeface="Angsana New" pitchFamily="18" charset="-34"/>
              </a:rPr>
              <a:t>ผู้บริโภค / 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3200" b="1">
                <a:solidFill>
                  <a:schemeClr val="accent2"/>
                </a:solidFill>
                <a:latin typeface="Angsana New" pitchFamily="18" charset="-34"/>
              </a:rPr>
              <a:t>ผู้ซื้อ</a:t>
            </a:r>
          </a:p>
        </p:txBody>
      </p:sp>
      <p:grpSp>
        <p:nvGrpSpPr>
          <p:cNvPr id="50199" name="Group 23"/>
          <p:cNvGrpSpPr>
            <a:grpSpLocks/>
          </p:cNvGrpSpPr>
          <p:nvPr/>
        </p:nvGrpSpPr>
        <p:grpSpPr bwMode="auto">
          <a:xfrm>
            <a:off x="2525713" y="3979863"/>
            <a:ext cx="4111625" cy="812800"/>
            <a:chOff x="1440" y="2784"/>
            <a:chExt cx="2832" cy="576"/>
          </a:xfrm>
        </p:grpSpPr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rot="10800000" flipV="1">
              <a:off x="4272" y="27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 rot="10800000" flipV="1">
              <a:off x="1440" y="2784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202" name="Line 26"/>
            <p:cNvSpPr>
              <a:spLocks noChangeShapeType="1"/>
            </p:cNvSpPr>
            <p:nvPr/>
          </p:nvSpPr>
          <p:spPr bwMode="auto">
            <a:xfrm rot="-10800000">
              <a:off x="1440" y="336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2525713" y="2352675"/>
            <a:ext cx="4111625" cy="812800"/>
            <a:chOff x="1440" y="1632"/>
            <a:chExt cx="2832" cy="576"/>
          </a:xfrm>
        </p:grpSpPr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 rot="10800000" flipH="1">
              <a:off x="1440" y="163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auto">
            <a:xfrm rot="-10800000" flipH="1" flipV="1">
              <a:off x="1440" y="1632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 rot="10800000" flipH="1">
              <a:off x="4272" y="163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1758950" y="3082925"/>
            <a:ext cx="1652588" cy="873125"/>
          </a:xfrm>
          <a:prstGeom prst="rect">
            <a:avLst/>
          </a:prstGeom>
          <a:solidFill>
            <a:srgbClr val="FFCC00"/>
          </a:soli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3200" b="1">
                <a:solidFill>
                  <a:schemeClr val="accent2"/>
                </a:solidFill>
                <a:latin typeface="Angsana New" pitchFamily="18" charset="-34"/>
              </a:rPr>
              <a:t>ผู้ผลิต / 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3200" b="1">
                <a:solidFill>
                  <a:schemeClr val="accent2"/>
                </a:solidFill>
                <a:latin typeface="Angsana New" pitchFamily="18" charset="-34"/>
              </a:rPr>
              <a:t>ผู้ขาย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609600" y="76200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กระบวนการแลกเปลี่ยนสินค้า</a:t>
            </a:r>
          </a:p>
        </p:txBody>
      </p:sp>
      <p:pic>
        <p:nvPicPr>
          <p:cNvPr id="50209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10275"/>
            <a:ext cx="3171825" cy="542925"/>
          </a:xfrm>
          <a:prstGeom prst="rect">
            <a:avLst/>
          </a:prstGeom>
          <a:noFill/>
        </p:spPr>
      </p:pic>
      <p:pic>
        <p:nvPicPr>
          <p:cNvPr id="50210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"/>
            <a:ext cx="2828925" cy="923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animBg="1" autoUpdateAnimBg="0"/>
      <p:bldP spid="50180" grpId="0" animBg="1"/>
      <p:bldP spid="50184" grpId="0" animBg="1"/>
      <p:bldP spid="50185" grpId="0" animBg="1"/>
      <p:bldP spid="50198" grpId="0" animBg="1" autoUpdateAnimBg="0"/>
      <p:bldP spid="50207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ChangeArrowheads="1"/>
          </p:cNvSpPr>
          <p:nvPr/>
        </p:nvSpPr>
        <p:spPr bwMode="auto">
          <a:xfrm rot="10800000">
            <a:off x="6300788" y="1700213"/>
            <a:ext cx="1871662" cy="1368425"/>
          </a:xfrm>
          <a:prstGeom prst="homePlate">
            <a:avLst>
              <a:gd name="adj" fmla="val 341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FreesiaUPC" pitchFamily="34" charset="-34"/>
            </a:endParaRPr>
          </a:p>
        </p:txBody>
      </p:sp>
      <p:sp>
        <p:nvSpPr>
          <p:cNvPr id="177155" name="AutoShape 3"/>
          <p:cNvSpPr>
            <a:spLocks noChangeArrowheads="1"/>
          </p:cNvSpPr>
          <p:nvPr/>
        </p:nvSpPr>
        <p:spPr bwMode="auto">
          <a:xfrm>
            <a:off x="1260475" y="1773238"/>
            <a:ext cx="1871663" cy="1368425"/>
          </a:xfrm>
          <a:prstGeom prst="homePlate">
            <a:avLst>
              <a:gd name="adj" fmla="val 341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FreesiaUPC" pitchFamily="34" charset="-34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3430588" y="3595688"/>
            <a:ext cx="2360612" cy="500062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3546475" y="3644900"/>
            <a:ext cx="268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ส่วนประสมการตลาด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530350" y="4471988"/>
            <a:ext cx="1376363" cy="5619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1619250" y="4548188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ผลิตภัณฑ์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3038475" y="4471988"/>
            <a:ext cx="982663" cy="5619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3236913" y="4532313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ราคา</a:t>
            </a: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4152900" y="4471988"/>
            <a:ext cx="1376363" cy="5619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4067175" y="453707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การจัดจำหน่าย</a:t>
            </a:r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5659438" y="4471988"/>
            <a:ext cx="2152650" cy="5619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5651500" y="452755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การส่งเสริมการตลาด</a:t>
            </a: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2316163" y="5411788"/>
            <a:ext cx="1181100" cy="969962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2339975" y="5516563"/>
            <a:ext cx="111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การโฆษณา</a:t>
            </a:r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3694113" y="5411788"/>
            <a:ext cx="1238250" cy="969962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69" name="Text Box 17"/>
          <p:cNvSpPr txBox="1">
            <a:spLocks noChangeArrowheads="1"/>
          </p:cNvSpPr>
          <p:nvPr/>
        </p:nvSpPr>
        <p:spPr bwMode="auto">
          <a:xfrm>
            <a:off x="3708400" y="5441950"/>
            <a:ext cx="1190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การส่งเสริมการขาย</a:t>
            </a:r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5070475" y="5411788"/>
            <a:ext cx="1114425" cy="969962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71" name="Text Box 19"/>
          <p:cNvSpPr txBox="1">
            <a:spLocks noChangeArrowheads="1"/>
          </p:cNvSpPr>
          <p:nvPr/>
        </p:nvSpPr>
        <p:spPr bwMode="auto">
          <a:xfrm>
            <a:off x="5091113" y="5416550"/>
            <a:ext cx="1066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การขายโดยบุคคล</a:t>
            </a:r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6372225" y="5422900"/>
            <a:ext cx="1295400" cy="95885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73" name="Text Box 21"/>
          <p:cNvSpPr txBox="1">
            <a:spLocks noChangeArrowheads="1"/>
          </p:cNvSpPr>
          <p:nvPr/>
        </p:nvSpPr>
        <p:spPr bwMode="auto">
          <a:xfrm>
            <a:off x="6516688" y="5413375"/>
            <a:ext cx="10795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การประชาสัมพันธ์</a:t>
            </a:r>
          </a:p>
        </p:txBody>
      </p:sp>
      <p:sp>
        <p:nvSpPr>
          <p:cNvPr id="177174" name="Line 22"/>
          <p:cNvSpPr>
            <a:spLocks noChangeShapeType="1"/>
          </p:cNvSpPr>
          <p:nvPr/>
        </p:nvSpPr>
        <p:spPr bwMode="auto">
          <a:xfrm>
            <a:off x="6446838" y="5033963"/>
            <a:ext cx="1587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7175" name="Line 23"/>
          <p:cNvSpPr>
            <a:spLocks noChangeShapeType="1"/>
          </p:cNvSpPr>
          <p:nvPr/>
        </p:nvSpPr>
        <p:spPr bwMode="auto">
          <a:xfrm>
            <a:off x="2776538" y="5160963"/>
            <a:ext cx="41290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7176" name="Line 24"/>
          <p:cNvSpPr>
            <a:spLocks noChangeShapeType="1"/>
          </p:cNvSpPr>
          <p:nvPr/>
        </p:nvSpPr>
        <p:spPr bwMode="auto">
          <a:xfrm>
            <a:off x="6905625" y="5160963"/>
            <a:ext cx="1588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>
            <a:off x="5594350" y="5160963"/>
            <a:ext cx="1588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7178" name="Line 26"/>
          <p:cNvSpPr>
            <a:spLocks noChangeShapeType="1"/>
          </p:cNvSpPr>
          <p:nvPr/>
        </p:nvSpPr>
        <p:spPr bwMode="auto">
          <a:xfrm>
            <a:off x="4217988" y="5160963"/>
            <a:ext cx="1587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7179" name="Line 27"/>
          <p:cNvSpPr>
            <a:spLocks noChangeShapeType="1"/>
          </p:cNvSpPr>
          <p:nvPr/>
        </p:nvSpPr>
        <p:spPr bwMode="auto">
          <a:xfrm>
            <a:off x="2776538" y="5160963"/>
            <a:ext cx="0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177180" name="Group 28"/>
          <p:cNvGrpSpPr>
            <a:grpSpLocks/>
          </p:cNvGrpSpPr>
          <p:nvPr/>
        </p:nvGrpSpPr>
        <p:grpSpPr bwMode="auto">
          <a:xfrm>
            <a:off x="2185988" y="4095750"/>
            <a:ext cx="4325937" cy="376238"/>
            <a:chOff x="1152" y="2256"/>
            <a:chExt cx="3168" cy="288"/>
          </a:xfrm>
        </p:grpSpPr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2880" y="225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1152" y="235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7183" name="Line 31"/>
            <p:cNvSpPr>
              <a:spLocks noChangeShapeType="1"/>
            </p:cNvSpPr>
            <p:nvPr/>
          </p:nvSpPr>
          <p:spPr bwMode="auto">
            <a:xfrm>
              <a:off x="4320" y="235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3120" y="235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>
              <a:off x="2160" y="235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77186" name="Line 34"/>
            <p:cNvSpPr>
              <a:spLocks noChangeShapeType="1"/>
            </p:cNvSpPr>
            <p:nvPr/>
          </p:nvSpPr>
          <p:spPr bwMode="auto">
            <a:xfrm>
              <a:off x="1152" y="235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77187" name="Rectangle 35"/>
          <p:cNvSpPr>
            <a:spLocks noChangeArrowheads="1"/>
          </p:cNvSpPr>
          <p:nvPr/>
        </p:nvSpPr>
        <p:spPr bwMode="auto">
          <a:xfrm>
            <a:off x="3430588" y="2093913"/>
            <a:ext cx="2360612" cy="611187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88" name="Text Box 36"/>
          <p:cNvSpPr txBox="1">
            <a:spLocks noChangeArrowheads="1"/>
          </p:cNvSpPr>
          <p:nvPr/>
        </p:nvSpPr>
        <p:spPr bwMode="auto">
          <a:xfrm>
            <a:off x="3481388" y="2200275"/>
            <a:ext cx="224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กำหนดกลุ่มเป้าหมาย</a:t>
            </a:r>
          </a:p>
        </p:txBody>
      </p:sp>
      <p:sp>
        <p:nvSpPr>
          <p:cNvPr id="177189" name="Rectangle 37"/>
          <p:cNvSpPr>
            <a:spLocks noChangeArrowheads="1"/>
          </p:cNvSpPr>
          <p:nvPr/>
        </p:nvSpPr>
        <p:spPr bwMode="auto">
          <a:xfrm>
            <a:off x="3430588" y="1341438"/>
            <a:ext cx="2360612" cy="612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90" name="Text Box 38"/>
          <p:cNvSpPr txBox="1">
            <a:spLocks noChangeArrowheads="1"/>
          </p:cNvSpPr>
          <p:nvPr/>
        </p:nvSpPr>
        <p:spPr bwMode="auto">
          <a:xfrm>
            <a:off x="3492500" y="1471613"/>
            <a:ext cx="218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การแบ่งส่วนกลุ่มย่อย</a:t>
            </a:r>
          </a:p>
        </p:txBody>
      </p:sp>
      <p:sp>
        <p:nvSpPr>
          <p:cNvPr id="177191" name="Line 39"/>
          <p:cNvSpPr>
            <a:spLocks noChangeShapeType="1"/>
          </p:cNvSpPr>
          <p:nvPr/>
        </p:nvSpPr>
        <p:spPr bwMode="auto">
          <a:xfrm>
            <a:off x="4545013" y="3470275"/>
            <a:ext cx="0" cy="125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7192" name="Rectangle 40"/>
          <p:cNvSpPr>
            <a:spLocks noChangeArrowheads="1"/>
          </p:cNvSpPr>
          <p:nvPr/>
        </p:nvSpPr>
        <p:spPr bwMode="auto">
          <a:xfrm>
            <a:off x="3430588" y="2843213"/>
            <a:ext cx="2360612" cy="6143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7193" name="Text Box 41"/>
          <p:cNvSpPr txBox="1">
            <a:spLocks noChangeArrowheads="1"/>
          </p:cNvSpPr>
          <p:nvPr/>
        </p:nvSpPr>
        <p:spPr bwMode="auto">
          <a:xfrm>
            <a:off x="3059113" y="2924175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400" b="1">
                <a:latin typeface="Angsana New" pitchFamily="18" charset="-34"/>
                <a:cs typeface="FreesiaUPC" pitchFamily="34" charset="-34"/>
              </a:rPr>
              <a:t>กำหนดตำแหน่งการรับรู้</a:t>
            </a:r>
          </a:p>
        </p:txBody>
      </p:sp>
      <p:sp>
        <p:nvSpPr>
          <p:cNvPr id="177194" name="Line 42"/>
          <p:cNvSpPr>
            <a:spLocks noChangeShapeType="1"/>
          </p:cNvSpPr>
          <p:nvPr/>
        </p:nvSpPr>
        <p:spPr bwMode="auto">
          <a:xfrm>
            <a:off x="4545013" y="2719388"/>
            <a:ext cx="0" cy="12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7195" name="Line 43"/>
          <p:cNvSpPr>
            <a:spLocks noChangeShapeType="1"/>
          </p:cNvSpPr>
          <p:nvPr/>
        </p:nvSpPr>
        <p:spPr bwMode="auto">
          <a:xfrm>
            <a:off x="4545013" y="1966913"/>
            <a:ext cx="0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7196" name="Text Box 44"/>
          <p:cNvSpPr txBox="1">
            <a:spLocks noChangeArrowheads="1"/>
          </p:cNvSpPr>
          <p:nvPr/>
        </p:nvSpPr>
        <p:spPr bwMode="auto">
          <a:xfrm>
            <a:off x="1258888" y="1700213"/>
            <a:ext cx="15113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latin typeface="Browallia New" pitchFamily="34" charset="-34"/>
                <a:cs typeface="FreesiaUPC" pitchFamily="34" charset="-34"/>
              </a:rPr>
              <a:t>ความต้องการของลูกค้า</a:t>
            </a:r>
          </a:p>
        </p:txBody>
      </p:sp>
      <p:sp>
        <p:nvSpPr>
          <p:cNvPr id="177197" name="Text Box 45"/>
          <p:cNvSpPr txBox="1">
            <a:spLocks noChangeArrowheads="1"/>
          </p:cNvSpPr>
          <p:nvPr/>
        </p:nvSpPr>
        <p:spPr bwMode="auto">
          <a:xfrm>
            <a:off x="304800" y="260350"/>
            <a:ext cx="5995988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โครงสร้างการตลาดเพื่อการส่งออก</a:t>
            </a:r>
          </a:p>
        </p:txBody>
      </p:sp>
      <p:sp>
        <p:nvSpPr>
          <p:cNvPr id="177198" name="Text Box 46"/>
          <p:cNvSpPr txBox="1">
            <a:spLocks noChangeArrowheads="1"/>
          </p:cNvSpPr>
          <p:nvPr/>
        </p:nvSpPr>
        <p:spPr bwMode="auto">
          <a:xfrm>
            <a:off x="6661150" y="1695450"/>
            <a:ext cx="1511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800" b="1">
                <a:latin typeface="Browallia New" pitchFamily="34" charset="-34"/>
                <a:cs typeface="FreesiaUPC" pitchFamily="34" charset="-34"/>
              </a:rPr>
              <a:t>ความต้องการของลูกค้า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1042988" y="1557338"/>
            <a:ext cx="1512887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th-TH" sz="3000" b="1">
                <a:latin typeface="Arial" pitchFamily="34" charset="0"/>
                <a:cs typeface="FreesiaUPC" pitchFamily="34" charset="-34"/>
              </a:rPr>
              <a:t>ผลิตภัณฑ์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042988" y="2420938"/>
            <a:ext cx="1512887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th-TH" sz="3000" b="1">
                <a:latin typeface="Arial" pitchFamily="34" charset="0"/>
                <a:cs typeface="FreesiaUPC" pitchFamily="34" charset="-34"/>
              </a:rPr>
              <a:t>ราคา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1512887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th-TH" sz="3000" b="1">
                <a:latin typeface="Arial" pitchFamily="34" charset="0"/>
                <a:cs typeface="FreesiaUPC" pitchFamily="34" charset="-34"/>
              </a:rPr>
              <a:t>การจัดจำหน่าย</a:t>
            </a: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042988" y="4570413"/>
            <a:ext cx="1512887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th-TH" sz="3000" b="1">
                <a:latin typeface="Arial" pitchFamily="34" charset="0"/>
                <a:cs typeface="FreesiaUPC" pitchFamily="34" charset="-34"/>
              </a:rPr>
              <a:t>การส่งเสริมการตลาด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3779838" y="2565400"/>
            <a:ext cx="1873250" cy="1739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th-TH" sz="3600" b="1">
                <a:latin typeface="Arial" pitchFamily="34" charset="0"/>
                <a:cs typeface="FreesiaUPC" pitchFamily="34" charset="-34"/>
              </a:rPr>
              <a:t>รูปแบบของสินค้าและบริการ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6732588" y="2636838"/>
            <a:ext cx="1873250" cy="1739900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th-TH" sz="3600" b="1">
                <a:latin typeface="Arial" pitchFamily="34" charset="0"/>
                <a:cs typeface="FreesiaUPC" pitchFamily="34" charset="-34"/>
              </a:rPr>
              <a:t>พึงพอใจและกลับมาซื้อซ้ำ</a:t>
            </a:r>
          </a:p>
        </p:txBody>
      </p:sp>
      <p:grpSp>
        <p:nvGrpSpPr>
          <p:cNvPr id="195592" name="Group 8"/>
          <p:cNvGrpSpPr>
            <a:grpSpLocks/>
          </p:cNvGrpSpPr>
          <p:nvPr/>
        </p:nvGrpSpPr>
        <p:grpSpPr bwMode="auto">
          <a:xfrm>
            <a:off x="2627313" y="1830388"/>
            <a:ext cx="303212" cy="3182937"/>
            <a:chOff x="1882" y="1153"/>
            <a:chExt cx="191" cy="2005"/>
          </a:xfrm>
        </p:grpSpPr>
        <p:sp>
          <p:nvSpPr>
            <p:cNvPr id="195593" name="Line 9"/>
            <p:cNvSpPr>
              <a:spLocks noChangeShapeType="1"/>
            </p:cNvSpPr>
            <p:nvPr/>
          </p:nvSpPr>
          <p:spPr bwMode="auto">
            <a:xfrm>
              <a:off x="2064" y="1153"/>
              <a:ext cx="0" cy="20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5594" name="Line 10"/>
            <p:cNvSpPr>
              <a:spLocks noChangeShapeType="1"/>
            </p:cNvSpPr>
            <p:nvPr/>
          </p:nvSpPr>
          <p:spPr bwMode="auto">
            <a:xfrm>
              <a:off x="1882" y="1162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5595" name="Line 11"/>
            <p:cNvSpPr>
              <a:spLocks noChangeShapeType="1"/>
            </p:cNvSpPr>
            <p:nvPr/>
          </p:nvSpPr>
          <p:spPr bwMode="auto">
            <a:xfrm>
              <a:off x="1891" y="3158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5596" name="Line 12"/>
            <p:cNvSpPr>
              <a:spLocks noChangeShapeType="1"/>
            </p:cNvSpPr>
            <p:nvPr/>
          </p:nvSpPr>
          <p:spPr bwMode="auto">
            <a:xfrm>
              <a:off x="1882" y="1715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5597" name="Line 13"/>
            <p:cNvSpPr>
              <a:spLocks noChangeShapeType="1"/>
            </p:cNvSpPr>
            <p:nvPr/>
          </p:nvSpPr>
          <p:spPr bwMode="auto">
            <a:xfrm>
              <a:off x="1882" y="2387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5598" name="Line 14"/>
          <p:cNvSpPr>
            <a:spLocks noChangeShapeType="1"/>
          </p:cNvSpPr>
          <p:nvPr/>
        </p:nvSpPr>
        <p:spPr bwMode="auto">
          <a:xfrm>
            <a:off x="3132138" y="3357563"/>
            <a:ext cx="504825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5599" name="Line 15"/>
          <p:cNvSpPr>
            <a:spLocks noChangeShapeType="1"/>
          </p:cNvSpPr>
          <p:nvPr/>
        </p:nvSpPr>
        <p:spPr bwMode="auto">
          <a:xfrm>
            <a:off x="5940425" y="3357563"/>
            <a:ext cx="504825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914400" y="260350"/>
            <a:ext cx="5168900" cy="65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กลยุทธ์การตลาด</a:t>
            </a:r>
            <a:r>
              <a:rPr lang="th-TH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เพื่อการส่งออก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2"/>
          <p:cNvGrpSpPr>
            <a:grpSpLocks/>
          </p:cNvGrpSpPr>
          <p:nvPr/>
        </p:nvGrpSpPr>
        <p:grpSpPr bwMode="auto">
          <a:xfrm>
            <a:off x="1371600" y="1219200"/>
            <a:ext cx="6902450" cy="4772025"/>
            <a:chOff x="552" y="816"/>
            <a:chExt cx="4348" cy="3006"/>
          </a:xfrm>
        </p:grpSpPr>
        <p:sp>
          <p:nvSpPr>
            <p:cNvPr id="224259" name="Rectangle 3"/>
            <p:cNvSpPr>
              <a:spLocks noChangeArrowheads="1"/>
            </p:cNvSpPr>
            <p:nvPr/>
          </p:nvSpPr>
          <p:spPr bwMode="auto">
            <a:xfrm>
              <a:off x="552" y="816"/>
              <a:ext cx="4320" cy="297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4260" name="Line 4"/>
            <p:cNvSpPr>
              <a:spLocks noChangeShapeType="1"/>
            </p:cNvSpPr>
            <p:nvPr/>
          </p:nvSpPr>
          <p:spPr bwMode="auto">
            <a:xfrm rot="17907">
              <a:off x="2892" y="1508"/>
              <a:ext cx="36" cy="60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4261" name="Oval 5"/>
            <p:cNvSpPr>
              <a:spLocks noChangeArrowheads="1"/>
            </p:cNvSpPr>
            <p:nvPr/>
          </p:nvSpPr>
          <p:spPr bwMode="auto">
            <a:xfrm>
              <a:off x="1759" y="979"/>
              <a:ext cx="1745" cy="48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4262" name="Text Box 6"/>
            <p:cNvSpPr txBox="1">
              <a:spLocks noChangeArrowheads="1"/>
            </p:cNvSpPr>
            <p:nvPr/>
          </p:nvSpPr>
          <p:spPr bwMode="auto">
            <a:xfrm>
              <a:off x="1776" y="1034"/>
              <a:ext cx="1754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th-TH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ส่วนประสมการตลาด</a:t>
              </a:r>
              <a:endPara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24263" name="Text Box 7"/>
            <p:cNvSpPr txBox="1">
              <a:spLocks noChangeArrowheads="1"/>
            </p:cNvSpPr>
            <p:nvPr/>
          </p:nvSpPr>
          <p:spPr bwMode="auto">
            <a:xfrm>
              <a:off x="672" y="1920"/>
              <a:ext cx="960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th-TH" sz="3200" b="1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สินค้า</a:t>
              </a:r>
              <a:endParaRPr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24264" name="Text Box 8"/>
            <p:cNvSpPr txBox="1">
              <a:spLocks noChangeArrowheads="1"/>
            </p:cNvSpPr>
            <p:nvPr/>
          </p:nvSpPr>
          <p:spPr bwMode="auto">
            <a:xfrm>
              <a:off x="1776" y="2160"/>
              <a:ext cx="610" cy="36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th-TH" sz="32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ราคา</a:t>
              </a:r>
              <a:endPara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24265" name="Text Box 9"/>
            <p:cNvSpPr txBox="1">
              <a:spLocks noChangeArrowheads="1"/>
            </p:cNvSpPr>
            <p:nvPr/>
          </p:nvSpPr>
          <p:spPr bwMode="auto">
            <a:xfrm>
              <a:off x="2544" y="2064"/>
              <a:ext cx="960" cy="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ช่องทางการจัดจำหน่าย</a:t>
              </a:r>
              <a:endParaRPr lang="en-US" sz="32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24266" name="Text Box 10"/>
            <p:cNvSpPr txBox="1">
              <a:spLocks noChangeArrowheads="1"/>
            </p:cNvSpPr>
            <p:nvPr/>
          </p:nvSpPr>
          <p:spPr bwMode="auto">
            <a:xfrm>
              <a:off x="3504" y="2016"/>
              <a:ext cx="1021" cy="5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3200" b="1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การส่งเสริมการตลาด</a:t>
              </a:r>
              <a:endPara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24267" name="Text Box 11"/>
            <p:cNvSpPr txBox="1">
              <a:spLocks noChangeArrowheads="1"/>
            </p:cNvSpPr>
            <p:nvPr/>
          </p:nvSpPr>
          <p:spPr bwMode="auto">
            <a:xfrm>
              <a:off x="713" y="2155"/>
              <a:ext cx="1089" cy="166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ความหลากหลาย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คุณภาพ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การออกแบบ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ตราสินค้า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บรรจุภัณฑ์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บริการ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รับประกัน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24268" name="Text Box 12"/>
            <p:cNvSpPr txBox="1">
              <a:spLocks noChangeArrowheads="1"/>
            </p:cNvSpPr>
            <p:nvPr/>
          </p:nvSpPr>
          <p:spPr bwMode="auto">
            <a:xfrm>
              <a:off x="1802" y="2446"/>
              <a:ext cx="829" cy="12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ส่วนลด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ส่วนให้เพิ่ม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การชำระเงิน</a:t>
              </a: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เงื่อนไข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เครดิต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24269" name="Text Box 13"/>
            <p:cNvSpPr txBox="1">
              <a:spLocks noChangeArrowheads="1"/>
            </p:cNvSpPr>
            <p:nvPr/>
          </p:nvSpPr>
          <p:spPr bwMode="auto">
            <a:xfrm>
              <a:off x="3677" y="2502"/>
              <a:ext cx="1223" cy="12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การโฆษณา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การประชาสัมพันธ์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การขายโดยบุคคล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การส่งเสริมการขาย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การตลาดตรง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24270" name="Text Box 14"/>
            <p:cNvSpPr txBox="1">
              <a:spLocks noChangeArrowheads="1"/>
            </p:cNvSpPr>
            <p:nvPr/>
          </p:nvSpPr>
          <p:spPr bwMode="auto">
            <a:xfrm>
              <a:off x="2592" y="2536"/>
              <a:ext cx="1002" cy="12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ช่องทาง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พื้นที่ครอบคลุม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ชนิดของสินค้า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คลังสินค้า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  <a:p>
              <a:pPr eaLnBrk="0" hangingPunct="0"/>
              <a:r>
                <a:rPr lang="th-TH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ระบบขนส่ง</a:t>
              </a:r>
              <a:endPara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  <p:sp>
          <p:nvSpPr>
            <p:cNvPr id="224271" name="Line 15"/>
            <p:cNvSpPr>
              <a:spLocks noChangeShapeType="1"/>
            </p:cNvSpPr>
            <p:nvPr/>
          </p:nvSpPr>
          <p:spPr bwMode="auto">
            <a:xfrm rot="21101842" flipH="1">
              <a:off x="1246" y="1489"/>
              <a:ext cx="835" cy="42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4272" name="Line 16"/>
            <p:cNvSpPr>
              <a:spLocks noChangeShapeType="1"/>
            </p:cNvSpPr>
            <p:nvPr/>
          </p:nvSpPr>
          <p:spPr bwMode="auto">
            <a:xfrm rot="20591063" flipH="1">
              <a:off x="1956" y="1560"/>
              <a:ext cx="561" cy="64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4273" name="Line 17"/>
            <p:cNvSpPr>
              <a:spLocks noChangeShapeType="1"/>
            </p:cNvSpPr>
            <p:nvPr/>
          </p:nvSpPr>
          <p:spPr bwMode="auto">
            <a:xfrm>
              <a:off x="3286" y="1428"/>
              <a:ext cx="554" cy="63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4274" name="Text Box 18"/>
            <p:cNvSpPr txBox="1">
              <a:spLocks noChangeArrowheads="1"/>
            </p:cNvSpPr>
            <p:nvPr/>
          </p:nvSpPr>
          <p:spPr bwMode="auto">
            <a:xfrm>
              <a:off x="2112" y="1563"/>
              <a:ext cx="1257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lang="th-TH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ngsana New" pitchFamily="18" charset="-34"/>
                </a:rPr>
                <a:t>กลุ่มเป้าหมาย</a:t>
              </a:r>
              <a:endPara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endParaRPr>
            </a:p>
          </p:txBody>
        </p:sp>
      </p:grpSp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2514600" y="304800"/>
            <a:ext cx="40386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เครื่องมือทางการตลาด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838200" y="2514600"/>
            <a:ext cx="7391400" cy="1981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990600" y="2725738"/>
            <a:ext cx="716280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7200" b="1">
                <a:latin typeface="Angsana New" pitchFamily="18" charset="-34"/>
              </a:rPr>
              <a:t>สินค้า</a:t>
            </a:r>
            <a:r>
              <a:rPr lang="en-US" sz="7200" b="1">
                <a:latin typeface="Angsana New" pitchFamily="18" charset="-34"/>
              </a:rPr>
              <a:t>  </a:t>
            </a:r>
            <a:r>
              <a:rPr lang="th-TH" sz="7200" b="1">
                <a:latin typeface="Angsana New" pitchFamily="18" charset="-34"/>
              </a:rPr>
              <a:t>ตราสินค้าและบริการ</a:t>
            </a:r>
          </a:p>
          <a:p>
            <a:pPr eaLnBrk="0" hangingPunct="0">
              <a:lnSpc>
                <a:spcPct val="80000"/>
              </a:lnSpc>
            </a:pPr>
            <a:r>
              <a:rPr lang="en-US" sz="5400" b="1">
                <a:latin typeface="Angsana New" pitchFamily="18" charset="-34"/>
              </a:rPr>
              <a:t>(Product, Brand, and Services)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600200" y="317500"/>
            <a:ext cx="5867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กลยุทธ์ด้านผลิตภัณฑ์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905000" y="1184275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ความหลากหลายของผลิตภัณฑ์ (Product Variety)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905000" y="1641475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คุณภาพสินค้า (Product Quality) 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HACCP</a:t>
            </a:r>
            <a:endParaRPr lang="th-TH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905000" y="2174875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รูปแบบ การออกแบบ (Product form and Design)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905000" y="3241675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บรรจุภัณฑ์ (Packaging)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905000" y="2708275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ตราสินค้า (Brand)</a:t>
            </a:r>
          </a:p>
        </p:txBody>
      </p:sp>
      <p:pic>
        <p:nvPicPr>
          <p:cNvPr id="121864" name="Picture 8" descr="cgbullet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33500"/>
            <a:ext cx="304800" cy="304800"/>
          </a:xfrm>
          <a:prstGeom prst="rect">
            <a:avLst/>
          </a:prstGeom>
          <a:noFill/>
        </p:spPr>
      </p:pic>
      <p:pic>
        <p:nvPicPr>
          <p:cNvPr id="121865" name="Picture 9" descr="cgbullet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790700"/>
            <a:ext cx="304800" cy="304800"/>
          </a:xfrm>
          <a:prstGeom prst="rect">
            <a:avLst/>
          </a:prstGeom>
          <a:noFill/>
        </p:spPr>
      </p:pic>
      <p:pic>
        <p:nvPicPr>
          <p:cNvPr id="121866" name="Picture 10" descr="cgbullet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24100"/>
            <a:ext cx="304800" cy="304800"/>
          </a:xfrm>
          <a:prstGeom prst="rect">
            <a:avLst/>
          </a:prstGeom>
          <a:noFill/>
        </p:spPr>
      </p:pic>
      <p:pic>
        <p:nvPicPr>
          <p:cNvPr id="121867" name="Picture 11" descr="cgbullet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857500"/>
            <a:ext cx="304800" cy="304800"/>
          </a:xfrm>
          <a:prstGeom prst="rect">
            <a:avLst/>
          </a:prstGeom>
          <a:noFill/>
        </p:spPr>
      </p:pic>
      <p:pic>
        <p:nvPicPr>
          <p:cNvPr id="121868" name="Picture 12" descr="cgbullet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390900"/>
            <a:ext cx="304800" cy="304800"/>
          </a:xfrm>
          <a:prstGeom prst="rect">
            <a:avLst/>
          </a:prstGeom>
          <a:noFill/>
        </p:spPr>
      </p:pic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1905000" y="3775075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การบริการ (Services)</a:t>
            </a:r>
          </a:p>
        </p:txBody>
      </p:sp>
      <p:pic>
        <p:nvPicPr>
          <p:cNvPr id="121870" name="Picture 14" descr="cgbullet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924300"/>
            <a:ext cx="304800" cy="304800"/>
          </a:xfrm>
          <a:prstGeom prst="rect">
            <a:avLst/>
          </a:prstGeom>
          <a:noFill/>
        </p:spPr>
      </p:pic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1905000" y="4384675"/>
            <a:ext cx="69342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การรับประกัน / รับคืน </a:t>
            </a:r>
          </a:p>
          <a:p>
            <a:pPr eaLnBrk="0" hangingPunct="0">
              <a:lnSpc>
                <a:spcPct val="80000"/>
              </a:lnSpc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(Warrantee and return Policy)</a:t>
            </a:r>
          </a:p>
        </p:txBody>
      </p:sp>
      <p:pic>
        <p:nvPicPr>
          <p:cNvPr id="121872" name="Picture 16" descr="cgbullet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457700"/>
            <a:ext cx="304800" cy="304800"/>
          </a:xfrm>
          <a:prstGeom prst="rect">
            <a:avLst/>
          </a:prstGeom>
          <a:noFill/>
        </p:spPr>
      </p:pic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1905000" y="5222875"/>
            <a:ext cx="396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นวัตกรรม (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Innovation</a:t>
            </a: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)</a:t>
            </a:r>
          </a:p>
        </p:txBody>
      </p:sp>
      <p:pic>
        <p:nvPicPr>
          <p:cNvPr id="121874" name="Picture 18" descr="cgbullet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295900"/>
            <a:ext cx="304800" cy="304800"/>
          </a:xfrm>
          <a:prstGeom prst="rect">
            <a:avLst/>
          </a:prstGeom>
          <a:noFill/>
        </p:spPr>
      </p:pic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1905000" y="5791200"/>
            <a:ext cx="3962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ความปลอดภัย (</a:t>
            </a:r>
            <a:r>
              <a:rPr 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Food Safety</a:t>
            </a:r>
            <a:r>
              <a:rPr lang="th-TH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)</a:t>
            </a:r>
          </a:p>
        </p:txBody>
      </p:sp>
      <p:pic>
        <p:nvPicPr>
          <p:cNvPr id="121876" name="Picture 20" descr="cgbullet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8642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utoUpdateAnimBg="0"/>
      <p:bldP spid="121860" grpId="0" autoUpdateAnimBg="0"/>
      <p:bldP spid="121861" grpId="0" autoUpdateAnimBg="0"/>
      <p:bldP spid="121862" grpId="0" autoUpdateAnimBg="0"/>
      <p:bldP spid="121863" grpId="0" autoUpdateAnimBg="0"/>
      <p:bldP spid="121869" grpId="0" autoUpdateAnimBg="0"/>
      <p:bldP spid="121871" grpId="0" autoUpdateAnimBg="0"/>
      <p:bldP spid="121873" grpId="0" autoUpdateAnimBg="0"/>
      <p:bldP spid="12187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2"/>
          <p:cNvSpPr>
            <a:spLocks noChangeShapeType="1"/>
          </p:cNvSpPr>
          <p:nvPr/>
        </p:nvSpPr>
        <p:spPr bwMode="auto">
          <a:xfrm>
            <a:off x="1676400" y="1828800"/>
            <a:ext cx="662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1676400" y="1828800"/>
            <a:ext cx="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276600" y="12954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3600" b="1">
                <a:solidFill>
                  <a:srgbClr val="CC0000"/>
                </a:solidFill>
                <a:latin typeface="Times New Roman" pitchFamily="18" charset="0"/>
                <a:cs typeface="AngsanaUPC" pitchFamily="18" charset="-34"/>
              </a:rPr>
              <a:t>ก       ว้        า        ง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143000" y="2438400"/>
            <a:ext cx="53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3600" b="1">
                <a:solidFill>
                  <a:srgbClr val="CC0000"/>
                </a:solidFill>
                <a:latin typeface="Times New Roman" pitchFamily="18" charset="0"/>
                <a:cs typeface="AngsanaUPC" pitchFamily="18" charset="-34"/>
              </a:rPr>
              <a:t>ลึ</a:t>
            </a:r>
          </a:p>
          <a:p>
            <a:pPr eaLnBrk="0" hangingPunct="0"/>
            <a:endParaRPr lang="th-TH" sz="3600" b="1">
              <a:solidFill>
                <a:srgbClr val="CC0000"/>
              </a:solidFill>
              <a:latin typeface="Times New Roman" pitchFamily="18" charset="0"/>
              <a:cs typeface="AngsanaUPC" pitchFamily="18" charset="-34"/>
            </a:endParaRPr>
          </a:p>
          <a:p>
            <a:pPr eaLnBrk="0" hangingPunct="0"/>
            <a:r>
              <a:rPr lang="th-TH" sz="3600" b="1">
                <a:solidFill>
                  <a:srgbClr val="CC0000"/>
                </a:solidFill>
                <a:latin typeface="Times New Roman" pitchFamily="18" charset="0"/>
                <a:cs typeface="AngsanaUPC" pitchFamily="18" charset="-34"/>
              </a:rPr>
              <a:t>ก</a:t>
            </a:r>
            <a:endParaRPr lang="th-TH" sz="3600" b="1"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362200" y="2133600"/>
            <a:ext cx="2047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h-TH" sz="5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ผลิตภัณฑ์</a:t>
            </a: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4572000" y="2667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2209800" y="26670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9718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2209800" y="3048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กลยุทธ์ด้านผลิตภัณฑ์</a:t>
            </a:r>
            <a:endParaRPr lang="th-TH" sz="5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 spd="slow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5334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บรรจุภัณฑ์ </a:t>
            </a:r>
            <a:r>
              <a:rPr lang="en-US" sz="6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(Packaging)</a:t>
            </a:r>
            <a:endParaRPr lang="th-TH" sz="60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990600" y="1447800"/>
            <a:ext cx="3810000" cy="641350"/>
            <a:chOff x="432" y="912"/>
            <a:chExt cx="2400" cy="404"/>
          </a:xfrm>
        </p:grpSpPr>
        <p:pic>
          <p:nvPicPr>
            <p:cNvPr id="138244" name="Picture 4" descr="star[1]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088"/>
              <a:ext cx="145" cy="145"/>
            </a:xfrm>
            <a:prstGeom prst="rect">
              <a:avLst/>
            </a:prstGeom>
            <a:noFill/>
          </p:spPr>
        </p:pic>
        <p:sp>
          <p:nvSpPr>
            <p:cNvPr id="138245" name="Text Box 5"/>
            <p:cNvSpPr txBox="1">
              <a:spLocks noChangeArrowheads="1"/>
            </p:cNvSpPr>
            <p:nvPr/>
          </p:nvSpPr>
          <p:spPr bwMode="auto">
            <a:xfrm>
              <a:off x="576" y="912"/>
              <a:ext cx="2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บรรจุภัณฑ์ (</a:t>
              </a:r>
              <a:r>
                <a:rPr lang="en-US" sz="36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Packaging)</a:t>
              </a:r>
              <a:endParaRPr lang="th-TH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295400" y="3200400"/>
            <a:ext cx="6705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หน้าที่หลักของบรรจุภัณฑ์ (</a:t>
            </a:r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Basic Functions of Packaging)</a:t>
            </a:r>
            <a:endParaRPr lang="th-TH" sz="36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447800" y="19812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หมายถึง</a:t>
            </a:r>
            <a:r>
              <a:rPr lang="th-TH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กิจกรรมในการออกแบบและผลิตภาชนะบรรจุหรือห่อหุ้มสินค้า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1981200" y="4373563"/>
            <a:ext cx="441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ปกป้องสินค้า (Protect</a:t>
            </a:r>
            <a:r>
              <a:rPr lang="en-US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ion</a:t>
            </a:r>
            <a:r>
              <a:rPr lang="th-TH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)</a:t>
            </a:r>
          </a:p>
        </p:txBody>
      </p:sp>
      <p:pic>
        <p:nvPicPr>
          <p:cNvPr id="138249" name="Picture 9" descr="ball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0" y="4589463"/>
            <a:ext cx="225425" cy="285750"/>
          </a:xfrm>
          <a:prstGeom prst="rect">
            <a:avLst/>
          </a:prstGeom>
          <a:noFill/>
        </p:spPr>
      </p:pic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1981200" y="4983163"/>
            <a:ext cx="487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เพิ่มความสะดวก (Convenience)</a:t>
            </a:r>
          </a:p>
        </p:txBody>
      </p:sp>
      <p:pic>
        <p:nvPicPr>
          <p:cNvPr id="138251" name="Picture 11" descr="ball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0" y="5199063"/>
            <a:ext cx="225425" cy="285750"/>
          </a:xfrm>
          <a:prstGeom prst="rect">
            <a:avLst/>
          </a:prstGeom>
          <a:noFill/>
        </p:spPr>
      </p:pic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1981200" y="5668963"/>
            <a:ext cx="457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ใช้เพื่อสื่อสาร (Communication)</a:t>
            </a:r>
          </a:p>
        </p:txBody>
      </p:sp>
      <p:pic>
        <p:nvPicPr>
          <p:cNvPr id="138253" name="Picture 13" descr="ball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0" y="5884863"/>
            <a:ext cx="225425" cy="285750"/>
          </a:xfrm>
          <a:prstGeom prst="rect">
            <a:avLst/>
          </a:prstGeom>
          <a:noFill/>
        </p:spPr>
      </p:pic>
      <p:pic>
        <p:nvPicPr>
          <p:cNvPr id="138254" name="Picture 14" descr="star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29000"/>
            <a:ext cx="230188" cy="23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2847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50196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33400"/>
            <a:ext cx="2362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124200"/>
            <a:ext cx="2324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04800"/>
            <a:ext cx="2181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09600"/>
            <a:ext cx="25908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724400"/>
            <a:ext cx="2324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609600"/>
            <a:ext cx="18811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9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810000"/>
            <a:ext cx="203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30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685800"/>
            <a:ext cx="2362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300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2286000"/>
            <a:ext cx="2333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300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3124200"/>
            <a:ext cx="23336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990600" y="1568450"/>
            <a:ext cx="7010400" cy="4541838"/>
            <a:chOff x="624" y="988"/>
            <a:chExt cx="4416" cy="2861"/>
          </a:xfrm>
        </p:grpSpPr>
        <p:pic>
          <p:nvPicPr>
            <p:cNvPr id="139267" name="Picture 3" descr="star[1]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1104"/>
              <a:ext cx="145" cy="145"/>
            </a:xfrm>
            <a:prstGeom prst="rect">
              <a:avLst/>
            </a:prstGeom>
            <a:noFill/>
          </p:spPr>
        </p:pic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768" y="988"/>
              <a:ext cx="42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นโยบายการบรรจุภัณฑ์ (</a:t>
              </a:r>
              <a:r>
                <a:rPr lang="en-US" sz="36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Packaging policy)</a:t>
              </a:r>
              <a:endParaRPr lang="th-TH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1104" y="1488"/>
              <a:ext cx="39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เปลี่ยนบรรจุภัณฑ์ </a:t>
              </a:r>
              <a:r>
                <a:rPr lang="en-US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(Changing the package)</a:t>
              </a:r>
              <a:endParaRPr lang="th-TH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39270" name="Picture 6" descr="ball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584"/>
              <a:ext cx="142" cy="180"/>
            </a:xfrm>
            <a:prstGeom prst="rect">
              <a:avLst/>
            </a:prstGeom>
            <a:noFill/>
          </p:spPr>
        </p:pic>
        <p:sp>
          <p:nvSpPr>
            <p:cNvPr id="139271" name="Text Box 7"/>
            <p:cNvSpPr txBox="1">
              <a:spLocks noChangeArrowheads="1"/>
            </p:cNvSpPr>
            <p:nvPr/>
          </p:nvSpPr>
          <p:spPr bwMode="auto">
            <a:xfrm>
              <a:off x="1104" y="1872"/>
              <a:ext cx="3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นำกลับมาใช้ใหม่ (Reuse packaging)</a:t>
              </a:r>
            </a:p>
          </p:txBody>
        </p:sp>
        <p:pic>
          <p:nvPicPr>
            <p:cNvPr id="139272" name="Picture 8" descr="ball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1968"/>
              <a:ext cx="142" cy="180"/>
            </a:xfrm>
            <a:prstGeom prst="rect">
              <a:avLst/>
            </a:prstGeom>
            <a:noFill/>
          </p:spPr>
        </p:pic>
        <p:sp>
          <p:nvSpPr>
            <p:cNvPr id="139273" name="Text Box 9"/>
            <p:cNvSpPr txBox="1">
              <a:spLocks noChangeArrowheads="1"/>
            </p:cNvSpPr>
            <p:nvPr/>
          </p:nvSpPr>
          <p:spPr bwMode="auto">
            <a:xfrm>
              <a:off x="1104" y="2304"/>
              <a:ext cx="3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บรรจุภัณฑ์รวม (M</a:t>
              </a:r>
              <a:r>
                <a:rPr lang="en-US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ultiple packaging)</a:t>
              </a:r>
              <a:endParaRPr lang="th-TH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39274" name="Picture 10" descr="ball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400"/>
              <a:ext cx="142" cy="180"/>
            </a:xfrm>
            <a:prstGeom prst="rect">
              <a:avLst/>
            </a:prstGeom>
            <a:noFill/>
          </p:spPr>
        </p:pic>
        <p:sp>
          <p:nvSpPr>
            <p:cNvPr id="139275" name="Text Box 11"/>
            <p:cNvSpPr txBox="1">
              <a:spLocks noChangeArrowheads="1"/>
            </p:cNvSpPr>
            <p:nvPr/>
          </p:nvSpPr>
          <p:spPr bwMode="auto">
            <a:xfrm>
              <a:off x="1104" y="2736"/>
              <a:ext cx="30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th-TH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บรรจุภัณฑ์สำหรับสายผลิตภัณฑ์ </a:t>
              </a:r>
            </a:p>
            <a:p>
              <a:pPr eaLnBrk="0" hangingPunct="0"/>
              <a:r>
                <a:rPr lang="th-TH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(</a:t>
              </a:r>
              <a:r>
                <a:rPr lang="en-US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Packaging the product line)</a:t>
              </a:r>
              <a:endParaRPr lang="th-TH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39276" name="Picture 12" descr="ball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832"/>
              <a:ext cx="142" cy="180"/>
            </a:xfrm>
            <a:prstGeom prst="rect">
              <a:avLst/>
            </a:prstGeom>
            <a:noFill/>
          </p:spPr>
        </p:pic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1104" y="3484"/>
              <a:ext cx="36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เพื่อสิ่งแวดล้อม (</a:t>
              </a:r>
              <a:r>
                <a:rPr lang="en-US" sz="3200" b="1" i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Socioenvironmental design)</a:t>
              </a:r>
              <a:endParaRPr lang="th-TH" sz="3200" b="1" i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39278" name="Picture 14" descr="ball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3580"/>
              <a:ext cx="142" cy="180"/>
            </a:xfrm>
            <a:prstGeom prst="rect">
              <a:avLst/>
            </a:prstGeom>
            <a:noFill/>
          </p:spPr>
        </p:pic>
      </p:grp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1828800" y="228600"/>
            <a:ext cx="5334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บรรจุภัณฑ์ </a:t>
            </a:r>
            <a:r>
              <a:rPr lang="en-US" sz="6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(Packaging)</a:t>
            </a:r>
            <a:endParaRPr lang="th-TH" sz="60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4549775" y="1484313"/>
            <a:ext cx="4343400" cy="4452937"/>
            <a:chOff x="2866" y="935"/>
            <a:chExt cx="2736" cy="2805"/>
          </a:xfrm>
        </p:grpSpPr>
        <p:grpSp>
          <p:nvGrpSpPr>
            <p:cNvPr id="176131" name="Group 3"/>
            <p:cNvGrpSpPr>
              <a:grpSpLocks/>
            </p:cNvGrpSpPr>
            <p:nvPr/>
          </p:nvGrpSpPr>
          <p:grpSpPr bwMode="auto">
            <a:xfrm>
              <a:off x="3202" y="935"/>
              <a:ext cx="1536" cy="432"/>
              <a:chOff x="3216" y="672"/>
              <a:chExt cx="1536" cy="432"/>
            </a:xfrm>
          </p:grpSpPr>
          <p:sp>
            <p:nvSpPr>
              <p:cNvPr id="176132" name="AutoShape 4"/>
              <p:cNvSpPr>
                <a:spLocks noChangeArrowheads="1"/>
              </p:cNvSpPr>
              <p:nvPr/>
            </p:nvSpPr>
            <p:spPr bwMode="auto">
              <a:xfrm>
                <a:off x="3216" y="720"/>
                <a:ext cx="1536" cy="384"/>
              </a:xfrm>
              <a:prstGeom prst="roundRect">
                <a:avLst>
                  <a:gd name="adj" fmla="val 16667"/>
                </a:avLst>
              </a:prstGeom>
              <a:solidFill>
                <a:srgbClr val="006600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76133" name="Text Box 5"/>
              <p:cNvSpPr txBox="1">
                <a:spLocks noChangeArrowheads="1"/>
              </p:cNvSpPr>
              <p:nvPr/>
            </p:nvSpPr>
            <p:spPr bwMode="auto">
              <a:xfrm>
                <a:off x="3484" y="672"/>
                <a:ext cx="1172" cy="42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th-TH" sz="3200" b="1">
                    <a:solidFill>
                      <a:schemeClr val="bg1"/>
                    </a:solidFill>
                    <a:latin typeface="Times New Roman" pitchFamily="18" charset="0"/>
                    <a:cs typeface="FreesiaUPC" pitchFamily="34" charset="-34"/>
                  </a:rPr>
                  <a:t>มุมมองผู้ขาย</a:t>
                </a:r>
              </a:p>
            </p:txBody>
          </p:sp>
        </p:grpSp>
        <p:sp>
          <p:nvSpPr>
            <p:cNvPr id="176134" name="Text Box 6"/>
            <p:cNvSpPr txBox="1">
              <a:spLocks noChangeArrowheads="1"/>
            </p:cNvSpPr>
            <p:nvPr/>
          </p:nvSpPr>
          <p:spPr bwMode="auto">
            <a:xfrm>
              <a:off x="2866" y="1463"/>
              <a:ext cx="2736" cy="17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6600"/>
                  </a:solidFill>
                  <a:latin typeface="Browallia New" pitchFamily="34" charset="-34"/>
                  <a:cs typeface="FreesiaUPC" pitchFamily="34" charset="-34"/>
                </a:rPr>
                <a:t>1. ผลิตภัณฑ์ตอบสนองความต้องการ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6600"/>
                  </a:solidFill>
                  <a:latin typeface="Browallia New" pitchFamily="34" charset="-34"/>
                  <a:cs typeface="FreesiaUPC" pitchFamily="34" charset="-34"/>
                </a:rPr>
                <a:t>    (Product)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6600"/>
                  </a:solidFill>
                  <a:latin typeface="Browallia New" pitchFamily="34" charset="-34"/>
                  <a:cs typeface="FreesiaUPC" pitchFamily="34" charset="-34"/>
                </a:rPr>
                <a:t>2. การตั้งราคาที่เหมาะสม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6600"/>
                  </a:solidFill>
                  <a:latin typeface="Browallia New" pitchFamily="34" charset="-34"/>
                  <a:cs typeface="FreesiaUPC" pitchFamily="34" charset="-34"/>
                </a:rPr>
                <a:t>    (Price)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6600"/>
                  </a:solidFill>
                  <a:latin typeface="Browallia New" pitchFamily="34" charset="-34"/>
                  <a:cs typeface="FreesiaUPC" pitchFamily="34" charset="-34"/>
                </a:rPr>
                <a:t>3. ระบบจัดจำหน่ายกระจายอย่างทั่วถึง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6600"/>
                  </a:solidFill>
                  <a:latin typeface="Browallia New" pitchFamily="34" charset="-34"/>
                  <a:cs typeface="FreesiaUPC" pitchFamily="34" charset="-34"/>
                </a:rPr>
                <a:t>    (Place)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6600"/>
                  </a:solidFill>
                  <a:latin typeface="Browallia New" pitchFamily="34" charset="-34"/>
                  <a:cs typeface="FreesiaUPC" pitchFamily="34" charset="-34"/>
                </a:rPr>
                <a:t>4. โฆษณา ประชาสัมพันธ์ได้ดึงดูดใจ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006600"/>
                  </a:solidFill>
                  <a:latin typeface="Browallia New" pitchFamily="34" charset="-34"/>
                  <a:cs typeface="FreesiaUPC" pitchFamily="34" charset="-34"/>
                </a:rPr>
                <a:t>    (Promotion)</a:t>
              </a:r>
            </a:p>
          </p:txBody>
        </p:sp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3915" y="3359"/>
              <a:ext cx="1063" cy="38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th-TH" sz="2800" b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FreesiaUPC" pitchFamily="34" charset="-34"/>
                </a:rPr>
                <a:t>Four P’s</a:t>
              </a:r>
            </a:p>
          </p:txBody>
        </p:sp>
      </p:grpSp>
      <p:grpSp>
        <p:nvGrpSpPr>
          <p:cNvPr id="176136" name="Group 8"/>
          <p:cNvGrpSpPr>
            <a:grpSpLocks/>
          </p:cNvGrpSpPr>
          <p:nvPr/>
        </p:nvGrpSpPr>
        <p:grpSpPr bwMode="auto">
          <a:xfrm>
            <a:off x="1238250" y="1530350"/>
            <a:ext cx="3235325" cy="4424363"/>
            <a:chOff x="780" y="964"/>
            <a:chExt cx="2038" cy="2787"/>
          </a:xfrm>
        </p:grpSpPr>
        <p:sp>
          <p:nvSpPr>
            <p:cNvPr id="176137" name="AutoShape 9"/>
            <p:cNvSpPr>
              <a:spLocks noChangeArrowheads="1"/>
            </p:cNvSpPr>
            <p:nvPr/>
          </p:nvSpPr>
          <p:spPr bwMode="auto">
            <a:xfrm>
              <a:off x="924" y="997"/>
              <a:ext cx="1536" cy="365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6138" name="Text Box 10"/>
            <p:cNvSpPr txBox="1">
              <a:spLocks noChangeArrowheads="1"/>
            </p:cNvSpPr>
            <p:nvPr/>
          </p:nvSpPr>
          <p:spPr bwMode="auto">
            <a:xfrm>
              <a:off x="1126" y="964"/>
              <a:ext cx="1337" cy="4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th-TH" sz="3200" b="1">
                  <a:solidFill>
                    <a:schemeClr val="bg1"/>
                  </a:solidFill>
                  <a:latin typeface="Times New Roman" pitchFamily="18" charset="0"/>
                  <a:cs typeface="FreesiaUPC" pitchFamily="34" charset="-34"/>
                </a:rPr>
                <a:t>มุมมองลูกค้า</a:t>
              </a:r>
            </a:p>
          </p:txBody>
        </p:sp>
        <p:sp>
          <p:nvSpPr>
            <p:cNvPr id="176139" name="Text Box 11"/>
            <p:cNvSpPr txBox="1">
              <a:spLocks noChangeArrowheads="1"/>
            </p:cNvSpPr>
            <p:nvPr/>
          </p:nvSpPr>
          <p:spPr bwMode="auto">
            <a:xfrm>
              <a:off x="780" y="1463"/>
              <a:ext cx="2038" cy="177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800080"/>
                  </a:solidFill>
                  <a:latin typeface="Browallia New" pitchFamily="34" charset="-34"/>
                  <a:cs typeface="FreesiaUPC" pitchFamily="34" charset="-34"/>
                </a:rPr>
                <a:t>1. ผลิตภัณฑ์ใช้แก้ปัญหาได้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800080"/>
                  </a:solidFill>
                  <a:latin typeface="Browallia New" pitchFamily="34" charset="-34"/>
                  <a:cs typeface="FreesiaUPC" pitchFamily="34" charset="-34"/>
                </a:rPr>
                <a:t>    (Customer solution)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800080"/>
                  </a:solidFill>
                  <a:latin typeface="Browallia New" pitchFamily="34" charset="-34"/>
                  <a:cs typeface="FreesiaUPC" pitchFamily="34" charset="-34"/>
                </a:rPr>
                <a:t>2. ซื้อในราคาย่อมเยา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800080"/>
                  </a:solidFill>
                  <a:latin typeface="Browallia New" pitchFamily="34" charset="-34"/>
                  <a:cs typeface="FreesiaUPC" pitchFamily="34" charset="-34"/>
                </a:rPr>
                <a:t>    (Customer cost)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800080"/>
                  </a:solidFill>
                  <a:latin typeface="Browallia New" pitchFamily="34" charset="-34"/>
                  <a:cs typeface="FreesiaUPC" pitchFamily="34" charset="-34"/>
                </a:rPr>
                <a:t>3. สะดวกในการหาซื้อ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800080"/>
                  </a:solidFill>
                  <a:latin typeface="Browallia New" pitchFamily="34" charset="-34"/>
                  <a:cs typeface="FreesiaUPC" pitchFamily="34" charset="-34"/>
                </a:rPr>
                <a:t>    (Convenience)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800080"/>
                  </a:solidFill>
                  <a:latin typeface="Browallia New" pitchFamily="34" charset="-34"/>
                  <a:cs typeface="FreesiaUPC" pitchFamily="34" charset="-34"/>
                </a:rPr>
                <a:t>4. บอกรายละเอียดชัดเจน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th-TH" sz="2800" b="1">
                  <a:solidFill>
                    <a:srgbClr val="800080"/>
                  </a:solidFill>
                  <a:latin typeface="Browallia New" pitchFamily="34" charset="-34"/>
                  <a:cs typeface="FreesiaUPC" pitchFamily="34" charset="-34"/>
                </a:rPr>
                <a:t>    (Communication)</a:t>
              </a:r>
            </a:p>
          </p:txBody>
        </p:sp>
        <p:sp>
          <p:nvSpPr>
            <p:cNvPr id="176140" name="Text Box 12"/>
            <p:cNvSpPr txBox="1">
              <a:spLocks noChangeArrowheads="1"/>
            </p:cNvSpPr>
            <p:nvPr/>
          </p:nvSpPr>
          <p:spPr bwMode="auto">
            <a:xfrm>
              <a:off x="1068" y="3370"/>
              <a:ext cx="1152" cy="38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th-TH" sz="28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FreesiaUPC" pitchFamily="34" charset="-34"/>
                </a:rPr>
                <a:t>Four C’s</a:t>
              </a:r>
            </a:p>
          </p:txBody>
        </p:sp>
      </p:grp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3254375" y="5657850"/>
            <a:ext cx="2884488" cy="15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3276600" y="457200"/>
            <a:ext cx="2971800" cy="7016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มุมมองการตลาด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209800" y="228600"/>
            <a:ext cx="4572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ตราสินค้า (Brand)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7391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หมายถึง</a:t>
            </a:r>
            <a:r>
              <a:rPr lang="th-TH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ชื่อ สัญลักษณ์ รูปแบบ หรือทั้งหมดรวมกันโดยมีวัตถุประสงค์เพื่อที่จะระบุให้เห็นถึงความแตกต่างระหว่างสินค้าหรือบริการของผู้ขายกับของคู่แข่ง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429000"/>
            <a:ext cx="20478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953000"/>
            <a:ext cx="152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76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429000"/>
            <a:ext cx="1914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5029200"/>
            <a:ext cx="1771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2209800" y="228600"/>
            <a:ext cx="4572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ตราสินค้า (Brand)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739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สินค้าหมายถึงสิ่งที่ถูกผลิตขึ้นมาในโรงงาน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;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eaLnBrk="0" hangingPunct="0"/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ตราสินค้าหมายถึงสิ่งที่ลูกค้าซื้อ</a:t>
            </a:r>
          </a:p>
          <a:p>
            <a:pPr eaLnBrk="0" hangingPunct="0"/>
            <a:endParaRPr lang="th-TH" sz="1600" b="1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/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สินค้าสามารถลอกเลียนแบบได้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;</a:t>
            </a:r>
            <a:endParaRPr lang="th-TH" sz="3200" b="1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/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ตราสินค้าเป็นสิ่งเฉพาะตัวลอกเลียนแบบไม่ได้</a:t>
            </a:r>
          </a:p>
          <a:p>
            <a:pPr eaLnBrk="0" hangingPunct="0"/>
            <a:endParaRPr lang="th-TH" sz="1600" b="1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/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สินค้าสามารถเก่าและล้าสมัยได้อย่างรวดเร็ว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:</a:t>
            </a:r>
          </a:p>
          <a:p>
            <a:pPr eaLnBrk="0" hangingPunct="0"/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ตราสินค้าที่ประสบความสำเร็จอยู่เหนือการเวลา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324600" y="51816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i="1">
                <a:solidFill>
                  <a:srgbClr val="000099"/>
                </a:solidFill>
                <a:latin typeface="Browallia New" pitchFamily="34" charset="-34"/>
                <a:cs typeface="Browallia New" pitchFamily="34" charset="-34"/>
              </a:rPr>
              <a:t>Stephen King</a:t>
            </a:r>
          </a:p>
          <a:p>
            <a:pPr eaLnBrk="0" hangingPunct="0"/>
            <a:r>
              <a:rPr lang="en-US" sz="2800" b="1" i="1">
                <a:solidFill>
                  <a:srgbClr val="000099"/>
                </a:solidFill>
                <a:latin typeface="Browallia New" pitchFamily="34" charset="-34"/>
                <a:cs typeface="Browallia New" pitchFamily="34" charset="-34"/>
              </a:rPr>
              <a:t>WPP Group</a:t>
            </a:r>
            <a:r>
              <a:rPr lang="en-US" sz="2800" b="1" i="1" baseline="30000">
                <a:solidFill>
                  <a:srgbClr val="000099"/>
                </a:solidFill>
                <a:latin typeface="Browallia New" pitchFamily="34" charset="-34"/>
                <a:cs typeface="Browallia New" pitchFamily="34" charset="-34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2209800" y="228600"/>
            <a:ext cx="4572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ตราสินค้า (Brand)</a:t>
            </a:r>
          </a:p>
        </p:txBody>
      </p:sp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838200" y="1295400"/>
            <a:ext cx="2514600" cy="641350"/>
            <a:chOff x="528" y="816"/>
            <a:chExt cx="1584" cy="404"/>
          </a:xfrm>
        </p:grpSpPr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672" y="816"/>
              <a:ext cx="14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โลโก้ (</a:t>
              </a:r>
              <a:r>
                <a:rPr lang="en-US" sz="36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Logo)</a:t>
              </a:r>
              <a:endParaRPr lang="th-TH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51557" name="Picture 5" descr="star[1]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960"/>
              <a:ext cx="144" cy="144"/>
            </a:xfrm>
            <a:prstGeom prst="rect">
              <a:avLst/>
            </a:prstGeom>
            <a:noFill/>
          </p:spPr>
        </p:pic>
      </p:grp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143000" y="1828800"/>
            <a:ext cx="7391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หมายถึงส่วนหนึ่งของตราสินค้าหรือเครื่องหมายหรือทั้งสองอย่างรวมกัน ไม่ว่าจะเป็นสัญญลักษณ์ สี แบบ อักษร เครื่องหมาย เพื่อใช้ระบุผู้เป็นเจ้าของ</a:t>
            </a:r>
            <a:endParaRPr lang="th-TH" sz="32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151559" name="Group 7"/>
          <p:cNvGrpSpPr>
            <a:grpSpLocks/>
          </p:cNvGrpSpPr>
          <p:nvPr/>
        </p:nvGrpSpPr>
        <p:grpSpPr bwMode="auto">
          <a:xfrm>
            <a:off x="838200" y="3886200"/>
            <a:ext cx="5029200" cy="641350"/>
            <a:chOff x="528" y="2448"/>
            <a:chExt cx="3168" cy="404"/>
          </a:xfrm>
        </p:grpSpPr>
        <p:pic>
          <p:nvPicPr>
            <p:cNvPr id="151560" name="Picture 8" descr="star[1]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2592"/>
              <a:ext cx="144" cy="144"/>
            </a:xfrm>
            <a:prstGeom prst="rect">
              <a:avLst/>
            </a:prstGeom>
            <a:noFill/>
          </p:spPr>
        </p:pic>
        <p:sp>
          <p:nvSpPr>
            <p:cNvPr id="151561" name="Text Box 9"/>
            <p:cNvSpPr txBox="1">
              <a:spLocks noChangeArrowheads="1"/>
            </p:cNvSpPr>
            <p:nvPr/>
          </p:nvSpPr>
          <p:spPr bwMode="auto">
            <a:xfrm>
              <a:off x="672" y="2448"/>
              <a:ext cx="30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เครื่องหมายการค้า </a:t>
              </a:r>
              <a:r>
                <a:rPr lang="en-US" sz="3600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(Trademark)</a:t>
              </a:r>
              <a:endParaRPr lang="th-TH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1143000" y="4572000"/>
            <a:ext cx="6858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rowalliaUPC" pitchFamily="34" charset="-34"/>
              </a:rPr>
              <a:t>หมายถึง</a:t>
            </a:r>
            <a:r>
              <a:rPr lang="th-TH"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rowalliaUPC" pitchFamily="34" charset="-34"/>
              </a:rPr>
              <a:t>ตราสินค้าหรื่อเครื่องหมายสินค้าที่ผู้ค้านำไปจดทะเบียนการค้าเพื่อให้ได้รับความคุ้มครองตามกฎหม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utoUpdateAnimBg="0"/>
      <p:bldP spid="15156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752600" y="304800"/>
            <a:ext cx="53340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ความหมายในตราสินค้า</a:t>
            </a:r>
          </a:p>
        </p:txBody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2743200" y="1676400"/>
            <a:ext cx="3836988" cy="4222750"/>
            <a:chOff x="655" y="1027"/>
            <a:chExt cx="2417" cy="2660"/>
          </a:xfrm>
        </p:grpSpPr>
        <p:sp>
          <p:nvSpPr>
            <p:cNvPr id="152581" name="Text Box 5"/>
            <p:cNvSpPr txBox="1">
              <a:spLocks noChangeArrowheads="1"/>
            </p:cNvSpPr>
            <p:nvPr/>
          </p:nvSpPr>
          <p:spPr bwMode="auto">
            <a:xfrm>
              <a:off x="768" y="1027"/>
              <a:ext cx="19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คุณสมบัติ (Attribute)</a:t>
              </a:r>
              <a:endParaRPr lang="th-TH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52582" name="Picture 6" descr="star[1]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" y="1152"/>
              <a:ext cx="145" cy="145"/>
            </a:xfrm>
            <a:prstGeom prst="rect">
              <a:avLst/>
            </a:prstGeom>
            <a:noFill/>
          </p:spPr>
        </p:pic>
        <p:pic>
          <p:nvPicPr>
            <p:cNvPr id="152583" name="Picture 7" descr="star[1]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" y="1576"/>
              <a:ext cx="145" cy="145"/>
            </a:xfrm>
            <a:prstGeom prst="rect">
              <a:avLst/>
            </a:prstGeom>
            <a:noFill/>
          </p:spPr>
        </p:pic>
        <p:sp>
          <p:nvSpPr>
            <p:cNvPr id="152584" name="Text Box 8"/>
            <p:cNvSpPr txBox="1">
              <a:spLocks noChangeArrowheads="1"/>
            </p:cNvSpPr>
            <p:nvPr/>
          </p:nvSpPr>
          <p:spPr bwMode="auto">
            <a:xfrm>
              <a:off x="768" y="1459"/>
              <a:ext cx="19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ประโยชน์ (</a:t>
              </a:r>
              <a:r>
                <a:rPr lang="en-US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Benefits)</a:t>
              </a:r>
              <a:endParaRPr lang="th-TH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52585" name="Picture 9" descr="star[1]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" y="2016"/>
              <a:ext cx="145" cy="145"/>
            </a:xfrm>
            <a:prstGeom prst="rect">
              <a:avLst/>
            </a:prstGeom>
            <a:noFill/>
          </p:spPr>
        </p:pic>
        <p:sp>
          <p:nvSpPr>
            <p:cNvPr id="152586" name="Text Box 10"/>
            <p:cNvSpPr txBox="1">
              <a:spLocks noChangeArrowheads="1"/>
            </p:cNvSpPr>
            <p:nvPr/>
          </p:nvSpPr>
          <p:spPr bwMode="auto">
            <a:xfrm>
              <a:off x="768" y="1891"/>
              <a:ext cx="1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คุณค่า (Value)</a:t>
              </a:r>
            </a:p>
          </p:txBody>
        </p:sp>
        <p:pic>
          <p:nvPicPr>
            <p:cNvPr id="152587" name="Picture 11" descr="star[1]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" y="2496"/>
              <a:ext cx="145" cy="145"/>
            </a:xfrm>
            <a:prstGeom prst="rect">
              <a:avLst/>
            </a:prstGeom>
            <a:noFill/>
          </p:spPr>
        </p:pic>
        <p:sp>
          <p:nvSpPr>
            <p:cNvPr id="152588" name="Text Box 12"/>
            <p:cNvSpPr txBox="1">
              <a:spLocks noChangeArrowheads="1"/>
            </p:cNvSpPr>
            <p:nvPr/>
          </p:nvSpPr>
          <p:spPr bwMode="auto">
            <a:xfrm>
              <a:off x="768" y="2371"/>
              <a:ext cx="19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วัฒนธรรม (Culture)</a:t>
              </a:r>
              <a:endParaRPr lang="th-TH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52589" name="Picture 13" descr="star[1]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" y="2928"/>
              <a:ext cx="145" cy="145"/>
            </a:xfrm>
            <a:prstGeom prst="rect">
              <a:avLst/>
            </a:prstGeom>
            <a:noFill/>
          </p:spPr>
        </p:pic>
        <p:sp>
          <p:nvSpPr>
            <p:cNvPr id="152590" name="Text Box 14"/>
            <p:cNvSpPr txBox="1">
              <a:spLocks noChangeArrowheads="1"/>
            </p:cNvSpPr>
            <p:nvPr/>
          </p:nvSpPr>
          <p:spPr bwMode="auto">
            <a:xfrm>
              <a:off x="768" y="2803"/>
              <a:ext cx="23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บุคลิกภาพ </a:t>
              </a:r>
              <a:r>
                <a:rPr lang="en-US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(Personality)</a:t>
              </a:r>
              <a:endParaRPr lang="th-TH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pic>
          <p:nvPicPr>
            <p:cNvPr id="152591" name="Picture 15" descr="star[1]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" y="3392"/>
              <a:ext cx="145" cy="145"/>
            </a:xfrm>
            <a:prstGeom prst="rect">
              <a:avLst/>
            </a:prstGeom>
            <a:noFill/>
          </p:spPr>
        </p:pic>
        <p:sp>
          <p:nvSpPr>
            <p:cNvPr id="152592" name="Text Box 16"/>
            <p:cNvSpPr txBox="1">
              <a:spLocks noChangeArrowheads="1"/>
            </p:cNvSpPr>
            <p:nvPr/>
          </p:nvSpPr>
          <p:spPr bwMode="auto">
            <a:xfrm>
              <a:off x="768" y="3283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ผู้ใช้ </a:t>
              </a:r>
              <a:r>
                <a:rPr lang="en-US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(User)</a:t>
              </a:r>
              <a:endParaRPr lang="th-TH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63246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การตัดสินใจเลือกใช้ตราสินค้า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36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การตัดสินใจในการตั้งชื่อสินค้า (Brand decision)</a:t>
            </a:r>
            <a:endParaRPr lang="th-TH" sz="32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61796" name="Picture 4" descr="star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209550" cy="228600"/>
          </a:xfrm>
          <a:prstGeom prst="rect">
            <a:avLst/>
          </a:prstGeom>
          <a:noFill/>
        </p:spPr>
      </p:pic>
      <p:pic>
        <p:nvPicPr>
          <p:cNvPr id="161797" name="Picture 5" descr="star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209550" cy="228600"/>
          </a:xfrm>
          <a:prstGeom prst="rect">
            <a:avLst/>
          </a:prstGeom>
          <a:noFill/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295400" y="2286000"/>
            <a:ext cx="643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การเลือกใช้ตราสินค้า (</a:t>
            </a:r>
            <a:r>
              <a:rPr 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Brand-sponsor decision)</a:t>
            </a:r>
            <a:endParaRPr lang="th-TH" sz="32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61799" name="Picture 7" descr="star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00400"/>
            <a:ext cx="209550" cy="228600"/>
          </a:xfrm>
          <a:prstGeom prst="rect">
            <a:avLst/>
          </a:prstGeom>
          <a:noFill/>
        </p:spPr>
      </p:pic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1295400" y="2971800"/>
            <a:ext cx="650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การเลือกใช้ชื่อตราสินค้า (Brand-name decision)</a:t>
            </a:r>
          </a:p>
        </p:txBody>
      </p:sp>
      <p:pic>
        <p:nvPicPr>
          <p:cNvPr id="161801" name="Picture 9" descr="star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962400"/>
            <a:ext cx="209550" cy="228600"/>
          </a:xfrm>
          <a:prstGeom prst="rect">
            <a:avLst/>
          </a:prstGeom>
          <a:noFill/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1295400" y="37338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กลยุทธ์สำหรับตราสินค้า (</a:t>
            </a:r>
            <a:r>
              <a:rPr 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Brand Strategy decision)</a:t>
            </a:r>
            <a:endParaRPr lang="th-TH" sz="32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61803" name="Picture 11" descr="star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648200"/>
            <a:ext cx="209550" cy="228600"/>
          </a:xfrm>
          <a:prstGeom prst="rect">
            <a:avLst/>
          </a:prstGeom>
          <a:noFill/>
        </p:spPr>
      </p:pic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1295400" y="4419600"/>
            <a:ext cx="657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การเลือกกำหนดตำแหน่งตราสินค้าใหม่</a:t>
            </a:r>
          </a:p>
          <a:p>
            <a:pPr eaLnBrk="0" hangingPunct="0"/>
            <a:r>
              <a:rPr lang="en-US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(Brand-repositioning decision)</a:t>
            </a:r>
            <a:endParaRPr lang="th-TH" sz="32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066800" y="16002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การตัดสินใจในการตั้งชื่อสินค้า (Brand decision)</a:t>
            </a:r>
            <a:endParaRPr lang="th-TH" sz="3600" b="1" i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62819" name="Picture 3" descr="star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66900"/>
            <a:ext cx="230188" cy="230188"/>
          </a:xfrm>
          <a:prstGeom prst="rect">
            <a:avLst/>
          </a:prstGeom>
          <a:noFill/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600200" y="22860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มีตราสินค้า </a:t>
            </a:r>
            <a:endParaRPr lang="th-TH" sz="32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62821" name="Picture 5" descr="waterme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540000"/>
            <a:ext cx="157163" cy="171450"/>
          </a:xfrm>
          <a:prstGeom prst="rect">
            <a:avLst/>
          </a:prstGeom>
          <a:noFill/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600200" y="29718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ไม่มีตราสินค้า </a:t>
            </a:r>
            <a:endParaRPr lang="th-TH" sz="3200" b="1" i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62823" name="Picture 7" descr="waterme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5738" y="3263900"/>
            <a:ext cx="157162" cy="171450"/>
          </a:xfrm>
          <a:prstGeom prst="rect">
            <a:avLst/>
          </a:prstGeom>
          <a:noFill/>
        </p:spPr>
      </p:pic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1066800" y="304800"/>
            <a:ext cx="63246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การตัดสินใจเลือกใช้ตราสินค้า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 descr="star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55800"/>
            <a:ext cx="230188" cy="230188"/>
          </a:xfrm>
          <a:prstGeom prst="rect">
            <a:avLst/>
          </a:prstGeom>
          <a:noFill/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914400" y="16764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6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การเลือกใช้ตราสินค้า (</a:t>
            </a:r>
            <a:r>
              <a:rPr lang="en-US" sz="36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Brand-sponsor decision)</a:t>
            </a:r>
            <a:endParaRPr lang="th-TH" sz="3200" b="1" i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163845" name="Group 5"/>
          <p:cNvGrpSpPr>
            <a:grpSpLocks/>
          </p:cNvGrpSpPr>
          <p:nvPr/>
        </p:nvGrpSpPr>
        <p:grpSpPr bwMode="auto">
          <a:xfrm>
            <a:off x="1341438" y="2286000"/>
            <a:ext cx="5402262" cy="579438"/>
            <a:chOff x="845" y="1440"/>
            <a:chExt cx="3403" cy="365"/>
          </a:xfrm>
        </p:grpSpPr>
        <p:pic>
          <p:nvPicPr>
            <p:cNvPr id="163846" name="Picture 6" descr="grapefrui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" y="1608"/>
              <a:ext cx="99" cy="108"/>
            </a:xfrm>
            <a:prstGeom prst="rect">
              <a:avLst/>
            </a:prstGeom>
            <a:noFill/>
          </p:spPr>
        </p:pic>
        <p:sp>
          <p:nvSpPr>
            <p:cNvPr id="163847" name="Text Box 7"/>
            <p:cNvSpPr txBox="1">
              <a:spLocks noChangeArrowheads="1"/>
            </p:cNvSpPr>
            <p:nvPr/>
          </p:nvSpPr>
          <p:spPr bwMode="auto">
            <a:xfrm>
              <a:off x="984" y="1440"/>
              <a:ext cx="32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ตราโรงงาน (Manufacture’s Brand)</a:t>
              </a:r>
              <a:endParaRPr lang="th-TH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63848" name="Group 8"/>
          <p:cNvGrpSpPr>
            <a:grpSpLocks/>
          </p:cNvGrpSpPr>
          <p:nvPr/>
        </p:nvGrpSpPr>
        <p:grpSpPr bwMode="auto">
          <a:xfrm>
            <a:off x="1341438" y="2895600"/>
            <a:ext cx="6240462" cy="579438"/>
            <a:chOff x="845" y="1824"/>
            <a:chExt cx="3931" cy="365"/>
          </a:xfrm>
        </p:grpSpPr>
        <p:pic>
          <p:nvPicPr>
            <p:cNvPr id="163849" name="Picture 9" descr="grapefrui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" y="1992"/>
              <a:ext cx="99" cy="108"/>
            </a:xfrm>
            <a:prstGeom prst="rect">
              <a:avLst/>
            </a:prstGeom>
            <a:noFill/>
          </p:spPr>
        </p:pic>
        <p:sp>
          <p:nvSpPr>
            <p:cNvPr id="163850" name="Text Box 10"/>
            <p:cNvSpPr txBox="1">
              <a:spLocks noChangeArrowheads="1"/>
            </p:cNvSpPr>
            <p:nvPr/>
          </p:nvSpPr>
          <p:spPr bwMode="auto">
            <a:xfrm>
              <a:off x="984" y="1824"/>
              <a:ext cx="37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ตรา</a:t>
              </a:r>
              <a:r>
                <a:rPr lang="th-TH" sz="32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คนกลาง (</a:t>
              </a:r>
              <a:r>
                <a:rPr lang="en-US" sz="32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Distributor (Private) Brand)</a:t>
              </a:r>
              <a:endParaRPr lang="th-TH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grpSp>
        <p:nvGrpSpPr>
          <p:cNvPr id="163851" name="Group 11"/>
          <p:cNvGrpSpPr>
            <a:grpSpLocks/>
          </p:cNvGrpSpPr>
          <p:nvPr/>
        </p:nvGrpSpPr>
        <p:grpSpPr bwMode="auto">
          <a:xfrm>
            <a:off x="1341438" y="3505200"/>
            <a:ext cx="3954462" cy="579438"/>
            <a:chOff x="845" y="2208"/>
            <a:chExt cx="2491" cy="365"/>
          </a:xfrm>
        </p:grpSpPr>
        <p:pic>
          <p:nvPicPr>
            <p:cNvPr id="163852" name="Picture 12" descr="grapefrui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5" y="2352"/>
              <a:ext cx="99" cy="108"/>
            </a:xfrm>
            <a:prstGeom prst="rect">
              <a:avLst/>
            </a:prstGeom>
            <a:noFill/>
          </p:spPr>
        </p:pic>
        <p:sp>
          <p:nvSpPr>
            <p:cNvPr id="163853" name="Text Box 13"/>
            <p:cNvSpPr txBox="1">
              <a:spLocks noChangeArrowheads="1"/>
            </p:cNvSpPr>
            <p:nvPr/>
          </p:nvSpPr>
          <p:spPr bwMode="auto">
            <a:xfrm>
              <a:off x="984" y="2208"/>
              <a:ext cx="23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ตรา</a:t>
              </a:r>
              <a:r>
                <a:rPr lang="th-TH" sz="32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ผู้ให้สิทธ์ </a:t>
              </a:r>
              <a:r>
                <a:rPr lang="en-US" sz="32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(Franchise)</a:t>
              </a:r>
              <a:endParaRPr lang="th-TH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1066800" y="304800"/>
            <a:ext cx="63246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การตัดสินใจเลือกใช้ตราสินค้า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685800" y="2227263"/>
            <a:ext cx="7391400" cy="1981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71628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7200" b="1">
                <a:latin typeface="Angsana New" pitchFamily="18" charset="-34"/>
              </a:rPr>
              <a:t>ช่องทางการจัดจำหน่าย</a:t>
            </a:r>
          </a:p>
          <a:p>
            <a:pPr eaLnBrk="0" hangingPunct="0">
              <a:lnSpc>
                <a:spcPct val="80000"/>
              </a:lnSpc>
            </a:pPr>
            <a:r>
              <a:rPr lang="en-US" sz="5400" b="1">
                <a:latin typeface="Angsana New" pitchFamily="18" charset="-34"/>
              </a:rPr>
              <a:t>(Distribution Channel, Place)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Channel - Sorting Ou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88" y="3198813"/>
            <a:ext cx="7775575" cy="1349375"/>
          </a:xfrm>
          <a:prstGeom prst="rect">
            <a:avLst/>
          </a:prstGeom>
          <a:noFill/>
        </p:spPr>
      </p:pic>
      <p:pic>
        <p:nvPicPr>
          <p:cNvPr id="218115" name="Picture 3" descr="Channel - Sorting Out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5" y="1597025"/>
            <a:ext cx="7881938" cy="1141413"/>
          </a:xfrm>
          <a:prstGeom prst="rect">
            <a:avLst/>
          </a:prstGeom>
          <a:noFill/>
        </p:spPr>
      </p:pic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962025" y="1233488"/>
            <a:ext cx="4067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SORTING OUT</a:t>
            </a:r>
            <a:r>
              <a:rPr lang="th-TH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การคัดคุณภาพ)</a:t>
            </a:r>
            <a:endParaRPr lang="en-US" sz="28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18117" name="Picture 5" descr="Channel - Acummul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973638"/>
            <a:ext cx="8153400" cy="1198562"/>
          </a:xfrm>
          <a:prstGeom prst="rect">
            <a:avLst/>
          </a:prstGeom>
          <a:noFill/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054100" y="4648200"/>
            <a:ext cx="496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ACCUMULATION</a:t>
            </a:r>
            <a:r>
              <a:rPr lang="th-TH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(การรวมห่อ)</a:t>
            </a:r>
            <a:endParaRPr lang="en-US" sz="28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Channel - 4-6 Sunkist Juice p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530225"/>
            <a:ext cx="8401050" cy="1058863"/>
          </a:xfrm>
          <a:prstGeom prst="rect">
            <a:avLst/>
          </a:prstGeom>
          <a:noFill/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55638" y="582613"/>
            <a:ext cx="4665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โรงงานน้ำส้ม</a:t>
            </a:r>
            <a:endParaRPr lang="en-US" sz="28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19140" name="Picture 4" descr="Channel - Alloc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3475" y="2265363"/>
            <a:ext cx="7248525" cy="1328737"/>
          </a:xfrm>
          <a:prstGeom prst="rect">
            <a:avLst/>
          </a:prstGeom>
          <a:noFill/>
        </p:spPr>
      </p:pic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771525" y="1828800"/>
            <a:ext cx="3535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ALLOCATION</a:t>
            </a:r>
            <a:r>
              <a:rPr lang="th-TH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แยกหีบห่อ)</a:t>
            </a:r>
            <a:endParaRPr lang="en-US" sz="28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19142" name="Picture 6" descr="Channel - Assort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225" y="4116388"/>
            <a:ext cx="7366000" cy="2208212"/>
          </a:xfrm>
          <a:prstGeom prst="rect">
            <a:avLst/>
          </a:prstGeom>
          <a:noFill/>
        </p:spPr>
      </p:pic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838200" y="38100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ASSORTMENT</a:t>
            </a:r>
            <a:r>
              <a:rPr lang="th-TH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จัดเข้าชุด)</a:t>
            </a:r>
            <a:endParaRPr lang="en-US" sz="28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0"/>
            <a:ext cx="8915400" cy="1219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anchor="ctr"/>
          <a:lstStyle/>
          <a:p>
            <a:r>
              <a:rPr lang="th-TH" sz="3600" b="1">
                <a:latin typeface="Garamond" pitchFamily="18" charset="0"/>
              </a:rPr>
              <a:t>คุณค่าที่ลูกค้าได้รับ </a:t>
            </a:r>
            <a:br>
              <a:rPr lang="th-TH" sz="3600" b="1">
                <a:latin typeface="Garamond" pitchFamily="18" charset="0"/>
              </a:rPr>
            </a:br>
            <a:r>
              <a:rPr lang="th-TH" sz="3600" b="1">
                <a:latin typeface="FreesiaDSE" pitchFamily="34" charset="0"/>
              </a:rPr>
              <a:t>(</a:t>
            </a:r>
            <a:r>
              <a:rPr lang="en-US" sz="3600" b="1">
                <a:latin typeface="FreesiaDSE" pitchFamily="34" charset="0"/>
              </a:rPr>
              <a:t>Customer Delivered Value</a:t>
            </a:r>
            <a:r>
              <a:rPr lang="th-TH" sz="3600" b="1">
                <a:latin typeface="FreesiaDSE" pitchFamily="34" charset="0"/>
              </a:rPr>
              <a:t>)</a:t>
            </a:r>
            <a:endParaRPr lang="en-US" sz="3600" b="1">
              <a:latin typeface="FreesiaDSE" pitchFamily="34" charset="0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533400" y="1447800"/>
            <a:ext cx="8305800" cy="5105400"/>
            <a:chOff x="432" y="624"/>
            <a:chExt cx="5232" cy="3216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432" y="624"/>
              <a:ext cx="5232" cy="3216"/>
            </a:xfrm>
            <a:prstGeom prst="rect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FFFFFF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5127" name="Group 7"/>
            <p:cNvGrpSpPr>
              <a:grpSpLocks/>
            </p:cNvGrpSpPr>
            <p:nvPr/>
          </p:nvGrpSpPr>
          <p:grpSpPr bwMode="auto">
            <a:xfrm>
              <a:off x="576" y="816"/>
              <a:ext cx="4944" cy="2880"/>
              <a:chOff x="432" y="816"/>
              <a:chExt cx="5016" cy="2948"/>
            </a:xfrm>
          </p:grpSpPr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432" y="816"/>
                <a:ext cx="1571" cy="252"/>
              </a:xfrm>
              <a:prstGeom prst="rect">
                <a:avLst/>
              </a:prstGeom>
              <a:solidFill>
                <a:srgbClr val="99CCFF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ภาพลักษณ์ (</a:t>
                </a:r>
                <a:r>
                  <a:rPr lang="en-US" sz="2400" b="1">
                    <a:solidFill>
                      <a:srgbClr val="000000"/>
                    </a:solidFill>
                    <a:latin typeface="Angsana New" pitchFamily="18" charset="-34"/>
                  </a:rPr>
                  <a:t>Image value</a:t>
                </a:r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rgbClr val="000000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1571" cy="252"/>
              </a:xfrm>
              <a:prstGeom prst="rect">
                <a:avLst/>
              </a:prstGeom>
              <a:solidFill>
                <a:srgbClr val="99CCFF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บุคลากร(</a:t>
                </a:r>
                <a:r>
                  <a:rPr lang="en-US" sz="2400" b="1">
                    <a:solidFill>
                      <a:srgbClr val="000000"/>
                    </a:solidFill>
                    <a:latin typeface="Angsana New" pitchFamily="18" charset="-34"/>
                  </a:rPr>
                  <a:t>Personnel value</a:t>
                </a:r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rgbClr val="000000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432" y="1584"/>
                <a:ext cx="1571" cy="252"/>
              </a:xfrm>
              <a:prstGeom prst="rect">
                <a:avLst/>
              </a:prstGeom>
              <a:solidFill>
                <a:srgbClr val="99CCFF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การบริการ (</a:t>
                </a:r>
                <a:r>
                  <a:rPr lang="en-US" sz="2400" b="1">
                    <a:solidFill>
                      <a:srgbClr val="000000"/>
                    </a:solidFill>
                    <a:latin typeface="Angsana New" pitchFamily="18" charset="-34"/>
                  </a:rPr>
                  <a:t>Services value</a:t>
                </a:r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rgbClr val="000000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1571" cy="252"/>
              </a:xfrm>
              <a:prstGeom prst="rect">
                <a:avLst/>
              </a:prstGeom>
              <a:solidFill>
                <a:srgbClr val="99CCFF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10000"/>
                  </a:spcBef>
                </a:pPr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สินค้า (</a:t>
                </a:r>
                <a:r>
                  <a:rPr lang="en-US" sz="2400" b="1">
                    <a:solidFill>
                      <a:srgbClr val="000000"/>
                    </a:solidFill>
                    <a:latin typeface="Angsana New" pitchFamily="18" charset="-34"/>
                  </a:rPr>
                  <a:t>Product value</a:t>
                </a:r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rgbClr val="000000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2424" y="1312"/>
                <a:ext cx="1436" cy="464"/>
              </a:xfrm>
              <a:prstGeom prst="rect">
                <a:avLst/>
              </a:prstGeom>
              <a:solidFill>
                <a:srgbClr val="99CCFF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คุณค่ารวมของลูกค้า</a:t>
                </a:r>
                <a:endParaRPr lang="en-US" sz="2400" b="1">
                  <a:solidFill>
                    <a:srgbClr val="000000"/>
                  </a:solidFill>
                  <a:latin typeface="Angsana New" pitchFamily="18" charset="-34"/>
                </a:endParaRPr>
              </a:p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latin typeface="Angsana New" pitchFamily="18" charset="-34"/>
                  </a:rPr>
                  <a:t>(Total</a:t>
                </a:r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 </a:t>
                </a:r>
                <a:r>
                  <a:rPr lang="en-US" sz="2400" b="1">
                    <a:solidFill>
                      <a:srgbClr val="000000"/>
                    </a:solidFill>
                    <a:latin typeface="Angsana New" pitchFamily="18" charset="-34"/>
                  </a:rPr>
                  <a:t>customer</a:t>
                </a:r>
                <a:r>
                  <a:rPr lang="th-TH" sz="2400" b="1">
                    <a:solidFill>
                      <a:srgbClr val="000000"/>
                    </a:solidFill>
                    <a:latin typeface="Angsana New" pitchFamily="18" charset="-34"/>
                  </a:rPr>
                  <a:t> </a:t>
                </a:r>
                <a:r>
                  <a:rPr lang="en-US" sz="2400" b="1">
                    <a:solidFill>
                      <a:srgbClr val="000000"/>
                    </a:solidFill>
                    <a:latin typeface="Angsana New" pitchFamily="18" charset="-34"/>
                  </a:rPr>
                  <a:t>value)</a:t>
                </a: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432" y="2352"/>
                <a:ext cx="1571" cy="252"/>
              </a:xfrm>
              <a:prstGeom prst="rect">
                <a:avLst/>
              </a:prstGeom>
              <a:solidFill>
                <a:srgbClr val="FFCC99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เงิน (</a:t>
                </a:r>
                <a:r>
                  <a:rPr lang="en-US" sz="2400" b="1">
                    <a:solidFill>
                      <a:srgbClr val="333399"/>
                    </a:solidFill>
                    <a:latin typeface="Angsana New" pitchFamily="18" charset="-34"/>
                  </a:rPr>
                  <a:t>Monetary cost</a:t>
                </a: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rgbClr val="333399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/>
            </p:nvSpPr>
            <p:spPr bwMode="auto">
              <a:xfrm>
                <a:off x="432" y="2736"/>
                <a:ext cx="1571" cy="252"/>
              </a:xfrm>
              <a:prstGeom prst="rect">
                <a:avLst/>
              </a:prstGeom>
              <a:solidFill>
                <a:srgbClr val="FFCC99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เวลา (</a:t>
                </a:r>
                <a:r>
                  <a:rPr lang="en-US" sz="2400" b="1">
                    <a:solidFill>
                      <a:srgbClr val="333399"/>
                    </a:solidFill>
                    <a:latin typeface="Angsana New" pitchFamily="18" charset="-34"/>
                  </a:rPr>
                  <a:t>Time cost</a:t>
                </a: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rgbClr val="333399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/>
            </p:nvSpPr>
            <p:spPr bwMode="auto">
              <a:xfrm>
                <a:off x="432" y="3120"/>
                <a:ext cx="1571" cy="252"/>
              </a:xfrm>
              <a:prstGeom prst="rect">
                <a:avLst/>
              </a:prstGeom>
              <a:solidFill>
                <a:srgbClr val="FFCC99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/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แรง พลังงาน (</a:t>
                </a:r>
                <a:r>
                  <a:rPr lang="en-US" sz="2400" b="1">
                    <a:solidFill>
                      <a:srgbClr val="333399"/>
                    </a:solidFill>
                    <a:latin typeface="Angsana New" pitchFamily="18" charset="-34"/>
                  </a:rPr>
                  <a:t>Energy cost</a:t>
                </a: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rgbClr val="333399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5136" name="Rectangle 16"/>
              <p:cNvSpPr>
                <a:spLocks noChangeArrowheads="1"/>
              </p:cNvSpPr>
              <p:nvPr/>
            </p:nvSpPr>
            <p:spPr bwMode="auto">
              <a:xfrm>
                <a:off x="432" y="3512"/>
                <a:ext cx="1571" cy="252"/>
              </a:xfrm>
              <a:prstGeom prst="rect">
                <a:avLst/>
              </a:prstGeom>
              <a:solidFill>
                <a:srgbClr val="FFCC99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>
                  <a:lnSpc>
                    <a:spcPct val="70000"/>
                  </a:lnSpc>
                  <a:spcBef>
                    <a:spcPct val="10000"/>
                  </a:spcBef>
                </a:pP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จิตใจ (</a:t>
                </a:r>
                <a:r>
                  <a:rPr lang="en-US" sz="2400" b="1">
                    <a:solidFill>
                      <a:srgbClr val="333399"/>
                    </a:solidFill>
                    <a:latin typeface="Angsana New" pitchFamily="18" charset="-34"/>
                  </a:rPr>
                  <a:t>Psychic cost</a:t>
                </a: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rgbClr val="333399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5137" name="Rectangle 17"/>
              <p:cNvSpPr>
                <a:spLocks noChangeArrowheads="1"/>
              </p:cNvSpPr>
              <p:nvPr/>
            </p:nvSpPr>
            <p:spPr bwMode="auto">
              <a:xfrm>
                <a:off x="2424" y="2864"/>
                <a:ext cx="1432" cy="432"/>
              </a:xfrm>
              <a:prstGeom prst="rect">
                <a:avLst/>
              </a:prstGeom>
              <a:solidFill>
                <a:srgbClr val="FFCC99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ต้นทุนรวมของลูกค้า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(</a:t>
                </a:r>
                <a:r>
                  <a:rPr lang="en-US" sz="2400" b="1">
                    <a:solidFill>
                      <a:srgbClr val="333399"/>
                    </a:solidFill>
                    <a:latin typeface="Angsana New" pitchFamily="18" charset="-34"/>
                  </a:rPr>
                  <a:t>Total</a:t>
                </a: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 </a:t>
                </a:r>
                <a:r>
                  <a:rPr lang="en-US" sz="2400" b="1">
                    <a:solidFill>
                      <a:srgbClr val="333399"/>
                    </a:solidFill>
                    <a:latin typeface="Angsana New" pitchFamily="18" charset="-34"/>
                  </a:rPr>
                  <a:t>customer</a:t>
                </a: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 </a:t>
                </a:r>
                <a:r>
                  <a:rPr lang="en-US" sz="2400" b="1">
                    <a:solidFill>
                      <a:srgbClr val="333399"/>
                    </a:solidFill>
                    <a:latin typeface="Angsana New" pitchFamily="18" charset="-34"/>
                  </a:rPr>
                  <a:t>cost</a:t>
                </a:r>
                <a:r>
                  <a:rPr lang="th-TH" sz="2400" b="1">
                    <a:solidFill>
                      <a:srgbClr val="333399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rgbClr val="333399"/>
                  </a:solidFill>
                  <a:latin typeface="Angsana New" pitchFamily="18" charset="-34"/>
                </a:endParaRPr>
              </a:p>
            </p:txBody>
          </p:sp>
          <p:sp>
            <p:nvSpPr>
              <p:cNvPr id="5138" name="Rectangle 18"/>
              <p:cNvSpPr>
                <a:spLocks noChangeArrowheads="1"/>
              </p:cNvSpPr>
              <p:nvPr/>
            </p:nvSpPr>
            <p:spPr bwMode="auto">
              <a:xfrm>
                <a:off x="4200" y="1968"/>
                <a:ext cx="1248" cy="712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</a:rPr>
                  <a:t>คุณค่าที่ลูกค้าได้รับ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</a:rPr>
                  <a:t>(</a:t>
                </a:r>
                <a:r>
                  <a:rPr lang="en-US" sz="2400" b="1">
                    <a:solidFill>
                      <a:schemeClr val="bg1"/>
                    </a:solidFill>
                    <a:latin typeface="Angsana New" pitchFamily="18" charset="-34"/>
                  </a:rPr>
                  <a:t>Customer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</a:rPr>
                  <a:t> </a:t>
                </a:r>
                <a:r>
                  <a:rPr lang="en-US" sz="2400" b="1">
                    <a:solidFill>
                      <a:schemeClr val="bg1"/>
                    </a:solidFill>
                    <a:latin typeface="Angsana New" pitchFamily="18" charset="-34"/>
                  </a:rPr>
                  <a:t>delivered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en-US" sz="2400" b="1">
                    <a:solidFill>
                      <a:schemeClr val="bg1"/>
                    </a:solidFill>
                    <a:latin typeface="Angsana New" pitchFamily="18" charset="-34"/>
                  </a:rPr>
                  <a:t>Value</a:t>
                </a:r>
                <a:r>
                  <a:rPr lang="th-TH" sz="2400" b="1">
                    <a:solidFill>
                      <a:schemeClr val="bg1"/>
                    </a:solidFill>
                    <a:latin typeface="Angsana New" pitchFamily="18" charset="-34"/>
                  </a:rPr>
                  <a:t>)</a:t>
                </a:r>
                <a:endParaRPr lang="en-US" sz="2400" b="1">
                  <a:solidFill>
                    <a:schemeClr val="bg1"/>
                  </a:solidFill>
                  <a:latin typeface="Angsana New" pitchFamily="18" charset="-34"/>
                </a:endParaRPr>
              </a:p>
            </p:txBody>
          </p:sp>
          <p:grpSp>
            <p:nvGrpSpPr>
              <p:cNvPr id="5139" name="Group 19"/>
              <p:cNvGrpSpPr>
                <a:grpSpLocks/>
              </p:cNvGrpSpPr>
              <p:nvPr/>
            </p:nvGrpSpPr>
            <p:grpSpPr bwMode="auto">
              <a:xfrm>
                <a:off x="2060" y="912"/>
                <a:ext cx="100" cy="1248"/>
                <a:chOff x="2060" y="912"/>
                <a:chExt cx="215" cy="1248"/>
              </a:xfrm>
            </p:grpSpPr>
            <p:sp>
              <p:nvSpPr>
                <p:cNvPr id="5140" name="Line 20"/>
                <p:cNvSpPr>
                  <a:spLocks noChangeShapeType="1"/>
                </p:cNvSpPr>
                <p:nvPr/>
              </p:nvSpPr>
              <p:spPr bwMode="auto">
                <a:xfrm>
                  <a:off x="2060" y="920"/>
                  <a:ext cx="211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41" name="Line 21"/>
                <p:cNvSpPr>
                  <a:spLocks noChangeShapeType="1"/>
                </p:cNvSpPr>
                <p:nvPr/>
              </p:nvSpPr>
              <p:spPr bwMode="auto">
                <a:xfrm>
                  <a:off x="2060" y="2156"/>
                  <a:ext cx="211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42" name="Line 22"/>
                <p:cNvSpPr>
                  <a:spLocks noChangeShapeType="1"/>
                </p:cNvSpPr>
                <p:nvPr/>
              </p:nvSpPr>
              <p:spPr bwMode="auto">
                <a:xfrm>
                  <a:off x="2060" y="1332"/>
                  <a:ext cx="211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43" name="Line 23"/>
                <p:cNvSpPr>
                  <a:spLocks noChangeShapeType="1"/>
                </p:cNvSpPr>
                <p:nvPr/>
              </p:nvSpPr>
              <p:spPr bwMode="auto">
                <a:xfrm>
                  <a:off x="2060" y="1736"/>
                  <a:ext cx="211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44" name="Line 24"/>
                <p:cNvSpPr>
                  <a:spLocks noChangeShapeType="1"/>
                </p:cNvSpPr>
                <p:nvPr/>
              </p:nvSpPr>
              <p:spPr bwMode="auto">
                <a:xfrm>
                  <a:off x="2275" y="912"/>
                  <a:ext cx="0" cy="1248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5145" name="Line 25"/>
              <p:cNvSpPr>
                <a:spLocks noChangeShapeType="1"/>
              </p:cNvSpPr>
              <p:nvPr/>
            </p:nvSpPr>
            <p:spPr bwMode="auto">
              <a:xfrm>
                <a:off x="2160" y="1536"/>
                <a:ext cx="240" cy="0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5146" name="Group 26"/>
              <p:cNvGrpSpPr>
                <a:grpSpLocks/>
              </p:cNvGrpSpPr>
              <p:nvPr/>
            </p:nvGrpSpPr>
            <p:grpSpPr bwMode="auto">
              <a:xfrm>
                <a:off x="3896" y="1574"/>
                <a:ext cx="302" cy="1546"/>
                <a:chOff x="3920" y="1574"/>
                <a:chExt cx="302" cy="1546"/>
              </a:xfrm>
            </p:grpSpPr>
            <p:sp>
              <p:nvSpPr>
                <p:cNvPr id="5147" name="Line 27"/>
                <p:cNvSpPr>
                  <a:spLocks noChangeShapeType="1"/>
                </p:cNvSpPr>
                <p:nvPr/>
              </p:nvSpPr>
              <p:spPr bwMode="auto">
                <a:xfrm>
                  <a:off x="4016" y="2304"/>
                  <a:ext cx="206" cy="1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48" name="Line 28"/>
                <p:cNvSpPr>
                  <a:spLocks noChangeShapeType="1"/>
                </p:cNvSpPr>
                <p:nvPr/>
              </p:nvSpPr>
              <p:spPr bwMode="auto">
                <a:xfrm>
                  <a:off x="4016" y="1574"/>
                  <a:ext cx="0" cy="1546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49" name="Line 29"/>
                <p:cNvSpPr>
                  <a:spLocks noChangeShapeType="1"/>
                </p:cNvSpPr>
                <p:nvPr/>
              </p:nvSpPr>
              <p:spPr bwMode="auto">
                <a:xfrm>
                  <a:off x="3928" y="1584"/>
                  <a:ext cx="96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50" name="Line 30"/>
                <p:cNvSpPr>
                  <a:spLocks noChangeShapeType="1"/>
                </p:cNvSpPr>
                <p:nvPr/>
              </p:nvSpPr>
              <p:spPr bwMode="auto">
                <a:xfrm>
                  <a:off x="3920" y="3112"/>
                  <a:ext cx="96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5151" name="Line 31"/>
              <p:cNvSpPr>
                <a:spLocks noChangeShapeType="1"/>
              </p:cNvSpPr>
              <p:nvPr/>
            </p:nvSpPr>
            <p:spPr bwMode="auto">
              <a:xfrm>
                <a:off x="2160" y="3072"/>
                <a:ext cx="240" cy="0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5152" name="Group 32"/>
              <p:cNvGrpSpPr>
                <a:grpSpLocks/>
              </p:cNvGrpSpPr>
              <p:nvPr/>
            </p:nvGrpSpPr>
            <p:grpSpPr bwMode="auto">
              <a:xfrm>
                <a:off x="2064" y="2448"/>
                <a:ext cx="100" cy="1248"/>
                <a:chOff x="2060" y="912"/>
                <a:chExt cx="215" cy="1248"/>
              </a:xfrm>
            </p:grpSpPr>
            <p:sp>
              <p:nvSpPr>
                <p:cNvPr id="5153" name="Line 33"/>
                <p:cNvSpPr>
                  <a:spLocks noChangeShapeType="1"/>
                </p:cNvSpPr>
                <p:nvPr/>
              </p:nvSpPr>
              <p:spPr bwMode="auto">
                <a:xfrm>
                  <a:off x="2060" y="920"/>
                  <a:ext cx="211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54" name="Line 34"/>
                <p:cNvSpPr>
                  <a:spLocks noChangeShapeType="1"/>
                </p:cNvSpPr>
                <p:nvPr/>
              </p:nvSpPr>
              <p:spPr bwMode="auto">
                <a:xfrm>
                  <a:off x="2060" y="2156"/>
                  <a:ext cx="211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auto">
                <a:xfrm>
                  <a:off x="2060" y="1332"/>
                  <a:ext cx="211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56" name="Line 36"/>
                <p:cNvSpPr>
                  <a:spLocks noChangeShapeType="1"/>
                </p:cNvSpPr>
                <p:nvPr/>
              </p:nvSpPr>
              <p:spPr bwMode="auto">
                <a:xfrm>
                  <a:off x="2060" y="1736"/>
                  <a:ext cx="211" cy="0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5157" name="Line 37"/>
                <p:cNvSpPr>
                  <a:spLocks noChangeShapeType="1"/>
                </p:cNvSpPr>
                <p:nvPr/>
              </p:nvSpPr>
              <p:spPr bwMode="auto">
                <a:xfrm>
                  <a:off x="2275" y="912"/>
                  <a:ext cx="0" cy="1248"/>
                </a:xfrm>
                <a:prstGeom prst="line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5158" name="Group 38"/>
            <p:cNvGrpSpPr>
              <a:grpSpLocks/>
            </p:cNvGrpSpPr>
            <p:nvPr/>
          </p:nvGrpSpPr>
          <p:grpSpPr bwMode="auto">
            <a:xfrm>
              <a:off x="2160" y="960"/>
              <a:ext cx="384" cy="1152"/>
              <a:chOff x="2160" y="960"/>
              <a:chExt cx="384" cy="1152"/>
            </a:xfrm>
          </p:grpSpPr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>
                <a:off x="2256" y="960"/>
                <a:ext cx="0" cy="1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/>
            </p:nvSpPr>
            <p:spPr bwMode="auto">
              <a:xfrm>
                <a:off x="2160" y="9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/>
            </p:nvSpPr>
            <p:spPr bwMode="auto">
              <a:xfrm>
                <a:off x="2160" y="13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>
                <a:off x="2160" y="21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>
                <a:off x="2256" y="153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5165" name="Group 45"/>
            <p:cNvGrpSpPr>
              <a:grpSpLocks/>
            </p:cNvGrpSpPr>
            <p:nvPr/>
          </p:nvGrpSpPr>
          <p:grpSpPr bwMode="auto">
            <a:xfrm>
              <a:off x="2160" y="2448"/>
              <a:ext cx="384" cy="1152"/>
              <a:chOff x="2160" y="960"/>
              <a:chExt cx="384" cy="1152"/>
            </a:xfrm>
          </p:grpSpPr>
          <p:sp>
            <p:nvSpPr>
              <p:cNvPr id="5166" name="Line 46"/>
              <p:cNvSpPr>
                <a:spLocks noChangeShapeType="1"/>
              </p:cNvSpPr>
              <p:nvPr/>
            </p:nvSpPr>
            <p:spPr bwMode="auto">
              <a:xfrm>
                <a:off x="2256" y="960"/>
                <a:ext cx="0" cy="1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>
                <a:off x="2160" y="9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>
                <a:off x="2160" y="136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>
                <a:off x="2160" y="210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/>
            </p:nvSpPr>
            <p:spPr bwMode="auto">
              <a:xfrm>
                <a:off x="2256" y="153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5172" name="Group 52"/>
            <p:cNvGrpSpPr>
              <a:grpSpLocks/>
            </p:cNvGrpSpPr>
            <p:nvPr/>
          </p:nvGrpSpPr>
          <p:grpSpPr bwMode="auto">
            <a:xfrm>
              <a:off x="3984" y="1536"/>
              <a:ext cx="288" cy="1536"/>
              <a:chOff x="3984" y="1536"/>
              <a:chExt cx="288" cy="1536"/>
            </a:xfrm>
          </p:grpSpPr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>
                <a:off x="4080" y="1536"/>
                <a:ext cx="0" cy="15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 flipH="1">
                <a:off x="3984" y="15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 flipH="1">
                <a:off x="3984" y="3064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/>
            </p:nvSpPr>
            <p:spPr bwMode="auto">
              <a:xfrm>
                <a:off x="4080" y="230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3348038" y="325438"/>
            <a:ext cx="2952750" cy="655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bIns="0">
            <a:spAutoFit/>
          </a:bodyPr>
          <a:lstStyle/>
          <a:p>
            <a:pPr algn="ctr"/>
            <a:r>
              <a:rPr lang="th-TH" sz="4000" b="1">
                <a:latin typeface="Arial" pitchFamily="34" charset="0"/>
                <a:cs typeface="FreesiaUPC" pitchFamily="34" charset="-34"/>
              </a:rPr>
              <a:t>การจัดจำหน่าย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295400" y="1676400"/>
            <a:ext cx="7237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65000"/>
              <a:buFontTx/>
              <a:buBlip>
                <a:blip r:embed="rId3"/>
              </a:buBlip>
            </a:pPr>
            <a:r>
              <a:rPr lang="th-TH" sz="3200" b="1">
                <a:latin typeface="Browallia New" pitchFamily="34" charset="-34"/>
                <a:cs typeface="Browallia New" pitchFamily="34" charset="-34"/>
              </a:rPr>
              <a:t> การกระจายแบบครอบคลุม (</a:t>
            </a:r>
            <a:r>
              <a:rPr lang="en-US" sz="3200" b="1">
                <a:latin typeface="Browallia New" pitchFamily="34" charset="-34"/>
                <a:cs typeface="Browallia New" pitchFamily="34" charset="-34"/>
              </a:rPr>
              <a:t>Intensive distributor</a:t>
            </a:r>
            <a:r>
              <a:rPr lang="th-TH" sz="3200" b="1">
                <a:latin typeface="Browallia New" pitchFamily="34" charset="-34"/>
                <a:cs typeface="Browallia New" pitchFamily="34" charset="-34"/>
              </a:rPr>
              <a:t>)</a:t>
            </a:r>
            <a:endParaRPr lang="en-US" sz="3200" b="1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1295400" y="2519363"/>
            <a:ext cx="670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65000"/>
              <a:buFontTx/>
              <a:buBlip>
                <a:blip r:embed="rId3"/>
              </a:buBlip>
            </a:pPr>
            <a:r>
              <a:rPr lang="th-TH" sz="3200" b="1">
                <a:latin typeface="Browallia New" pitchFamily="34" charset="-34"/>
                <a:cs typeface="Browallia New" pitchFamily="34" charset="-34"/>
              </a:rPr>
              <a:t> การกระจายแบบคัดสรร (</a:t>
            </a:r>
            <a:r>
              <a:rPr lang="en-US" sz="3200" b="1">
                <a:latin typeface="Browallia New" pitchFamily="34" charset="-34"/>
                <a:cs typeface="Browallia New" pitchFamily="34" charset="-34"/>
              </a:rPr>
              <a:t>Selective distributor)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295400" y="3429000"/>
            <a:ext cx="388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65000"/>
              <a:buFontTx/>
              <a:buBlip>
                <a:blip r:embed="rId3"/>
              </a:buBlip>
            </a:pPr>
            <a:r>
              <a:rPr lang="th-TH" sz="3200" b="1">
                <a:latin typeface="Browallia New" pitchFamily="34" charset="-34"/>
                <a:cs typeface="Browallia New" pitchFamily="34" charset="-34"/>
              </a:rPr>
              <a:t> การกระจายแบบเดี่ยว </a:t>
            </a:r>
          </a:p>
          <a:p>
            <a:pPr eaLnBrk="0" hangingPunct="0">
              <a:buSzPct val="65000"/>
            </a:pPr>
            <a:r>
              <a:rPr lang="th-TH" sz="3200" b="1">
                <a:latin typeface="Browallia New" pitchFamily="34" charset="-34"/>
                <a:cs typeface="Browallia New" pitchFamily="34" charset="-34"/>
              </a:rPr>
              <a:t>    (</a:t>
            </a:r>
            <a:r>
              <a:rPr lang="en-US" sz="3200" b="1">
                <a:latin typeface="Browallia New" pitchFamily="34" charset="-34"/>
                <a:cs typeface="Browallia New" pitchFamily="34" charset="-34"/>
              </a:rPr>
              <a:t>Exclusive distributor</a:t>
            </a:r>
            <a:r>
              <a:rPr lang="th-TH" sz="3200" b="1">
                <a:latin typeface="Browallia New" pitchFamily="34" charset="-34"/>
                <a:cs typeface="Browallia New" pitchFamily="34" charset="-34"/>
              </a:rPr>
              <a:t>)</a:t>
            </a:r>
            <a:endParaRPr lang="en-US" sz="3200" b="1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5508625" y="3357563"/>
            <a:ext cx="2667000" cy="2590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98663" name="Group 7"/>
          <p:cNvGrpSpPr>
            <a:grpSpLocks/>
          </p:cNvGrpSpPr>
          <p:nvPr/>
        </p:nvGrpSpPr>
        <p:grpSpPr bwMode="auto">
          <a:xfrm>
            <a:off x="5661025" y="3586163"/>
            <a:ext cx="2314575" cy="2162175"/>
            <a:chOff x="3744" y="1728"/>
            <a:chExt cx="1458" cy="1362"/>
          </a:xfrm>
        </p:grpSpPr>
        <p:pic>
          <p:nvPicPr>
            <p:cNvPr id="198664" name="Picture 8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6" y="196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65" name="Picture 9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6" y="2736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66" name="Picture 10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4" y="1872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67" name="Picture 11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6" y="2304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68" name="Picture 12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2976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69" name="Picture 13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8" y="172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0" name="Picture 14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2" y="2304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1" name="Picture 15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76" y="2880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2" name="Picture 16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76" y="1776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3" name="Picture 17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40" y="2016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4" name="Picture 18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88" y="244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5" name="Picture 19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2592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6" name="Picture 20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6" y="172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7" name="Picture 21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2160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8" name="Picture 22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4" y="2736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79" name="Picture 23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8" y="196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0" name="Picture 24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2112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1" name="Picture 25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6" y="244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2" name="Picture 26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8" y="2544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3" name="Picture 27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0" y="220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4" name="Picture 28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8" y="2688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5" name="Picture 29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8" y="2352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6" name="Picture 30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12" y="2592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7" name="Picture 31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2352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8" name="Picture 32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04" y="2784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89" name="Picture 33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" y="2544"/>
              <a:ext cx="114" cy="114"/>
            </a:xfrm>
            <a:prstGeom prst="rect">
              <a:avLst/>
            </a:prstGeom>
            <a:noFill/>
          </p:spPr>
        </p:pic>
        <p:pic>
          <p:nvPicPr>
            <p:cNvPr id="198690" name="Picture 34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6" y="2928"/>
              <a:ext cx="114" cy="114"/>
            </a:xfrm>
            <a:prstGeom prst="rect">
              <a:avLst/>
            </a:prstGeom>
            <a:noFill/>
          </p:spPr>
        </p:pic>
      </p:grpSp>
      <p:grpSp>
        <p:nvGrpSpPr>
          <p:cNvPr id="198691" name="Group 35"/>
          <p:cNvGrpSpPr>
            <a:grpSpLocks/>
          </p:cNvGrpSpPr>
          <p:nvPr/>
        </p:nvGrpSpPr>
        <p:grpSpPr bwMode="auto">
          <a:xfrm>
            <a:off x="5889625" y="3586163"/>
            <a:ext cx="1828800" cy="1981200"/>
            <a:chOff x="2208" y="2544"/>
            <a:chExt cx="1152" cy="1248"/>
          </a:xfrm>
        </p:grpSpPr>
        <p:pic>
          <p:nvPicPr>
            <p:cNvPr id="198692" name="Picture 36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2736"/>
              <a:ext cx="192" cy="192"/>
            </a:xfrm>
            <a:prstGeom prst="rect">
              <a:avLst/>
            </a:prstGeom>
            <a:noFill/>
          </p:spPr>
        </p:pic>
        <p:pic>
          <p:nvPicPr>
            <p:cNvPr id="198693" name="Picture 37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44" y="3072"/>
              <a:ext cx="192" cy="192"/>
            </a:xfrm>
            <a:prstGeom prst="rect">
              <a:avLst/>
            </a:prstGeom>
            <a:noFill/>
          </p:spPr>
        </p:pic>
        <p:pic>
          <p:nvPicPr>
            <p:cNvPr id="198694" name="Picture 38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2928"/>
              <a:ext cx="192" cy="192"/>
            </a:xfrm>
            <a:prstGeom prst="rect">
              <a:avLst/>
            </a:prstGeom>
            <a:noFill/>
          </p:spPr>
        </p:pic>
        <p:pic>
          <p:nvPicPr>
            <p:cNvPr id="198695" name="Picture 39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6" y="2544"/>
              <a:ext cx="192" cy="192"/>
            </a:xfrm>
            <a:prstGeom prst="rect">
              <a:avLst/>
            </a:prstGeom>
            <a:noFill/>
          </p:spPr>
        </p:pic>
        <p:pic>
          <p:nvPicPr>
            <p:cNvPr id="198696" name="Picture 40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8" y="3312"/>
              <a:ext cx="192" cy="192"/>
            </a:xfrm>
            <a:prstGeom prst="rect">
              <a:avLst/>
            </a:prstGeom>
            <a:noFill/>
          </p:spPr>
        </p:pic>
        <p:pic>
          <p:nvPicPr>
            <p:cNvPr id="198697" name="Picture 41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3600"/>
              <a:ext cx="192" cy="192"/>
            </a:xfrm>
            <a:prstGeom prst="rect">
              <a:avLst/>
            </a:prstGeom>
            <a:noFill/>
          </p:spPr>
        </p:pic>
        <p:pic>
          <p:nvPicPr>
            <p:cNvPr id="198698" name="Picture 42" descr="star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8" y="3360"/>
              <a:ext cx="192" cy="192"/>
            </a:xfrm>
            <a:prstGeom prst="rect">
              <a:avLst/>
            </a:prstGeom>
            <a:noFill/>
          </p:spPr>
        </p:pic>
      </p:grpSp>
      <p:pic>
        <p:nvPicPr>
          <p:cNvPr id="198699" name="Picture 43" descr="star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9225" y="4424363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8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/>
      <p:bldP spid="198661" grpId="0"/>
      <p:bldP spid="19866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615950" y="1600200"/>
            <a:ext cx="80708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buSzPct val="65000"/>
              <a:buFontTx/>
              <a:buBlip>
                <a:blip r:embed="rId3"/>
              </a:buBlip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การกระจายแบบครอบคลุม (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Intensive distributor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eaLnBrk="0" hangingPunct="0">
              <a:spcBef>
                <a:spcPct val="5000"/>
              </a:spcBef>
              <a:buSzPct val="65000"/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เป็นการวางแผนการกระจายสินค้าผ่านตัวแทนจำหน่ายให้ครอบคลุมพื้นที่เป้าหมายให้ได้มากที่สุด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09600" y="3276600"/>
            <a:ext cx="8153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buSzPct val="65000"/>
              <a:buFontTx/>
              <a:buBlip>
                <a:blip r:embed="rId3"/>
              </a:buBlip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การกระจายแบบคัดสรร (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Selective Distributor)</a:t>
            </a:r>
            <a:endParaRPr lang="th-TH" sz="3200" b="1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>
              <a:spcBef>
                <a:spcPct val="5000"/>
              </a:spcBef>
              <a:buSzPct val="65000"/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เป็นการตั้งตัวแทนจำหน่ายในพื้นที่ให้ผู้ให้บริการให้จำนวนของตัวแทนจะถูกกำหนดแผนการให้บริการ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638175" y="4953000"/>
            <a:ext cx="78200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buSzPct val="65000"/>
              <a:buFontTx/>
              <a:buBlip>
                <a:blip r:embed="rId3"/>
              </a:buBlip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การกระจายแบบเดี่ยว (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Exclusive distributor</a:t>
            </a: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eaLnBrk="0" hangingPunct="0">
              <a:spcBef>
                <a:spcPct val="5000"/>
              </a:spcBef>
              <a:buSzPct val="65000"/>
            </a:pPr>
            <a:r>
              <a: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การมอบอำนาจหรือแต่งตั้งให้ผู้จำหน่ายรายเดียวเป็นผู้ให้บริการ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348038" y="325438"/>
            <a:ext cx="2952750" cy="655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bIns="0">
            <a:spAutoFit/>
          </a:bodyPr>
          <a:lstStyle/>
          <a:p>
            <a:pPr algn="ctr"/>
            <a:r>
              <a:rPr lang="th-TH" sz="4000" b="1">
                <a:latin typeface="Arial" pitchFamily="34" charset="0"/>
                <a:cs typeface="FreesiaUPC" pitchFamily="34" charset="-34"/>
              </a:rPr>
              <a:t>การจัดจำหน่าย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2362200" y="304800"/>
            <a:ext cx="4419600" cy="6048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137160" bIns="0"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th-TH" sz="4400" b="1">
                <a:solidFill>
                  <a:srgbClr val="008000"/>
                </a:solidFill>
                <a:latin typeface="Angsana New" pitchFamily="18" charset="-34"/>
              </a:rPr>
              <a:t>ช่องทางจัดจำหน่าย</a:t>
            </a:r>
            <a:r>
              <a:rPr lang="th-TH" sz="4400" b="1">
                <a:solidFill>
                  <a:srgbClr val="CC3300"/>
                </a:solidFill>
                <a:latin typeface="Angsana New" pitchFamily="18" charset="-34"/>
              </a:rPr>
              <a:t> </a:t>
            </a:r>
          </a:p>
        </p:txBody>
      </p:sp>
      <p:grpSp>
        <p:nvGrpSpPr>
          <p:cNvPr id="214092" name="Group 76"/>
          <p:cNvGrpSpPr>
            <a:grpSpLocks/>
          </p:cNvGrpSpPr>
          <p:nvPr/>
        </p:nvGrpSpPr>
        <p:grpSpPr bwMode="auto">
          <a:xfrm>
            <a:off x="838200" y="1143000"/>
            <a:ext cx="7620000" cy="4953000"/>
            <a:chOff x="528" y="720"/>
            <a:chExt cx="4800" cy="3120"/>
          </a:xfrm>
        </p:grpSpPr>
        <p:grpSp>
          <p:nvGrpSpPr>
            <p:cNvPr id="214020" name="Group 4"/>
            <p:cNvGrpSpPr>
              <a:grpSpLocks/>
            </p:cNvGrpSpPr>
            <p:nvPr/>
          </p:nvGrpSpPr>
          <p:grpSpPr bwMode="auto">
            <a:xfrm>
              <a:off x="574" y="720"/>
              <a:ext cx="776" cy="491"/>
              <a:chOff x="336" y="1344"/>
              <a:chExt cx="816" cy="528"/>
            </a:xfrm>
          </p:grpSpPr>
          <p:sp>
            <p:nvSpPr>
              <p:cNvPr id="214021" name="Rectangle 5"/>
              <p:cNvSpPr>
                <a:spLocks noChangeArrowheads="1"/>
              </p:cNvSpPr>
              <p:nvPr/>
            </p:nvSpPr>
            <p:spPr bwMode="auto">
              <a:xfrm>
                <a:off x="336" y="1344"/>
                <a:ext cx="768" cy="528"/>
              </a:xfrm>
              <a:prstGeom prst="rect">
                <a:avLst/>
              </a:prstGeom>
              <a:solidFill>
                <a:srgbClr val="00990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22" name="Text Box 6"/>
              <p:cNvSpPr txBox="1">
                <a:spLocks noChangeArrowheads="1"/>
              </p:cNvSpPr>
              <p:nvPr/>
            </p:nvSpPr>
            <p:spPr bwMode="auto">
              <a:xfrm>
                <a:off x="336" y="1388"/>
                <a:ext cx="816" cy="393"/>
              </a:xfrm>
              <a:prstGeom prst="rect">
                <a:avLst/>
              </a:prstGeom>
              <a:solidFill>
                <a:srgbClr val="0066FF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โรงงาน</a:t>
                </a:r>
              </a:p>
            </p:txBody>
          </p:sp>
        </p:grpSp>
        <p:grpSp>
          <p:nvGrpSpPr>
            <p:cNvPr id="214023" name="Group 7"/>
            <p:cNvGrpSpPr>
              <a:grpSpLocks/>
            </p:cNvGrpSpPr>
            <p:nvPr/>
          </p:nvGrpSpPr>
          <p:grpSpPr bwMode="auto">
            <a:xfrm>
              <a:off x="574" y="1344"/>
              <a:ext cx="776" cy="491"/>
              <a:chOff x="336" y="2016"/>
              <a:chExt cx="816" cy="528"/>
            </a:xfrm>
          </p:grpSpPr>
          <p:sp>
            <p:nvSpPr>
              <p:cNvPr id="214024" name="Rectangle 8"/>
              <p:cNvSpPr>
                <a:spLocks noChangeArrowheads="1"/>
              </p:cNvSpPr>
              <p:nvPr/>
            </p:nvSpPr>
            <p:spPr bwMode="auto">
              <a:xfrm>
                <a:off x="336" y="2016"/>
                <a:ext cx="768" cy="528"/>
              </a:xfrm>
              <a:prstGeom prst="rect">
                <a:avLst/>
              </a:prstGeom>
              <a:solidFill>
                <a:srgbClr val="00990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25" name="Text Box 9"/>
              <p:cNvSpPr txBox="1">
                <a:spLocks noChangeArrowheads="1"/>
              </p:cNvSpPr>
              <p:nvPr/>
            </p:nvSpPr>
            <p:spPr bwMode="auto">
              <a:xfrm>
                <a:off x="336" y="2060"/>
                <a:ext cx="816" cy="393"/>
              </a:xfrm>
              <a:prstGeom prst="rect">
                <a:avLst/>
              </a:prstGeom>
              <a:solidFill>
                <a:srgbClr val="0066FF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โรงงาน</a:t>
                </a:r>
              </a:p>
            </p:txBody>
          </p:sp>
        </p:grpSp>
        <p:grpSp>
          <p:nvGrpSpPr>
            <p:cNvPr id="214026" name="Group 10"/>
            <p:cNvGrpSpPr>
              <a:grpSpLocks/>
            </p:cNvGrpSpPr>
            <p:nvPr/>
          </p:nvGrpSpPr>
          <p:grpSpPr bwMode="auto">
            <a:xfrm>
              <a:off x="3544" y="1344"/>
              <a:ext cx="776" cy="491"/>
              <a:chOff x="3456" y="2016"/>
              <a:chExt cx="816" cy="528"/>
            </a:xfrm>
          </p:grpSpPr>
          <p:sp>
            <p:nvSpPr>
              <p:cNvPr id="214027" name="Rectangle 11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768" cy="528"/>
              </a:xfrm>
              <a:prstGeom prst="rect">
                <a:avLst/>
              </a:prstGeom>
              <a:solidFill>
                <a:srgbClr val="FF990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28" name="Text Box 12"/>
              <p:cNvSpPr txBox="1">
                <a:spLocks noChangeArrowheads="1"/>
              </p:cNvSpPr>
              <p:nvPr/>
            </p:nvSpPr>
            <p:spPr bwMode="auto">
              <a:xfrm>
                <a:off x="3456" y="2060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ค้าปลีก</a:t>
                </a:r>
              </a:p>
            </p:txBody>
          </p:sp>
        </p:grpSp>
        <p:grpSp>
          <p:nvGrpSpPr>
            <p:cNvPr id="214029" name="Group 13"/>
            <p:cNvGrpSpPr>
              <a:grpSpLocks/>
            </p:cNvGrpSpPr>
            <p:nvPr/>
          </p:nvGrpSpPr>
          <p:grpSpPr bwMode="auto">
            <a:xfrm>
              <a:off x="574" y="2057"/>
              <a:ext cx="776" cy="491"/>
              <a:chOff x="336" y="2784"/>
              <a:chExt cx="816" cy="528"/>
            </a:xfrm>
          </p:grpSpPr>
          <p:sp>
            <p:nvSpPr>
              <p:cNvPr id="214030" name="Rectangle 14"/>
              <p:cNvSpPr>
                <a:spLocks noChangeArrowheads="1"/>
              </p:cNvSpPr>
              <p:nvPr/>
            </p:nvSpPr>
            <p:spPr bwMode="auto">
              <a:xfrm>
                <a:off x="336" y="2784"/>
                <a:ext cx="768" cy="528"/>
              </a:xfrm>
              <a:prstGeom prst="rect">
                <a:avLst/>
              </a:prstGeom>
              <a:solidFill>
                <a:srgbClr val="00990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31" name="Text Box 15"/>
              <p:cNvSpPr txBox="1">
                <a:spLocks noChangeArrowheads="1"/>
              </p:cNvSpPr>
              <p:nvPr/>
            </p:nvSpPr>
            <p:spPr bwMode="auto">
              <a:xfrm>
                <a:off x="336" y="2828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โรงงาน</a:t>
                </a:r>
              </a:p>
            </p:txBody>
          </p:sp>
        </p:grpSp>
        <p:grpSp>
          <p:nvGrpSpPr>
            <p:cNvPr id="214032" name="Group 16"/>
            <p:cNvGrpSpPr>
              <a:grpSpLocks/>
            </p:cNvGrpSpPr>
            <p:nvPr/>
          </p:nvGrpSpPr>
          <p:grpSpPr bwMode="auto">
            <a:xfrm>
              <a:off x="2584" y="2057"/>
              <a:ext cx="777" cy="491"/>
              <a:chOff x="2448" y="2784"/>
              <a:chExt cx="816" cy="528"/>
            </a:xfrm>
          </p:grpSpPr>
          <p:sp>
            <p:nvSpPr>
              <p:cNvPr id="214033" name="Rectangle 17"/>
              <p:cNvSpPr>
                <a:spLocks noChangeArrowheads="1"/>
              </p:cNvSpPr>
              <p:nvPr/>
            </p:nvSpPr>
            <p:spPr bwMode="auto">
              <a:xfrm>
                <a:off x="2448" y="2784"/>
                <a:ext cx="768" cy="528"/>
              </a:xfrm>
              <a:prstGeom prst="rect">
                <a:avLst/>
              </a:prstGeom>
              <a:solidFill>
                <a:srgbClr val="3366FF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34" name="Text Box 18"/>
              <p:cNvSpPr txBox="1">
                <a:spLocks noChangeArrowheads="1"/>
              </p:cNvSpPr>
              <p:nvPr/>
            </p:nvSpPr>
            <p:spPr bwMode="auto">
              <a:xfrm>
                <a:off x="2448" y="2828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/>
                  <a:t>ผู้ส่งออก</a:t>
                </a:r>
              </a:p>
            </p:txBody>
          </p:sp>
        </p:grpSp>
        <p:grpSp>
          <p:nvGrpSpPr>
            <p:cNvPr id="214035" name="Group 19"/>
            <p:cNvGrpSpPr>
              <a:grpSpLocks/>
            </p:cNvGrpSpPr>
            <p:nvPr/>
          </p:nvGrpSpPr>
          <p:grpSpPr bwMode="auto">
            <a:xfrm>
              <a:off x="574" y="2726"/>
              <a:ext cx="776" cy="490"/>
              <a:chOff x="336" y="3504"/>
              <a:chExt cx="816" cy="528"/>
            </a:xfrm>
          </p:grpSpPr>
          <p:sp>
            <p:nvSpPr>
              <p:cNvPr id="214036" name="Rectangle 20"/>
              <p:cNvSpPr>
                <a:spLocks noChangeArrowheads="1"/>
              </p:cNvSpPr>
              <p:nvPr/>
            </p:nvSpPr>
            <p:spPr bwMode="auto">
              <a:xfrm>
                <a:off x="336" y="3504"/>
                <a:ext cx="768" cy="528"/>
              </a:xfrm>
              <a:prstGeom prst="rect">
                <a:avLst/>
              </a:prstGeom>
              <a:solidFill>
                <a:srgbClr val="00990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37" name="Text Box 21"/>
              <p:cNvSpPr txBox="1">
                <a:spLocks noChangeArrowheads="1"/>
              </p:cNvSpPr>
              <p:nvPr/>
            </p:nvSpPr>
            <p:spPr bwMode="auto">
              <a:xfrm>
                <a:off x="336" y="3548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โรงงาน</a:t>
                </a:r>
              </a:p>
            </p:txBody>
          </p:sp>
        </p:grpSp>
        <p:grpSp>
          <p:nvGrpSpPr>
            <p:cNvPr id="214038" name="Group 22"/>
            <p:cNvGrpSpPr>
              <a:grpSpLocks/>
            </p:cNvGrpSpPr>
            <p:nvPr/>
          </p:nvGrpSpPr>
          <p:grpSpPr bwMode="auto">
            <a:xfrm>
              <a:off x="3544" y="2726"/>
              <a:ext cx="776" cy="490"/>
              <a:chOff x="3456" y="3504"/>
              <a:chExt cx="816" cy="528"/>
            </a:xfrm>
          </p:grpSpPr>
          <p:sp>
            <p:nvSpPr>
              <p:cNvPr id="214039" name="Rectangle 23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768" cy="528"/>
              </a:xfrm>
              <a:prstGeom prst="rect">
                <a:avLst/>
              </a:prstGeom>
              <a:solidFill>
                <a:srgbClr val="FF9933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40" name="Text Box 24"/>
              <p:cNvSpPr txBox="1">
                <a:spLocks noChangeArrowheads="1"/>
              </p:cNvSpPr>
              <p:nvPr/>
            </p:nvSpPr>
            <p:spPr bwMode="auto">
              <a:xfrm>
                <a:off x="3456" y="3548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ค้าปลีก</a:t>
                </a:r>
              </a:p>
            </p:txBody>
          </p:sp>
        </p:grpSp>
        <p:grpSp>
          <p:nvGrpSpPr>
            <p:cNvPr id="214041" name="Group 25"/>
            <p:cNvGrpSpPr>
              <a:grpSpLocks/>
            </p:cNvGrpSpPr>
            <p:nvPr/>
          </p:nvGrpSpPr>
          <p:grpSpPr bwMode="auto">
            <a:xfrm>
              <a:off x="3544" y="2057"/>
              <a:ext cx="776" cy="491"/>
              <a:chOff x="3456" y="2784"/>
              <a:chExt cx="816" cy="528"/>
            </a:xfrm>
          </p:grpSpPr>
          <p:sp>
            <p:nvSpPr>
              <p:cNvPr id="214042" name="Text Box 26"/>
              <p:cNvSpPr txBox="1">
                <a:spLocks noChangeArrowheads="1"/>
              </p:cNvSpPr>
              <p:nvPr/>
            </p:nvSpPr>
            <p:spPr bwMode="auto">
              <a:xfrm>
                <a:off x="3456" y="2828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  <a:cs typeface="BrowalliaUPC" pitchFamily="34" charset="-34"/>
                  </a:rPr>
                  <a:t>R</a:t>
                </a:r>
              </a:p>
            </p:txBody>
          </p:sp>
          <p:sp>
            <p:nvSpPr>
              <p:cNvPr id="214043" name="Rectangle 27"/>
              <p:cNvSpPr>
                <a:spLocks noChangeArrowheads="1"/>
              </p:cNvSpPr>
              <p:nvPr/>
            </p:nvSpPr>
            <p:spPr bwMode="auto">
              <a:xfrm>
                <a:off x="3456" y="2784"/>
                <a:ext cx="768" cy="528"/>
              </a:xfrm>
              <a:prstGeom prst="rect">
                <a:avLst/>
              </a:prstGeom>
              <a:solidFill>
                <a:srgbClr val="FF990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44" name="Text Box 28"/>
              <p:cNvSpPr txBox="1">
                <a:spLocks noChangeArrowheads="1"/>
              </p:cNvSpPr>
              <p:nvPr/>
            </p:nvSpPr>
            <p:spPr bwMode="auto">
              <a:xfrm>
                <a:off x="3456" y="2828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ค้าปลีก</a:t>
                </a:r>
              </a:p>
            </p:txBody>
          </p:sp>
        </p:grpSp>
        <p:sp>
          <p:nvSpPr>
            <p:cNvPr id="214045" name="Line 29"/>
            <p:cNvSpPr>
              <a:spLocks noChangeShapeType="1"/>
            </p:cNvSpPr>
            <p:nvPr/>
          </p:nvSpPr>
          <p:spPr bwMode="auto">
            <a:xfrm>
              <a:off x="1305" y="988"/>
              <a:ext cx="32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46" name="Line 30"/>
            <p:cNvSpPr>
              <a:spLocks noChangeShapeType="1"/>
            </p:cNvSpPr>
            <p:nvPr/>
          </p:nvSpPr>
          <p:spPr bwMode="auto">
            <a:xfrm>
              <a:off x="1305" y="1567"/>
              <a:ext cx="223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47" name="Line 31"/>
            <p:cNvSpPr>
              <a:spLocks noChangeShapeType="1"/>
            </p:cNvSpPr>
            <p:nvPr/>
          </p:nvSpPr>
          <p:spPr bwMode="auto">
            <a:xfrm>
              <a:off x="4275" y="1567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48" name="Line 32"/>
            <p:cNvSpPr>
              <a:spLocks noChangeShapeType="1"/>
            </p:cNvSpPr>
            <p:nvPr/>
          </p:nvSpPr>
          <p:spPr bwMode="auto">
            <a:xfrm>
              <a:off x="1305" y="2325"/>
              <a:ext cx="127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49" name="Line 33"/>
            <p:cNvSpPr>
              <a:spLocks noChangeShapeType="1"/>
            </p:cNvSpPr>
            <p:nvPr/>
          </p:nvSpPr>
          <p:spPr bwMode="auto">
            <a:xfrm>
              <a:off x="3315" y="2325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50" name="Line 34"/>
            <p:cNvSpPr>
              <a:spLocks noChangeShapeType="1"/>
            </p:cNvSpPr>
            <p:nvPr/>
          </p:nvSpPr>
          <p:spPr bwMode="auto">
            <a:xfrm>
              <a:off x="4275" y="2325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51" name="Line 35"/>
            <p:cNvSpPr>
              <a:spLocks noChangeShapeType="1"/>
            </p:cNvSpPr>
            <p:nvPr/>
          </p:nvSpPr>
          <p:spPr bwMode="auto">
            <a:xfrm>
              <a:off x="1305" y="2993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52" name="Line 36"/>
            <p:cNvSpPr>
              <a:spLocks noChangeShapeType="1"/>
            </p:cNvSpPr>
            <p:nvPr/>
          </p:nvSpPr>
          <p:spPr bwMode="auto">
            <a:xfrm>
              <a:off x="2310" y="2993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53" name="Line 37"/>
            <p:cNvSpPr>
              <a:spLocks noChangeShapeType="1"/>
            </p:cNvSpPr>
            <p:nvPr/>
          </p:nvSpPr>
          <p:spPr bwMode="auto">
            <a:xfrm>
              <a:off x="3315" y="2949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54" name="Line 38"/>
            <p:cNvSpPr>
              <a:spLocks noChangeShapeType="1"/>
            </p:cNvSpPr>
            <p:nvPr/>
          </p:nvSpPr>
          <p:spPr bwMode="auto">
            <a:xfrm>
              <a:off x="4275" y="2949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14055" name="Group 39"/>
            <p:cNvGrpSpPr>
              <a:grpSpLocks/>
            </p:cNvGrpSpPr>
            <p:nvPr/>
          </p:nvGrpSpPr>
          <p:grpSpPr bwMode="auto">
            <a:xfrm>
              <a:off x="528" y="3350"/>
              <a:ext cx="777" cy="490"/>
              <a:chOff x="336" y="3504"/>
              <a:chExt cx="816" cy="528"/>
            </a:xfrm>
          </p:grpSpPr>
          <p:sp>
            <p:nvSpPr>
              <p:cNvPr id="214056" name="Rectangle 40"/>
              <p:cNvSpPr>
                <a:spLocks noChangeArrowheads="1"/>
              </p:cNvSpPr>
              <p:nvPr/>
            </p:nvSpPr>
            <p:spPr bwMode="auto">
              <a:xfrm>
                <a:off x="336" y="3504"/>
                <a:ext cx="768" cy="528"/>
              </a:xfrm>
              <a:prstGeom prst="rect">
                <a:avLst/>
              </a:prstGeom>
              <a:solidFill>
                <a:srgbClr val="00990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57" name="Text Box 41"/>
              <p:cNvSpPr txBox="1">
                <a:spLocks noChangeArrowheads="1"/>
              </p:cNvSpPr>
              <p:nvPr/>
            </p:nvSpPr>
            <p:spPr bwMode="auto">
              <a:xfrm>
                <a:off x="336" y="3548"/>
                <a:ext cx="816" cy="39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โรงงาน</a:t>
                </a:r>
              </a:p>
            </p:txBody>
          </p:sp>
        </p:grpSp>
        <p:sp>
          <p:nvSpPr>
            <p:cNvPr id="214059" name="Rectangle 43"/>
            <p:cNvSpPr>
              <a:spLocks noChangeArrowheads="1"/>
            </p:cNvSpPr>
            <p:nvPr/>
          </p:nvSpPr>
          <p:spPr bwMode="auto">
            <a:xfrm>
              <a:off x="1534" y="3350"/>
              <a:ext cx="730" cy="490"/>
            </a:xfrm>
            <a:prstGeom prst="rect">
              <a:avLst/>
            </a:prstGeom>
            <a:solidFill>
              <a:srgbClr val="CCFFCC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60" name="Text Box 44"/>
            <p:cNvSpPr txBox="1">
              <a:spLocks noChangeArrowheads="1"/>
            </p:cNvSpPr>
            <p:nvPr/>
          </p:nvSpPr>
          <p:spPr bwMode="auto">
            <a:xfrm>
              <a:off x="1488" y="3391"/>
              <a:ext cx="776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200" b="1">
                  <a:latin typeface="Times New Roman" pitchFamily="18" charset="0"/>
                  <a:cs typeface="BrowalliaUPC" pitchFamily="34" charset="-34"/>
                </a:rPr>
                <a:t>เอเย่นต์</a:t>
              </a:r>
            </a:p>
          </p:txBody>
        </p:sp>
        <p:grpSp>
          <p:nvGrpSpPr>
            <p:cNvPr id="214061" name="Group 45"/>
            <p:cNvGrpSpPr>
              <a:grpSpLocks/>
            </p:cNvGrpSpPr>
            <p:nvPr/>
          </p:nvGrpSpPr>
          <p:grpSpPr bwMode="auto">
            <a:xfrm>
              <a:off x="2538" y="3350"/>
              <a:ext cx="777" cy="490"/>
              <a:chOff x="2448" y="3504"/>
              <a:chExt cx="816" cy="528"/>
            </a:xfrm>
          </p:grpSpPr>
          <p:sp>
            <p:nvSpPr>
              <p:cNvPr id="214062" name="Rectangle 46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768" cy="528"/>
              </a:xfrm>
              <a:prstGeom prst="rect">
                <a:avLst/>
              </a:prstGeom>
              <a:solidFill>
                <a:srgbClr val="3366FF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63" name="Text Box 47"/>
              <p:cNvSpPr txBox="1">
                <a:spLocks noChangeArrowheads="1"/>
              </p:cNvSpPr>
              <p:nvPr/>
            </p:nvSpPr>
            <p:spPr bwMode="auto">
              <a:xfrm>
                <a:off x="2448" y="3569"/>
                <a:ext cx="816" cy="3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2800" b="1"/>
                  <a:t>ผู้ส่งออก</a:t>
                </a:r>
              </a:p>
            </p:txBody>
          </p:sp>
        </p:grpSp>
        <p:grpSp>
          <p:nvGrpSpPr>
            <p:cNvPr id="214064" name="Group 48"/>
            <p:cNvGrpSpPr>
              <a:grpSpLocks/>
            </p:cNvGrpSpPr>
            <p:nvPr/>
          </p:nvGrpSpPr>
          <p:grpSpPr bwMode="auto">
            <a:xfrm>
              <a:off x="3498" y="3350"/>
              <a:ext cx="777" cy="490"/>
              <a:chOff x="3456" y="3504"/>
              <a:chExt cx="816" cy="528"/>
            </a:xfrm>
          </p:grpSpPr>
          <p:sp>
            <p:nvSpPr>
              <p:cNvPr id="214065" name="Rectangle 49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768" cy="528"/>
              </a:xfrm>
              <a:prstGeom prst="rect">
                <a:avLst/>
              </a:prstGeom>
              <a:solidFill>
                <a:srgbClr val="FF9933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66" name="Text Box 50"/>
              <p:cNvSpPr txBox="1">
                <a:spLocks noChangeArrowheads="1"/>
              </p:cNvSpPr>
              <p:nvPr/>
            </p:nvSpPr>
            <p:spPr bwMode="auto">
              <a:xfrm>
                <a:off x="3456" y="3548"/>
                <a:ext cx="816" cy="39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ค้าปลีก</a:t>
                </a:r>
              </a:p>
            </p:txBody>
          </p:sp>
        </p:grpSp>
        <p:sp>
          <p:nvSpPr>
            <p:cNvPr id="214067" name="Line 51"/>
            <p:cNvSpPr>
              <a:spLocks noChangeShapeType="1"/>
            </p:cNvSpPr>
            <p:nvPr/>
          </p:nvSpPr>
          <p:spPr bwMode="auto">
            <a:xfrm>
              <a:off x="1259" y="3617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68" name="Line 52"/>
            <p:cNvSpPr>
              <a:spLocks noChangeShapeType="1"/>
            </p:cNvSpPr>
            <p:nvPr/>
          </p:nvSpPr>
          <p:spPr bwMode="auto">
            <a:xfrm>
              <a:off x="2264" y="3617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69" name="Line 53"/>
            <p:cNvSpPr>
              <a:spLocks noChangeShapeType="1"/>
            </p:cNvSpPr>
            <p:nvPr/>
          </p:nvSpPr>
          <p:spPr bwMode="auto">
            <a:xfrm>
              <a:off x="3270" y="3573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70" name="Line 54"/>
            <p:cNvSpPr>
              <a:spLocks noChangeShapeType="1"/>
            </p:cNvSpPr>
            <p:nvPr/>
          </p:nvSpPr>
          <p:spPr bwMode="auto">
            <a:xfrm>
              <a:off x="4229" y="3573"/>
              <a:ext cx="27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72" name="Rectangle 56"/>
            <p:cNvSpPr>
              <a:spLocks noChangeArrowheads="1"/>
            </p:cNvSpPr>
            <p:nvPr/>
          </p:nvSpPr>
          <p:spPr bwMode="auto">
            <a:xfrm>
              <a:off x="2584" y="2726"/>
              <a:ext cx="731" cy="490"/>
            </a:xfrm>
            <a:prstGeom prst="rect">
              <a:avLst/>
            </a:prstGeom>
            <a:solidFill>
              <a:srgbClr val="FF99CC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4073" name="Text Box 57"/>
            <p:cNvSpPr txBox="1">
              <a:spLocks noChangeArrowheads="1"/>
            </p:cNvSpPr>
            <p:nvPr/>
          </p:nvSpPr>
          <p:spPr bwMode="auto">
            <a:xfrm>
              <a:off x="2538" y="2776"/>
              <a:ext cx="777" cy="4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70000"/>
                </a:lnSpc>
              </a:pPr>
              <a:r>
                <a:rPr lang="th-TH" sz="3200" b="1">
                  <a:latin typeface="Times New Roman" pitchFamily="18" charset="0"/>
                  <a:cs typeface="BrowalliaUPC" pitchFamily="34" charset="-34"/>
                </a:rPr>
                <a:t>ค้าส่งอิสระ</a:t>
              </a:r>
            </a:p>
          </p:txBody>
        </p:sp>
        <p:grpSp>
          <p:nvGrpSpPr>
            <p:cNvPr id="214074" name="Group 58"/>
            <p:cNvGrpSpPr>
              <a:grpSpLocks/>
            </p:cNvGrpSpPr>
            <p:nvPr/>
          </p:nvGrpSpPr>
          <p:grpSpPr bwMode="auto">
            <a:xfrm>
              <a:off x="1579" y="2726"/>
              <a:ext cx="777" cy="490"/>
              <a:chOff x="2448" y="3504"/>
              <a:chExt cx="816" cy="528"/>
            </a:xfrm>
          </p:grpSpPr>
          <p:sp>
            <p:nvSpPr>
              <p:cNvPr id="214075" name="Rectangle 5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768" cy="528"/>
              </a:xfrm>
              <a:prstGeom prst="rect">
                <a:avLst/>
              </a:prstGeom>
              <a:solidFill>
                <a:srgbClr val="3366FF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76" name="Text Box 60"/>
              <p:cNvSpPr txBox="1">
                <a:spLocks noChangeArrowheads="1"/>
              </p:cNvSpPr>
              <p:nvPr/>
            </p:nvSpPr>
            <p:spPr bwMode="auto">
              <a:xfrm>
                <a:off x="2448" y="3568"/>
                <a:ext cx="816" cy="3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2800" b="1">
                    <a:latin typeface="Times New Roman" pitchFamily="18" charset="0"/>
                    <a:cs typeface="BrowalliaUPC" pitchFamily="34" charset="-34"/>
                  </a:rPr>
                  <a:t>ผู้ส่งออก</a:t>
                </a:r>
              </a:p>
            </p:txBody>
          </p:sp>
        </p:grpSp>
        <p:grpSp>
          <p:nvGrpSpPr>
            <p:cNvPr id="214077" name="Group 61"/>
            <p:cNvGrpSpPr>
              <a:grpSpLocks/>
            </p:cNvGrpSpPr>
            <p:nvPr/>
          </p:nvGrpSpPr>
          <p:grpSpPr bwMode="auto">
            <a:xfrm>
              <a:off x="4503" y="720"/>
              <a:ext cx="777" cy="490"/>
              <a:chOff x="4464" y="1344"/>
              <a:chExt cx="816" cy="528"/>
            </a:xfrm>
          </p:grpSpPr>
          <p:sp>
            <p:nvSpPr>
              <p:cNvPr id="214078" name="Rectangle 62"/>
              <p:cNvSpPr>
                <a:spLocks noChangeArrowheads="1"/>
              </p:cNvSpPr>
              <p:nvPr/>
            </p:nvSpPr>
            <p:spPr bwMode="auto">
              <a:xfrm>
                <a:off x="4512" y="1344"/>
                <a:ext cx="768" cy="528"/>
              </a:xfrm>
              <a:prstGeom prst="rect">
                <a:avLst/>
              </a:prstGeom>
              <a:solidFill>
                <a:srgbClr val="80808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79" name="Text Box 63"/>
              <p:cNvSpPr txBox="1">
                <a:spLocks noChangeArrowheads="1"/>
              </p:cNvSpPr>
              <p:nvPr/>
            </p:nvSpPr>
            <p:spPr bwMode="auto">
              <a:xfrm>
                <a:off x="4464" y="1388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ผู้บริโภค</a:t>
                </a:r>
              </a:p>
            </p:txBody>
          </p:sp>
        </p:grpSp>
        <p:grpSp>
          <p:nvGrpSpPr>
            <p:cNvPr id="214080" name="Group 64"/>
            <p:cNvGrpSpPr>
              <a:grpSpLocks/>
            </p:cNvGrpSpPr>
            <p:nvPr/>
          </p:nvGrpSpPr>
          <p:grpSpPr bwMode="auto">
            <a:xfrm>
              <a:off x="4506" y="2057"/>
              <a:ext cx="776" cy="491"/>
              <a:chOff x="4464" y="2160"/>
              <a:chExt cx="816" cy="528"/>
            </a:xfrm>
          </p:grpSpPr>
          <p:sp>
            <p:nvSpPr>
              <p:cNvPr id="214081" name="Rectangle 65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768" cy="528"/>
              </a:xfrm>
              <a:prstGeom prst="rect">
                <a:avLst/>
              </a:prstGeom>
              <a:solidFill>
                <a:srgbClr val="80808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82" name="Text Box 66"/>
              <p:cNvSpPr txBox="1">
                <a:spLocks noChangeArrowheads="1"/>
              </p:cNvSpPr>
              <p:nvPr/>
            </p:nvSpPr>
            <p:spPr bwMode="auto">
              <a:xfrm>
                <a:off x="4464" y="2204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ผู้บริโภค</a:t>
                </a:r>
              </a:p>
            </p:txBody>
          </p:sp>
        </p:grpSp>
        <p:grpSp>
          <p:nvGrpSpPr>
            <p:cNvPr id="214083" name="Group 67"/>
            <p:cNvGrpSpPr>
              <a:grpSpLocks/>
            </p:cNvGrpSpPr>
            <p:nvPr/>
          </p:nvGrpSpPr>
          <p:grpSpPr bwMode="auto">
            <a:xfrm>
              <a:off x="4551" y="2726"/>
              <a:ext cx="777" cy="490"/>
              <a:chOff x="4464" y="2880"/>
              <a:chExt cx="816" cy="528"/>
            </a:xfrm>
          </p:grpSpPr>
          <p:sp>
            <p:nvSpPr>
              <p:cNvPr id="214084" name="Rectangle 68"/>
              <p:cNvSpPr>
                <a:spLocks noChangeArrowheads="1"/>
              </p:cNvSpPr>
              <p:nvPr/>
            </p:nvSpPr>
            <p:spPr bwMode="auto">
              <a:xfrm>
                <a:off x="4464" y="2880"/>
                <a:ext cx="768" cy="528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85" name="Text Box 69"/>
              <p:cNvSpPr txBox="1">
                <a:spLocks noChangeArrowheads="1"/>
              </p:cNvSpPr>
              <p:nvPr/>
            </p:nvSpPr>
            <p:spPr bwMode="auto">
              <a:xfrm>
                <a:off x="4464" y="2924"/>
                <a:ext cx="816" cy="39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ผู้บริโภค</a:t>
                </a:r>
              </a:p>
            </p:txBody>
          </p:sp>
        </p:grpSp>
        <p:grpSp>
          <p:nvGrpSpPr>
            <p:cNvPr id="214086" name="Group 70"/>
            <p:cNvGrpSpPr>
              <a:grpSpLocks/>
            </p:cNvGrpSpPr>
            <p:nvPr/>
          </p:nvGrpSpPr>
          <p:grpSpPr bwMode="auto">
            <a:xfrm>
              <a:off x="4551" y="1344"/>
              <a:ext cx="777" cy="491"/>
              <a:chOff x="4464" y="1392"/>
              <a:chExt cx="816" cy="528"/>
            </a:xfrm>
          </p:grpSpPr>
          <p:sp>
            <p:nvSpPr>
              <p:cNvPr id="214087" name="Rectangle 71"/>
              <p:cNvSpPr>
                <a:spLocks noChangeArrowheads="1"/>
              </p:cNvSpPr>
              <p:nvPr/>
            </p:nvSpPr>
            <p:spPr bwMode="auto">
              <a:xfrm>
                <a:off x="4464" y="1392"/>
                <a:ext cx="768" cy="528"/>
              </a:xfrm>
              <a:prstGeom prst="rect">
                <a:avLst/>
              </a:prstGeom>
              <a:solidFill>
                <a:srgbClr val="808080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88" name="Text Box 72"/>
              <p:cNvSpPr txBox="1">
                <a:spLocks noChangeArrowheads="1"/>
              </p:cNvSpPr>
              <p:nvPr/>
            </p:nvSpPr>
            <p:spPr bwMode="auto">
              <a:xfrm>
                <a:off x="4464" y="1436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ผู้บริโภค</a:t>
                </a:r>
              </a:p>
            </p:txBody>
          </p:sp>
        </p:grpSp>
        <p:grpSp>
          <p:nvGrpSpPr>
            <p:cNvPr id="214089" name="Group 73"/>
            <p:cNvGrpSpPr>
              <a:grpSpLocks/>
            </p:cNvGrpSpPr>
            <p:nvPr/>
          </p:nvGrpSpPr>
          <p:grpSpPr bwMode="auto">
            <a:xfrm>
              <a:off x="4551" y="3350"/>
              <a:ext cx="777" cy="490"/>
              <a:chOff x="4512" y="3504"/>
              <a:chExt cx="816" cy="528"/>
            </a:xfrm>
          </p:grpSpPr>
          <p:sp>
            <p:nvSpPr>
              <p:cNvPr id="214090" name="Rectangle 74"/>
              <p:cNvSpPr>
                <a:spLocks noChangeArrowheads="1"/>
              </p:cNvSpPr>
              <p:nvPr/>
            </p:nvSpPr>
            <p:spPr bwMode="auto">
              <a:xfrm>
                <a:off x="4512" y="3504"/>
                <a:ext cx="768" cy="528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4091" name="Text Box 75"/>
              <p:cNvSpPr txBox="1">
                <a:spLocks noChangeArrowheads="1"/>
              </p:cNvSpPr>
              <p:nvPr/>
            </p:nvSpPr>
            <p:spPr bwMode="auto">
              <a:xfrm>
                <a:off x="4512" y="3596"/>
                <a:ext cx="816" cy="3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th-TH" sz="3200" b="1">
                    <a:latin typeface="Times New Roman" pitchFamily="18" charset="0"/>
                    <a:cs typeface="BrowalliaUPC" pitchFamily="34" charset="-34"/>
                  </a:rPr>
                  <a:t>ผู้บริโภค</a:t>
                </a:r>
              </a:p>
            </p:txBody>
          </p:sp>
        </p:grp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1143000" y="533400"/>
            <a:ext cx="6553200" cy="5334000"/>
            <a:chOff x="672" y="192"/>
            <a:chExt cx="4752" cy="3888"/>
          </a:xfrm>
        </p:grpSpPr>
        <p:sp>
          <p:nvSpPr>
            <p:cNvPr id="217091" name="AutoShape 3"/>
            <p:cNvSpPr>
              <a:spLocks noChangeArrowheads="1"/>
            </p:cNvSpPr>
            <p:nvPr/>
          </p:nvSpPr>
          <p:spPr bwMode="auto">
            <a:xfrm>
              <a:off x="1440" y="816"/>
              <a:ext cx="3984" cy="2640"/>
            </a:xfrm>
            <a:prstGeom prst="flowChartAlternateProcess">
              <a:avLst/>
            </a:prstGeom>
            <a:solidFill>
              <a:srgbClr val="FFFF99"/>
            </a:solidFill>
            <a:ln w="38100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7092" name="AutoShape 4"/>
            <p:cNvSpPr>
              <a:spLocks noChangeArrowheads="1"/>
            </p:cNvSpPr>
            <p:nvPr/>
          </p:nvSpPr>
          <p:spPr bwMode="auto">
            <a:xfrm>
              <a:off x="2448" y="960"/>
              <a:ext cx="1776" cy="1584"/>
            </a:xfrm>
            <a:prstGeom prst="flowChartAlternateProcess">
              <a:avLst/>
            </a:prstGeom>
            <a:solidFill>
              <a:srgbClr val="CCFFCC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7093" name="Rectangle 5"/>
            <p:cNvSpPr>
              <a:spLocks noChangeArrowheads="1"/>
            </p:cNvSpPr>
            <p:nvPr/>
          </p:nvSpPr>
          <p:spPr bwMode="auto">
            <a:xfrm>
              <a:off x="2976" y="192"/>
              <a:ext cx="672" cy="43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200" b="1">
                  <a:solidFill>
                    <a:srgbClr val="800080"/>
                  </a:solidFill>
                  <a:latin typeface="Browallia New" pitchFamily="34" charset="-34"/>
                  <a:cs typeface="Browallia New" pitchFamily="34" charset="-34"/>
                </a:rPr>
                <a:t>ผู้ผลิต</a:t>
              </a:r>
              <a:endParaRPr lang="th-TH" sz="3200" b="1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17094" name="Rectangle 6"/>
            <p:cNvSpPr>
              <a:spLocks noChangeArrowheads="1"/>
            </p:cNvSpPr>
            <p:nvPr/>
          </p:nvSpPr>
          <p:spPr bwMode="auto">
            <a:xfrm>
              <a:off x="2880" y="1104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th-TH" sz="32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ผู้ส่งออก</a:t>
              </a:r>
              <a:endPara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17095" name="Rectangle 7"/>
            <p:cNvSpPr>
              <a:spLocks noChangeArrowheads="1"/>
            </p:cNvSpPr>
            <p:nvPr/>
          </p:nvSpPr>
          <p:spPr bwMode="auto">
            <a:xfrm>
              <a:off x="2880" y="1920"/>
              <a:ext cx="86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th-TH" sz="32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พ่อค้าส่ง</a:t>
              </a:r>
              <a:endParaRPr lang="th-TH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17096" name="Rectangle 8"/>
            <p:cNvSpPr>
              <a:spLocks noChangeArrowheads="1"/>
            </p:cNvSpPr>
            <p:nvPr/>
          </p:nvSpPr>
          <p:spPr bwMode="auto">
            <a:xfrm>
              <a:off x="4080" y="1440"/>
              <a:ext cx="672" cy="672"/>
            </a:xfrm>
            <a:prstGeom prst="rect">
              <a:avLst/>
            </a:prstGeom>
            <a:solidFill>
              <a:srgbClr val="FFCCCC"/>
            </a:solidFill>
            <a:ln w="9525">
              <a:noFill/>
              <a:prstDash val="sysDot"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th-TH" sz="3200" b="1">
                  <a:solidFill>
                    <a:schemeClr val="accent2"/>
                  </a:solidFill>
                  <a:latin typeface="Browallia New" pitchFamily="34" charset="-34"/>
                  <a:cs typeface="Browallia New" pitchFamily="34" charset="-34"/>
                </a:rPr>
                <a:t>ระบบ</a:t>
              </a:r>
            </a:p>
            <a:p>
              <a:pPr algn="ctr" eaLnBrk="0" hangingPunct="0"/>
              <a:r>
                <a:rPr lang="th-TH" sz="3200" b="1">
                  <a:solidFill>
                    <a:schemeClr val="accent2"/>
                  </a:solidFill>
                  <a:latin typeface="Browallia New" pitchFamily="34" charset="-34"/>
                  <a:cs typeface="Browallia New" pitchFamily="34" charset="-34"/>
                </a:rPr>
                <a:t>ขายส่ง</a:t>
              </a:r>
            </a:p>
          </p:txBody>
        </p:sp>
        <p:sp>
          <p:nvSpPr>
            <p:cNvPr id="217097" name="Rectangle 9"/>
            <p:cNvSpPr>
              <a:spLocks noChangeArrowheads="1"/>
            </p:cNvSpPr>
            <p:nvPr/>
          </p:nvSpPr>
          <p:spPr bwMode="auto">
            <a:xfrm>
              <a:off x="2544" y="2880"/>
              <a:ext cx="1536" cy="43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th-TH" sz="3200" b="1">
                  <a:latin typeface="Browallia New" pitchFamily="34" charset="-34"/>
                  <a:cs typeface="Browallia New" pitchFamily="34" charset="-34"/>
                </a:rPr>
                <a:t>ระบบขายปลีก</a:t>
              </a:r>
            </a:p>
          </p:txBody>
        </p:sp>
        <p:sp>
          <p:nvSpPr>
            <p:cNvPr id="217098" name="Rectangle 10"/>
            <p:cNvSpPr>
              <a:spLocks noChangeArrowheads="1"/>
            </p:cNvSpPr>
            <p:nvPr/>
          </p:nvSpPr>
          <p:spPr bwMode="auto">
            <a:xfrm>
              <a:off x="2544" y="3648"/>
              <a:ext cx="1536" cy="43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th-TH" sz="3200" b="1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ผู้บริโภค</a:t>
              </a:r>
            </a:p>
          </p:txBody>
        </p:sp>
        <p:sp>
          <p:nvSpPr>
            <p:cNvPr id="217099" name="Rectangle 11"/>
            <p:cNvSpPr>
              <a:spLocks noChangeArrowheads="1"/>
            </p:cNvSpPr>
            <p:nvPr/>
          </p:nvSpPr>
          <p:spPr bwMode="auto">
            <a:xfrm>
              <a:off x="672" y="1584"/>
              <a:ext cx="1536" cy="624"/>
            </a:xfrm>
            <a:prstGeom prst="rect">
              <a:avLst/>
            </a:prstGeom>
            <a:solidFill>
              <a:srgbClr val="FFCCCC"/>
            </a:solidFill>
            <a:ln w="9525" cap="rnd">
              <a:noFill/>
              <a:prstDash val="sysDot"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th-TH" sz="3200" b="1">
                  <a:solidFill>
                    <a:schemeClr val="accent2"/>
                  </a:solidFill>
                  <a:latin typeface="Browallia New" pitchFamily="34" charset="-34"/>
                  <a:cs typeface="Browallia New" pitchFamily="34" charset="-34"/>
                </a:rPr>
                <a:t>ระบบการ</a:t>
              </a:r>
            </a:p>
            <a:p>
              <a:pPr algn="ctr" eaLnBrk="0" hangingPunct="0"/>
              <a:r>
                <a:rPr lang="th-TH" sz="3200" b="1">
                  <a:solidFill>
                    <a:schemeClr val="accent2"/>
                  </a:solidFill>
                  <a:latin typeface="Browallia New" pitchFamily="34" charset="-34"/>
                  <a:cs typeface="Browallia New" pitchFamily="34" charset="-34"/>
                </a:rPr>
                <a:t>จัดจำหน่าย</a:t>
              </a:r>
            </a:p>
          </p:txBody>
        </p:sp>
        <p:sp>
          <p:nvSpPr>
            <p:cNvPr id="217100" name="Line 12"/>
            <p:cNvSpPr>
              <a:spLocks noChangeShapeType="1"/>
            </p:cNvSpPr>
            <p:nvPr/>
          </p:nvSpPr>
          <p:spPr bwMode="auto">
            <a:xfrm>
              <a:off x="3264" y="62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7101" name="Line 13"/>
            <p:cNvSpPr>
              <a:spLocks noChangeShapeType="1"/>
            </p:cNvSpPr>
            <p:nvPr/>
          </p:nvSpPr>
          <p:spPr bwMode="auto">
            <a:xfrm>
              <a:off x="326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7102" name="Line 14"/>
            <p:cNvSpPr>
              <a:spLocks noChangeShapeType="1"/>
            </p:cNvSpPr>
            <p:nvPr/>
          </p:nvSpPr>
          <p:spPr bwMode="auto">
            <a:xfrm>
              <a:off x="3264" y="254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7103" name="Line 15"/>
            <p:cNvSpPr>
              <a:spLocks noChangeShapeType="1"/>
            </p:cNvSpPr>
            <p:nvPr/>
          </p:nvSpPr>
          <p:spPr bwMode="auto">
            <a:xfrm>
              <a:off x="3264" y="3312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ransition spd="slow">
    <p:pull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186" name="Group 2"/>
          <p:cNvGrpSpPr>
            <a:grpSpLocks/>
          </p:cNvGrpSpPr>
          <p:nvPr/>
        </p:nvGrpSpPr>
        <p:grpSpPr bwMode="auto">
          <a:xfrm>
            <a:off x="1352550" y="1524000"/>
            <a:ext cx="7486650" cy="4429125"/>
            <a:chOff x="852" y="960"/>
            <a:chExt cx="4716" cy="2790"/>
          </a:xfrm>
        </p:grpSpPr>
        <p:sp>
          <p:nvSpPr>
            <p:cNvPr id="221187" name="Text Box 3"/>
            <p:cNvSpPr txBox="1">
              <a:spLocks noChangeArrowheads="1"/>
            </p:cNvSpPr>
            <p:nvPr/>
          </p:nvSpPr>
          <p:spPr bwMode="auto">
            <a:xfrm>
              <a:off x="1008" y="1517"/>
              <a:ext cx="45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rowallia New" pitchFamily="34" charset="-34"/>
                  <a:cs typeface="Browallia New" pitchFamily="34" charset="-34"/>
                </a:rPr>
                <a:t>พื้นที่การจัดจำหน่าย (Territory and coverage)</a:t>
              </a:r>
            </a:p>
          </p:txBody>
        </p:sp>
        <p:grpSp>
          <p:nvGrpSpPr>
            <p:cNvPr id="221188" name="Group 4"/>
            <p:cNvGrpSpPr>
              <a:grpSpLocks/>
            </p:cNvGrpSpPr>
            <p:nvPr/>
          </p:nvGrpSpPr>
          <p:grpSpPr bwMode="auto">
            <a:xfrm>
              <a:off x="852" y="960"/>
              <a:ext cx="4668" cy="2790"/>
              <a:chOff x="852" y="960"/>
              <a:chExt cx="4668" cy="2790"/>
            </a:xfrm>
          </p:grpSpPr>
          <p:sp>
            <p:nvSpPr>
              <p:cNvPr id="221189" name="Text Box 5"/>
              <p:cNvSpPr txBox="1">
                <a:spLocks noChangeArrowheads="1"/>
              </p:cNvSpPr>
              <p:nvPr/>
            </p:nvSpPr>
            <p:spPr bwMode="auto">
              <a:xfrm>
                <a:off x="1008" y="960"/>
                <a:ext cx="3552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th-TH" sz="32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เทคนิคการหาช่องทางการจัดจำหน่าย (Channel of distribution)</a:t>
                </a:r>
              </a:p>
            </p:txBody>
          </p:sp>
          <p:sp>
            <p:nvSpPr>
              <p:cNvPr id="221190" name="Text Box 6"/>
              <p:cNvSpPr txBox="1">
                <a:spLocks noChangeArrowheads="1"/>
              </p:cNvSpPr>
              <p:nvPr/>
            </p:nvSpPr>
            <p:spPr bwMode="auto">
              <a:xfrm>
                <a:off x="1008" y="1907"/>
                <a:ext cx="4272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th-TH" sz="32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การจัดหน้าร้าน / ชั้นวางสินค้า (Display and Category management)</a:t>
                </a:r>
              </a:p>
            </p:txBody>
          </p:sp>
          <p:sp>
            <p:nvSpPr>
              <p:cNvPr id="221191" name="Text Box 7"/>
              <p:cNvSpPr txBox="1">
                <a:spLocks noChangeArrowheads="1"/>
              </p:cNvSpPr>
              <p:nvPr/>
            </p:nvSpPr>
            <p:spPr bwMode="auto">
              <a:xfrm>
                <a:off x="1008" y="2828"/>
                <a:ext cx="451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32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การบริหารสินค้าคงคลัง (Inventory management)</a:t>
                </a:r>
              </a:p>
            </p:txBody>
          </p:sp>
          <p:sp>
            <p:nvSpPr>
              <p:cNvPr id="221192" name="Text Box 8"/>
              <p:cNvSpPr txBox="1">
                <a:spLocks noChangeArrowheads="1"/>
              </p:cNvSpPr>
              <p:nvPr/>
            </p:nvSpPr>
            <p:spPr bwMode="auto">
              <a:xfrm>
                <a:off x="1008" y="2468"/>
                <a:ext cx="326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32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ทำเลที่ตั้ง (Location)</a:t>
                </a:r>
              </a:p>
            </p:txBody>
          </p:sp>
          <p:pic>
            <p:nvPicPr>
              <p:cNvPr id="221193" name="Picture 9" descr="cgbullet[1]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52" y="1047"/>
                <a:ext cx="192" cy="19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21194" name="Picture 10" descr="cgbullet[1]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52" y="1640"/>
                <a:ext cx="192" cy="19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21195" name="Picture 11" descr="cgbullet[1]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52" y="1994"/>
                <a:ext cx="192" cy="19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21196" name="Picture 12" descr="cgbullet[1]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52" y="2591"/>
                <a:ext cx="192" cy="19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21197" name="Picture 13" descr="cgbullet[1]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52" y="2960"/>
                <a:ext cx="192" cy="192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21198" name="Text Box 14"/>
              <p:cNvSpPr txBox="1">
                <a:spLocks noChangeArrowheads="1"/>
              </p:cNvSpPr>
              <p:nvPr/>
            </p:nvSpPr>
            <p:spPr bwMode="auto">
              <a:xfrm>
                <a:off x="1008" y="3200"/>
                <a:ext cx="3168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th-TH" sz="32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การขนส่ง / ระยะเวลาการส่งมอบ</a:t>
                </a:r>
              </a:p>
              <a:p>
                <a:pPr eaLnBrk="0" hangingPunct="0">
                  <a:lnSpc>
                    <a:spcPct val="80000"/>
                  </a:lnSpc>
                </a:pPr>
                <a:r>
                  <a:rPr lang="th-TH" sz="32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Browallia New" pitchFamily="34" charset="-34"/>
                    <a:cs typeface="Browallia New" pitchFamily="34" charset="-34"/>
                  </a:rPr>
                  <a:t>(Logistic and delivery)</a:t>
                </a:r>
              </a:p>
            </p:txBody>
          </p:sp>
          <p:pic>
            <p:nvPicPr>
              <p:cNvPr id="221199" name="Picture 15" descr="cgbullet[1]"/>
              <p:cNvPicPr preferRelativeResize="0"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52" y="3287"/>
                <a:ext cx="192" cy="192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</p:grp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2209800" y="396875"/>
            <a:ext cx="60198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solidFill>
                  <a:schemeClr val="accent2"/>
                </a:solidFill>
                <a:latin typeface="Angsana New" pitchFamily="18" charset="-34"/>
              </a:rPr>
              <a:t>กลยุทธ์การจัดจำหน่ายเพื่อการส่งออก</a:t>
            </a:r>
          </a:p>
        </p:txBody>
      </p:sp>
    </p:spTree>
  </p:cSld>
  <p:clrMapOvr>
    <a:masterClrMapping/>
  </p:clrMapOvr>
  <p:transition spd="slow">
    <p:pull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685800" y="2227263"/>
            <a:ext cx="7391400" cy="1981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838200" y="2328863"/>
            <a:ext cx="7162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7200" b="1">
                <a:latin typeface="Angsana New" pitchFamily="18" charset="-34"/>
              </a:rPr>
              <a:t>กลยุทธ์การสื่อสารการตลาด</a:t>
            </a:r>
          </a:p>
          <a:p>
            <a:pPr eaLnBrk="0" hangingPunct="0">
              <a:lnSpc>
                <a:spcPct val="80000"/>
              </a:lnSpc>
            </a:pPr>
            <a:r>
              <a:rPr lang="th-TH" sz="7200" b="1">
                <a:latin typeface="Angsana New" pitchFamily="18" charset="-34"/>
              </a:rPr>
              <a:t>เพื่อการส่งออก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1066800" y="1143000"/>
            <a:ext cx="7239000" cy="4673600"/>
            <a:chOff x="144" y="432"/>
            <a:chExt cx="5472" cy="3744"/>
          </a:xfrm>
        </p:grpSpPr>
        <p:sp>
          <p:nvSpPr>
            <p:cNvPr id="200707" name="Text Box 3"/>
            <p:cNvSpPr txBox="1">
              <a:spLocks noChangeArrowheads="1"/>
            </p:cNvSpPr>
            <p:nvPr/>
          </p:nvSpPr>
          <p:spPr bwMode="auto">
            <a:xfrm>
              <a:off x="624" y="672"/>
              <a:ext cx="1008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3333CC"/>
                  </a:solidFill>
                  <a:latin typeface="Browallia New" pitchFamily="34" charset="-34"/>
                  <a:cs typeface="FreesiaUPC" pitchFamily="34" charset="-34"/>
                </a:rPr>
                <a:t>ผู้ส่งสาร</a:t>
              </a:r>
            </a:p>
          </p:txBody>
        </p:sp>
        <p:sp>
          <p:nvSpPr>
            <p:cNvPr id="200708" name="Text Box 4"/>
            <p:cNvSpPr txBox="1">
              <a:spLocks noChangeArrowheads="1"/>
            </p:cNvSpPr>
            <p:nvPr/>
          </p:nvSpPr>
          <p:spPr bwMode="auto">
            <a:xfrm>
              <a:off x="624" y="1392"/>
              <a:ext cx="1008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3333CC"/>
                  </a:solidFill>
                  <a:latin typeface="Browallia New" pitchFamily="34" charset="-34"/>
                  <a:cs typeface="FreesiaUPC" pitchFamily="34" charset="-34"/>
                </a:rPr>
                <a:t>ส่งรหัส</a:t>
              </a:r>
            </a:p>
          </p:txBody>
        </p:sp>
        <p:sp>
          <p:nvSpPr>
            <p:cNvPr id="200709" name="Line 5"/>
            <p:cNvSpPr>
              <a:spLocks noChangeShapeType="1"/>
            </p:cNvSpPr>
            <p:nvPr/>
          </p:nvSpPr>
          <p:spPr bwMode="auto">
            <a:xfrm flipV="1">
              <a:off x="3360" y="2160"/>
              <a:ext cx="336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10" name="Text Box 6"/>
            <p:cNvSpPr txBox="1">
              <a:spLocks noChangeArrowheads="1"/>
            </p:cNvSpPr>
            <p:nvPr/>
          </p:nvSpPr>
          <p:spPr bwMode="auto">
            <a:xfrm>
              <a:off x="2351" y="1920"/>
              <a:ext cx="1009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3333CC"/>
                  </a:solidFill>
                  <a:latin typeface="Browallia New" pitchFamily="34" charset="-34"/>
                  <a:cs typeface="FreesiaUPC" pitchFamily="34" charset="-34"/>
                </a:rPr>
                <a:t>สิ่งรบกวน</a:t>
              </a:r>
              <a:endParaRPr lang="th-TH" sz="23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200711" name="Line 7"/>
            <p:cNvSpPr>
              <a:spLocks noChangeShapeType="1"/>
            </p:cNvSpPr>
            <p:nvPr/>
          </p:nvSpPr>
          <p:spPr bwMode="auto">
            <a:xfrm flipH="1" flipV="1">
              <a:off x="2880" y="1584"/>
              <a:ext cx="0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12" name="Line 8"/>
            <p:cNvSpPr>
              <a:spLocks noChangeShapeType="1"/>
            </p:cNvSpPr>
            <p:nvPr/>
          </p:nvSpPr>
          <p:spPr bwMode="auto">
            <a:xfrm flipV="1">
              <a:off x="3264" y="1632"/>
              <a:ext cx="192" cy="2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13" name="Line 9"/>
            <p:cNvSpPr>
              <a:spLocks noChangeShapeType="1"/>
            </p:cNvSpPr>
            <p:nvPr/>
          </p:nvSpPr>
          <p:spPr bwMode="auto">
            <a:xfrm flipH="1" flipV="1">
              <a:off x="2352" y="1632"/>
              <a:ext cx="144" cy="2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14" name="Line 10"/>
            <p:cNvSpPr>
              <a:spLocks noChangeShapeType="1"/>
            </p:cNvSpPr>
            <p:nvPr/>
          </p:nvSpPr>
          <p:spPr bwMode="auto">
            <a:xfrm flipH="1" flipV="1">
              <a:off x="2016" y="2160"/>
              <a:ext cx="336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15" name="Line 11"/>
            <p:cNvSpPr>
              <a:spLocks noChangeShapeType="1"/>
            </p:cNvSpPr>
            <p:nvPr/>
          </p:nvSpPr>
          <p:spPr bwMode="auto">
            <a:xfrm flipH="1">
              <a:off x="2208" y="2352"/>
              <a:ext cx="240" cy="2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16" name="Line 12"/>
            <p:cNvSpPr>
              <a:spLocks noChangeShapeType="1"/>
            </p:cNvSpPr>
            <p:nvPr/>
          </p:nvSpPr>
          <p:spPr bwMode="auto">
            <a:xfrm>
              <a:off x="2880" y="2352"/>
              <a:ext cx="0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17" name="Line 13"/>
            <p:cNvSpPr>
              <a:spLocks noChangeShapeType="1"/>
            </p:cNvSpPr>
            <p:nvPr/>
          </p:nvSpPr>
          <p:spPr bwMode="auto">
            <a:xfrm>
              <a:off x="3216" y="2352"/>
              <a:ext cx="240" cy="24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18" name="Text Box 14"/>
            <p:cNvSpPr txBox="1">
              <a:spLocks noChangeArrowheads="1"/>
            </p:cNvSpPr>
            <p:nvPr/>
          </p:nvSpPr>
          <p:spPr bwMode="auto">
            <a:xfrm>
              <a:off x="624" y="2112"/>
              <a:ext cx="1008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3333CC"/>
                  </a:solidFill>
                  <a:latin typeface="Browallia New" pitchFamily="34" charset="-34"/>
                  <a:cs typeface="FreesiaUPC" pitchFamily="34" charset="-34"/>
                </a:rPr>
                <a:t>ข่าวสาร</a:t>
              </a:r>
            </a:p>
          </p:txBody>
        </p:sp>
        <p:sp>
          <p:nvSpPr>
            <p:cNvPr id="200719" name="Line 15"/>
            <p:cNvSpPr>
              <a:spLocks noChangeShapeType="1"/>
            </p:cNvSpPr>
            <p:nvPr/>
          </p:nvSpPr>
          <p:spPr bwMode="auto">
            <a:xfrm>
              <a:off x="1104" y="110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20" name="Text Box 16"/>
            <p:cNvSpPr txBox="1">
              <a:spLocks noChangeArrowheads="1"/>
            </p:cNvSpPr>
            <p:nvPr/>
          </p:nvSpPr>
          <p:spPr bwMode="auto">
            <a:xfrm>
              <a:off x="624" y="2832"/>
              <a:ext cx="1008" cy="3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3333CC"/>
                  </a:solidFill>
                  <a:latin typeface="Browallia New" pitchFamily="34" charset="-34"/>
                  <a:cs typeface="FreesiaUPC" pitchFamily="34" charset="-34"/>
                </a:rPr>
                <a:t>ถอดรหัส</a:t>
              </a:r>
              <a:endParaRPr lang="th-TH" sz="23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200721" name="Text Box 17"/>
            <p:cNvSpPr txBox="1">
              <a:spLocks noChangeArrowheads="1"/>
            </p:cNvSpPr>
            <p:nvPr/>
          </p:nvSpPr>
          <p:spPr bwMode="auto">
            <a:xfrm>
              <a:off x="624" y="3553"/>
              <a:ext cx="1008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3333CC"/>
                  </a:solidFill>
                  <a:latin typeface="Browallia New" pitchFamily="34" charset="-34"/>
                  <a:cs typeface="FreesiaUPC" pitchFamily="34" charset="-34"/>
                </a:rPr>
                <a:t>ผู้รับสาร</a:t>
              </a:r>
            </a:p>
          </p:txBody>
        </p:sp>
        <p:sp>
          <p:nvSpPr>
            <p:cNvPr id="200722" name="Line 18"/>
            <p:cNvSpPr>
              <a:spLocks noChangeShapeType="1"/>
            </p:cNvSpPr>
            <p:nvPr/>
          </p:nvSpPr>
          <p:spPr bwMode="auto">
            <a:xfrm>
              <a:off x="1104" y="182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23" name="Line 19"/>
            <p:cNvSpPr>
              <a:spLocks noChangeShapeType="1"/>
            </p:cNvSpPr>
            <p:nvPr/>
          </p:nvSpPr>
          <p:spPr bwMode="auto">
            <a:xfrm>
              <a:off x="1104" y="254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24" name="Line 20"/>
            <p:cNvSpPr>
              <a:spLocks noChangeShapeType="1"/>
            </p:cNvSpPr>
            <p:nvPr/>
          </p:nvSpPr>
          <p:spPr bwMode="auto">
            <a:xfrm>
              <a:off x="1104" y="326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25" name="Text Box 21"/>
            <p:cNvSpPr txBox="1">
              <a:spLocks noChangeArrowheads="1"/>
            </p:cNvSpPr>
            <p:nvPr/>
          </p:nvSpPr>
          <p:spPr bwMode="auto">
            <a:xfrm>
              <a:off x="2351" y="3553"/>
              <a:ext cx="1105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FF9900"/>
                  </a:solidFill>
                  <a:latin typeface="Browallia New" pitchFamily="34" charset="-34"/>
                  <a:cs typeface="FreesiaUPC" pitchFamily="34" charset="-34"/>
                </a:rPr>
                <a:t>ตอบสนอง</a:t>
              </a:r>
              <a:endParaRPr lang="th-TH" sz="23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200726" name="Text Box 22"/>
            <p:cNvSpPr txBox="1">
              <a:spLocks noChangeArrowheads="1"/>
            </p:cNvSpPr>
            <p:nvPr/>
          </p:nvSpPr>
          <p:spPr bwMode="auto">
            <a:xfrm>
              <a:off x="4175" y="672"/>
              <a:ext cx="1009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990033"/>
                  </a:solidFill>
                  <a:latin typeface="Browallia New" pitchFamily="34" charset="-34"/>
                  <a:cs typeface="FreesiaUPC" pitchFamily="34" charset="-34"/>
                </a:rPr>
                <a:t>ผู้ส่งสาร</a:t>
              </a:r>
            </a:p>
          </p:txBody>
        </p:sp>
        <p:sp>
          <p:nvSpPr>
            <p:cNvPr id="200727" name="Text Box 23"/>
            <p:cNvSpPr txBox="1">
              <a:spLocks noChangeArrowheads="1"/>
            </p:cNvSpPr>
            <p:nvPr/>
          </p:nvSpPr>
          <p:spPr bwMode="auto">
            <a:xfrm>
              <a:off x="4175" y="1392"/>
              <a:ext cx="1009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990033"/>
                  </a:solidFill>
                  <a:latin typeface="Browallia New" pitchFamily="34" charset="-34"/>
                  <a:cs typeface="FreesiaUPC" pitchFamily="34" charset="-34"/>
                </a:rPr>
                <a:t>ส่งรหัส</a:t>
              </a:r>
            </a:p>
          </p:txBody>
        </p:sp>
        <p:sp>
          <p:nvSpPr>
            <p:cNvPr id="200728" name="Text Box 24"/>
            <p:cNvSpPr txBox="1">
              <a:spLocks noChangeArrowheads="1"/>
            </p:cNvSpPr>
            <p:nvPr/>
          </p:nvSpPr>
          <p:spPr bwMode="auto">
            <a:xfrm>
              <a:off x="4175" y="2113"/>
              <a:ext cx="1009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990033"/>
                  </a:solidFill>
                  <a:latin typeface="Browallia New" pitchFamily="34" charset="-34"/>
                  <a:cs typeface="FreesiaUPC" pitchFamily="34" charset="-34"/>
                </a:rPr>
                <a:t>ข่าวสาร</a:t>
              </a:r>
              <a:endParaRPr lang="th-TH" sz="23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200729" name="Line 25"/>
            <p:cNvSpPr>
              <a:spLocks noChangeShapeType="1"/>
            </p:cNvSpPr>
            <p:nvPr/>
          </p:nvSpPr>
          <p:spPr bwMode="auto">
            <a:xfrm>
              <a:off x="4656" y="110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30" name="Text Box 26"/>
            <p:cNvSpPr txBox="1">
              <a:spLocks noChangeArrowheads="1"/>
            </p:cNvSpPr>
            <p:nvPr/>
          </p:nvSpPr>
          <p:spPr bwMode="auto">
            <a:xfrm>
              <a:off x="4175" y="2832"/>
              <a:ext cx="1009" cy="3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990033"/>
                  </a:solidFill>
                  <a:latin typeface="Browallia New" pitchFamily="34" charset="-34"/>
                  <a:cs typeface="FreesiaUPC" pitchFamily="34" charset="-34"/>
                </a:rPr>
                <a:t>ถอดรหัส</a:t>
              </a:r>
              <a:endParaRPr lang="th-TH" sz="23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200731" name="Text Box 27"/>
            <p:cNvSpPr txBox="1">
              <a:spLocks noChangeArrowheads="1"/>
            </p:cNvSpPr>
            <p:nvPr/>
          </p:nvSpPr>
          <p:spPr bwMode="auto">
            <a:xfrm>
              <a:off x="4175" y="3553"/>
              <a:ext cx="1009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990033"/>
                  </a:solidFill>
                  <a:latin typeface="Browallia New" pitchFamily="34" charset="-34"/>
                  <a:cs typeface="FreesiaUPC" pitchFamily="34" charset="-34"/>
                </a:rPr>
                <a:t>ผู้รับสาร</a:t>
              </a:r>
              <a:endParaRPr lang="th-TH" sz="23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200732" name="Line 28"/>
            <p:cNvSpPr>
              <a:spLocks noChangeShapeType="1"/>
            </p:cNvSpPr>
            <p:nvPr/>
          </p:nvSpPr>
          <p:spPr bwMode="auto">
            <a:xfrm>
              <a:off x="4656" y="182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33" name="Line 29"/>
            <p:cNvSpPr>
              <a:spLocks noChangeShapeType="1"/>
            </p:cNvSpPr>
            <p:nvPr/>
          </p:nvSpPr>
          <p:spPr bwMode="auto">
            <a:xfrm>
              <a:off x="4656" y="254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34" name="Line 30"/>
            <p:cNvSpPr>
              <a:spLocks noChangeShapeType="1"/>
            </p:cNvSpPr>
            <p:nvPr/>
          </p:nvSpPr>
          <p:spPr bwMode="auto">
            <a:xfrm>
              <a:off x="4656" y="326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35" name="Text Box 31"/>
            <p:cNvSpPr txBox="1">
              <a:spLocks noChangeArrowheads="1"/>
            </p:cNvSpPr>
            <p:nvPr/>
          </p:nvSpPr>
          <p:spPr bwMode="auto">
            <a:xfrm>
              <a:off x="2351" y="672"/>
              <a:ext cx="1105" cy="37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2300" b="1">
                  <a:solidFill>
                    <a:srgbClr val="CC0099"/>
                  </a:solidFill>
                  <a:latin typeface="Browallia New" pitchFamily="34" charset="-34"/>
                  <a:cs typeface="FreesiaUPC" pitchFamily="34" charset="-34"/>
                </a:rPr>
                <a:t>ตอบสนอง</a:t>
              </a:r>
              <a:endParaRPr lang="th-TH" sz="23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200736" name="Line 32"/>
            <p:cNvSpPr>
              <a:spLocks noChangeShapeType="1"/>
            </p:cNvSpPr>
            <p:nvPr/>
          </p:nvSpPr>
          <p:spPr bwMode="auto">
            <a:xfrm flipH="1">
              <a:off x="1632" y="864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37" name="Line 33"/>
            <p:cNvSpPr>
              <a:spLocks noChangeShapeType="1"/>
            </p:cNvSpPr>
            <p:nvPr/>
          </p:nvSpPr>
          <p:spPr bwMode="auto">
            <a:xfrm flipH="1">
              <a:off x="3456" y="864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38" name="Line 34"/>
            <p:cNvSpPr>
              <a:spLocks noChangeShapeType="1"/>
            </p:cNvSpPr>
            <p:nvPr/>
          </p:nvSpPr>
          <p:spPr bwMode="auto">
            <a:xfrm>
              <a:off x="1632" y="3792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39" name="Line 35"/>
            <p:cNvSpPr>
              <a:spLocks noChangeShapeType="1"/>
            </p:cNvSpPr>
            <p:nvPr/>
          </p:nvSpPr>
          <p:spPr bwMode="auto">
            <a:xfrm>
              <a:off x="3456" y="3792"/>
              <a:ext cx="7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40" name="Rectangle 36"/>
            <p:cNvSpPr>
              <a:spLocks noChangeArrowheads="1"/>
            </p:cNvSpPr>
            <p:nvPr/>
          </p:nvSpPr>
          <p:spPr bwMode="auto">
            <a:xfrm>
              <a:off x="144" y="480"/>
              <a:ext cx="1968" cy="3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41" name="Rectangle 37"/>
            <p:cNvSpPr>
              <a:spLocks noChangeArrowheads="1"/>
            </p:cNvSpPr>
            <p:nvPr/>
          </p:nvSpPr>
          <p:spPr bwMode="auto">
            <a:xfrm>
              <a:off x="3504" y="432"/>
              <a:ext cx="2112" cy="36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0742" name="Text Box 38"/>
            <p:cNvSpPr txBox="1">
              <a:spLocks noChangeArrowheads="1"/>
            </p:cNvSpPr>
            <p:nvPr/>
          </p:nvSpPr>
          <p:spPr bwMode="auto">
            <a:xfrm rot="-5371351">
              <a:off x="-532" y="2156"/>
              <a:ext cx="1874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300" b="1" i="1">
                  <a:latin typeface="Browallia New" pitchFamily="34" charset="-34"/>
                  <a:cs typeface="FreesiaUPC" pitchFamily="34" charset="-34"/>
                </a:rPr>
                <a:t>ก  ร  อ  บ  อ้  า  ง  อิ  ง</a:t>
              </a:r>
            </a:p>
          </p:txBody>
        </p:sp>
        <p:sp>
          <p:nvSpPr>
            <p:cNvPr id="200743" name="Text Box 39"/>
            <p:cNvSpPr txBox="1">
              <a:spLocks noChangeArrowheads="1"/>
            </p:cNvSpPr>
            <p:nvPr/>
          </p:nvSpPr>
          <p:spPr bwMode="auto">
            <a:xfrm rot="-5371351">
              <a:off x="3020" y="2160"/>
              <a:ext cx="187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300" b="1" i="1">
                  <a:latin typeface="Browallia New" pitchFamily="34" charset="-34"/>
                  <a:cs typeface="FreesiaUPC" pitchFamily="34" charset="-34"/>
                </a:rPr>
                <a:t>ก  ร  อ  บ  อ้  า  ง  อิ  ง</a:t>
              </a:r>
            </a:p>
          </p:txBody>
        </p:sp>
      </p:grpSp>
      <p:sp>
        <p:nvSpPr>
          <p:cNvPr id="200744" name="Text Box 40"/>
          <p:cNvSpPr txBox="1">
            <a:spLocks noChangeArrowheads="1"/>
          </p:cNvSpPr>
          <p:nvPr/>
        </p:nvSpPr>
        <p:spPr bwMode="auto">
          <a:xfrm>
            <a:off x="3059113" y="325438"/>
            <a:ext cx="3744912" cy="655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bIns="0">
            <a:spAutoFit/>
          </a:bodyPr>
          <a:lstStyle/>
          <a:p>
            <a:pPr algn="ctr"/>
            <a:r>
              <a:rPr lang="th-TH" sz="4000" b="1">
                <a:latin typeface="Arial" pitchFamily="34" charset="0"/>
                <a:cs typeface="FreesiaUPC" pitchFamily="34" charset="-34"/>
              </a:rPr>
              <a:t>โครงสร้างการสื่อสาร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6153150" y="2005013"/>
            <a:ext cx="0" cy="619125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7085013" y="2005013"/>
            <a:ext cx="0" cy="619125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6153150" y="3175000"/>
            <a:ext cx="0" cy="757238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>
            <a:off x="7085013" y="3175000"/>
            <a:ext cx="0" cy="757238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6153150" y="4483100"/>
            <a:ext cx="0" cy="687388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35" name="Line 7"/>
          <p:cNvSpPr>
            <a:spLocks noChangeShapeType="1"/>
          </p:cNvSpPr>
          <p:nvPr/>
        </p:nvSpPr>
        <p:spPr bwMode="auto">
          <a:xfrm>
            <a:off x="7085013" y="4483100"/>
            <a:ext cx="0" cy="687388"/>
          </a:xfrm>
          <a:prstGeom prst="line">
            <a:avLst/>
          </a:prstGeom>
          <a:noFill/>
          <a:ln w="57150">
            <a:solidFill>
              <a:srgbClr val="80008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716088" y="1481138"/>
            <a:ext cx="1717675" cy="5508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2122488" y="1530350"/>
            <a:ext cx="100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Browallia New" pitchFamily="34" charset="-34"/>
                <a:cs typeface="Browallia New" pitchFamily="34" charset="-34"/>
              </a:rPr>
              <a:t>ผู้ผลิต</a:t>
            </a: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1716088" y="2651125"/>
            <a:ext cx="1717675" cy="5508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>
            <a:off x="1982788" y="2749550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Browallia New" pitchFamily="34" charset="-34"/>
                <a:cs typeface="Browallia New" pitchFamily="34" charset="-34"/>
              </a:rPr>
              <a:t>ผู้ส่งออก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1716088" y="5199063"/>
            <a:ext cx="1717675" cy="5508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1997075" y="5264150"/>
            <a:ext cx="143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Browallia New" pitchFamily="34" charset="-34"/>
                <a:cs typeface="Browallia New" pitchFamily="34" charset="-34"/>
              </a:rPr>
              <a:t>ผู้บริโภค</a:t>
            </a:r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2001838" y="2032000"/>
            <a:ext cx="1587" cy="6191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1716088" y="3959225"/>
            <a:ext cx="1717675" cy="5508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1930400" y="4044950"/>
            <a:ext cx="143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2400" b="1">
                <a:latin typeface="Browallia New" pitchFamily="34" charset="-34"/>
                <a:cs typeface="Browallia New" pitchFamily="34" charset="-34"/>
              </a:rPr>
              <a:t>พ่อค้าปลีก</a:t>
            </a:r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2001838" y="3201988"/>
            <a:ext cx="1587" cy="7572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2001838" y="4510088"/>
            <a:ext cx="1587" cy="688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1116013" y="5862638"/>
            <a:ext cx="3506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Browallia New" pitchFamily="34" charset="-34"/>
                <a:cs typeface="Browallia New" pitchFamily="34" charset="-34"/>
              </a:rPr>
              <a:t>กลยุทธ์ดึง (Pull Strategy)</a:t>
            </a:r>
            <a:endParaRPr lang="th-TH" sz="2800" b="1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>
            <a:off x="4506913" y="1757363"/>
            <a:ext cx="0" cy="3716337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49" name="Line 21"/>
          <p:cNvSpPr>
            <a:spLocks noChangeShapeType="1"/>
          </p:cNvSpPr>
          <p:nvPr/>
        </p:nvSpPr>
        <p:spPr bwMode="auto">
          <a:xfrm>
            <a:off x="3433763" y="5473700"/>
            <a:ext cx="1073150" cy="0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>
            <a:off x="3433763" y="1757363"/>
            <a:ext cx="1073150" cy="0"/>
          </a:xfrm>
          <a:prstGeom prst="line">
            <a:avLst/>
          </a:prstGeom>
          <a:noFill/>
          <a:ln w="57150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4649788" y="5862638"/>
            <a:ext cx="3579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Browallia New" pitchFamily="34" charset="-34"/>
                <a:cs typeface="Browallia New" pitchFamily="34" charset="-34"/>
              </a:rPr>
              <a:t>กลยุทธ์</a:t>
            </a:r>
            <a:r>
              <a:rPr lang="th-TH" sz="2800" b="1">
                <a:latin typeface="Browallia New" pitchFamily="34" charset="-34"/>
                <a:cs typeface="Browallia New" pitchFamily="34" charset="-34"/>
              </a:rPr>
              <a:t>ผลัก</a:t>
            </a:r>
            <a:r>
              <a:rPr lang="en-US" sz="2800" b="1">
                <a:latin typeface="Browallia New" pitchFamily="34" charset="-34"/>
                <a:cs typeface="Browallia New" pitchFamily="34" charset="-34"/>
              </a:rPr>
              <a:t> (Push Strategy)</a:t>
            </a:r>
            <a:endParaRPr lang="th-TH" sz="2800" b="1">
              <a:latin typeface="Browallia New" pitchFamily="34" charset="-34"/>
              <a:cs typeface="Browallia New" pitchFamily="34" charset="-34"/>
            </a:endParaRPr>
          </a:p>
        </p:txBody>
      </p:sp>
      <p:grpSp>
        <p:nvGrpSpPr>
          <p:cNvPr id="201752" name="Group 24"/>
          <p:cNvGrpSpPr>
            <a:grpSpLocks/>
          </p:cNvGrpSpPr>
          <p:nvPr/>
        </p:nvGrpSpPr>
        <p:grpSpPr bwMode="auto">
          <a:xfrm>
            <a:off x="5724525" y="1454150"/>
            <a:ext cx="1717675" cy="550863"/>
            <a:chOff x="3606" y="720"/>
            <a:chExt cx="1082" cy="347"/>
          </a:xfrm>
        </p:grpSpPr>
        <p:sp>
          <p:nvSpPr>
            <p:cNvPr id="201753" name="Rectangle 25"/>
            <p:cNvSpPr>
              <a:spLocks noChangeArrowheads="1"/>
            </p:cNvSpPr>
            <p:nvPr/>
          </p:nvSpPr>
          <p:spPr bwMode="auto">
            <a:xfrm>
              <a:off x="3606" y="720"/>
              <a:ext cx="1082" cy="3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1754" name="Text Box 26"/>
            <p:cNvSpPr txBox="1">
              <a:spLocks noChangeArrowheads="1"/>
            </p:cNvSpPr>
            <p:nvPr/>
          </p:nvSpPr>
          <p:spPr bwMode="auto">
            <a:xfrm>
              <a:off x="3928" y="768"/>
              <a:ext cx="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400" b="1">
                  <a:latin typeface="Browallia New" pitchFamily="34" charset="-34"/>
                  <a:cs typeface="Browallia New" pitchFamily="34" charset="-34"/>
                </a:rPr>
                <a:t>ผู้ผลิต</a:t>
              </a:r>
            </a:p>
          </p:txBody>
        </p:sp>
      </p:grpSp>
      <p:grpSp>
        <p:nvGrpSpPr>
          <p:cNvPr id="201755" name="Group 27"/>
          <p:cNvGrpSpPr>
            <a:grpSpLocks/>
          </p:cNvGrpSpPr>
          <p:nvPr/>
        </p:nvGrpSpPr>
        <p:grpSpPr bwMode="auto">
          <a:xfrm>
            <a:off x="5724525" y="2624138"/>
            <a:ext cx="1717675" cy="550862"/>
            <a:chOff x="3606" y="1457"/>
            <a:chExt cx="1082" cy="347"/>
          </a:xfrm>
        </p:grpSpPr>
        <p:sp>
          <p:nvSpPr>
            <p:cNvPr id="201756" name="Rectangle 28"/>
            <p:cNvSpPr>
              <a:spLocks noChangeArrowheads="1"/>
            </p:cNvSpPr>
            <p:nvPr/>
          </p:nvSpPr>
          <p:spPr bwMode="auto">
            <a:xfrm>
              <a:off x="3606" y="1457"/>
              <a:ext cx="1082" cy="3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1757" name="Text Box 29"/>
            <p:cNvSpPr txBox="1">
              <a:spLocks noChangeArrowheads="1"/>
            </p:cNvSpPr>
            <p:nvPr/>
          </p:nvSpPr>
          <p:spPr bwMode="auto">
            <a:xfrm>
              <a:off x="3841" y="1488"/>
              <a:ext cx="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400" b="1">
                  <a:latin typeface="Browallia New" pitchFamily="34" charset="-34"/>
                  <a:cs typeface="Browallia New" pitchFamily="34" charset="-34"/>
                </a:rPr>
                <a:t>ผู้ส่งออก</a:t>
              </a:r>
            </a:p>
          </p:txBody>
        </p:sp>
      </p:grpSp>
      <p:grpSp>
        <p:nvGrpSpPr>
          <p:cNvPr id="201758" name="Group 30"/>
          <p:cNvGrpSpPr>
            <a:grpSpLocks/>
          </p:cNvGrpSpPr>
          <p:nvPr/>
        </p:nvGrpSpPr>
        <p:grpSpPr bwMode="auto">
          <a:xfrm>
            <a:off x="5724525" y="3932238"/>
            <a:ext cx="1743075" cy="550862"/>
            <a:chOff x="3606" y="2281"/>
            <a:chExt cx="1098" cy="347"/>
          </a:xfrm>
        </p:grpSpPr>
        <p:sp>
          <p:nvSpPr>
            <p:cNvPr id="201759" name="Rectangle 31"/>
            <p:cNvSpPr>
              <a:spLocks noChangeArrowheads="1"/>
            </p:cNvSpPr>
            <p:nvPr/>
          </p:nvSpPr>
          <p:spPr bwMode="auto">
            <a:xfrm>
              <a:off x="3606" y="2281"/>
              <a:ext cx="1082" cy="3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1760" name="Text Box 32"/>
            <p:cNvSpPr txBox="1">
              <a:spLocks noChangeArrowheads="1"/>
            </p:cNvSpPr>
            <p:nvPr/>
          </p:nvSpPr>
          <p:spPr bwMode="auto">
            <a:xfrm>
              <a:off x="3802" y="2304"/>
              <a:ext cx="9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400" b="1">
                  <a:latin typeface="Browallia New" pitchFamily="34" charset="-34"/>
                  <a:cs typeface="Browallia New" pitchFamily="34" charset="-34"/>
                </a:rPr>
                <a:t>พ่อค้าปลีก</a:t>
              </a:r>
            </a:p>
          </p:txBody>
        </p:sp>
      </p:grpSp>
      <p:grpSp>
        <p:nvGrpSpPr>
          <p:cNvPr id="201761" name="Group 33"/>
          <p:cNvGrpSpPr>
            <a:grpSpLocks/>
          </p:cNvGrpSpPr>
          <p:nvPr/>
        </p:nvGrpSpPr>
        <p:grpSpPr bwMode="auto">
          <a:xfrm>
            <a:off x="5724525" y="5170488"/>
            <a:ext cx="1819275" cy="550862"/>
            <a:chOff x="3606" y="3061"/>
            <a:chExt cx="1146" cy="347"/>
          </a:xfrm>
        </p:grpSpPr>
        <p:sp>
          <p:nvSpPr>
            <p:cNvPr id="201762" name="Rectangle 34"/>
            <p:cNvSpPr>
              <a:spLocks noChangeArrowheads="1"/>
            </p:cNvSpPr>
            <p:nvPr/>
          </p:nvSpPr>
          <p:spPr bwMode="auto">
            <a:xfrm>
              <a:off x="3606" y="3061"/>
              <a:ext cx="1082" cy="3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1763" name="Text Box 35"/>
            <p:cNvSpPr txBox="1">
              <a:spLocks noChangeArrowheads="1"/>
            </p:cNvSpPr>
            <p:nvPr/>
          </p:nvSpPr>
          <p:spPr bwMode="auto">
            <a:xfrm>
              <a:off x="3850" y="3120"/>
              <a:ext cx="9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400" b="1">
                  <a:latin typeface="Browallia New" pitchFamily="34" charset="-34"/>
                  <a:cs typeface="Browallia New" pitchFamily="34" charset="-34"/>
                </a:rPr>
                <a:t>ผู้บริโภค</a:t>
              </a:r>
            </a:p>
          </p:txBody>
        </p:sp>
      </p:grpSp>
      <p:sp>
        <p:nvSpPr>
          <p:cNvPr id="201764" name="Line 36"/>
          <p:cNvSpPr>
            <a:spLocks noChangeShapeType="1"/>
          </p:cNvSpPr>
          <p:nvPr/>
        </p:nvSpPr>
        <p:spPr bwMode="auto">
          <a:xfrm>
            <a:off x="3003550" y="2032000"/>
            <a:ext cx="1588" cy="6191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65" name="Line 37"/>
          <p:cNvSpPr>
            <a:spLocks noChangeShapeType="1"/>
          </p:cNvSpPr>
          <p:nvPr/>
        </p:nvSpPr>
        <p:spPr bwMode="auto">
          <a:xfrm>
            <a:off x="3003550" y="3201988"/>
            <a:ext cx="1588" cy="7572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66" name="Line 38"/>
          <p:cNvSpPr>
            <a:spLocks noChangeShapeType="1"/>
          </p:cNvSpPr>
          <p:nvPr/>
        </p:nvSpPr>
        <p:spPr bwMode="auto">
          <a:xfrm>
            <a:off x="3003550" y="4510088"/>
            <a:ext cx="1588" cy="688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1767" name="Text Box 39"/>
          <p:cNvSpPr txBox="1">
            <a:spLocks noChangeArrowheads="1"/>
          </p:cNvSpPr>
          <p:nvPr/>
        </p:nvSpPr>
        <p:spPr bwMode="auto">
          <a:xfrm>
            <a:off x="3059113" y="325438"/>
            <a:ext cx="3744912" cy="655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bIns="0">
            <a:spAutoFit/>
          </a:bodyPr>
          <a:lstStyle/>
          <a:p>
            <a:pPr algn="ctr"/>
            <a:r>
              <a:rPr lang="th-TH" sz="4000" b="1">
                <a:latin typeface="Angsana New" pitchFamily="18" charset="-34"/>
              </a:rPr>
              <a:t>กลยุทธ์การสื่อสาร</a:t>
            </a:r>
          </a:p>
        </p:txBody>
      </p:sp>
    </p:spTree>
  </p:cSld>
  <p:clrMapOvr>
    <a:masterClrMapping/>
  </p:clrMapOvr>
  <p:transition spd="slow">
    <p:pull dir="l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/>
              <a:t>คำถาม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593850"/>
          </a:xfrm>
        </p:spPr>
        <p:txBody>
          <a:bodyPr/>
          <a:lstStyle/>
          <a:p>
            <a:r>
              <a:rPr lang="en-US"/>
              <a:t>Q &amp; A</a:t>
            </a:r>
            <a:endParaRPr lang="th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1568450"/>
            <a:ext cx="80010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th-TH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คุณค่าที่ลูกค้าได้รับ (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Customer Delivery Value)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ถือเป็นปลายทางของความรู้สึกรวมสุดท้ายที่มีต่อสินค้าและบริการของบริษัท การที่ลูกค้าจะรู้สึกว่าสินค้าและบริการที่ได้รับจากบริษัทนั้นลูกค้ามักจะเปรียบเทียบระหว่าง คุณค่ารวมของสิ่งที่เขาได้รับ กับต้นทุนรวมที่เขาจะต้องเสียไป ในส่วนของ</a:t>
            </a:r>
            <a:r>
              <a:rPr lang="th-TH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คุณค่ารวมที่ลูกค้าได้รับ (</a:t>
            </a: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Total customer value)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นั้นประกอบด้วยลักษณะของคุณค่าดังต่อไปนี้ 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eaLnBrk="0" hangingPunct="0">
              <a:spcBef>
                <a:spcPct val="1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คุณค่าจากภาพลักษณ์ (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Image value)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หมายถึงคุณค่าที่ลูกค้าได้รับจากตราสินค้าหรือภาพลักษณ์ขององค์ เช่นรถเบนซ์ย่อมมีคุณค่าของภาพลักษณ์ที่ดีกว่ารถฮุนได</a:t>
            </a:r>
          </a:p>
          <a:p>
            <a:pPr eaLnBrk="0" hangingPunct="0">
              <a:spcBef>
                <a:spcPct val="10000"/>
              </a:spcBef>
            </a:pP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คุณค่าของบุคลากร (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Personnel value)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พนักงานบริษัทที่มีความรู้ความเข้าใจในตัวสินค้าและบริการย่อมนำเสนอสินค้าได้ดีกว่าพนักงานที่ไม่ได้รับการอบรม</a:t>
            </a:r>
          </a:p>
          <a:p>
            <a:pPr eaLnBrk="0" hangingPunct="0">
              <a:spcBef>
                <a:spcPct val="10000"/>
              </a:spcBef>
            </a:pP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คุณค่าของบริการ (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Services value)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ร้านค้าที่ให้บริการที่เหนือกว่าคู่แข่งย่อมทำให้ลูกค้าประทับใจและเห็นคุณค่ามากกว่าร้านที่มีบริการไม่ดี</a:t>
            </a:r>
          </a:p>
          <a:p>
            <a:pPr eaLnBrk="0" hangingPunct="0">
              <a:spcBef>
                <a:spcPct val="10000"/>
              </a:spcBef>
            </a:pP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สินค้า (</a:t>
            </a:r>
            <a:r>
              <a:rPr 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Product Value)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ตัวสินค้าที่มีคุณภาพ ประณีต ใช้วัสดุที่ดีย่อมได้รับการมองว่ามีคุณค่ามากกว่าสินค้าที่ทำขึ้นเทียมหรือเลียนแบบ หรือคุณภาพต่ำกว่า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600200" y="381000"/>
            <a:ext cx="6400800" cy="609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/>
            <a:r>
              <a:rPr lang="th-TH" sz="3600" b="1">
                <a:latin typeface="Angsana New" pitchFamily="18" charset="-34"/>
              </a:rPr>
              <a:t>คุณค่าที่ลูกค้าได้รับ (</a:t>
            </a:r>
            <a:r>
              <a:rPr lang="en-US" sz="3600" b="1">
                <a:latin typeface="Angsana New" pitchFamily="18" charset="-34"/>
              </a:rPr>
              <a:t>Customer Delivered Value</a:t>
            </a:r>
            <a:r>
              <a:rPr lang="th-TH" sz="3600" b="1">
                <a:latin typeface="Angsana New" pitchFamily="18" charset="-34"/>
              </a:rPr>
              <a:t>)</a:t>
            </a:r>
            <a:endParaRPr lang="en-US" sz="3600" b="1">
              <a:latin typeface="Angsana New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00200" y="381000"/>
            <a:ext cx="6400800" cy="609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anchor="ctr"/>
          <a:lstStyle/>
          <a:p>
            <a:r>
              <a:rPr lang="th-TH" sz="3600" b="1">
                <a:latin typeface="Angsana New" pitchFamily="18" charset="-34"/>
              </a:rPr>
              <a:t>คุณค่าที่ลูกค้าได้รับ (</a:t>
            </a:r>
            <a:r>
              <a:rPr lang="en-US" sz="3600" b="1">
                <a:latin typeface="Angsana New" pitchFamily="18" charset="-34"/>
              </a:rPr>
              <a:t>Customer Delivered Value</a:t>
            </a:r>
            <a:r>
              <a:rPr lang="th-TH" sz="3600" b="1">
                <a:latin typeface="Angsana New" pitchFamily="18" charset="-34"/>
              </a:rPr>
              <a:t>)</a:t>
            </a:r>
            <a:endParaRPr lang="en-US" sz="3600" b="1">
              <a:latin typeface="Angsana New" pitchFamily="18" charset="-34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1508125"/>
            <a:ext cx="86868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th-TH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ต้นทุนรวมที่ลูกค้าเสียไป (</a:t>
            </a: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Total Customer Costs)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หมายถึงค่าใช้จ่ายที่ลูกค้าเสียไปทั้งในแง่ของความรู้สึกและตัวเงิน หากต้นทุนรวมที่ลูกค้าได้รับน้อยกว่าต้นทุนรวมที่ลูกค้าเสียไปก็จะทำให้ลูกอาจจะรู้สึกไม่คุ้มและไม่พึงพอใจ ต้นทุนรวมของลูกค้าประกอบองค์ประกอบหลัก 4 องค์ประกอบคือ</a:t>
            </a:r>
          </a:p>
          <a:p>
            <a:pPr eaLnBrk="0" hangingPunct="0">
              <a:spcBef>
                <a:spcPct val="10000"/>
              </a:spcBef>
            </a:pP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ต้นทุนด้านการเงิน (</a:t>
            </a: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Monetary cost</a:t>
            </a:r>
            <a:r>
              <a:rPr lang="th-TH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หมายถึงมูลค่าเป็นตัวเงินที่ลูกค้าต้องเสียเพื่อให้ได้มาซึ่งสินค้าและบริการ</a:t>
            </a:r>
          </a:p>
          <a:p>
            <a:pPr eaLnBrk="0" hangingPunct="0">
              <a:spcBef>
                <a:spcPct val="10000"/>
              </a:spcBef>
            </a:pP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ต้นทุนด้านเวลา (</a:t>
            </a: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Time cost)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หมายถึงเวลาที่ลูกค้าต้องเสียไปเพื่อเลือกซื้อหรือเข้าไปใช้บริการนั้นๆ</a:t>
            </a:r>
          </a:p>
          <a:p>
            <a:pPr eaLnBrk="0" hangingPunct="0">
              <a:spcBef>
                <a:spcPct val="10000"/>
              </a:spcBef>
            </a:pP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ต้นทุนด้านแรง พลังงาน (</a:t>
            </a: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Energy cost)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เป็นต้นทุนที่ลูกค้าต้องใช้เพื่อให้ได้มาซึ่งสินค้าและบริการนั้น เช่นสินค้าที่ลูกค้าอยากได้อยู่ต่างตึกทำให้ลูกค้าต้องเดินไปรับของ</a:t>
            </a:r>
          </a:p>
          <a:p>
            <a:pPr eaLnBrk="0" hangingPunct="0">
              <a:spcBef>
                <a:spcPct val="10000"/>
              </a:spcBef>
            </a:pP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ต้นทุนด้านจิตใจ (</a:t>
            </a: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Psychic cost)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เป็นต้นทุนที่ลูกค้าต้องเสียไปเพื่อให้ได้สินค้าและบริการ เช่นลูกค้ารอคอยอัลบั้มเพลงชุดใหม่ของนักร้องดังแต่เมื่ออัลบั้มวางจำหน่ายและลูกค้าได้ฟังและรู้สึกไม่ประทับใจ ก็จะเป็นต้นทุนที่สูงในแง่จิตใจ</a:t>
            </a: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38200" y="2209800"/>
            <a:ext cx="7010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68580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48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กำหนดแผนกลยุทธ์การตลาด</a:t>
            </a:r>
          </a:p>
          <a:p>
            <a:pPr eaLnBrk="0" hangingPunct="0">
              <a:spcBef>
                <a:spcPct val="50000"/>
              </a:spcBef>
            </a:pPr>
            <a:r>
              <a:rPr lang="th-TH" sz="48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เพื่อการส่งออก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90600" y="44196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(Strategic Plan Formulation)</a:t>
            </a:r>
          </a:p>
        </p:txBody>
      </p:sp>
    </p:spTree>
  </p:cSld>
  <p:clrMapOvr>
    <a:masterClrMapping/>
  </p:clrMapOvr>
  <p:transition spd="slow">
    <p:pull dir="d"/>
  </p:transition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689</TotalTime>
  <Words>3330</Words>
  <Application>Microsoft Office PowerPoint</Application>
  <PresentationFormat>On-screen Show (4:3)</PresentationFormat>
  <Paragraphs>619</Paragraphs>
  <Slides>68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Arial</vt:lpstr>
      <vt:lpstr>Angsana New</vt:lpstr>
      <vt:lpstr>Times New Roman</vt:lpstr>
      <vt:lpstr>Garamond</vt:lpstr>
      <vt:lpstr>Verdana</vt:lpstr>
      <vt:lpstr>Wingdings</vt:lpstr>
      <vt:lpstr>Tahoma</vt:lpstr>
      <vt:lpstr>FreesiaUPC</vt:lpstr>
      <vt:lpstr>Browallia New</vt:lpstr>
      <vt:lpstr>FreesiaDSE</vt:lpstr>
      <vt:lpstr>ITC Avant Garde Gothic Demi</vt:lpstr>
      <vt:lpstr>AngsanaUPC</vt:lpstr>
      <vt:lpstr>Arial Narrow</vt:lpstr>
      <vt:lpstr>Helvetica</vt:lpstr>
      <vt:lpstr>BrowalliaUPC</vt:lpstr>
      <vt:lpstr>Level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คำถาม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atc</cp:lastModifiedBy>
  <cp:revision>47</cp:revision>
  <dcterms:created xsi:type="dcterms:W3CDTF">2005-05-26T04:18:30Z</dcterms:created>
  <dcterms:modified xsi:type="dcterms:W3CDTF">2011-08-04T12:59:40Z</dcterms:modified>
</cp:coreProperties>
</file>