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6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649" autoAdjust="0"/>
  </p:normalViewPr>
  <p:slideViewPr>
    <p:cSldViewPr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AA26E-45B3-4FA7-ABD0-4EDB968F420E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8CE89-3E81-4BCA-8893-DF6DA9A9A0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CE89-3E81-4BCA-8893-DF6DA9A9A09C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089298-3BD4-44A6-90A4-BD7AFD9629A6}" type="datetimeFigureOut">
              <a:rPr lang="en-US" smtClean="0"/>
              <a:t>8/4/2011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CB9FF4A-85E6-478D-8F32-023486E4409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400800" cy="1600200"/>
          </a:xfrm>
        </p:spPr>
        <p:txBody>
          <a:bodyPr>
            <a:normAutofit/>
          </a:bodyPr>
          <a:lstStyle/>
          <a:p>
            <a:r>
              <a:rPr lang="th-TH" sz="7200" dirty="0" smtClean="0"/>
              <a:t>วิชา การดำรงชาติไทย</a:t>
            </a:r>
            <a:endParaRPr lang="en-US" sz="7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305800" cy="1981200"/>
          </a:xfrm>
        </p:spPr>
        <p:txBody>
          <a:bodyPr>
            <a:noAutofit/>
          </a:bodyPr>
          <a:lstStyle/>
          <a:p>
            <a:r>
              <a:rPr lang="th-TH" sz="9600" dirty="0" smtClean="0"/>
              <a:t>สือการเรียนการสอน</a:t>
            </a:r>
            <a:endParaRPr lang="en-US" sz="9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572000"/>
          </a:xfrm>
        </p:spPr>
        <p:txBody>
          <a:bodyPr>
            <a:normAutofit/>
          </a:bodyPr>
          <a:lstStyle/>
          <a:p>
            <a:pPr algn="thaiDist">
              <a:buNone/>
            </a:pPr>
            <a:r>
              <a:rPr lang="th-TH" sz="2800" dirty="0" smtClean="0"/>
              <a:t>		ลักษณะ</a:t>
            </a:r>
            <a:r>
              <a:rPr lang="th-TH" sz="2800" dirty="0" smtClean="0"/>
              <a:t>ทางภูมิศาสตร์ของประเทศไทยนั้น  สามารถศึกษาได้จากลักษณะของที่ตั้ง  ลักษณะภูมิประเทศ  และภูมิอากาศ  ภูมิประเทศส่วนใหญ่ของไทยเป็นที่ราบลุ่มแม่น้ำ  โดยเฉพาะในภาคกลางของประเทศ  ซึ่งเป็นแหล่งเพาะปลูกและแหล่งอาหารที่สำคัญ  จึงมีผู้คนอาศัยอยู่กันอย่างหนาแน่น  อีกทั้งการคมนาคมมีความสะดวกในการสัญจร  และการขนส่งผลผลิต  วัตถุดิบ  หรือสินค้าสำเร็จรูปต่าง ๆ ทั้งยังเป็นที่ตั้งเมืองหลวงของราชอาณาจักรไทย  ตั้งแต่สมัยกรุงศรีอยุธยา  กรุงธนบุรี  และกรุงรัตนโกสินทร์  ปัจจัยที่มีอิทธิพลต่อการตั้งถิ่นฐานและการดำรงชีวิตของคนไทยตั้งแต่อดีตจนถึงปัจจุบัน  มีดังนี้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 ปัจจัยสำคัญในการตั้งถิ่นฐานของชนชาติไทย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/>
              <a:t>	ที่ตั้ง</a:t>
            </a:r>
            <a:r>
              <a:rPr lang="th-TH" sz="2800" b="1" dirty="0" smtClean="0"/>
              <a:t>  </a:t>
            </a:r>
            <a:r>
              <a:rPr lang="th-TH" sz="2800" dirty="0" smtClean="0"/>
              <a:t>ประเทศไทยอยู่ในภูมิภาคเอเชียตะวันออกเฉียงใต้  อยู่ในคาบสมุทรอินโดจีน  มีอาณาเขตติดต่อกับประเทศเพื่อนบ้าน  ดังนี้</a:t>
            </a:r>
            <a:br>
              <a:rPr lang="th-TH" sz="2800" dirty="0" smtClean="0"/>
            </a:br>
            <a:r>
              <a:rPr lang="th-TH" sz="2800" dirty="0" smtClean="0"/>
              <a:t>               ทิศเหนือ  ติดกับ  สหภาพพม่า  สาธารณรัฐประชาธิปไตยประชาชนลาว</a:t>
            </a:r>
            <a:br>
              <a:rPr lang="th-TH" sz="2800" dirty="0" smtClean="0"/>
            </a:br>
            <a:r>
              <a:rPr lang="th-TH" sz="2800" dirty="0" smtClean="0"/>
              <a:t>               ทิศตะวันออก  ติดกับ  สาธารณรัฐประชาธิปไตยประชาชนลาว  กัมพูชาประชาธิปไตย  อ่าวไทย</a:t>
            </a:r>
            <a:br>
              <a:rPr lang="th-TH" sz="2800" dirty="0" smtClean="0"/>
            </a:br>
            <a:r>
              <a:rPr lang="th-TH" sz="2800" dirty="0" smtClean="0"/>
              <a:t>               ทิศตะวันตก  ติดกับ  สหภาพพม่า  ทะเลอันดามัน</a:t>
            </a:r>
            <a:br>
              <a:rPr lang="th-TH" sz="2800" dirty="0" smtClean="0"/>
            </a:br>
            <a:r>
              <a:rPr lang="th-TH" sz="2800" dirty="0" smtClean="0"/>
              <a:t>               ทิศใต้  ติดกับ  มาเลเซีย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h-TH" b="1" dirty="0" smtClean="0"/>
              <a:t>	</a:t>
            </a:r>
            <a:r>
              <a:rPr lang="th-TH" sz="3000" b="1" dirty="0" smtClean="0"/>
              <a:t>ลักษณะ</a:t>
            </a:r>
            <a:r>
              <a:rPr lang="th-TH" sz="3000" b="1" dirty="0" smtClean="0"/>
              <a:t>ภูมิประเทศและภูมิอากาศ  </a:t>
            </a:r>
            <a:r>
              <a:rPr lang="th-TH" sz="3000" dirty="0" smtClean="0"/>
              <a:t>ประเทศไทยตั้งอยู่ในเขตร้อน  มีอุณหภูมิสูงตลอดปี  มีอาณาเขตติดต่อกับทะเลทั้ง 2 ด้าน  จึงเป็นศูนย์กลางทั้งทางด้านเศรษฐกิจ  และการคมนาคม  อีกทั้งยังตั้งอยู่ในเขตมรสุมที่มีความชุ่มาชื้น  จึงเป็นประโยชน์ในด้านการเพาะปลูกเป็นอย่างมาก</a:t>
            </a:r>
            <a:br>
              <a:rPr lang="th-TH" sz="3000" dirty="0" smtClean="0"/>
            </a:br>
            <a:r>
              <a:rPr lang="th-TH" sz="3000" dirty="0" smtClean="0"/>
              <a:t>               ภาคเหนือ  เป็นพื้นที่ที่มีภูเขาและหุบเขาจำนวนมาก  อันเป็นแหล่งกำเนิดของแม่น้ำหลายสาย  ซึ่งส่วนใหญ่จะไหลลงสู่บริเวณที่ราบภาคกลางของประเทศ  มีอากาศค่อนข้างเย็น  และมีอุณหภูมิค่อนข้างต่ำมากในฤดูหนาว</a:t>
            </a:r>
            <a:br>
              <a:rPr lang="th-TH" sz="3000" dirty="0" smtClean="0"/>
            </a:br>
            <a:r>
              <a:rPr lang="th-TH" sz="3000" dirty="0" smtClean="0"/>
              <a:t>               ภาคตะวันออกเฉียงเหนือ  มีลักษณะแยกตัวออกจากภาคเหนือและภาคกลาง  เพราะการแยกตัวของแผ่นดินทำให้เกิดขอบสูง  มีอากาศค่อนข้างร้อนและแห้งแล้งมากในฤดูร้อน  และหนาวจัดในฤดูหนาว</a:t>
            </a:r>
            <a:br>
              <a:rPr lang="th-TH" sz="3000" dirty="0" smtClean="0"/>
            </a:br>
            <a:r>
              <a:rPr lang="th-TH" sz="3000" dirty="0" smtClean="0"/>
              <a:t>               ภาคตะวันออก  ส่วนใหญ่ประกอบด้วยภูเขา  แนวเทือกเขา  มีที่ราบแคบ ๆ ตอนบน  และบริเวณชายฝั่งทะเล  มีฝนตกชุกคล้ายภาคใต้</a:t>
            </a:r>
            <a:br>
              <a:rPr lang="th-TH" sz="300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dirty="0" smtClean="0"/>
              <a:t>	</a:t>
            </a:r>
            <a:r>
              <a:rPr lang="th-TH" sz="3000" dirty="0" smtClean="0"/>
              <a:t>ภาค</a:t>
            </a:r>
            <a:r>
              <a:rPr lang="th-TH" sz="3000" dirty="0" smtClean="0"/>
              <a:t>กลาง  เป็นแหล่งที่ราบดินตะกอนที่น้ำพัดพาโคลนตะกอนมาทับถมจนหนา  มีแม่น้ำหลายสายไหลผ่าน  ซึ่งเป็นหัวใจสำคัญของประเทศ  เช่น  แม่น้ำเจ้าพระยา  และสาขา ปิง วัง ผม น่าน  เป็นต้น  ฤดูร้อนไม่ร้อนจัด  และฤดูหนาวอากาศค่อนข้างเย็นแต่ไม่หนาวจัด</a:t>
            </a:r>
            <a:br>
              <a:rPr lang="th-TH" sz="3000" dirty="0" smtClean="0"/>
            </a:br>
            <a:r>
              <a:rPr lang="th-TH" sz="3000" dirty="0" smtClean="0"/>
              <a:t>               ภาคตะวันตก  ประกอบด้วยภูเขาและเทือกเขาที่ต่อเนื่องจากภูเขาในภาคเหนือและทอดยาวลงไปทางภาคใต้</a:t>
            </a:r>
            <a:br>
              <a:rPr lang="th-TH" sz="3000" dirty="0" smtClean="0"/>
            </a:br>
            <a:r>
              <a:rPr lang="th-TH" sz="3000" dirty="0" smtClean="0"/>
              <a:t>               ภาคใต้  เป็นแหลมยื่นไปในทะเล  มีแนวเทือกเขาทอดยาวลงไป  มีอากาศชุ่มชื้น  ฝนตกค่อนข้างชุก</a:t>
            </a:r>
            <a:br>
              <a:rPr lang="th-TH" sz="3000" dirty="0" smtClean="0"/>
            </a:br>
            <a:r>
              <a:rPr lang="th-TH" sz="3000" dirty="0" smtClean="0"/>
              <a:t>          จากการศึกษาสภาพทางภูมิศาสตร์ของประเทศไทยดังกล่าว  สังเกตได้ว่า  ภูมิประเทศส่วนใหญ่ของไทยเป็นที่ราบลุ่มแม่น้ำ  โดยเฉพาะเมืองหลวงของไทยทั้ง 3 สมัย  ล้วนตั้งอยู่ในบริเวณที่ราบลุ่มแม่น้ำเจ้าพระยาตอนล่าง  ซึ่งเป็นพื้นที่อุดมสมบูรณ์  มีฝนตกพอเพียง  จึงให้เพาะปลูกได้ผลดี  หรือในบริเวณที่มีน้ำท่วมขัง  ก็จะเลือกพันธุ์พืชที่สามารถขึ้นอยู่ได้  ส่วนในบริเวณที่เป็นเนินสูง  หรือที่ลาดเชิงเขา  ก็มักปลูกพืชแบบขั้นบันได  เป็นต้น</a:t>
            </a:r>
            <a:br>
              <a:rPr lang="th-TH" sz="300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dirty="0" smtClean="0"/>
              <a:t>	สำหรับ</a:t>
            </a:r>
            <a:r>
              <a:rPr lang="th-TH" sz="2800" dirty="0" smtClean="0"/>
              <a:t>ที่อยู่อาศัยก็จะมีลักษณะเป็นบ้านที่ยกพื้นสูง  มีใต้ถุนบ้านเพื่อให้พ้นน้ำที่จะท่วมในฤดูฝน  และสามารถเป็นที่พักผ่อน  หรือเลี้ยงสัตว์ใต้ถุนบ้านได้ในฤดูร้อน  ส่วนหลังคาจะสูงและลาดเอียง  เพื่อระบายความร้อน  และถ่ายเทน้ำฝนได้อย่างรวดเร็ว</a:t>
            </a:r>
            <a:br>
              <a:rPr lang="th-TH" sz="2800" dirty="0" smtClean="0"/>
            </a:br>
            <a:r>
              <a:rPr lang="th-TH" sz="2800" dirty="0" smtClean="0"/>
              <a:t>          การอาศัยอยู่ใกล้แหล่งน้ำ  มีผลต่อการประกอบอาชีพและการดำเนินชีวิตของคนไทย  คือ  ใช้ประโยชน์จากแหล่งน้ำและจับสัตว์น้ำควบคู่กันไป  อีกทั้งยังนำทรัพยากรธรรมชาติมาใช้ประโยชน์เพื่อเพิ่มรายได้ของตน  เช่น  การนำใบตองมาห่อขนม  ใบบัวใช้ห่อข้าว  ก้านมะพร้าวใช้ทำไม้กวาด  เป็น</a:t>
            </a:r>
            <a:r>
              <a:rPr lang="th-TH" sz="2800" dirty="0" smtClean="0"/>
              <a:t>ต้น </a:t>
            </a:r>
            <a:endParaRPr 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/>
              <a:t>	</a:t>
            </a:r>
            <a:r>
              <a:rPr lang="th-TH" sz="2800" b="1" dirty="0" smtClean="0"/>
              <a:t>ดินแดน</a:t>
            </a:r>
            <a:r>
              <a:rPr lang="th-TH" sz="2800" b="1" dirty="0" smtClean="0"/>
              <a:t>ประเทศไทยในปัจจุบันเคยเป็นที่ตั้งถิ่นฐานของชนชาติต่างๆ ในอดีตมากมาย คือ </a:t>
            </a: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sz="2800" dirty="0" smtClean="0"/>
              <a:t>1. อาณาจักรฟูนัน   พุทธศตวรรษที่  6-11 ( ประมาณระหว่าง พ.ศ. 500-1100เชื่อว่าบรรพบุรุษอพยพมาจาก ประเทศอินเดียถิ่นฐานอยู่ บริเวณปากนํ้าโขงในกัมพูชา   แผ่ขยายมาถึงภาคตะวันออกเฉียงเหนือของไทยและภาคใต้ของลาว ไม่ปรากฏศูนย์ กลางอย่างแน่ชัด มีการปกครองเเบบเทวราช และมีวัฒนธรรมแบบพราหมณ์ - ฮินดู หลักฐานที่ค้นพบ คือเครื่องประดับเทวรูป เหรียญตรา</a:t>
            </a:r>
            <a:br>
              <a:rPr lang="th-TH" sz="2800" dirty="0" smtClean="0"/>
            </a:br>
            <a:r>
              <a:rPr lang="th-TH" sz="2800" dirty="0" smtClean="0"/>
              <a:t>2.อาณาจักรนครศรีธรรมราช(ตามพรลิงค์) </a:t>
            </a:r>
            <a:br>
              <a:rPr lang="th-TH" sz="2800" dirty="0" smtClean="0"/>
            </a:br>
            <a:r>
              <a:rPr lang="th-TH" sz="2800" dirty="0" smtClean="0"/>
              <a:t>พุทธศตวรรษที่ 7-19 (พ.ศ.600-1900)จากหลักจดหมายเหตุจีนและเอกสารอินเดีย เชื่อว่าเมืองหลวงอยู่ทีนครศรีธรรมราช จากหลักฐานร่องรอยคูเมืองและกำแพงใหญ่ ศาสนาพุทธลัทธิลังกาวงศ์ พระพุทธสิหิงค์ เป็นต้น เคยเป็นอาณาจักรที่เจริญรุ่งเรืองมากต่อมาตกเป็นส่วนหนึ่งของอา ณาจักรศรีวิชัย ทวาราวดี และสุโขทัย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2.4 วัฒนธรรมและความรุ่งเรืองของรัฐโบราณในดินแดนประเทศไทย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h-TH" sz="2800" b="1" dirty="0" smtClean="0"/>
              <a:t>	</a:t>
            </a:r>
            <a:r>
              <a:rPr lang="th-TH" sz="2800" dirty="0" smtClean="0"/>
              <a:t>3.</a:t>
            </a:r>
            <a:r>
              <a:rPr lang="th-TH" sz="2800" dirty="0" smtClean="0"/>
              <a:t>อาณาจักรขอม พุทธศตวรรษที่ 11-19 (ระหว่าง พ.ศ. 1000-1900) มีอาณาจักรอยู่บริเวณปากแม่น้ำโขง กัมพูชา </a:t>
            </a:r>
            <a:br>
              <a:rPr lang="th-TH" sz="2800" dirty="0" smtClean="0"/>
            </a:br>
            <a:r>
              <a:rPr lang="th-TH" sz="2800" dirty="0" smtClean="0"/>
              <a:t>ภาคตะวันออกเฉียงเหนือของไทย สืบต่อจากอาณาจักรฟูนัน มีความเจริญรุ่งเรืองมาก รับวัฒนธรรมจากอินเดีย </a:t>
            </a:r>
            <a:br>
              <a:rPr lang="th-TH" sz="2800" dirty="0" smtClean="0"/>
            </a:br>
            <a:r>
              <a:rPr lang="th-TH" sz="2800" dirty="0" smtClean="0"/>
              <a:t>ปกครองแบบเทวราช  ระบบจตุสดมภ์ คือ เวียง วัง คลัง นา นับถือศาสนาพราหมณ์ มีการสร้างเทวรูปและปราสาทหิน</a:t>
            </a:r>
            <a:br>
              <a:rPr lang="th-TH" sz="2800" dirty="0" smtClean="0"/>
            </a:br>
            <a:r>
              <a:rPr lang="th-TH" sz="2800" dirty="0" smtClean="0"/>
              <a:t>ที่สำคัญ คือ นครวัด - นครธม ซึ่งนับเป็นสิ่งมหัศจรรย์ของโลก และปราสาทหินอื่นๆในดินแดนภาตะวันออกเฉียงเหนือ</a:t>
            </a:r>
            <a:br>
              <a:rPr lang="th-TH" sz="2800" dirty="0" smtClean="0"/>
            </a:br>
            <a:r>
              <a:rPr lang="th-TH" sz="2800" dirty="0" smtClean="0"/>
              <a:t>ของไทยมากมาย</a:t>
            </a:r>
            <a:br>
              <a:rPr lang="th-TH" sz="2800" dirty="0" smtClean="0"/>
            </a:br>
            <a:r>
              <a:rPr lang="th-TH" sz="2800" dirty="0" smtClean="0"/>
              <a:t>4.อาณาจักรโคตรบูร พุทธศตวรรษที่ 11-15 (ระหว่าง พ.ศ.1000-1500) ตั้งอยู่บริเวณภาคตะวันออกเฉียงเหนือของไทยและตอนกลางของลาว เชื่อว่าเมืองหลวงโคตรบูรตั้งอยู่บนฝั่งซ้ายของแม่น้ำโขง คือ เมืองท่าแชกของลาวอาณาจักรนี้นับถือพุทธศาสนา มีการสร้างพระเจดีย์สำคัญ คือ พระธาตุพนม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h-TH" sz="2800" dirty="0" smtClean="0"/>
              <a:t>	5.</a:t>
            </a:r>
            <a:r>
              <a:rPr lang="th-TH" sz="2800" dirty="0" smtClean="0"/>
              <a:t>อาณาจักรทวาราวดี พุทธศตวรรษที่ 11-16 (ระหว่าง พ.ศ. 1000-1600) เป็นอาณาจักรใหญ่ตั้งอยู่บริเวณภาคเหนือ ภาคกลางของไทย ถึงหัวเมืองมอญ เจริญรุ่งเรืองพร้อมกับอาณาจักรขอมศูนย์กลางไม่ปรากฎแน่ชัด มีการสันนิษฐาน 3 กลุ่ม คือ เมืองนครปฐม  กลุ่มสองว่าอยู่ที่เมืองอู่ทอง สุพรรณบุรีและกลุ่มสามว่าอยู่ที่ ตำบลคูบัว จังหวัดราชบุรี ซึ่งมีหลักฐานต่าง ๆ มากมายในด้านพุทธศาสนาและศิลปวัฒนธรรมจากอินเดีย เช่นพระพุทธรูป รูปคน รูปเทวดา พระโพธิสัตว์ ธรรมจักรเหรียญตรา ศิลาจารึก เป็นต้น และหลักฐานของไทย ได้แก่ ตำนานมูลศาสนา และตำนานจามเทวีวงศ์</a:t>
            </a:r>
            <a:br>
              <a:rPr lang="th-TH" sz="2800" dirty="0" smtClean="0"/>
            </a:br>
            <a:r>
              <a:rPr lang="th-TH" sz="2800" dirty="0" smtClean="0"/>
              <a:t>6.อาณาจักรละโว้ พุทธศตวรรษที่ 11- 19 (ระหว่าง พ.ศ. 1000-1900) สืบทอดความเจริญต่อจากอาณาจักรทวาราวดี เชื่อว่าละโว้ คือ เมืองลพบุรี ตามตำนานพงศาวดารเมืองเหนือเคยตกอยู่ใต้อำนาจขอม จึงรับวัฒนธรรมจากทวาราวดีและขอมไว้มากมาย เช่น พระปรางค์สามยอด สร้างตามแบบขอมละโว้เคยติดต่อกับจีน แต่ต่อมาตกอยู่ใต้ การปกครองของอยุธยา</a:t>
            </a:r>
            <a:br>
              <a:rPr lang="th-TH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h-TH" sz="2800" dirty="0" smtClean="0"/>
              <a:t>	</a:t>
            </a:r>
            <a:r>
              <a:rPr lang="th-TH" sz="2800" dirty="0" smtClean="0"/>
              <a:t>7. อาณาจักรศรีวิชัย พุทธสตวรรษ ที่ 11-17 (ระหว่างพ.ศ. 1000-1700) ตั้งอยู่บริเวณตอนใต้ของไทยตลอดแหลมมลายู เกาะสุมาตรา และชวา ศูนย์กลางเชื่อว่าตั้งอยู่ที่ เมืองไชยาสุราษฎร์ธานีซึ่งมีหลักฐานคือ พระบรมธาตุไชยา ซากกำแพงเมือง และโบราณวัตถุมากมาย บ้างก็เชื่อว่าอยู่ที่เมืองปาเล็มบัง เกาะสุมาตรา ซึ่งมีมหาสถูปบุโรพุทโธ และสิ่งก่อสร้างตามคติศาสนาพุทธ นิกายมหายาน และศาสนาพราหมณ์</a:t>
            </a:r>
            <a:br>
              <a:rPr lang="th-TH" sz="2800" dirty="0" smtClean="0"/>
            </a:br>
            <a:r>
              <a:rPr lang="th-TH" sz="2800" dirty="0" smtClean="0"/>
              <a:t>8. อาณาจักรโยนก เชียงแสน พุทธศตวรรษที่ 14-15 (ระหว่าง พ.ศ.1300-1500) เชื่อว่าผู้นำกลุ่มคนไทยชื่อ สิงหนวัติ ได้สร้างเมืองนาคพันธุ์สิงหนวัตินคร (อำเภอเชียงแสน จังหวัดเชียงราย ต่อมา คือ อาณาจักรโยนกนคร มีเมืองเชียงแสนเป็นราชธานี  มีอาณาเขตถึงตังเกี๋ยของเวียดนาม ถึงแม่น้ำสาละวิน รัฐฉานของพม่า และยูนาน   ของจีนจนถึงลุ่มน้ำเจ้าพระยาตอนบน  ต่อมาสร้างเมืองใหม่คือเวียงสีทองไชยนารายณ์ และไชยปราการ (อำเภอฝาง จังหวัดเชียงใหม่)เป็นเมืองหลวง ต่อมาถูกขอมรุกรานและถูกน้ำท่วมบ้านเมืองพังพินาศล่มสลายไป</a:t>
            </a:r>
            <a:br>
              <a:rPr lang="th-TH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h-TH" dirty="0" smtClean="0"/>
              <a:t>	</a:t>
            </a:r>
            <a:r>
              <a:rPr lang="th-TH" sz="3000" dirty="0" smtClean="0"/>
              <a:t>9.อาณาจักรหริภุญชัย (ลำพูน) (ประมาณ พ.ศ.1310-1835) กำเนิดหลังอาณาจักรโยนกเชียงแสน ตั้งอยู่บริเวณที่ราบลุ่มแม่น้ำปิงตอนบน (จังหวัดลำพูนในปัจจุบัน) ตามตำนานจามเทวีวงศ์  กล่าวว่า กษัตริย์องค์แรก คือ พระนางจามเทวี  ต่อมาสร้างเมืองเชลางค์นคร (ลำปาง) อยู่ในลุ่มน้ำวัง มีความเลื่อมใส พุทธศาสนาและก่อสร้างสิ่งต่าง ๆ มากมายที่สำคัญ เช่น เจดีย์วัดกู่กุดหรือวัดจามเทวีลำพูนเจดีย์ช้าง ยืนวัดพระธาตุหริภุญชัยต่อมาตกอยู่ใต้การปกครองของอาณาจักรล้าน นาของพ่อขุนมังราย</a:t>
            </a:r>
            <a:br>
              <a:rPr lang="th-TH" sz="3000" dirty="0" smtClean="0"/>
            </a:br>
            <a:r>
              <a:rPr lang="th-TH" sz="3000" dirty="0" smtClean="0"/>
              <a:t>10.อาณาจักรล้านนา (เชียงใหม่) (ประมาณ พ.ศ.1804-2432) พ่อขุนมังรายเจ้าเมืองเงินยางต่อมาสร้างเมืองเชียงรายขึ้น เมื่อได้หริภุญชัยไว้ในอำนาจ  แล้ว ปี พ.ศ. 1839 ได้สร้างเมืองหลวงใหม่ คือ นพบุรีศรีนครพิงค์เชียงใหม่  พ่อขุนมังรายเป็นพระสหายกับ</a:t>
            </a:r>
            <a:br>
              <a:rPr lang="th-TH" sz="3000" dirty="0" smtClean="0"/>
            </a:br>
            <a:r>
              <a:rPr lang="th-TH" sz="3000" dirty="0" smtClean="0"/>
              <a:t>พ่อขุนรามคำแหงมหาราชแห่งสุโขทัยอาณา   จักรล้านนา มีความเจริญมากในด้านศิลปวัฒนธรรมต่าง ๆ มีตัวอักษรเป็นของตนเอง นับถือพุทธศาสนาลัทธิลังกาวงศ์แบบสุโขทัย ล้านนาตกเป็นเมืองขึ้นอาณาจักรอยุธยาและพม่าบ้าง เป็นอิสระบ้างจนถึงสมัยรัตนโกสินทร์รัชกาลที่ 5 ได้รวมอาณาจักรล้านนาเข้าอยู่ในราชอาณาจักรไทยด้วย</a:t>
            </a:r>
            <a:r>
              <a:rPr lang="th-TH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 ความหมายและความสำคัญของประวัติศาสตร์</a:t>
            </a:r>
          </a:p>
          <a:p>
            <a:pPr lvl="1">
              <a:buNone/>
            </a:pPr>
            <a:r>
              <a:rPr lang="th-TH" dirty="0" smtClean="0"/>
              <a:t>    		</a:t>
            </a:r>
            <a:r>
              <a:rPr lang="th-TH" sz="2800" dirty="0" smtClean="0"/>
              <a:t>ประวัติศาสตร์ คือ </a:t>
            </a:r>
            <a:r>
              <a:rPr lang="th-TH" sz="2800" dirty="0" smtClean="0"/>
              <a:t>การศึกษาเรื่องราวต่าง ๆ ของมนุษย์ในช่วงเวลาหนึ่ง ๆ ด้วยจากหลักฐานเอกสารต่าง ๆ รวมไปถึง คำบอกเล่า นิทาน ตำนานต่าง ๆ ซึ่งเรื่องราว หรือหลักฐานเหล่านั้นเป็นเรื่องที่มีความสำคัญอันส่งผลสืบเนื่องจากช่วงเวลาหนึ่งไปจนถึงช่วงเวลาหนึ่ง ด้วยระเบียบวิธีการทางประวัติศาสตร์</a:t>
            </a:r>
            <a:br>
              <a:rPr lang="th-TH" sz="2800" dirty="0" smtClean="0"/>
            </a:br>
            <a:r>
              <a:rPr lang="th-TH" sz="2800" dirty="0" smtClean="0"/>
              <a:t>	ความสำคัญ</a:t>
            </a:r>
            <a:r>
              <a:rPr lang="th-TH" sz="2800" dirty="0" smtClean="0"/>
              <a:t>ของประวัติศาสตร์ คือ เป็นการสร้างความรู้ ความเข้าใจถึงที่มาที่ไปของกลุ่มชน ก่อให้เกิดความรักและสามัคคี สำนึกรู้และเกิดความภาคภูมิใจในกลุ่มของตน </a:t>
            </a:r>
            <a:endParaRPr lang="th-TH" sz="2800" dirty="0" smtClean="0"/>
          </a:p>
          <a:p>
            <a:pPr lvl="1"/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บทที่ 1 ประวัติความเป็นมาและสาระสำคัญของประวัติศาสตร์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3.1 ประวัติความเป็นมาของอาณาจักรสุโขทัย</a:t>
            </a:r>
          </a:p>
          <a:p>
            <a:pPr>
              <a:buNone/>
            </a:pPr>
            <a:r>
              <a:rPr lang="th-TH" sz="2800" b="1" dirty="0" smtClean="0"/>
              <a:t>   อาณาจักร</a:t>
            </a:r>
            <a:r>
              <a:rPr lang="th-TH" sz="2800" b="1" dirty="0" smtClean="0"/>
              <a:t>สุโขทัย </a:t>
            </a:r>
            <a:r>
              <a:rPr lang="th-TH" sz="2800" dirty="0" smtClean="0"/>
              <a:t>เกิดจากความรักชาติ ความเสียสละ และความสามารถของบรรพบุรุษไทย ในตอนปลายพุทธศตวรรษที่ 18 ได้มีพัฒนาการที่เป็นปึกแผ่นมั่นคง มีความเจริญก้าวหน้า   ด้านการเมืองการปกครอง ด้านเศรษฐกิจ ด้านสังคม ด้านศิลปวัฒนธรรม จากผลงานและความสามารถของบรรพบุรุษไทยเป็นผู้สร้างมรดกทางวัฒนธรรม และเป็นรากฐานของการพัฒนาชาติบ้านเมืองสืบทอดมาเป็นลำดับ</a:t>
            </a:r>
            <a:endParaRPr lang="th-TH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บทที่ 3 ประวัติศาสตร์การดำรงชาติไทยสมัยสุโขทัย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724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h-TH" sz="2800" b="1" dirty="0" smtClean="0"/>
              <a:t>การสถาปนาอาณาจักร</a:t>
            </a:r>
            <a:r>
              <a:rPr lang="th-TH" sz="2800" b="1" dirty="0" smtClean="0"/>
              <a:t>สุโขทัย</a:t>
            </a:r>
          </a:p>
          <a:p>
            <a:pPr>
              <a:buNone/>
            </a:pPr>
            <a:r>
              <a:rPr lang="th-TH" sz="2800" dirty="0" smtClean="0"/>
              <a:t>	อาณาจักร</a:t>
            </a:r>
            <a:r>
              <a:rPr lang="th-TH" sz="2800" dirty="0" smtClean="0"/>
              <a:t>สุโขทัย นับเป็นอาณาจักรของคนไทยที่ได้รับการสถาปนาขึ้นเป็นราชธานีใน</a:t>
            </a:r>
            <a:br>
              <a:rPr lang="th-TH" sz="2800" dirty="0" smtClean="0"/>
            </a:br>
            <a:r>
              <a:rPr lang="th-TH" sz="2800" dirty="0" smtClean="0"/>
              <a:t>ปี พ.ศ. 1762 ก่อนหน้าที่จะมีการสถาปนาอาณาจักรสุโขทัยขึ้นมา ได้มีเมืองสุโขทัยที่มีความเก่าแก่ เจริญรุ่งเรืองมาก่อน ผลจากการตีความในศิลาจารึกสุโขทัยหลักที่ 2 ระบุว่าเดิมเมืองสุโขทัยมี      ผู้นำคนไทยชื่อพ่อขุนศรีนาวนำถุม เป็นเจ้าเมืองปกครองอยู่ ภายหลังเมื่อพ่อขุนศรีนาวนำถุมสิ้นพระชนม์แล้ว ขอมสมาดโขลญลำพง</a:t>
            </a:r>
            <a:r>
              <a:rPr lang="th-TH" sz="2800" dirty="0" smtClean="0">
                <a:hlinkClick r:id="" action="ppaction://hlinkfile"/>
              </a:rPr>
              <a:t>*</a:t>
            </a:r>
            <a:r>
              <a:rPr lang="th-TH" sz="2800" dirty="0" smtClean="0"/>
              <a:t> เป็นนายทหารขอมที่เป็นใหญ่ ได้นำกำลังทหารเข้ายึดเมืองสุโขทัยไว้ได้</a:t>
            </a:r>
            <a:r>
              <a:rPr lang="th-TH" sz="2800" dirty="0" smtClean="0">
                <a:hlinkClick r:id="" action="ppaction://hlinkfile"/>
              </a:rPr>
              <a:t> </a:t>
            </a:r>
            <a:r>
              <a:rPr lang="th-TH" sz="2800" dirty="0" smtClean="0"/>
              <a:t>ทางฝ่ายไทยได้มีการเตรียมการเพื่อยึดเมืองสุโขทัยกลับคืนจาก  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	</a:t>
            </a:r>
            <a:r>
              <a:rPr lang="th-TH" sz="2800" dirty="0" smtClean="0"/>
              <a:t>ขอม</a:t>
            </a:r>
            <a:r>
              <a:rPr lang="th-TH" sz="2800" dirty="0" smtClean="0"/>
              <a:t>สมาดโขลญลำพง โดยมีผู้นำไทย 2 คน ได้แก่ พ่อขุนบางกลางหาว เจ้าเมืองบาง</a:t>
            </a:r>
            <a:r>
              <a:rPr lang="th-TH" sz="2800" dirty="0" smtClean="0"/>
              <a:t>ยางและพ่อ</a:t>
            </a:r>
            <a:r>
              <a:rPr lang="th-TH" sz="2800" dirty="0" smtClean="0"/>
              <a:t>ขุนผาเมือง </a:t>
            </a:r>
            <a:r>
              <a:rPr lang="th-TH" sz="2800" dirty="0" smtClean="0"/>
              <a:t>เจ้า</a:t>
            </a:r>
            <a:r>
              <a:rPr lang="th-TH" sz="2800" dirty="0" smtClean="0"/>
              <a:t>เมืองราด พ่อขุนทั้งสอง เป็นสหายสนิทกัน และมีความสัมพันธ์กันทางเครือญาติ ร่วมกันนำกำลังเข้าชิงเมืองสุโขทัยกลับคืนมา เมื่อยึดเมืองสุโขทัยจากขอมได้เรียบร้อย</a:t>
            </a:r>
            <a:r>
              <a:rPr lang="th-TH" sz="2800" dirty="0" smtClean="0"/>
              <a:t>แล้วพ่อ</a:t>
            </a:r>
            <a:r>
              <a:rPr lang="th-TH" sz="2800" dirty="0" smtClean="0"/>
              <a:t>ขุนผาเมืองได้ยกทัพออกจากเมืองสุโขทัย เพื่อให้กองทัพของพ่อขุนบางกลางหาวเข้าสู่เมืองสุโขทัย พร้อมกันนั้น พ่อขุนผาเมืองทรงสถาปนาพ่อขุนบางกลางหาวขึ้นเป็นกษัตริย์ครองเมืองสุโขทัย แล้วถวายพระนามของพระองค์ที่ได้รับจากกษัตริย์ขอม คือ ศรีอินทรบดินทรา</a:t>
            </a:r>
            <a:r>
              <a:rPr lang="th-TH" sz="2800" dirty="0" smtClean="0"/>
              <a:t>ทิตย์ให้</a:t>
            </a:r>
            <a:r>
              <a:rPr lang="th-TH" sz="2800" dirty="0" smtClean="0"/>
              <a:t>เป็นเกียรติแก่พ่อขุนบางกลางหาว พร้อมทั้งมอบพระขรรค์ไชยศรี แต่พ่อขุนบางกลาง</a:t>
            </a:r>
            <a:r>
              <a:rPr lang="th-TH" sz="2800" dirty="0" smtClean="0"/>
              <a:t>หาวทรง</a:t>
            </a:r>
            <a:r>
              <a:rPr lang="th-TH" sz="2800" dirty="0" smtClean="0"/>
              <a:t>ใช้พระนามใหม่ว่า พ่อขุนศรีอินทราทิตย์  ซึ่งเป็นปฐมกษัตริย์แห่งราชวงศ์พระร่วง</a:t>
            </a:r>
            <a:br>
              <a:rPr lang="th-TH" sz="2800" dirty="0" smtClean="0"/>
            </a:br>
            <a:r>
              <a:rPr lang="th-TH" sz="2800" dirty="0" smtClean="0"/>
              <a:t>ของอาณาจักร</a:t>
            </a:r>
            <a:r>
              <a:rPr lang="th-TH" sz="2800" dirty="0" smtClean="0"/>
              <a:t>สุโขทัยนับตั้งแต่</a:t>
            </a:r>
            <a:r>
              <a:rPr lang="th-TH" sz="2800" dirty="0" smtClean="0"/>
              <a:t>พ.ศ. 1762 เป็นต้นมา อาณาจักรสุโขทัยได้กลายเป็นศูนย์กลางที่</a:t>
            </a:r>
            <a:r>
              <a:rPr lang="th-TH" sz="2800" dirty="0" smtClean="0"/>
              <a:t>มีอาณา</a:t>
            </a:r>
            <a:r>
              <a:rPr lang="th-TH" sz="2800" dirty="0" smtClean="0"/>
              <a:t>เขตกว้างขวางมีหัวเมืองต่าง ๆ ที่คนไทยรวมตัวกันอยู่เป็นส่วนหนึ่งในอาณาจักรที่ตั้งขึ้นใหม่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/>
              <a:t>			ปัจจัย</a:t>
            </a:r>
            <a:r>
              <a:rPr lang="th-TH" sz="2800" b="1" dirty="0" smtClean="0"/>
              <a:t>ที่เอื้อต่อการสถาปนาอาณาจักรสุโขทัย </a:t>
            </a:r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 smtClean="0"/>
              <a:t>1. ขอมเสื่อมอำนาจลง หลังจากพระเจ้าชัยวรมันที่ 7 (ครองราชย์เมื่อ พ.ศ. 1724-1761) สิ้นพระชนม์ พระเจ้าอินทรวรมันที่ 2 ปกครองต่อมาอ่อนแอ ขาดความเข้มแข็ง จึงเกิดช่องว่างของอำนาจทางการเมืองขึ้นในดินแดนแถบนี้ เปิดโอกาสให้บรรดาหัวเมืองต่างๆเติบโต และตั้งตนเป็นอิสระ</a:t>
            </a:r>
            <a:br>
              <a:rPr lang="th-TH" sz="2800" dirty="0" smtClean="0"/>
            </a:br>
            <a:r>
              <a:rPr lang="th-TH" sz="2800" dirty="0" smtClean="0"/>
              <a:t>2. ความสามารถของผู้นำและความสามัคคีของคนไทย ได้แก่ พ่อขุนผาเมืองเจ้าเมืองราดและพ่อขุนบางกลางหาว เจ้าเมืองบางยาง ได้ร่วมกันผนึกกำลังต่อสู้นายทหารขอม จนได้รับชัยชนะ สามารถประกาศตนเป็นอิสระจากอิทธิพลของขอม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/>
              <a:t>	</a:t>
            </a:r>
            <a:r>
              <a:rPr lang="th-TH" sz="2800" dirty="0" smtClean="0"/>
              <a:t>อาณาจักร</a:t>
            </a:r>
            <a:r>
              <a:rPr lang="th-TH" sz="2800" dirty="0" smtClean="0"/>
              <a:t>สุโขทัยเป็นอาณาจักรของคนไทยที่ได้รับการสถาปนาขึ้นใน พ.ศ. 1792  ก่อนหน้าที่จะมีการสถาปนาอาณาจักรสุโขทัยขึ้นมานั้น  สุโขทัยเป็นเมืองเก่าแก่ที่มีความเจริญรุ่งเรืองมาก่อน  จากการตีความในศิลาจารึกหลักที่ 2 (วัดศรีชุม)  พอจะสรุปความได้ว่า  เมืองสุโขทัยแต่เดิมมีผู้นำคนไทยชื่อ  พ่อขุนศรีนาวนำถุม  เป็นเจ้าเมืองปกครองอยู่  เมื่อพระองค์สิ้นพระชนม์  ขอมสบาดโขลญลำพง  ขุนนางขอมได้นำกำลังเข้ายึดกรุงสุโขทัยไว้ได้</a:t>
            </a:r>
            <a:br>
              <a:rPr lang="th-TH" sz="2800" dirty="0" smtClean="0"/>
            </a:br>
            <a:r>
              <a:rPr lang="th-TH" sz="2800" dirty="0" smtClean="0"/>
              <a:t>          เมื่อพวกขอมเริ่มเสื่อมอำนาจลง  ในปี พ.ศ. 1780  ได้มีผู้นำ 2 ท่าน  คือ  พ่อขุนบางกลางหาว  และพ่อขุนผาเมือง  ซึ่งเป็นผู้นำคนไทยได้ร่วมมือกันรวบรวมกำลังเข้าขับไล่ขอมออกจากดินแดนแถบนี้และตั้งตนเป็นอิสระ  พร้อมกับสถาปนากรุงสุโขทัยเป็นราชธานีของอาณาจักรไทย  และได้สถาปนาพ่อขุนบางกลางหาวขึ้นเป็นกษัตริย์ปกครองกรุงสุโขทัยทรงพระนามว่า  พ่อขุนศรีอินทราทิตย์  นับเป็นปฐมกษัตริย์แห่งราชวงศ์สุโขทัยหรือราชวงศ์พระร่วง  นับตั้งแต่ พ.ศ. 1792  เป็นต้นมา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 วิวัฒนาการด้านการด้านเศรษฐกิจของอาณาจักรสุโขทัย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h-TH" sz="2400" dirty="0" smtClean="0"/>
              <a:t>		</a:t>
            </a:r>
          </a:p>
          <a:p>
            <a:pPr algn="just">
              <a:buNone/>
            </a:pPr>
            <a:r>
              <a:rPr lang="th-TH" sz="2400" dirty="0" smtClean="0"/>
              <a:t>	</a:t>
            </a:r>
            <a:r>
              <a:rPr lang="th-TH" sz="2400" dirty="0" smtClean="0"/>
              <a:t>	</a:t>
            </a:r>
            <a:r>
              <a:rPr lang="th-TH" sz="2800" dirty="0" smtClean="0"/>
              <a:t>ประเทศ</a:t>
            </a:r>
            <a:r>
              <a:rPr lang="th-TH" sz="2800" dirty="0" smtClean="0"/>
              <a:t>ไทยาเป็นประเทศที่มีประวัติศาสตร์ความเป็นมาอันยาวนาน</a:t>
            </a:r>
          </a:p>
          <a:p>
            <a:pPr algn="just">
              <a:buNone/>
            </a:pPr>
            <a:r>
              <a:rPr lang="th-TH" sz="2800" dirty="0" smtClean="0"/>
              <a:t>	จากการศึกษาของนักประวัติศาสตร์ทำให้ทราบภูมิหลังของการตั้งถิ่นฐานในดินแดนประเทศไทยในสมัยยุคก่อนประวัติศาสตร์  ซึ่งกลุ่มชนเหล่านี้ได้สร้างความเจริญต่าง ๆ บนผืนแผ่นดินไทยจนพัฒนาเป็นชุมชนเมือง  และแว่นแคว้นต่าง ๆ ดังจะได้ศึกษาต่อไปนี้</a:t>
            </a:r>
            <a:endParaRPr lang="th-TH" sz="32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 ประวัติความเป็นมาของประวัติศาสตร์การดำรงชาติไทย</a:t>
            </a:r>
            <a:endParaRPr lang="en-US" sz="3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		</a:t>
            </a:r>
            <a:r>
              <a:rPr lang="th-TH" sz="2800" dirty="0" smtClean="0"/>
              <a:t>สำหรับ</a:t>
            </a:r>
            <a:r>
              <a:rPr lang="th-TH" sz="2800" dirty="0" smtClean="0"/>
              <a:t>การศึกษาประวัติศาสตร์นั้น มีปัญหาที่สำคัญอยู่ประการหนึ่ง คือ อดีตที่มีการฟื้นหรือจำลองขึ้นมาใหม่นั้น มีความถูกต้องสมบูรณ์และเชื่อถือได้เพียงใดรวมทั้งหลักฐานที่เป็นลายลักษณ์อักษรและไม่เป็นลายลักษณ์อักษรที่นำมาใช้เป็นข้อมูลนั้น มีความสมบูรณ์มากน้อยเพียงใด เพราะเหตุการณ์ทางประวัติศาสตร์มีอยู่มากมายเกินกว่าที่จะศึกษาหรือจดจำได้หมด แต่หลักฐานที่ใช้เป็นข้อมูลอาจมีเพียงบางส่วน </a:t>
            </a:r>
            <a:br>
              <a:rPr lang="th-TH" sz="2800" dirty="0" smtClean="0"/>
            </a:br>
            <a:r>
              <a:rPr lang="th-TH" sz="2800" dirty="0" smtClean="0"/>
              <a:t>ดังนั้น วิธีการทางประวัติศาสตร์จึงมีความสำคัญเพื่อใช้เป็นแนวทางสำหรับผู้ศึกษาประวัติศาสตร์ หรือผู้ฝึกฝนทางประวัติศาสตร์จะได้นำไปใช้ด้วยความรอบคอบ ระมัดระวัง ไม่ลำเอียง และเพื่อให้เกิดความน่าเชื่อถือ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1.3 วิธีการและหลักเบื้องต้นของวิธีการทางประวัติศาสตร์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	</a:t>
            </a:r>
            <a:r>
              <a:rPr lang="th-TH" sz="2800" dirty="0" smtClean="0"/>
              <a:t>	ความ</a:t>
            </a:r>
            <a:r>
              <a:rPr lang="th-TH" sz="2800" dirty="0" smtClean="0"/>
              <a:t>หลักฐาน หมายถึง การพิจารณาข้อมูลในหลักฐานว่าผู้สร้างหลักฐานมีเจตนาที่แท้จริงอย่างไร โดยดูจากลีลาการเขียนของผู้บันทึกและรูปร่างลักษณะโดยทั่วไปของประดิษฐกรรมต่างๆเพื่อให้ได้ความหมายที่แท้จริงซึ่ง</a:t>
            </a:r>
            <a:br>
              <a:rPr lang="th-TH" sz="2800" dirty="0" smtClean="0"/>
            </a:br>
            <a:r>
              <a:rPr lang="th-TH" sz="2800" dirty="0" smtClean="0"/>
              <a:t>อาจแอบแฟงโดยเจตนาหรือไม่ก็ตาม</a:t>
            </a:r>
            <a:br>
              <a:rPr lang="th-TH" sz="2800" dirty="0" smtClean="0"/>
            </a:br>
            <a:r>
              <a:rPr lang="th-TH" sz="2800" dirty="0" smtClean="0"/>
              <a:t>ในการตีความหลักฐาน นักประวัติศาสตร์จึงต้องพยายามจับความหมายจากสำนวนโวหาร ทัศนคติ ความเชื่อ ฯลฯ ของผู้เขียนและสังคมในยุคสมัยนั้นประกอบด้วย เพื่อทีจะได้ทราบว่าถ้อยความนั้นนอกจากจะหมายความตามตัวอักษรแล้ว ยังมีความหมายที่แท้จริงอะไรแฝงอยู่</a:t>
            </a:r>
            <a:r>
              <a:rPr lang="th-TH" dirty="0" smtClean="0"/>
              <a:t/>
            </a:r>
            <a:br>
              <a:rPr lang="th-TH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1.4 หลักฐานทางประวัติศาสตร์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0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	 </a:t>
            </a:r>
            <a:r>
              <a:rPr lang="th-TH" dirty="0" smtClean="0"/>
              <a:t>	</a:t>
            </a:r>
            <a:r>
              <a:rPr lang="th-TH" sz="2800" dirty="0" smtClean="0"/>
              <a:t>สำหรับ</a:t>
            </a:r>
            <a:r>
              <a:rPr lang="th-TH" sz="2800" dirty="0" smtClean="0"/>
              <a:t>การศึกษาประวัติศาสตร์นั้น มีปัญหาที่สำคัญอยู่ประการหนึ่ง คือ อดีตที่มีการฟื้นหรือจำลองขึ้นมาใหม่นั้น มีความถูกต้องสมบูรณ์และเชื่อถือได้เพียงใดรวมทั้งหลักฐานที่เป็นลายลักษณ์อักษรและไม่เป็นลายลักษณ์อักษรที่นำมาใช้เป็นข้อมูลนั้น มีความสมบูรณ์มากน้อยเพียงใด เพราะเหตุการณ์ทางประวัติศาสตร์มีอยู่มากมายเกินกว่าที่จะศึกษาหรือจดจำได้หมด แต่หลักฐานที่ใช้เป็นข้อมูลอาจมีเพียงบางส่วน </a:t>
            </a:r>
            <a:br>
              <a:rPr lang="th-TH" sz="2800" dirty="0" smtClean="0"/>
            </a:br>
            <a:r>
              <a:rPr lang="th-TH" sz="2800" dirty="0" smtClean="0"/>
              <a:t>ดังนั้น วิธีการทางประวัติศาสตร์จึงมีความสำคัญเพื่อใช้เป็นแนวทางสำหรับผู้ศึกษาประวัติศาสตร์ หรือผู้ฝึกฝนทางประวัติศาสตร์จะได้นำไปใช้ด้วยความรอบคอบ ระมัดระวัง ไม่ลำเอียง และเพื่อให้เกิดความน่าเชื่อถือ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 แนวการศึกษาและวิธีการศึกษาประวัติศาสตร์ไทย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th-TH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th-TH" sz="6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ประวัติการตั้งถิ่นฐานของชนชาติไทยตามแนวคิดและหลักฐานต่าง ๆ</a:t>
            </a:r>
          </a:p>
          <a:p>
            <a:pPr>
              <a:buNone/>
            </a:pPr>
            <a:r>
              <a:rPr lang="th-TH" sz="3000" dirty="0" smtClean="0"/>
              <a:t>		</a:t>
            </a:r>
            <a:r>
              <a:rPr lang="th-TH" sz="4000" dirty="0" smtClean="0"/>
              <a:t>มี</a:t>
            </a:r>
            <a:r>
              <a:rPr lang="th-TH" sz="4000" dirty="0" smtClean="0"/>
              <a:t>ความเข้าใจมาช้านานแล้วว่าในบริเวณที่เป็นประเทศไทยในปัจจุบัน เคยมีชื่อเรียกว่า </a:t>
            </a:r>
            <a:r>
              <a:rPr lang="th-TH" sz="4000" b="1" i="1" dirty="0" smtClean="0"/>
              <a:t>"สุวรรณภูมิ"</a:t>
            </a:r>
            <a:r>
              <a:rPr lang="th-TH" sz="4000" dirty="0" smtClean="0"/>
              <a:t> ตามความเข้าใจของชาวอินเดียที่เดินทางเข้ามาติดต่อค้า</a:t>
            </a:r>
            <a:br>
              <a:rPr lang="th-TH" sz="4000" dirty="0" smtClean="0"/>
            </a:br>
            <a:r>
              <a:rPr lang="th-TH" sz="4000" dirty="0" smtClean="0"/>
              <a:t>ขายแถบนี้ แต่ปัญหาที่มักเป็นคำถามอยู่เสมอในการศึกษาประวัติศาสตร์ไทยก็คือ ดินแดนสุวรรณภูมิเป็นของชนชาติใด ชนชาติไทยมาจากไหนมาจากตอนใต้ของจีน หรือมีพัฒนาการมาจากดินแดนในประเทศไทยในปัจจุบัน ปัญหาเหล่านี้มักจะเป็นข้อสงสัยในประวัติศาสตร์ไทยอยู่ตลอดเวลา</a:t>
            </a:r>
            <a:br>
              <a:rPr lang="th-TH" sz="4000" dirty="0" smtClean="0"/>
            </a:br>
            <a:r>
              <a:rPr lang="th-TH" sz="4000" dirty="0" smtClean="0"/>
              <a:t>      </a:t>
            </a:r>
            <a:endParaRPr lang="th-TH" sz="3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1219200"/>
          </a:xfrm>
        </p:spPr>
        <p:txBody>
          <a:bodyPr>
            <a:noAutofit/>
          </a:bodyPr>
          <a:lstStyle/>
          <a:p>
            <a:r>
              <a:rPr lang="th-TH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บทที่ 2 ประวัติศาสตร์ชนชาติไทยและการตั้งถิ่นบานตั้งแต่สมัยโบราณ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algn="thaiDist">
              <a:buNone/>
            </a:pPr>
            <a:r>
              <a:rPr lang="th-TH" dirty="0" smtClean="0"/>
              <a:t>		</a:t>
            </a:r>
            <a:r>
              <a:rPr lang="th-TH" sz="3000" dirty="0" smtClean="0"/>
              <a:t>ใน</a:t>
            </a:r>
            <a:r>
              <a:rPr lang="th-TH" sz="3000" dirty="0" smtClean="0"/>
              <a:t>การศึกษาเรื่องราวทางประวัติศาสตร์นั้น ในปัจจุบันนักประวัติศาสตร์และนักโบราณคดีได้แบ่งช่วงสมัยของประวัติศาสตร์ออกอย่างกว้าง ๆ เป็น 2 สมัย ลายลักษณ์อักษรเป็นสำคัญ คือ สมัยก่อนประวัติศาสตร์คือช่วงระยะเวลาตั้งแต่มนุษย์ถือกำเนิดขึ้นมาและดำรงชีพโดยยึดถือหลักฐานที่เป็นตามธรรมชาติเช่นเดียวกับ สัตว์โลกอื่นๆต่อมามนุษย์บางกลุ่มสามารถปรับชีวิตความเป็นอยู่ให้ดีขึ้นโดยการนำเอาทรัพยากรธรรมชาติ เช่น ไฟ น้ำ หิน โลหะ ไม้ เป็นต้น มาใช้ประโยชน์ สร้างสมความเจริญและถ่ายทอดสู่คนรุ่นหลัง จนสามารถพัฒนาเป็นสังคมเมือง การเรียนรู้เรื่องราวในยุคนี้ได้จากหลักฐานทางโบราณคดี เช่น โครงกระดูก เครื่องมือเครื่องใช้ และภาพศิลปะถ้ำต่าง ๆ สมัยประวัติศาสตร์ หมายถึง สมัยที่มีการประดิษฐ์ตัวอักษรขึ้นใช้บันทึกบอกเล่าเรื่องราวต่างๆ ทำให้การศึกษาประวัติศาสตร ์ในช่วงยุคสมัยนี้ชัดเจนมากขึ้นโดยอาศัยหลักฐานทางโบราณคดีสนับสนุน ช่วงสมัยนี้สามารถแบ่งย่อยได้ เช่น การตั้งเมืองหลวง การเปลี่ยนราช</a:t>
            </a:r>
            <a:r>
              <a:rPr lang="th-TH" sz="3000" dirty="0" smtClean="0"/>
              <a:t>วงค์ เป็นต้น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h-TH" sz="2400" dirty="0" smtClean="0"/>
              <a:t>		</a:t>
            </a:r>
          </a:p>
          <a:p>
            <a:pPr algn="thaiDist">
              <a:buNone/>
            </a:pPr>
            <a:r>
              <a:rPr lang="th-TH" sz="2400" dirty="0" smtClean="0"/>
              <a:t>	</a:t>
            </a:r>
            <a:r>
              <a:rPr lang="th-TH" sz="2400" dirty="0" smtClean="0"/>
              <a:t>	</a:t>
            </a:r>
            <a:r>
              <a:rPr lang="th-TH" sz="2800" dirty="0" smtClean="0"/>
              <a:t>ศาสตราจารย์ เดอ ลาคูเปอรี ให้ความคิดเกี่ยวกับชนชาติไทยว่า ชนชาติไทย หรือชานมีวิวัตัฒนาการหลังชนชาติไทยมอญ ชนชาติไทยเป็นผลพวงมาจากการผสมผสานของมอญและเนตริโกและจีนในสัดส่วนที่ไม่เท่ากัน นอกจากนั้นท่านยังให้คำสันนิฐานเกี่ยวกับคำว่า </a:t>
            </a:r>
            <a:r>
              <a:rPr lang="en-US" sz="2800" dirty="0" smtClean="0"/>
              <a:t>“</a:t>
            </a:r>
            <a:r>
              <a:rPr lang="th-TH" sz="2800" dirty="0" smtClean="0"/>
              <a:t>ศยาม</a:t>
            </a:r>
            <a:r>
              <a:rPr lang="en-US" sz="2800" dirty="0" smtClean="0"/>
              <a:t>”</a:t>
            </a:r>
            <a:r>
              <a:rPr lang="th-TH" sz="2800" dirty="0" smtClean="0"/>
              <a:t> ซึ่งเป็นชนชาตสยามนั้น มาจากคำ สันสกฤตว่า </a:t>
            </a:r>
            <a:r>
              <a:rPr lang="en-US" sz="2800" dirty="0" smtClean="0"/>
              <a:t>“</a:t>
            </a:r>
            <a:r>
              <a:rPr lang="th-TH" sz="2800" dirty="0" smtClean="0"/>
              <a:t>ศยาม</a:t>
            </a:r>
            <a:r>
              <a:rPr lang="en-US" sz="2800" dirty="0" smtClean="0"/>
              <a:t>”</a:t>
            </a:r>
            <a:r>
              <a:rPr lang="th-TH" sz="2800" dirty="0" smtClean="0"/>
              <a:t>ซึ่งแปลว่าสีน้าตาลหรือคล้า เพราะการเรียกชื่อนี้ปรากฏหลายครั้งตั้งแต่ พ.ศ.1182 ตามจารึกของพระเจ้าชัยวรมันที่ 2 ที่เป็นหลักฐานเก่าแก่ที่สุดเกี่ยวกับการปรากฏของชนชาติไทยในดินแดนแหลมทอง จึงสรุปได้ว่าชื่อนี้อาจเกิดขึ้นพร้อมกับชนชาติเลยที่เดียว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/>
          </a:bodyPr>
          <a:lstStyle/>
          <a:p>
            <a:r>
              <a:rPr lang="th-TH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 ความเป็นมาและความหมายของชื่อเรียกชนชาติไทย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157</TotalTime>
  <Words>171</Words>
  <Application>Microsoft Office PowerPoint</Application>
  <PresentationFormat>On-screen Show (4:3)</PresentationFormat>
  <Paragraphs>71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Paper</vt:lpstr>
      <vt:lpstr>สือการเรียนการสอน</vt:lpstr>
      <vt:lpstr>บทที่ 1 ประวัติความเป็นมาและสาระสำคัญของประวัติศาสตร์</vt:lpstr>
      <vt:lpstr>1.2 ประวัติความเป็นมาของประวัติศาสตร์การดำรงชาติไทย</vt:lpstr>
      <vt:lpstr>1.3 วิธีการและหลักเบื้องต้นของวิธีการทางประวัติศาสตร์</vt:lpstr>
      <vt:lpstr>1.4 หลักฐานทางประวัติศาสตร์</vt:lpstr>
      <vt:lpstr>1.5 แนวการศึกษาและวิธีการศึกษาประวัติศาสตร์ไทย</vt:lpstr>
      <vt:lpstr>บทที่ 2 ประวัติศาสตร์ชนชาติไทยและการตั้งถิ่นบานตั้งแต่สมัยโบราณ</vt:lpstr>
      <vt:lpstr>Slide 8</vt:lpstr>
      <vt:lpstr>2.2 ความเป็นมาและความหมายของชื่อเรียกชนชาติไทย</vt:lpstr>
      <vt:lpstr>2.2 ปัจจัยสำคัญในการตั้งถิ่นฐานของชนชาติไทย</vt:lpstr>
      <vt:lpstr>Slide 11</vt:lpstr>
      <vt:lpstr>Slide 12</vt:lpstr>
      <vt:lpstr>Slide 13</vt:lpstr>
      <vt:lpstr>Slide 14</vt:lpstr>
      <vt:lpstr>2.4 วัฒนธรรมและความรุ่งเรืองของรัฐโบราณในดินแดนประเทศไทย</vt:lpstr>
      <vt:lpstr>Slide 16</vt:lpstr>
      <vt:lpstr>Slide 17</vt:lpstr>
      <vt:lpstr>Slide 18</vt:lpstr>
      <vt:lpstr>Slide 19</vt:lpstr>
      <vt:lpstr>บทที่ 3 ประวัติศาสตร์การดำรงชาติไทยสมัยสุโขทัย</vt:lpstr>
      <vt:lpstr>Slide 21</vt:lpstr>
      <vt:lpstr>Slide 22</vt:lpstr>
      <vt:lpstr>Slide 23</vt:lpstr>
      <vt:lpstr>3.2 วิวัฒนาการด้านการด้านเศรษฐกิจของอาณาจักรสุโขทัย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สือการเรียนการสอน</dc:title>
  <dc:creator>COM</dc:creator>
  <cp:lastModifiedBy>COM</cp:lastModifiedBy>
  <cp:revision>23</cp:revision>
  <dcterms:created xsi:type="dcterms:W3CDTF">2011-08-05T06:16:08Z</dcterms:created>
  <dcterms:modified xsi:type="dcterms:W3CDTF">2011-08-05T08:53:16Z</dcterms:modified>
</cp:coreProperties>
</file>