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74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8"/>
  </p:notesMasterIdLst>
  <p:sldIdLst>
    <p:sldId id="330" r:id="rId2"/>
    <p:sldId id="291" r:id="rId3"/>
    <p:sldId id="297" r:id="rId4"/>
    <p:sldId id="315" r:id="rId5"/>
    <p:sldId id="293" r:id="rId6"/>
    <p:sldId id="271" r:id="rId7"/>
    <p:sldId id="267" r:id="rId8"/>
    <p:sldId id="268" r:id="rId9"/>
    <p:sldId id="258" r:id="rId10"/>
    <p:sldId id="269" r:id="rId11"/>
    <p:sldId id="279" r:id="rId12"/>
    <p:sldId id="353" r:id="rId13"/>
    <p:sldId id="299" r:id="rId14"/>
    <p:sldId id="301" r:id="rId15"/>
    <p:sldId id="303" r:id="rId16"/>
    <p:sldId id="280" r:id="rId17"/>
    <p:sldId id="281" r:id="rId18"/>
    <p:sldId id="304" r:id="rId19"/>
    <p:sldId id="331" r:id="rId20"/>
    <p:sldId id="305" r:id="rId21"/>
    <p:sldId id="355" r:id="rId22"/>
    <p:sldId id="356" r:id="rId23"/>
    <p:sldId id="306" r:id="rId24"/>
    <p:sldId id="354" r:id="rId25"/>
    <p:sldId id="307" r:id="rId26"/>
    <p:sldId id="391" r:id="rId27"/>
    <p:sldId id="357" r:id="rId28"/>
    <p:sldId id="358" r:id="rId29"/>
    <p:sldId id="308" r:id="rId30"/>
    <p:sldId id="392" r:id="rId31"/>
    <p:sldId id="359" r:id="rId32"/>
    <p:sldId id="309" r:id="rId33"/>
    <p:sldId id="311" r:id="rId34"/>
    <p:sldId id="312" r:id="rId35"/>
    <p:sldId id="393" r:id="rId36"/>
    <p:sldId id="360" r:id="rId37"/>
    <p:sldId id="361" r:id="rId38"/>
    <p:sldId id="283" r:id="rId39"/>
    <p:sldId id="313" r:id="rId40"/>
    <p:sldId id="317" r:id="rId41"/>
    <p:sldId id="318" r:id="rId42"/>
    <p:sldId id="319" r:id="rId43"/>
    <p:sldId id="320" r:id="rId44"/>
    <p:sldId id="321" r:id="rId45"/>
    <p:sldId id="333" r:id="rId46"/>
    <p:sldId id="363" r:id="rId47"/>
    <p:sldId id="390" r:id="rId48"/>
    <p:sldId id="364" r:id="rId49"/>
    <p:sldId id="365" r:id="rId50"/>
    <p:sldId id="366" r:id="rId51"/>
    <p:sldId id="367" r:id="rId52"/>
    <p:sldId id="368" r:id="rId53"/>
    <p:sldId id="369" r:id="rId54"/>
    <p:sldId id="370" r:id="rId55"/>
    <p:sldId id="371" r:id="rId56"/>
    <p:sldId id="372" r:id="rId57"/>
    <p:sldId id="375" r:id="rId58"/>
    <p:sldId id="394" r:id="rId59"/>
    <p:sldId id="395" r:id="rId60"/>
    <p:sldId id="397" r:id="rId61"/>
    <p:sldId id="398" r:id="rId62"/>
    <p:sldId id="399" r:id="rId63"/>
    <p:sldId id="400" r:id="rId64"/>
    <p:sldId id="396" r:id="rId65"/>
    <p:sldId id="407" r:id="rId66"/>
    <p:sldId id="401" r:id="rId67"/>
    <p:sldId id="408" r:id="rId68"/>
    <p:sldId id="384" r:id="rId69"/>
    <p:sldId id="402" r:id="rId70"/>
    <p:sldId id="409" r:id="rId71"/>
    <p:sldId id="405" r:id="rId72"/>
    <p:sldId id="404" r:id="rId73"/>
    <p:sldId id="386" r:id="rId74"/>
    <p:sldId id="387" r:id="rId75"/>
    <p:sldId id="403" r:id="rId76"/>
    <p:sldId id="388" r:id="rId77"/>
  </p:sldIdLst>
  <p:sldSz cx="9144000" cy="6858000" type="screen4x3"/>
  <p:notesSz cx="6858000" cy="9717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E9FCFF"/>
    <a:srgbClr val="FFFFFF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846" y="4116"/>
      </p:cViewPr>
      <p:guideLst>
        <p:guide orient="horz" pos="306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Cordia New" pitchFamily="34" charset="-34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Cordia New" pitchFamily="34" charset="-34"/>
              </a:defRPr>
            </a:lvl1pPr>
          </a:lstStyle>
          <a:p>
            <a:r>
              <a:rPr lang="en-US"/>
              <a:t>07/16/96</a:t>
            </a:r>
            <a:endParaRPr lang="en-US" sz="1200"/>
          </a:p>
        </p:txBody>
      </p:sp>
      <p:sp>
        <p:nvSpPr>
          <p:cNvPr id="2052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000125" y="728663"/>
            <a:ext cx="4857750" cy="3643312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14863"/>
            <a:ext cx="5029200" cy="437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131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Cordia New" pitchFamily="34" charset="-34"/>
              </a:defRPr>
            </a:lvl1pPr>
          </a:lstStyle>
          <a:p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31313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Cordia New" pitchFamily="34" charset="-34"/>
              </a:defRPr>
            </a:lvl1pPr>
          </a:lstStyle>
          <a:p>
            <a:r>
              <a:rPr lang="en-US"/>
              <a:t>##</a:t>
            </a:r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4816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5840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5942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6045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6147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6249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6352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6454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6557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665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6761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502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6864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69666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696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7069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7171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7273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74786" name="Rectangle 2050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7478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05506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055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758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76834" name="Rectangle 2050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7683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77858" name="Rectangle 2050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77859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512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07554" name="Rectangle 3074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07555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7888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79906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799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80930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809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81954" name="Rectangle 2050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8195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09602" name="Rectangle 3074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09603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8297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8400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8502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86050" name="Rectangle 2050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8605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52258" name="Rectangle 2050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2259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8707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88098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880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89122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891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9014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91170" name="Rectangle 2050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9117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921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9321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95266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95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291842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2918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th-TH" sz="140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03458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03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53282" name="Rectangle 3074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3283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02434" name="Rectangle 2050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0243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014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9629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0038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9936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9833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9731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1437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 sz="140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1165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1369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5430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177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19842" name="Rectangle 1026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198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2189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23938" name="Rectangle 3074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23939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1574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4032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2598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4237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32802" name="Rectangle 3074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32803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280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5533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4441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kumimoji="0" lang="th-TH" b="1">
              <a:latin typeface="AngsanaUPC" pitchFamily="18" charset="-34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3622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34178" name="Rectangle 3074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34179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spcBef>
                <a:spcPts val="500"/>
              </a:spcBef>
              <a:spcAft>
                <a:spcPts val="500"/>
              </a:spcAft>
            </a:pPr>
            <a:endParaRPr kumimoji="0" lang="th-TH" b="1">
              <a:latin typeface="AngsanaUPC" pitchFamily="18" charset="-34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3689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kumimoji="0" lang="th-TH">
              <a:latin typeface="AngsanaUPC" pitchFamily="18" charset="-34"/>
            </a:endParaRPr>
          </a:p>
          <a:p>
            <a:endParaRPr kumimoji="0" lang="th-TH">
              <a:latin typeface="AngsanaUPC" pitchFamily="18" charset="-34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38946" name="Rectangle 3074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38947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kumimoji="0" lang="th-TH">
              <a:latin typeface="AngsanaUPC" pitchFamily="18" charset="-34"/>
            </a:endParaRPr>
          </a:p>
          <a:p>
            <a:endParaRPr kumimoji="0" lang="th-TH">
              <a:latin typeface="AngsanaUPC" pitchFamily="18" charset="-34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43213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kumimoji="0" lang="th-TH">
              <a:latin typeface="AngsanaUPC" pitchFamily="18" charset="-34"/>
            </a:endParaRPr>
          </a:p>
          <a:p>
            <a:endParaRPr kumimoji="0" lang="th-TH">
              <a:latin typeface="AngsanaUPC" pitchFamily="18" charset="-34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409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kumimoji="0" lang="th-TH">
              <a:latin typeface="AngsanaUPC" pitchFamily="18" charset="-34"/>
            </a:endParaRPr>
          </a:p>
          <a:p>
            <a:endParaRPr kumimoji="0" lang="th-TH">
              <a:latin typeface="AngsanaUPC" pitchFamily="18" charset="-34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th-TH" u="sng">
              <a:latin typeface="Cordia New" pitchFamily="34" charset="-3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5635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200" i="0">
              <a:latin typeface="Angsana New" pitchFamily="18" charset="-34"/>
            </a:endParaRPr>
          </a:p>
        </p:txBody>
      </p:sp>
      <p:sp>
        <p:nvSpPr>
          <p:cNvPr id="35737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403975" cy="23336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dt" sz="quarter" idx="2"/>
          </p:nvPr>
        </p:nvSpPr>
        <p:spPr>
          <a:xfrm>
            <a:off x="2819400" y="5410200"/>
            <a:ext cx="1905000" cy="457200"/>
          </a:xfrm>
        </p:spPr>
        <p:txBody>
          <a:bodyPr/>
          <a:lstStyle>
            <a:lvl1pPr>
              <a:defRPr sz="3200" b="1">
                <a:latin typeface="+mn-lt"/>
              </a:defRPr>
            </a:lvl1pPr>
          </a:lstStyle>
          <a:p>
            <a:fld id="{329A52B9-A67C-41AA-9547-AEB760DB2032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ftr" sz="quarter" idx="3"/>
          </p:nvPr>
        </p:nvSpPr>
        <p:spPr>
          <a:xfrm>
            <a:off x="3767138" y="63198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96138" y="63198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EEA362F-11A6-4030-839D-8A369B06326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129" name="Group 57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3130" name="Rectangle 58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31" name="Rectangle 59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th-TH"/>
            </a:p>
          </p:txBody>
        </p:sp>
        <p:sp>
          <p:nvSpPr>
            <p:cNvPr id="3132" name="Rectangle 60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33" name="Rectangle 61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th-TH"/>
            </a:p>
          </p:txBody>
        </p:sp>
        <p:sp>
          <p:nvSpPr>
            <p:cNvPr id="3134" name="Freeform 62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35" name="Freeform 63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36" name="Freeform 64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37" name="Freeform 65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38" name="Freeform 66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39" name="Freeform 67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40" name="Freeform 68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41" name="Freeform 69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42" name="Rectangle 70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43" name="Rectangle 71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th-TH"/>
            </a:p>
          </p:txBody>
        </p:sp>
        <p:sp>
          <p:nvSpPr>
            <p:cNvPr id="3144" name="Rectangle 72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45" name="Rectangle 73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th-TH"/>
            </a:p>
          </p:txBody>
        </p:sp>
        <p:sp>
          <p:nvSpPr>
            <p:cNvPr id="3146" name="Freeform 74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47" name="Freeform 75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48" name="Freeform 76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49" name="Freeform 77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50" name="Freeform 78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51" name="Freeform 79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52" name="Freeform 80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53" name="Freeform 81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54" name="Freeform 82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55" name="Freeform 83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56" name="Rectangle 84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57" name="Line 85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58" name="Line 86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3163" name="Group 91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109" name="Rectangle 37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grpSp>
          <p:nvGrpSpPr>
            <p:cNvPr id="3162" name="Group 90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160" name="Group 8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3159" name="Group 87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3110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h-TH"/>
                  </a:p>
                </p:txBody>
              </p:sp>
              <p:sp>
                <p:nvSpPr>
                  <p:cNvPr id="311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h-TH"/>
                  </a:p>
                </p:txBody>
              </p:sp>
              <p:sp>
                <p:nvSpPr>
                  <p:cNvPr id="3112" name="AutoShape 40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h-TH"/>
                  </a:p>
                </p:txBody>
              </p:sp>
              <p:sp>
                <p:nvSpPr>
                  <p:cNvPr id="3113" name="AutoShape 41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th-TH"/>
                  </a:p>
                </p:txBody>
              </p:sp>
            </p:grpSp>
            <p:sp>
              <p:nvSpPr>
                <p:cNvPr id="3115" name="Rectangle 43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16" name="Oval 44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lang="th-TH"/>
                </a:p>
              </p:txBody>
            </p:sp>
            <p:sp>
              <p:nvSpPr>
                <p:cNvPr id="3117" name="Oval 45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lang="th-TH"/>
                </a:p>
              </p:txBody>
            </p:sp>
            <p:sp>
              <p:nvSpPr>
                <p:cNvPr id="3118" name="Oval 46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lang="th-TH"/>
                </a:p>
              </p:txBody>
            </p:sp>
          </p:grpSp>
          <p:grpSp>
            <p:nvGrpSpPr>
              <p:cNvPr id="3161" name="Group 89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120" name="Arc 48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21" name="Arc 49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22" name="AutoShape 50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23" name="Freeform 51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24" name="Freeform 52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125" name="Oval 53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>
                    <a:spcBef>
                      <a:spcPct val="50000"/>
                    </a:spcBef>
                  </a:pPr>
                  <a:endParaRPr lang="th-TH"/>
                </a:p>
              </p:txBody>
            </p:sp>
          </p:grpSp>
        </p:grpSp>
      </p:grp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F2D22F-E4FA-44FC-B0CB-9C2F6D1BFEB5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67782-C144-46C7-A9D7-6000497CD8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0900" y="228600"/>
            <a:ext cx="1900238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548312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D57FFB-5475-4E23-A30A-1B4171E11268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54B97-E185-4696-9D7A-A0BDACB7E5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88" y="228600"/>
            <a:ext cx="76009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500188" y="1524000"/>
            <a:ext cx="7600950" cy="4714875"/>
          </a:xfrm>
        </p:spPr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47800" y="6367463"/>
            <a:ext cx="1409700" cy="490537"/>
          </a:xfrm>
        </p:spPr>
        <p:txBody>
          <a:bodyPr/>
          <a:lstStyle>
            <a:lvl1pPr>
              <a:defRPr/>
            </a:lvl1pPr>
          </a:lstStyle>
          <a:p>
            <a:fld id="{FE69BFC8-C56A-44DE-8568-9295D9E9FC34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43388" y="6342063"/>
            <a:ext cx="2019300" cy="49053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4813" y="6334125"/>
            <a:ext cx="1076325" cy="498475"/>
          </a:xfrm>
        </p:spPr>
        <p:txBody>
          <a:bodyPr/>
          <a:lstStyle>
            <a:lvl1pPr>
              <a:defRPr/>
            </a:lvl1pPr>
          </a:lstStyle>
          <a:p>
            <a:fld id="{5D06D8F4-EDC6-47AF-AC16-67F0D31EA3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80AFF-E79A-4494-8264-4F807C983756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2415E-524E-4883-924E-4824DC642D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3E723F-D49F-4E20-94AA-954943A45466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33C7-AFB2-45A9-A529-8FB298B0B6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724275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863" y="1524000"/>
            <a:ext cx="3724275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205DB4-63A4-465F-9711-E534311581E5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DC6C8-DE5A-4AC4-94DD-46C9E9F835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74C4CF-23E1-4A8E-9973-64238CF91DB9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CE369-EF96-4563-A57F-E3D0C0898F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22B2F5-0AC4-4AC2-8874-516AC6FE1910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44E7C-5C7F-44F5-A538-83207EDCD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F2F61C-B9BF-4012-BF75-22D0FFD16CD8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3D13B-D086-4BC5-8E13-3771CD815C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5815A8-93BB-4D0F-A6E5-B426F58202D3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B8170-889D-4779-9D52-9649E2F23F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FE7AD6-08F3-480E-8A85-D058FF9DB2F5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20FD6-2C11-401F-83B1-E1F53EF05D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1" name="Group 37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th-TH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th-TH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th-TH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>
                <a:spcBef>
                  <a:spcPct val="50000"/>
                </a:spcBef>
              </a:pPr>
              <a:endParaRPr lang="th-TH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105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600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60095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67463"/>
            <a:ext cx="14097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F77399B-A9EC-4933-908C-C2B58FB75CCB}" type="datetime1">
              <a:rPr lang="en-US"/>
              <a:pPr/>
              <a:t>8/4/2011</a:t>
            </a:fld>
            <a:endParaRPr lang="en-US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43388" y="6342063"/>
            <a:ext cx="20193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4813" y="6334125"/>
            <a:ext cx="10763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EC662A2-45A7-4112-A1EA-2C5ECD3616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checker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ngsana New" pitchFamily="18" charset="-34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ngsana New" pitchFamily="18" charset="-34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ngsana New" pitchFamily="18" charset="-34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ngsana New" pitchFamily="18" charset="-34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ngsana New" pitchFamily="18" charset="-34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ngsana New" pitchFamily="18" charset="-34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ngsana New" pitchFamily="18" charset="-34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25.xml"/><Relationship Id="rId18" Type="http://schemas.openxmlformats.org/officeDocument/2006/relationships/slide" Target="slide39.xml"/><Relationship Id="rId3" Type="http://schemas.openxmlformats.org/officeDocument/2006/relationships/notesSlide" Target="../notesSlides/notesSlide12.xml"/><Relationship Id="rId21" Type="http://schemas.openxmlformats.org/officeDocument/2006/relationships/slide" Target="slide42.xml"/><Relationship Id="rId7" Type="http://schemas.openxmlformats.org/officeDocument/2006/relationships/slide" Target="slide16.xml"/><Relationship Id="rId12" Type="http://schemas.openxmlformats.org/officeDocument/2006/relationships/slide" Target="slide24.xml"/><Relationship Id="rId17" Type="http://schemas.openxmlformats.org/officeDocument/2006/relationships/slide" Target="slide34.xml"/><Relationship Id="rId25" Type="http://schemas.openxmlformats.org/officeDocument/2006/relationships/slide" Target="slide13.xml"/><Relationship Id="rId2" Type="http://schemas.openxmlformats.org/officeDocument/2006/relationships/slideLayout" Target="../slideLayouts/slideLayout12.xml"/><Relationship Id="rId16" Type="http://schemas.openxmlformats.org/officeDocument/2006/relationships/slide" Target="slide33.xml"/><Relationship Id="rId20" Type="http://schemas.openxmlformats.org/officeDocument/2006/relationships/slide" Target="slide41.xml"/><Relationship Id="rId1" Type="http://schemas.openxmlformats.org/officeDocument/2006/relationships/vmlDrawing" Target="../drawings/vmlDrawing2.vml"/><Relationship Id="rId6" Type="http://schemas.openxmlformats.org/officeDocument/2006/relationships/slide" Target="slide15.xml"/><Relationship Id="rId11" Type="http://schemas.openxmlformats.org/officeDocument/2006/relationships/slide" Target="slide23.xml"/><Relationship Id="rId24" Type="http://schemas.openxmlformats.org/officeDocument/2006/relationships/slide" Target="slide45.xml"/><Relationship Id="rId5" Type="http://schemas.openxmlformats.org/officeDocument/2006/relationships/slide" Target="slide14.xml"/><Relationship Id="rId15" Type="http://schemas.openxmlformats.org/officeDocument/2006/relationships/slide" Target="slide32.xml"/><Relationship Id="rId23" Type="http://schemas.openxmlformats.org/officeDocument/2006/relationships/slide" Target="slide44.xml"/><Relationship Id="rId10" Type="http://schemas.openxmlformats.org/officeDocument/2006/relationships/slide" Target="slide19.xml"/><Relationship Id="rId19" Type="http://schemas.openxmlformats.org/officeDocument/2006/relationships/slide" Target="slide40.xml"/><Relationship Id="rId4" Type="http://schemas.openxmlformats.org/officeDocument/2006/relationships/oleObject" Target="../embeddings/oleObject2.bin"/><Relationship Id="rId9" Type="http://schemas.openxmlformats.org/officeDocument/2006/relationships/slide" Target="slide20.xml"/><Relationship Id="rId14" Type="http://schemas.openxmlformats.org/officeDocument/2006/relationships/slide" Target="slide29.xml"/><Relationship Id="rId22" Type="http://schemas.openxmlformats.org/officeDocument/2006/relationships/slide" Target="slide4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ChangeArrowheads="1"/>
          </p:cNvSpPr>
          <p:nvPr>
            <p:ph type="ctrTitle"/>
          </p:nvPr>
        </p:nvSpPr>
        <p:spPr>
          <a:xfrm>
            <a:off x="1981200" y="0"/>
            <a:ext cx="7162800" cy="1524000"/>
          </a:xfrm>
          <a:noFill/>
          <a:ln/>
        </p:spPr>
        <p:txBody>
          <a:bodyPr/>
          <a:lstStyle/>
          <a:p>
            <a:pPr algn="ctr"/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ระบบสารสนเทศสำนักงาน</a:t>
            </a:r>
            <a:b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</a:b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Office Information system</a:t>
            </a:r>
            <a:endParaRPr lang="th-TH" b="1">
              <a:effectLst>
                <a:outerShdw blurRad="38100" dist="38100" dir="2700000" algn="tl">
                  <a:srgbClr val="C0C0C0"/>
                </a:outerShdw>
              </a:effectLst>
              <a:cs typeface="Cordia New" pitchFamily="34" charset="-34"/>
            </a:endParaRP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2286000" y="1447800"/>
            <a:ext cx="6858000" cy="4581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000" b="1" u="sng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วัตถุประสงค์ของหัวข้อบรรยาย</a:t>
            </a:r>
            <a:endParaRPr kumimoji="0" lang="th-TH" sz="3600" b="1"/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kumimoji="0" lang="th-TH" sz="3600" b="1"/>
              <a:t>1.  เห็นประโยชน์ของการใช้ระบบสารสนเทศสำนักงานมาใช้ในการบริหารงาน</a:t>
            </a:r>
          </a:p>
          <a:p>
            <a:pPr>
              <a:lnSpc>
                <a:spcPct val="90000"/>
              </a:lnSpc>
            </a:pPr>
            <a:r>
              <a:rPr kumimoji="0" lang="th-TH" sz="3600" b="1"/>
              <a:t>2. มีความรู้เกี่ยวกับระบบและเทคโนโลยีในระบบสารสนเทศสำนักงาน</a:t>
            </a:r>
          </a:p>
          <a:p>
            <a:r>
              <a:rPr kumimoji="0" lang="th-TH" sz="3600" b="1"/>
              <a:t>3. มีแนวคิดในการพัฒนาสำนักงานอัตโนมัติ</a:t>
            </a:r>
          </a:p>
          <a:p>
            <a:r>
              <a:rPr kumimoji="0" lang="th-TH" sz="3600" b="1"/>
              <a:t>4. สามารถนำความรู้ที่ได้จากการเรียนไปประยุกต์ใช้ได้</a:t>
            </a:r>
          </a:p>
          <a:p>
            <a:pPr>
              <a:spcBef>
                <a:spcPct val="50000"/>
              </a:spcBef>
            </a:pPr>
            <a:endParaRPr kumimoji="0" lang="th-TH" sz="280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ระบบสนับสนุนการตัดสินใจ</a:t>
            </a:r>
            <a:b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</a:b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(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Decision Support system : DSS)</a:t>
            </a:r>
            <a:endParaRPr lang="th-TH">
              <a:cs typeface="Cordia New" pitchFamily="34" charset="-34"/>
            </a:endParaRPr>
          </a:p>
        </p:txBody>
      </p:sp>
      <p:sp>
        <p:nvSpPr>
          <p:cNvPr id="20483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524000"/>
            <a:ext cx="7729538" cy="2667000"/>
          </a:xfrm>
          <a:noFill/>
          <a:ln/>
        </p:spPr>
        <p:txBody>
          <a:bodyPr/>
          <a:lstStyle/>
          <a:p>
            <a:r>
              <a:rPr lang="th-TH">
                <a:cs typeface="Cordia New" pitchFamily="34" charset="-34"/>
              </a:rPr>
              <a:t>ระบบสนับสนุนการตัดสินใจ (</a:t>
            </a:r>
            <a:r>
              <a:rPr lang="en-US">
                <a:cs typeface="Cordia New" pitchFamily="34" charset="-34"/>
              </a:rPr>
              <a:t>Decision Support system : DSS) </a:t>
            </a:r>
            <a:r>
              <a:rPr lang="th-TH">
                <a:cs typeface="Cordia New" pitchFamily="34" charset="-34"/>
              </a:rPr>
              <a:t>ทำหน้าที่ในการอำนวยความสะดวกในการจัดรูปแบบข้อมูล การนำข้อมูลมาใช้ และการรายงานข้อมูลเพื่อที่จะใช้ประโยชน์ในการตัดสินใจของผู้บริหารต่างๆ ระบบ </a:t>
            </a:r>
            <a:r>
              <a:rPr lang="en-US">
                <a:cs typeface="Cordia New" pitchFamily="34" charset="-34"/>
              </a:rPr>
              <a:t>DSS </a:t>
            </a:r>
            <a:r>
              <a:rPr lang="th-TH">
                <a:cs typeface="Cordia New" pitchFamily="34" charset="-34"/>
              </a:rPr>
              <a:t>จะมีความสามารถในการใช้งานได้ดีกว่าระบบประมวลผลรายการและระบบรายงานการจัดการ เนื่องจากระบบ </a:t>
            </a:r>
            <a:r>
              <a:rPr lang="en-US">
                <a:cs typeface="Cordia New" pitchFamily="34" charset="-34"/>
              </a:rPr>
              <a:t>DSS </a:t>
            </a:r>
            <a:r>
              <a:rPr lang="th-TH">
                <a:cs typeface="Cordia New" pitchFamily="34" charset="-34"/>
              </a:rPr>
              <a:t>สามารถที่จะปรับเปลี่ยนตัวแปร ที่แตกต่าง กันและทำการวิเคราะห์ใหม่ได้ </a:t>
            </a:r>
          </a:p>
        </p:txBody>
      </p:sp>
    </p:spTree>
  </p:cSld>
  <p:clrMapOvr>
    <a:masterClrMapping/>
  </p:clrMapOvr>
  <p:transition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>
            <p:ph type="title"/>
          </p:nvPr>
        </p:nvSpPr>
        <p:spPr>
          <a:xfrm>
            <a:off x="1543050" y="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ชนิดของระบบสารสนเทศสำนักงาน</a:t>
            </a:r>
            <a:endParaRPr lang="th-TH"/>
          </a:p>
        </p:txBody>
      </p:sp>
      <p:sp>
        <p:nvSpPr>
          <p:cNvPr id="43011" name="Rectangle 3"/>
          <p:cNvSpPr>
            <a:spLocks noChangeArrowheads="1"/>
          </p:cNvSpPr>
          <p:nvPr>
            <p:ph type="body" idx="1"/>
          </p:nvPr>
        </p:nvSpPr>
        <p:spPr>
          <a:xfrm>
            <a:off x="838200" y="1143000"/>
            <a:ext cx="8262938" cy="3048000"/>
          </a:xfrm>
          <a:noFill/>
          <a:ln/>
        </p:spPr>
        <p:txBody>
          <a:bodyPr/>
          <a:lstStyle/>
          <a:p>
            <a:r>
              <a:rPr lang="th-TH" sz="4400"/>
              <a:t>แบ่งได้เป็น 4 ประเภท</a:t>
            </a:r>
          </a:p>
          <a:p>
            <a:pPr lvl="1"/>
            <a:r>
              <a:rPr lang="th-TH" sz="3200"/>
              <a:t>ระบบการจัดการเอกสาร (</a:t>
            </a:r>
            <a:r>
              <a:rPr lang="en-US" sz="3200"/>
              <a:t>Document Management Systems) </a:t>
            </a:r>
          </a:p>
          <a:p>
            <a:pPr lvl="1"/>
            <a:r>
              <a:rPr lang="en-US" sz="3200"/>
              <a:t>ระบบการจัดการข่าวสาร </a:t>
            </a:r>
            <a:r>
              <a:rPr lang="th-TH" sz="3200"/>
              <a:t>(</a:t>
            </a:r>
            <a:r>
              <a:rPr lang="en-US" sz="3200"/>
              <a:t>Message-handling systems)</a:t>
            </a:r>
          </a:p>
          <a:p>
            <a:pPr lvl="1"/>
            <a:r>
              <a:rPr lang="th-TH" sz="3200"/>
              <a:t>ระบบประชุมทางไกล </a:t>
            </a:r>
            <a:r>
              <a:rPr lang="en-US" sz="3200"/>
              <a:t>(Teleconferencing system)</a:t>
            </a:r>
          </a:p>
          <a:p>
            <a:pPr lvl="1"/>
            <a:r>
              <a:rPr lang="th-TH" sz="3200"/>
              <a:t>ระบบสนับสนุนสำนักงาน (</a:t>
            </a:r>
            <a:r>
              <a:rPr lang="en-US" sz="3200"/>
              <a:t>Office Support systems)</a:t>
            </a:r>
          </a:p>
          <a:p>
            <a:pPr lvl="1"/>
            <a:endParaRPr lang="th-TH" sz="3200"/>
          </a:p>
        </p:txBody>
      </p:sp>
    </p:spTree>
  </p:cSld>
  <p:clrMapOvr>
    <a:masterClrMapping/>
  </p:clrMapOvr>
  <p:transition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378" name="Object 2"/>
          <p:cNvGraphicFramePr>
            <a:graphicFrameLocks noChangeAspect="1"/>
          </p:cNvGraphicFramePr>
          <p:nvPr>
            <p:ph type="dgm" idx="1"/>
          </p:nvPr>
        </p:nvGraphicFramePr>
        <p:xfrm>
          <a:off x="0" y="0"/>
          <a:ext cx="9113838" cy="6858000"/>
        </p:xfrm>
        <a:graphic>
          <a:graphicData uri="http://schemas.openxmlformats.org/presentationml/2006/ole">
            <p:oleObj spid="_x0000_s229378" name="MS Org Chart" r:id="rId4" imgW="3403440" imgH="1873080" progId="OrgPlusWOPX.4">
              <p:embed followColorScheme="full"/>
            </p:oleObj>
          </a:graphicData>
        </a:graphic>
      </p:graphicFrame>
      <p:sp>
        <p:nvSpPr>
          <p:cNvPr id="229382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33600" y="31242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84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33600" y="39624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85" name="AutoShape 9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33600" y="48006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86" name="AutoShape 10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26670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87" name="AutoShape 11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35052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88" name="AutoShape 12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44196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89" name="AutoShape 13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39624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90" name="AutoShape 14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48768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91" name="AutoShape 15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26670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92" name="AutoShape 16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35052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93" name="AutoShape 17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44196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94" name="AutoShape 18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51816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95" name="AutoShape 19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1800" y="60960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96" name="AutoShape 20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10638" y="2667000"/>
            <a:ext cx="233362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98" name="AutoShape 22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10638" y="3505200"/>
            <a:ext cx="233362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399" name="AutoShape 23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10638" y="3962400"/>
            <a:ext cx="233362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400" name="AutoShape 24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10638" y="4419600"/>
            <a:ext cx="233362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401" name="AutoShape 25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10638" y="4800600"/>
            <a:ext cx="233362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402" name="AutoShape 26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10638" y="5181600"/>
            <a:ext cx="233362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403" name="AutoShape 27">
            <a:hlinkClick r:id="rId2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10638" y="6096000"/>
            <a:ext cx="233362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29404" name="AutoShape 28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33600" y="2667000"/>
            <a:ext cx="233363" cy="228600"/>
          </a:xfrm>
          <a:prstGeom prst="actionButtonForwardNex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>
            <p:ph type="title"/>
          </p:nvPr>
        </p:nvSpPr>
        <p:spPr>
          <a:xfrm>
            <a:off x="1447800" y="457200"/>
            <a:ext cx="7696200" cy="685800"/>
          </a:xfrm>
          <a:noFill/>
          <a:ln/>
        </p:spPr>
        <p:txBody>
          <a:bodyPr/>
          <a:lstStyle/>
          <a:p>
            <a:pPr algn="ctr"/>
            <a:r>
              <a:rPr kumimoji="0" lang="th-TH" sz="6000" b="1">
                <a:latin typeface="AngsanaUPC" pitchFamily="18" charset="-34"/>
                <a:cs typeface="Cordia New" pitchFamily="34" charset="-34"/>
              </a:rPr>
              <a:t>การผลิตเอกสารและนำเสนอ</a:t>
            </a:r>
            <a:br>
              <a:rPr kumimoji="0" lang="th-TH" sz="6000" b="1">
                <a:latin typeface="AngsanaUPC" pitchFamily="18" charset="-34"/>
                <a:cs typeface="Cordia New" pitchFamily="34" charset="-34"/>
              </a:rPr>
            </a:br>
            <a:endParaRPr kumimoji="0" lang="th-TH" b="1">
              <a:latin typeface="AngsanaUPC" pitchFamily="18" charset="-34"/>
              <a:cs typeface="Cordia New" pitchFamily="34" charset="-34"/>
            </a:endParaRPr>
          </a:p>
        </p:txBody>
      </p:sp>
      <p:sp>
        <p:nvSpPr>
          <p:cNvPr id="87043" name="Rectangle 3"/>
          <p:cNvSpPr>
            <a:spLocks noChangeArrowheads="1"/>
          </p:cNvSpPr>
          <p:nvPr>
            <p:ph type="body" idx="1"/>
          </p:nvPr>
        </p:nvSpPr>
        <p:spPr>
          <a:xfrm>
            <a:off x="1447800" y="1143000"/>
            <a:ext cx="7696200" cy="5257800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kumimoji="0" lang="th-TH" sz="4400">
                <a:latin typeface="AngsanaUPC" pitchFamily="18" charset="-34"/>
                <a:cs typeface="Cordia New" pitchFamily="34" charset="-34"/>
              </a:rPr>
              <a:t>1.  การประมวลคำ </a:t>
            </a:r>
            <a:r>
              <a:rPr kumimoji="0" lang="en-US" sz="4400">
                <a:latin typeface="AngsanaUPC" pitchFamily="18" charset="-34"/>
                <a:cs typeface="Cordia New" pitchFamily="34" charset="-34"/>
              </a:rPr>
              <a:t>(Word  Processing)</a:t>
            </a:r>
            <a:r>
              <a:rPr kumimoji="0" lang="en-US" sz="4400" b="0">
                <a:latin typeface="AngsanaUPC" pitchFamily="18" charset="-34"/>
                <a:cs typeface="Cordia New" pitchFamily="34" charset="-34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kumimoji="0" lang="en-US" sz="4400" b="0">
                <a:latin typeface="AngsanaUPC" pitchFamily="18" charset="-34"/>
                <a:cs typeface="Cordia New" pitchFamily="34" charset="-34"/>
              </a:rPr>
              <a:t>2.  </a:t>
            </a:r>
            <a:r>
              <a:rPr kumimoji="0" lang="th-TH" sz="4400">
                <a:latin typeface="AngsanaUPC" pitchFamily="18" charset="-34"/>
                <a:cs typeface="Cordia New" pitchFamily="34" charset="-34"/>
              </a:rPr>
              <a:t>การจัดพิมพ์ตั้งโต๊ะ </a:t>
            </a:r>
            <a:r>
              <a:rPr kumimoji="0" lang="en-US" sz="4400">
                <a:latin typeface="AngsanaUPC" pitchFamily="18" charset="-34"/>
                <a:cs typeface="Cordia New" pitchFamily="34" charset="-34"/>
              </a:rPr>
              <a:t>(Desktop Publishing)</a:t>
            </a:r>
          </a:p>
          <a:p>
            <a:pPr>
              <a:buFont typeface="Wingdings" pitchFamily="2" charset="2"/>
              <a:buNone/>
            </a:pPr>
            <a:r>
              <a:rPr kumimoji="0" lang="th-TH" sz="4400">
                <a:latin typeface="AngsanaUPC" pitchFamily="18" charset="-34"/>
                <a:cs typeface="Cordia New" pitchFamily="34" charset="-34"/>
              </a:rPr>
              <a:t>3.  การใช้ตารางอิเล็คทรอนิคส์  (</a:t>
            </a:r>
            <a:r>
              <a:rPr kumimoji="0" lang="en-US" sz="4400">
                <a:latin typeface="AngsanaUPC" pitchFamily="18" charset="-34"/>
                <a:cs typeface="Cordia New" pitchFamily="34" charset="-34"/>
              </a:rPr>
              <a:t>Electronic Spreadsheet)</a:t>
            </a:r>
          </a:p>
          <a:p>
            <a:pPr>
              <a:buFont typeface="Wingdings" pitchFamily="2" charset="2"/>
              <a:buNone/>
            </a:pPr>
            <a:r>
              <a:rPr kumimoji="0" lang="en-US" sz="4400">
                <a:latin typeface="AngsanaUPC" pitchFamily="18" charset="-34"/>
                <a:cs typeface="Cordia New" pitchFamily="34" charset="-34"/>
              </a:rPr>
              <a:t>4.  งานด้านการเก็บข้อมูล (Database) </a:t>
            </a:r>
          </a:p>
          <a:p>
            <a:pPr>
              <a:buFont typeface="Wingdings" pitchFamily="2" charset="2"/>
              <a:buNone/>
            </a:pPr>
            <a:r>
              <a:rPr kumimoji="0" lang="th-TH" sz="4400">
                <a:latin typeface="AngsanaUPC" pitchFamily="18" charset="-34"/>
                <a:cs typeface="Cordia New" pitchFamily="34" charset="-34"/>
              </a:rPr>
              <a:t>5.  การนำเสนอผลงาน (</a:t>
            </a:r>
            <a:r>
              <a:rPr kumimoji="0" lang="en-US" sz="4400">
                <a:latin typeface="AngsanaUPC" pitchFamily="18" charset="-34"/>
                <a:cs typeface="Cordia New" pitchFamily="34" charset="-34"/>
              </a:rPr>
              <a:t>Presentation)</a:t>
            </a:r>
            <a:endParaRPr kumimoji="0" lang="th-TH" sz="6000">
              <a:latin typeface="AngsanaUPC" pitchFamily="18" charset="-34"/>
              <a:cs typeface="Cordia New" pitchFamily="34" charset="-34"/>
            </a:endParaRPr>
          </a:p>
        </p:txBody>
      </p:sp>
      <p:sp>
        <p:nvSpPr>
          <p:cNvPr id="8704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>
            <p:ph type="title"/>
          </p:nvPr>
        </p:nvSpPr>
        <p:spPr>
          <a:xfrm>
            <a:off x="1371600" y="228600"/>
            <a:ext cx="7772400" cy="1371600"/>
          </a:xfrm>
          <a:noFill/>
          <a:ln/>
        </p:spPr>
        <p:txBody>
          <a:bodyPr/>
          <a:lstStyle/>
          <a:p>
            <a:pPr algn="ctr"/>
            <a:r>
              <a:rPr kumimoji="0" lang="th-TH" sz="6000" b="1">
                <a:latin typeface="AngsanaUPC" pitchFamily="18" charset="-34"/>
                <a:cs typeface="Cordia New" pitchFamily="34" charset="-34"/>
              </a:rPr>
              <a:t>ระบบการประมวลภาพ</a:t>
            </a:r>
            <a:br>
              <a:rPr kumimoji="0" lang="th-TH" sz="6000" b="1">
                <a:latin typeface="AngsanaUPC" pitchFamily="18" charset="-34"/>
                <a:cs typeface="Cordia New" pitchFamily="34" charset="-34"/>
              </a:rPr>
            </a:br>
            <a:r>
              <a:rPr lang="th-TH" sz="4800" b="1"/>
              <a:t>(</a:t>
            </a:r>
            <a:r>
              <a:rPr lang="en-US" sz="4800" b="1"/>
              <a:t>Image Processing System)</a:t>
            </a:r>
            <a:endParaRPr lang="th-TH" sz="4800" b="1"/>
          </a:p>
        </p:txBody>
      </p:sp>
      <p:sp>
        <p:nvSpPr>
          <p:cNvPr id="91139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1828800"/>
            <a:ext cx="8262938" cy="4724400"/>
          </a:xfrm>
          <a:noFill/>
          <a:ln/>
        </p:spPr>
        <p:txBody>
          <a:bodyPr/>
          <a:lstStyle/>
          <a:p>
            <a:pPr lvl="2">
              <a:buFontTx/>
              <a:buNone/>
            </a:pPr>
            <a:r>
              <a:rPr kumimoji="0" lang="th-TH" sz="4800">
                <a:latin typeface="AngsanaUPC" pitchFamily="18" charset="-34"/>
                <a:cs typeface="Cordia New" pitchFamily="34" charset="-34"/>
              </a:rPr>
              <a:t>ระบบการประมวลภาพ </a:t>
            </a:r>
            <a:r>
              <a:rPr kumimoji="0" lang="th-TH" sz="3600">
                <a:latin typeface="AngsanaUPC" pitchFamily="18" charset="-34"/>
                <a:cs typeface="Cordia New" pitchFamily="34" charset="-34"/>
              </a:rPr>
              <a:t>เป็นระบบที่มีการประมวลผลโดยอาศัยรูปภาพ โดยการอาศัยอุปกรณ์ในการสแกนภาพเข้าไปในคอมพิวเตอร์ </a:t>
            </a:r>
          </a:p>
          <a:p>
            <a:pPr lvl="2">
              <a:buFontTx/>
              <a:buNone/>
            </a:pPr>
            <a:endParaRPr kumimoji="0" lang="th-TH" sz="3600" b="0">
              <a:latin typeface="AngsanaUPC" pitchFamily="18" charset="-34"/>
              <a:cs typeface="Cordia New" pitchFamily="34" charset="-34"/>
            </a:endParaRPr>
          </a:p>
          <a:p>
            <a:pPr lvl="1">
              <a:buFontTx/>
              <a:buNone/>
            </a:pPr>
            <a:r>
              <a:rPr lang="th-TH" sz="3200"/>
              <a:t> </a:t>
            </a:r>
          </a:p>
        </p:txBody>
      </p:sp>
      <p:sp>
        <p:nvSpPr>
          <p:cNvPr id="91140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>
            <p:ph type="title"/>
          </p:nvPr>
        </p:nvSpPr>
        <p:spPr>
          <a:xfrm>
            <a:off x="1371600" y="228600"/>
            <a:ext cx="7772400" cy="1371600"/>
          </a:xfrm>
          <a:noFill/>
          <a:ln/>
        </p:spPr>
        <p:txBody>
          <a:bodyPr/>
          <a:lstStyle/>
          <a:p>
            <a:pPr algn="ctr"/>
            <a:r>
              <a:rPr kumimoji="0" lang="th-TH" sz="6000" b="1">
                <a:latin typeface="AngsanaUPC" pitchFamily="18" charset="-34"/>
                <a:cs typeface="Cordia New" pitchFamily="34" charset="-34"/>
              </a:rPr>
              <a:t>การทำสำเนาเอกสาร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kumimoji="0" lang="en-US">
                <a:solidFill>
                  <a:schemeClr val="tx1"/>
                </a:solidFill>
                <a:latin typeface="AngsanaUPC" pitchFamily="18" charset="-34"/>
                <a:cs typeface="Cordia New" pitchFamily="34" charset="-34"/>
              </a:rPr>
              <a:t>(Reprographics) </a:t>
            </a:r>
            <a:endParaRPr kumimoji="0" lang="th-TH">
              <a:solidFill>
                <a:schemeClr val="tx1"/>
              </a:solidFill>
              <a:latin typeface="AngsanaUPC" pitchFamily="18" charset="-34"/>
              <a:cs typeface="Cordia New" pitchFamily="34" charset="-34"/>
            </a:endParaRPr>
          </a:p>
        </p:txBody>
      </p:sp>
      <p:sp>
        <p:nvSpPr>
          <p:cNvPr id="95235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2057400"/>
            <a:ext cx="8262937" cy="2514600"/>
          </a:xfrm>
          <a:noFill/>
          <a:ln/>
        </p:spPr>
        <p:txBody>
          <a:bodyPr/>
          <a:lstStyle/>
          <a:p>
            <a:pPr lvl="2">
              <a:buFontTx/>
              <a:buNone/>
            </a:pPr>
            <a:r>
              <a:rPr kumimoji="0" lang="th-TH" sz="4800">
                <a:latin typeface="AngsanaUPC" pitchFamily="18" charset="-34"/>
                <a:cs typeface="Cordia New" pitchFamily="34" charset="-34"/>
              </a:rPr>
              <a:t>การทำสำเนาเอกสาร </a:t>
            </a:r>
            <a:r>
              <a:rPr kumimoji="0" lang="th-TH" sz="3600">
                <a:latin typeface="AngsanaUPC" pitchFamily="18" charset="-34"/>
                <a:cs typeface="Cordia New" pitchFamily="34" charset="-34"/>
              </a:rPr>
              <a:t>เป็นกระบวนการทำสำเนาเอกสารต่าง ๆ  เพื่อที่จะสามารถแจกจ่ายเอกสารให้กับผู้ที่เกี่ยวข้องได้รวดเร็ว</a:t>
            </a:r>
            <a:endParaRPr kumimoji="0" lang="th-TH">
              <a:latin typeface="AngsanaUPC" pitchFamily="18" charset="-34"/>
              <a:cs typeface="Cordia New" pitchFamily="34" charset="-34"/>
            </a:endParaRPr>
          </a:p>
        </p:txBody>
      </p:sp>
      <p:sp>
        <p:nvSpPr>
          <p:cNvPr id="9523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>
            <p:ph type="title"/>
          </p:nvPr>
        </p:nvSpPr>
        <p:spPr>
          <a:xfrm>
            <a:off x="1295400" y="3810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หน่วยเก็บข้อมูลถาวร</a:t>
            </a:r>
            <a:br>
              <a:rPr lang="th-TH" sz="4800" b="1"/>
            </a:br>
            <a:r>
              <a:rPr lang="th-TH" sz="4800" b="1"/>
              <a:t>(</a:t>
            </a:r>
            <a:r>
              <a:rPr lang="en-US" sz="4800" b="1"/>
              <a:t>Archival Storage)</a:t>
            </a:r>
            <a:endParaRPr lang="th-TH" sz="4800"/>
          </a:p>
        </p:txBody>
      </p:sp>
      <p:sp>
        <p:nvSpPr>
          <p:cNvPr id="45059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828800"/>
            <a:ext cx="8262937" cy="4114800"/>
          </a:xfrm>
          <a:noFill/>
          <a:ln/>
        </p:spPr>
        <p:txBody>
          <a:bodyPr/>
          <a:lstStyle/>
          <a:p>
            <a:pPr lvl="1">
              <a:buFontTx/>
              <a:buNone/>
            </a:pPr>
            <a:r>
              <a:rPr kumimoji="0" lang="th-TH" sz="4800">
                <a:latin typeface="AngsanaUPC" pitchFamily="18" charset="-34"/>
                <a:cs typeface="Cordia New" pitchFamily="34" charset="-34"/>
              </a:rPr>
              <a:t>หน่วยเก็บข้อมูลถาวร  </a:t>
            </a:r>
            <a:r>
              <a:rPr kumimoji="0" lang="en-US" sz="4800">
                <a:latin typeface="AngsanaUPC" pitchFamily="18" charset="-34"/>
                <a:cs typeface="Cordia New" pitchFamily="34" charset="-34"/>
              </a:rPr>
              <a:t>(Archival  Storage)</a:t>
            </a:r>
            <a:r>
              <a:rPr kumimoji="0" lang="en-US" b="0">
                <a:latin typeface="AngsanaUPC" pitchFamily="18" charset="-34"/>
                <a:cs typeface="Cordia New" pitchFamily="34" charset="-34"/>
              </a:rPr>
              <a:t> </a:t>
            </a:r>
            <a:r>
              <a:rPr kumimoji="0" lang="th-TH" sz="3200">
                <a:latin typeface="AngsanaUPC" pitchFamily="18" charset="-34"/>
                <a:cs typeface="Cordia New" pitchFamily="34" charset="-34"/>
              </a:rPr>
              <a:t>ปัจจุบันเอกสารต่าง ๆ  ได้ถูกเก็บบันทึกไว้ในคอมพิวเตอร์โดยเฉพาะหน่วยเก็บข้อมูลสำรอง  เช่น  จานแม่เหล็ก  </a:t>
            </a:r>
            <a:r>
              <a:rPr kumimoji="0" lang="en-US" sz="3200">
                <a:latin typeface="AngsanaUPC" pitchFamily="18" charset="-34"/>
                <a:cs typeface="Cordia New" pitchFamily="34" charset="-34"/>
              </a:rPr>
              <a:t>(Disk)  </a:t>
            </a:r>
            <a:r>
              <a:rPr kumimoji="0" lang="th-TH" sz="3200">
                <a:latin typeface="AngsanaUPC" pitchFamily="18" charset="-34"/>
                <a:cs typeface="Cordia New" pitchFamily="34" charset="-34"/>
              </a:rPr>
              <a:t>แผ่นแม่เหล็ก  </a:t>
            </a:r>
            <a:r>
              <a:rPr kumimoji="0" lang="en-US" sz="3200">
                <a:latin typeface="AngsanaUPC" pitchFamily="18" charset="-34"/>
                <a:cs typeface="Cordia New" pitchFamily="34" charset="-34"/>
              </a:rPr>
              <a:t>(Diskette)  </a:t>
            </a:r>
            <a:r>
              <a:rPr kumimoji="0" lang="th-TH" sz="3200">
                <a:latin typeface="AngsanaUPC" pitchFamily="18" charset="-34"/>
                <a:cs typeface="Cordia New" pitchFamily="34" charset="-34"/>
              </a:rPr>
              <a:t>เทปแม่เหล็ก</a:t>
            </a:r>
            <a:endParaRPr lang="th-TH" sz="3200"/>
          </a:p>
        </p:txBody>
      </p:sp>
      <p:sp>
        <p:nvSpPr>
          <p:cNvPr id="45060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>
            <p:ph type="title"/>
          </p:nvPr>
        </p:nvSpPr>
        <p:spPr>
          <a:xfrm>
            <a:off x="1543050" y="4572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ระบบการจัดการข่าวสาร </a:t>
            </a:r>
            <a:b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Message-Handling Systems)</a:t>
            </a:r>
            <a:endParaRPr lang="th-TH" sz="4800"/>
          </a:p>
        </p:txBody>
      </p:sp>
      <p:sp>
        <p:nvSpPr>
          <p:cNvPr id="49155" name="Rectangle 3"/>
          <p:cNvSpPr>
            <a:spLocks noChangeArrowheads="1"/>
          </p:cNvSpPr>
          <p:nvPr>
            <p:ph type="body" idx="1"/>
          </p:nvPr>
        </p:nvSpPr>
        <p:spPr>
          <a:xfrm>
            <a:off x="1219200" y="1981200"/>
            <a:ext cx="7696200" cy="3581400"/>
          </a:xfrm>
          <a:noFill/>
          <a:ln/>
        </p:spPr>
        <p:txBody>
          <a:bodyPr/>
          <a:lstStyle/>
          <a:p>
            <a:pPr lvl="1"/>
            <a:r>
              <a:rPr lang="en-US" sz="3600"/>
              <a:t>ไปรษณีย์อิเล็คทรอนิคส์ </a:t>
            </a:r>
            <a:r>
              <a:rPr lang="th-TH" sz="3600"/>
              <a:t>(</a:t>
            </a:r>
            <a:r>
              <a:rPr lang="en-US" sz="3600"/>
              <a:t>Electronic mail : E-mail)</a:t>
            </a:r>
          </a:p>
          <a:p>
            <a:pPr lvl="1"/>
            <a:r>
              <a:rPr lang="en-US" sz="3600"/>
              <a:t>กระดานข่าว (Web Board)</a:t>
            </a:r>
          </a:p>
          <a:p>
            <a:pPr lvl="1"/>
            <a:r>
              <a:rPr lang="th-TH" sz="3600"/>
              <a:t>ไปรษณีย์เสียง </a:t>
            </a:r>
            <a:r>
              <a:rPr lang="en-US" sz="3600"/>
              <a:t>(Voice mail)</a:t>
            </a:r>
          </a:p>
          <a:p>
            <a:pPr lvl="1"/>
            <a:r>
              <a:rPr lang="th-TH" sz="3600"/>
              <a:t>โทรสาร (</a:t>
            </a:r>
            <a:r>
              <a:rPr lang="en-US" sz="3600"/>
              <a:t>Facsimile) </a:t>
            </a:r>
            <a:endParaRPr lang="en-US" sz="3200"/>
          </a:p>
          <a:p>
            <a:pPr lvl="1"/>
            <a:r>
              <a:rPr lang="th-TH" sz="3600"/>
              <a:t>การสืบค้นข้อมูลด้วยเครือข่ายใยแมงมุม</a:t>
            </a:r>
          </a:p>
        </p:txBody>
      </p:sp>
      <p:sp>
        <p:nvSpPr>
          <p:cNvPr id="4915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>
            <p:ph type="title"/>
          </p:nvPr>
        </p:nvSpPr>
        <p:spPr>
          <a:xfrm>
            <a:off x="1295400" y="2286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en-US" sz="4800" b="1"/>
              <a:t>ไปรษณีย์อิเล็คทรอนิคส์</a:t>
            </a:r>
            <a:br>
              <a:rPr lang="en-US" sz="4800" b="1"/>
            </a:br>
            <a:r>
              <a:rPr lang="th-TH" sz="4800" b="1"/>
              <a:t>(</a:t>
            </a:r>
            <a:r>
              <a:rPr lang="en-US" sz="4800" b="1"/>
              <a:t>Electronic mail : E-mail)</a:t>
            </a:r>
            <a:endParaRPr lang="th-TH" sz="4800" b="1"/>
          </a:p>
        </p:txBody>
      </p:sp>
      <p:sp>
        <p:nvSpPr>
          <p:cNvPr id="97283" name="Rectangle 3"/>
          <p:cNvSpPr>
            <a:spLocks noChangeArrowheads="1"/>
          </p:cNvSpPr>
          <p:nvPr>
            <p:ph type="body" idx="1"/>
          </p:nvPr>
        </p:nvSpPr>
        <p:spPr>
          <a:xfrm>
            <a:off x="990600" y="1524000"/>
            <a:ext cx="8153400" cy="4114800"/>
          </a:xfrm>
          <a:noFill/>
          <a:ln/>
        </p:spPr>
        <p:txBody>
          <a:bodyPr/>
          <a:lstStyle/>
          <a:p>
            <a:pPr lvl="1"/>
            <a:r>
              <a:rPr lang="en-US" sz="4000"/>
              <a:t>ไปรษณีย์อิเล็คทรอนิคส์ </a:t>
            </a:r>
            <a:r>
              <a:rPr lang="th-TH" sz="4000"/>
              <a:t>(</a:t>
            </a:r>
            <a:r>
              <a:rPr lang="en-US" sz="4000"/>
              <a:t>Electronic mail : E-mail)</a:t>
            </a:r>
            <a:r>
              <a:rPr lang="en-US" sz="3200"/>
              <a:t> </a:t>
            </a:r>
            <a:r>
              <a:rPr lang="th-TH" sz="3200"/>
              <a:t>การ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ส่งข่าวสารไปยังบุคคลอื่น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.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 โดยอาศัยเครื่องคอมพิวเตอร์  โมเด็ม  และสื่อในการติดต่อ  เช่น  สายโทรศัพท์ และ</a:t>
            </a:r>
            <a:r>
              <a:rPr lang="th-TH" sz="3200"/>
              <a:t>อาศัยที่อยู่ในรูปของไปรษณีย์อิเล็คทรอนิคส์ เช่น </a:t>
            </a:r>
            <a:r>
              <a:rPr lang="en-US" sz="3200"/>
              <a:t>itc02@mail.rid.go.th</a:t>
            </a:r>
            <a:r>
              <a:rPr lang="th-TH" sz="3200" b="0"/>
              <a:t> 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สมัครเป็นสมาชิกกับเว็บไซต์ที่ให้บริการ ในปัจจุบันมีเว็บไซด์ที่ให้บริการฟรี เช่น </a:t>
            </a:r>
            <a:r>
              <a:rPr kumimoji="0" lang="en-US" sz="4000">
                <a:latin typeface="AngsanaUPC" pitchFamily="18" charset="-34"/>
                <a:cs typeface="Cordia New" pitchFamily="34" charset="-34"/>
              </a:rPr>
              <a:t>www.ikool.com www.yahoo.com www.hotmail.com</a:t>
            </a:r>
            <a:endParaRPr kumimoji="0" lang="th-TH">
              <a:latin typeface="AngsanaUPC" pitchFamily="18" charset="-34"/>
              <a:cs typeface="Cordia New" pitchFamily="34" charset="-34"/>
            </a:endParaRPr>
          </a:p>
          <a:p>
            <a:pPr lvl="1"/>
            <a:endParaRPr kumimoji="0" lang="en-US">
              <a:latin typeface="AngsanaUPC" pitchFamily="18" charset="-34"/>
              <a:cs typeface="Cordia New" pitchFamily="34" charset="-34"/>
            </a:endParaRPr>
          </a:p>
        </p:txBody>
      </p:sp>
      <p:sp>
        <p:nvSpPr>
          <p:cNvPr id="9728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>
            <p:ph type="title"/>
          </p:nvPr>
        </p:nvSpPr>
        <p:spPr>
          <a:xfrm>
            <a:off x="1295400" y="3048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กระดานข่าว</a:t>
            </a:r>
            <a:br>
              <a:rPr lang="th-TH" sz="4800" b="1"/>
            </a:br>
            <a:r>
              <a:rPr lang="en-US" sz="4800" b="1"/>
              <a:t>(Web Board)</a:t>
            </a:r>
            <a:endParaRPr lang="th-TH" sz="4800"/>
          </a:p>
        </p:txBody>
      </p:sp>
      <p:sp>
        <p:nvSpPr>
          <p:cNvPr id="159747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676400"/>
            <a:ext cx="7315200" cy="2514600"/>
          </a:xfrm>
          <a:noFill/>
          <a:ln/>
        </p:spPr>
        <p:txBody>
          <a:bodyPr/>
          <a:lstStyle/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การฝากข่าวสารผ่านทางเครือข่ายถึงผู้รับ เป็นบริการอีกรูปแบบหนึ่งซี่งผู้สนใจสามารถเข้าไปอ่านและแสดงความคิดเห็นได้ กระดานข่าวสามารถใช้ได้ทั้งอินเทอร์เน็ต และอินทราเน็ต </a:t>
            </a:r>
          </a:p>
        </p:txBody>
      </p:sp>
      <p:sp>
        <p:nvSpPr>
          <p:cNvPr id="159748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/>
          <p:cNvSpPr>
            <a:spLocks noChangeArrowheads="1"/>
          </p:cNvSpPr>
          <p:nvPr>
            <p:ph type="ctrTitle"/>
          </p:nvPr>
        </p:nvSpPr>
        <p:spPr>
          <a:xfrm>
            <a:off x="1828800" y="0"/>
            <a:ext cx="7315200" cy="5334000"/>
          </a:xfrm>
          <a:noFill/>
          <a:ln/>
        </p:spPr>
        <p:txBody>
          <a:bodyPr/>
          <a:lstStyle/>
          <a:p>
            <a:pPr algn="ctr"/>
            <a:r>
              <a:rPr lang="th-TH" sz="55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ระบบสารสนเทศสำนักงาน</a:t>
            </a:r>
            <a:br>
              <a:rPr lang="th-TH" sz="55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</a:br>
            <a:r>
              <a:rPr lang="en-US" sz="55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Office Information System : OIS</a:t>
            </a:r>
            <a:br>
              <a:rPr lang="en-US" sz="55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</a:br>
            <a:r>
              <a:rPr lang="th-TH" sz="55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คือ อะไร?</a:t>
            </a:r>
            <a:endParaRPr lang="th-TH" b="1">
              <a:effectLst>
                <a:outerShdw blurRad="38100" dist="38100" dir="2700000" algn="tl">
                  <a:srgbClr val="C0C0C0"/>
                </a:outerShdw>
              </a:effectLst>
              <a:cs typeface="Cordia New" pitchFamily="34" charset="-34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>
            <p:ph type="title"/>
          </p:nvPr>
        </p:nvSpPr>
        <p:spPr>
          <a:xfrm>
            <a:off x="1295400" y="3048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ไปรษณีย์เสียง</a:t>
            </a:r>
            <a:br>
              <a:rPr lang="th-TH" sz="4800" b="1"/>
            </a:br>
            <a:r>
              <a:rPr lang="en-US" sz="4800" b="1"/>
              <a:t>(Voice mail)</a:t>
            </a:r>
            <a:endParaRPr lang="th-TH" sz="4800"/>
          </a:p>
        </p:txBody>
      </p:sp>
      <p:sp>
        <p:nvSpPr>
          <p:cNvPr id="99331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905000"/>
            <a:ext cx="7315200" cy="2514600"/>
          </a:xfrm>
          <a:noFill/>
          <a:ln/>
        </p:spPr>
        <p:txBody>
          <a:bodyPr/>
          <a:lstStyle/>
          <a:p>
            <a:pPr lvl="1"/>
            <a:r>
              <a:rPr lang="th-TH" sz="4000"/>
              <a:t>ไปรษณีย์เสียง </a:t>
            </a:r>
            <a:r>
              <a:rPr lang="en-US" sz="4000"/>
              <a:t>( Voice mail )</a:t>
            </a:r>
            <a:r>
              <a:rPr kumimoji="0" lang="en-US" sz="4000" b="0">
                <a:latin typeface="AngsanaUPC" pitchFamily="18" charset="-34"/>
                <a:cs typeface="Cordia New" pitchFamily="34" charset="-34"/>
              </a:rPr>
              <a:t> </a:t>
            </a:r>
            <a:r>
              <a:rPr kumimoji="0" lang="en-US" b="0">
                <a:latin typeface="AngsanaUPC" pitchFamily="18" charset="-34"/>
                <a:cs typeface="Cordia New" pitchFamily="34" charset="-34"/>
              </a:rPr>
              <a:t> </a:t>
            </a:r>
            <a:r>
              <a:rPr kumimoji="0" lang="th-TH" sz="3600">
                <a:latin typeface="AngsanaUPC" pitchFamily="18" charset="-34"/>
                <a:cs typeface="Cordia New" pitchFamily="34" charset="-34"/>
              </a:rPr>
              <a:t>เป็นระบบที่ช่วยเก็บเสียงพูดของผู้ใช้โทรศัพท์ที่ติดต่อเข้ามา  โดยที่เราไม่อยู่ที่โต๊ะทำงานหรือสำนักงาน </a:t>
            </a:r>
            <a:endParaRPr kumimoji="0" lang="en-US" sz="3600">
              <a:latin typeface="AngsanaUPC" pitchFamily="18" charset="-34"/>
              <a:cs typeface="Cordia New" pitchFamily="34" charset="-34"/>
            </a:endParaRPr>
          </a:p>
        </p:txBody>
      </p:sp>
      <p:sp>
        <p:nvSpPr>
          <p:cNvPr id="99333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>
            <p:ph type="title"/>
          </p:nvPr>
        </p:nvSpPr>
        <p:spPr>
          <a:xfrm>
            <a:off x="1295400" y="3048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ข้อดีไปรษณีย์เสียง</a:t>
            </a:r>
            <a:br>
              <a:rPr lang="th-TH" sz="4800" b="1"/>
            </a:br>
            <a:r>
              <a:rPr lang="en-US" sz="4800" b="1"/>
              <a:t>(Voice mail)</a:t>
            </a:r>
            <a:endParaRPr lang="th-TH" sz="4800"/>
          </a:p>
        </p:txBody>
      </p:sp>
      <p:sp>
        <p:nvSpPr>
          <p:cNvPr id="249859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905000"/>
            <a:ext cx="7315200" cy="2514600"/>
          </a:xfrm>
          <a:noFill/>
          <a:ln/>
        </p:spPr>
        <p:txBody>
          <a:bodyPr/>
          <a:lstStyle/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สามารถเปิดฟังจากที่ไหนก็ได้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สามารถบันทึก ทบทวน เดินหน้า ลบข้อความ หรือส่งต่อข้อความไปยังผู้อื่นได้</a:t>
            </a:r>
          </a:p>
        </p:txBody>
      </p:sp>
    </p:spTree>
  </p:cSld>
  <p:clrMapOvr>
    <a:masterClrMapping/>
  </p:clrMapOvr>
  <p:transition>
    <p:check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/>
          </p:cNvSpPr>
          <p:nvPr>
            <p:ph type="title"/>
          </p:nvPr>
        </p:nvSpPr>
        <p:spPr>
          <a:xfrm>
            <a:off x="1295400" y="3048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ข้อเสียไปรษณีย์เสียง</a:t>
            </a:r>
            <a:br>
              <a:rPr lang="th-TH" sz="4800" b="1"/>
            </a:br>
            <a:r>
              <a:rPr lang="en-US" sz="4800" b="1"/>
              <a:t>(Voice mail)</a:t>
            </a:r>
            <a:endParaRPr lang="th-TH" sz="4800"/>
          </a:p>
        </p:txBody>
      </p:sp>
      <p:sp>
        <p:nvSpPr>
          <p:cNvPr id="251907" name="Rectangle 3"/>
          <p:cNvSpPr>
            <a:spLocks noChangeArrowheads="1"/>
          </p:cNvSpPr>
          <p:nvPr>
            <p:ph type="body" idx="1"/>
          </p:nvPr>
        </p:nvSpPr>
        <p:spPr>
          <a:xfrm>
            <a:off x="1295400" y="1905000"/>
            <a:ext cx="7391400" cy="3048000"/>
          </a:xfrm>
          <a:noFill/>
          <a:ln/>
        </p:spPr>
        <p:txBody>
          <a:bodyPr/>
          <a:lstStyle/>
          <a:p>
            <a:pPr lvl="1"/>
            <a:r>
              <a:rPr kumimoji="0" lang="en-US" sz="3600">
                <a:latin typeface="AngsanaUPC" pitchFamily="18" charset="-34"/>
                <a:cs typeface="Cordia New" pitchFamily="34" charset="-34"/>
              </a:rPr>
              <a:t>พื้นที่ในการจัดเก็บข้อมูลมีจำกัด</a:t>
            </a:r>
          </a:p>
          <a:p>
            <a:pPr lvl="1"/>
            <a:r>
              <a:rPr kumimoji="0" lang="en-US" sz="3600">
                <a:latin typeface="AngsanaUPC" pitchFamily="18" charset="-34"/>
                <a:cs typeface="Cordia New" pitchFamily="34" charset="-34"/>
              </a:rPr>
              <a:t>ผู้รับบางคนไม่เปิดฟังข้อความที่อยู่ใน Voice Mail Box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ข้อความที่ฝากไว้อาจไม่ชัดเจนและไม่สามารถสอบถามได้</a:t>
            </a:r>
            <a:endParaRPr kumimoji="0" lang="en-US" sz="3600">
              <a:latin typeface="AngsanaUPC" pitchFamily="18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check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26"/>
          <p:cNvSpPr>
            <a:spLocks noChangeArrowheads="1"/>
          </p:cNvSpPr>
          <p:nvPr>
            <p:ph type="title"/>
          </p:nvPr>
        </p:nvSpPr>
        <p:spPr>
          <a:xfrm>
            <a:off x="1543050" y="2286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โทรสาร (</a:t>
            </a:r>
            <a:r>
              <a:rPr lang="en-US" sz="4800" b="1"/>
              <a:t>Facsimile)</a:t>
            </a:r>
            <a:endParaRPr lang="th-TH" sz="4800"/>
          </a:p>
        </p:txBody>
      </p:sp>
      <p:sp>
        <p:nvSpPr>
          <p:cNvPr id="101379" name="Rectangle 1027"/>
          <p:cNvSpPr>
            <a:spLocks noChangeArrowheads="1"/>
          </p:cNvSpPr>
          <p:nvPr>
            <p:ph type="body" idx="1"/>
          </p:nvPr>
        </p:nvSpPr>
        <p:spPr>
          <a:xfrm>
            <a:off x="1371600" y="1371600"/>
            <a:ext cx="7315200" cy="2514600"/>
          </a:xfrm>
          <a:noFill/>
          <a:ln/>
        </p:spPr>
        <p:txBody>
          <a:bodyPr/>
          <a:lstStyle/>
          <a:p>
            <a:pPr lvl="1"/>
            <a:r>
              <a:rPr lang="th-TH" sz="4000"/>
              <a:t>โทรสาร (</a:t>
            </a:r>
            <a:r>
              <a:rPr lang="en-US" sz="4000"/>
              <a:t>Facsimile) </a:t>
            </a:r>
            <a:r>
              <a:rPr kumimoji="0" lang="th-TH" sz="3600">
                <a:latin typeface="AngsanaUPC" pitchFamily="18" charset="-34"/>
                <a:cs typeface="Cordia New" pitchFamily="34" charset="-34"/>
              </a:rPr>
              <a:t>เป็นเครื่องมือที่ใช้ในการส่งข้อความ  รูปภาพ  จากที่หนึ่งไปยังอีกที่หนึ่ง  โดยอาศัยเครื่องโทรสารและสายโทรศัพท์</a:t>
            </a:r>
            <a:r>
              <a:rPr lang="en-US" sz="3600"/>
              <a:t> </a:t>
            </a:r>
          </a:p>
          <a:p>
            <a:pPr lvl="1"/>
            <a:endParaRPr lang="th-TH" sz="3600"/>
          </a:p>
        </p:txBody>
      </p:sp>
      <p:sp>
        <p:nvSpPr>
          <p:cNvPr id="101380" name="AutoShape 102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ChangeArrowheads="1"/>
          </p:cNvSpPr>
          <p:nvPr>
            <p:ph type="title"/>
          </p:nvPr>
        </p:nvSpPr>
        <p:spPr>
          <a:xfrm>
            <a:off x="1543050" y="4572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5400"/>
              <a:t>การสืบค้นข้อมูลด้วยเครือข่ายใยแมงมุม</a:t>
            </a:r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th-TH" sz="4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63" name="Rectangle 3"/>
          <p:cNvSpPr>
            <a:spLocks noChangeArrowheads="1"/>
          </p:cNvSpPr>
          <p:nvPr>
            <p:ph type="body" idx="1"/>
          </p:nvPr>
        </p:nvSpPr>
        <p:spPr>
          <a:xfrm>
            <a:off x="1219200" y="1371600"/>
            <a:ext cx="7696200" cy="4191000"/>
          </a:xfrm>
          <a:noFill/>
          <a:ln/>
        </p:spPr>
        <p:txBody>
          <a:bodyPr/>
          <a:lstStyle/>
          <a:p>
            <a:pPr lvl="1"/>
            <a:r>
              <a:rPr lang="th-TH" sz="3600"/>
              <a:t>การค้นหาข่าวสารที่มีอยู่มากมายในอินเทอร์เนต โดยนำเสนอข้อมูลในรูปหน้ากระดาษอิเล็กทรอนิคส์   </a:t>
            </a:r>
          </a:p>
        </p:txBody>
      </p:sp>
      <p:sp>
        <p:nvSpPr>
          <p:cNvPr id="24576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>
            <p:ph type="title"/>
          </p:nvPr>
        </p:nvSpPr>
        <p:spPr>
          <a:xfrm>
            <a:off x="1543050" y="304800"/>
            <a:ext cx="7600950" cy="13716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การประชุมด้วยเสียง</a:t>
            </a:r>
            <a:br>
              <a:rPr lang="th-TH" sz="4800" b="1"/>
            </a:br>
            <a:r>
              <a:rPr lang="th-TH" sz="4800" b="1"/>
              <a:t>(</a:t>
            </a:r>
            <a:r>
              <a:rPr lang="en-US" sz="4800" b="1"/>
              <a:t>Audio teleconferencing)</a:t>
            </a:r>
            <a:endParaRPr lang="th-TH" sz="4800"/>
          </a:p>
        </p:txBody>
      </p:sp>
      <p:sp>
        <p:nvSpPr>
          <p:cNvPr id="103427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905000"/>
            <a:ext cx="8262937" cy="2819400"/>
          </a:xfrm>
          <a:noFill/>
          <a:ln/>
        </p:spPr>
        <p:txBody>
          <a:bodyPr/>
          <a:lstStyle/>
          <a:p>
            <a:pPr lvl="1"/>
            <a:r>
              <a:rPr lang="th-TH" sz="4000"/>
              <a:t>การประชุมด้วยเสียง (</a:t>
            </a:r>
            <a:r>
              <a:rPr lang="en-US" sz="4000"/>
              <a:t>Audio teleconferencing) </a:t>
            </a:r>
            <a:endParaRPr lang="en-US" sz="3200"/>
          </a:p>
          <a:p>
            <a:pPr lvl="2">
              <a:buFontTx/>
              <a:buNone/>
            </a:pPr>
            <a:r>
              <a:rPr kumimoji="0" lang="th-TH" sz="3200">
                <a:latin typeface="AngsanaUPC" pitchFamily="18" charset="-34"/>
                <a:cs typeface="Cordia New" pitchFamily="34" charset="-34"/>
              </a:rPr>
              <a:t>เป็นการประชุมทางไกลหรือการติดต่อสื่อสารทางไกล  โดยคู่สนทนาจะสามารถได้ยินแต่เพียงผู้ที่เกี่ยวข้องในการประชุมเท่านั้น</a:t>
            </a:r>
            <a:endParaRPr lang="th-TH" sz="2800"/>
          </a:p>
        </p:txBody>
      </p:sp>
    </p:spTree>
  </p:cSld>
  <p:clrMapOvr>
    <a:masterClrMapping/>
  </p:clrMapOvr>
  <p:transition>
    <p:check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ChangeArrowheads="1"/>
          </p:cNvSpPr>
          <p:nvPr>
            <p:ph type="title"/>
          </p:nvPr>
        </p:nvSpPr>
        <p:spPr>
          <a:xfrm>
            <a:off x="1447800" y="457200"/>
            <a:ext cx="7448550" cy="9906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การประชุมด้วยเสียง</a:t>
            </a:r>
            <a:br>
              <a:rPr lang="th-TH" sz="4800" b="1"/>
            </a:br>
            <a:endParaRPr lang="th-TH" sz="4800"/>
          </a:p>
        </p:txBody>
      </p:sp>
      <p:pic>
        <p:nvPicPr>
          <p:cNvPr id="404485" name="Picture 5" descr="PIC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066800"/>
            <a:ext cx="6781800" cy="5222875"/>
          </a:xfrm>
          <a:prstGeom prst="rect">
            <a:avLst/>
          </a:prstGeom>
          <a:noFill/>
        </p:spPr>
      </p:pic>
      <p:sp>
        <p:nvSpPr>
          <p:cNvPr id="404486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382000" y="61722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/>
          </p:cNvSpPr>
          <p:nvPr>
            <p:ph type="title"/>
          </p:nvPr>
        </p:nvSpPr>
        <p:spPr>
          <a:xfrm>
            <a:off x="1295400" y="3048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ข้อดีการประชุมด้วยเสียง</a:t>
            </a:r>
            <a:br>
              <a:rPr lang="th-TH" sz="4800" b="1"/>
            </a:br>
            <a:r>
              <a:rPr lang="en-US" sz="4800" b="1"/>
              <a:t>(Audio Tele-Conferencing)</a:t>
            </a:r>
            <a:endParaRPr lang="th-TH" sz="4800"/>
          </a:p>
        </p:txBody>
      </p:sp>
      <p:sp>
        <p:nvSpPr>
          <p:cNvPr id="276483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905000"/>
            <a:ext cx="7315200" cy="2514600"/>
          </a:xfrm>
          <a:noFill/>
          <a:ln/>
        </p:spPr>
        <p:txBody>
          <a:bodyPr/>
          <a:lstStyle/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ค่าใช้จ่ายในการจัดเตรียมอุปกรณ์และค่าใช้จ่ายในการใช้งานแต่ละครั้งต่ำ</a:t>
            </a:r>
          </a:p>
        </p:txBody>
      </p:sp>
    </p:spTree>
  </p:cSld>
  <p:clrMapOvr>
    <a:masterClrMapping/>
  </p:clrMapOvr>
  <p:transition>
    <p:check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>
            <p:ph type="title"/>
          </p:nvPr>
        </p:nvSpPr>
        <p:spPr>
          <a:xfrm>
            <a:off x="1447800" y="457200"/>
            <a:ext cx="7448550" cy="9906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ข้อเสียการประชุมด้วยเสียง</a:t>
            </a:r>
            <a:br>
              <a:rPr lang="th-TH" sz="4800" b="1"/>
            </a:br>
            <a:endParaRPr lang="th-TH" sz="4800"/>
          </a:p>
        </p:txBody>
      </p:sp>
      <p:sp>
        <p:nvSpPr>
          <p:cNvPr id="278531" name="Rectangle 3"/>
          <p:cNvSpPr>
            <a:spLocks noChangeArrowheads="1"/>
          </p:cNvSpPr>
          <p:nvPr>
            <p:ph type="body" idx="1"/>
          </p:nvPr>
        </p:nvSpPr>
        <p:spPr>
          <a:xfrm>
            <a:off x="1295400" y="1219200"/>
            <a:ext cx="7391400" cy="3048000"/>
          </a:xfrm>
          <a:noFill/>
          <a:ln/>
        </p:spPr>
        <p:txBody>
          <a:bodyPr/>
          <a:lstStyle/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ไม่สามารถเห็นปฏิกิริยาโต้ตอบของผู้ตอบได้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เสียงที่ฟังอาจไม่ชัดทำให้เข้าใจผิดได้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ในการประชุมหากมีเอกสารหรือรูปภาพที่ต้องากรให้ผู้เข้าร่วมประชุมเห็น จะต้องอาศัยการติดต่อสื่อสารวิธีอื่นช่วย เช่น โทรสาร เป็นต้น</a:t>
            </a:r>
          </a:p>
        </p:txBody>
      </p:sp>
    </p:spTree>
  </p:cSld>
  <p:clrMapOvr>
    <a:masterClrMapping/>
  </p:clrMapOvr>
  <p:transition>
    <p:check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>
            <p:ph type="title"/>
          </p:nvPr>
        </p:nvSpPr>
        <p:spPr>
          <a:xfrm>
            <a:off x="1524000" y="457200"/>
            <a:ext cx="7620000" cy="1447800"/>
          </a:xfrm>
          <a:noFill/>
          <a:ln/>
        </p:spPr>
        <p:txBody>
          <a:bodyPr/>
          <a:lstStyle/>
          <a:p>
            <a:pPr algn="ctr"/>
            <a:r>
              <a:rPr lang="th-TH" b="1"/>
              <a:t>การประชุมด้วยภาพ</a:t>
            </a:r>
            <a:r>
              <a:rPr lang="en-US" b="1"/>
              <a:t> </a:t>
            </a:r>
            <a:br>
              <a:rPr lang="en-US" b="1"/>
            </a:br>
            <a:r>
              <a:rPr lang="th-TH" b="1"/>
              <a:t>(</a:t>
            </a:r>
            <a:r>
              <a:rPr lang="en-US" b="1"/>
              <a:t>Video teleconferencing)</a:t>
            </a:r>
            <a:br>
              <a:rPr lang="en-US" b="1"/>
            </a:br>
            <a:endParaRPr lang="th-TH" sz="4800"/>
          </a:p>
        </p:txBody>
      </p:sp>
      <p:sp>
        <p:nvSpPr>
          <p:cNvPr id="105475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524000"/>
            <a:ext cx="8262937" cy="2819400"/>
          </a:xfrm>
          <a:noFill/>
          <a:ln/>
        </p:spPr>
        <p:txBody>
          <a:bodyPr/>
          <a:lstStyle/>
          <a:p>
            <a:pPr lvl="1">
              <a:buFontTx/>
              <a:buNone/>
            </a:pPr>
            <a:endParaRPr lang="en-US" sz="500"/>
          </a:p>
          <a:p>
            <a:pPr lvl="1"/>
            <a:r>
              <a:rPr lang="th-TH" sz="4000"/>
              <a:t>การประชุมด้วยภาพ</a:t>
            </a:r>
            <a:r>
              <a:rPr lang="en-US" sz="4000"/>
              <a:t> </a:t>
            </a:r>
            <a:r>
              <a:rPr lang="th-TH" sz="4000"/>
              <a:t>(</a:t>
            </a:r>
            <a:r>
              <a:rPr lang="en-US" sz="4000"/>
              <a:t>Video teleconferencing</a:t>
            </a:r>
            <a:r>
              <a:rPr lang="en-US" sz="3200"/>
              <a:t>) 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เป็นการประชุมทางไกล  โดยผู้ร่วมประชุมสามารถที่จะติดต่อพูดคุยกันได้  โดยผู้สนทนาจะได้ยินเสียงและภาพของคู่สนทนาในขณะที่มีการประชุม </a:t>
            </a:r>
            <a:endParaRPr lang="en-US" sz="3200"/>
          </a:p>
          <a:p>
            <a:pPr lvl="1">
              <a:buFontTx/>
              <a:buNone/>
            </a:pPr>
            <a:endParaRPr lang="th-TH" sz="3200"/>
          </a:p>
        </p:txBody>
      </p:sp>
    </p:spTree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ระบบสารสนเทศสำนักงาน</a:t>
            </a:r>
            <a:b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</a:br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Office </a:t>
            </a:r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Information System (OIS) </a:t>
            </a:r>
            <a:endParaRPr lang="th-TH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1447800" y="1752600"/>
            <a:ext cx="7391400" cy="4781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th-TH" sz="4400" b="1">
                <a:latin typeface="CordiaUPC" pitchFamily="34" charset="-34"/>
                <a:cs typeface="Cordia New" pitchFamily="34" charset="-34"/>
              </a:rPr>
              <a:t>สำนักงานที่มีการนำเอาเทคโนโลยีสารสนเทศมาเป็นเครื่องมือสำคัญในการดำเนินงานเกี่ยวกับงานสำนักงาน เพื่อให้ได้สารสนเทศ มาช่วยสนับสนุนการตัดสินใจต่างๆ ในการบริหารให้ เป็นไปอย่างรวดเร็วทันเหตุการณ์และมีความเสี่ยงต่อความผิดพลาดน้อย</a:t>
            </a:r>
            <a:endParaRPr lang="th-TH" sz="4000" b="1">
              <a:latin typeface="AngsanaUPC" pitchFamily="18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1026"/>
          <p:cNvSpPr>
            <a:spLocks noChangeArrowheads="1"/>
          </p:cNvSpPr>
          <p:nvPr>
            <p:ph type="title"/>
          </p:nvPr>
        </p:nvSpPr>
        <p:spPr>
          <a:xfrm>
            <a:off x="1447800" y="457200"/>
            <a:ext cx="7448550" cy="9906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การประชุมด้วยภาพ</a:t>
            </a:r>
            <a:br>
              <a:rPr lang="th-TH" sz="4800" b="1"/>
            </a:br>
            <a:endParaRPr lang="th-TH" sz="4800"/>
          </a:p>
        </p:txBody>
      </p:sp>
      <p:sp>
        <p:nvSpPr>
          <p:cNvPr id="406532" name="AutoShape 102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2000" y="61722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pic>
        <p:nvPicPr>
          <p:cNvPr id="406533" name="Picture 1029" descr="PIC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1143000"/>
            <a:ext cx="6781800" cy="5043488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1026"/>
          <p:cNvSpPr>
            <a:spLocks noChangeArrowheads="1"/>
          </p:cNvSpPr>
          <p:nvPr>
            <p:ph type="title"/>
          </p:nvPr>
        </p:nvSpPr>
        <p:spPr>
          <a:xfrm>
            <a:off x="1447800" y="457200"/>
            <a:ext cx="7448550" cy="9906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ข้อเสียการประชุมด้วยภาพ</a:t>
            </a:r>
            <a:br>
              <a:rPr lang="th-TH" sz="4800" b="1"/>
            </a:br>
            <a:endParaRPr lang="th-TH" sz="4800"/>
          </a:p>
        </p:txBody>
      </p:sp>
      <p:sp>
        <p:nvSpPr>
          <p:cNvPr id="280579" name="Rectangle 1027"/>
          <p:cNvSpPr>
            <a:spLocks noChangeArrowheads="1"/>
          </p:cNvSpPr>
          <p:nvPr>
            <p:ph type="body" idx="1"/>
          </p:nvPr>
        </p:nvSpPr>
        <p:spPr>
          <a:xfrm>
            <a:off x="1295400" y="1219200"/>
            <a:ext cx="7391400" cy="3048000"/>
          </a:xfrm>
          <a:noFill/>
          <a:ln/>
        </p:spPr>
        <p:txBody>
          <a:bodyPr/>
          <a:lstStyle/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การลงทุนในอุปกรณ์ต่างๆ สูง เช่น กล้องวีดิทัศน์ ไมโครโฟน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จะต้องจัดขึ้นในห้องที่สร้างสำหรับการประชุมรูปแบบนี้โดยเฉพาะ จึงต้องมีอุปกรณ์ล่วงหน้า</a:t>
            </a:r>
          </a:p>
        </p:txBody>
      </p:sp>
    </p:spTree>
  </p:cSld>
  <p:clrMapOvr>
    <a:masterClrMapping/>
  </p:clrMapOvr>
  <p:transition>
    <p:check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>
            <p:ph type="title"/>
          </p:nvPr>
        </p:nvSpPr>
        <p:spPr>
          <a:xfrm>
            <a:off x="1543050" y="304800"/>
            <a:ext cx="7600950" cy="13716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การประชุมด้วยคอมพิวเตอร์</a:t>
            </a:r>
            <a:br>
              <a:rPr lang="th-TH" sz="4800" b="1"/>
            </a:br>
            <a:r>
              <a:rPr lang="th-TH" sz="4800" b="1"/>
              <a:t> </a:t>
            </a:r>
            <a:r>
              <a:rPr lang="en-US" sz="4800" b="1"/>
              <a:t>(Computer conferencing)</a:t>
            </a:r>
            <a:endParaRPr lang="th-TH" sz="4800"/>
          </a:p>
        </p:txBody>
      </p:sp>
      <p:sp>
        <p:nvSpPr>
          <p:cNvPr id="107523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905000"/>
            <a:ext cx="8262937" cy="2819400"/>
          </a:xfrm>
          <a:noFill/>
          <a:ln/>
        </p:spPr>
        <p:txBody>
          <a:bodyPr/>
          <a:lstStyle/>
          <a:p>
            <a:pPr lvl="1"/>
            <a:r>
              <a:rPr lang="th-TH" sz="3200"/>
              <a:t>การประชุมด้วยคอมพิวเตอร์ </a:t>
            </a:r>
            <a:r>
              <a:rPr lang="en-US" sz="3200"/>
              <a:t>(Computer conferencing) 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ถือว่าเป็นการประชุมทางอิเล็กทรอนิกส์  โดยผู้ร่วมประชุมจะมีการติดต่อสื่อสารกัน  โดยผ่าน 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E – mail  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แล้วจะมาการเก็บข้อมูลข่าวสารการสนทนาไว้ในตู้ไปรษณีย์อิเล็กทรอนิกส์ 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(Electronic  Mailbox)  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ผู้ที่มีส่วนเกี่ยวข้องสามารถที่จะเข้าในตู้ไปรษณีย์อิเล็กทรอนิกส์ได้ </a:t>
            </a:r>
            <a:endParaRPr kumimoji="0" lang="en-US">
              <a:latin typeface="AngsanaUPC" pitchFamily="18" charset="-34"/>
              <a:cs typeface="Cordia New" pitchFamily="34" charset="-34"/>
            </a:endParaRPr>
          </a:p>
        </p:txBody>
      </p:sp>
      <p:sp>
        <p:nvSpPr>
          <p:cNvPr id="10752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>
            <p:ph type="title"/>
          </p:nvPr>
        </p:nvSpPr>
        <p:spPr>
          <a:xfrm>
            <a:off x="1543050" y="304800"/>
            <a:ext cx="7600950" cy="13716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โทรทัศน์ภายใน</a:t>
            </a:r>
            <a:br>
              <a:rPr lang="th-TH" sz="4800" b="1"/>
            </a:br>
            <a:r>
              <a:rPr lang="th-TH" sz="4800" b="1"/>
              <a:t>(</a:t>
            </a:r>
            <a:r>
              <a:rPr lang="en-US" sz="4800" b="1"/>
              <a:t>In house television)</a:t>
            </a:r>
            <a:endParaRPr lang="th-TH" sz="4800"/>
          </a:p>
        </p:txBody>
      </p:sp>
      <p:sp>
        <p:nvSpPr>
          <p:cNvPr id="111619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905000"/>
            <a:ext cx="8262937" cy="2819400"/>
          </a:xfrm>
          <a:noFill/>
          <a:ln/>
        </p:spPr>
        <p:txBody>
          <a:bodyPr/>
          <a:lstStyle/>
          <a:p>
            <a:pPr lvl="1"/>
            <a:r>
              <a:rPr lang="th-TH" sz="3200"/>
              <a:t>โทรทัศน์ภายใน (</a:t>
            </a:r>
            <a:r>
              <a:rPr lang="en-US" sz="3200"/>
              <a:t>In house television) 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เป็นเครื่องมือที่ใช้ในการติดต่อทางธุรกิจ  โดยสำนักงานจะมีการกระจายข่าวให้สมาชิก  เพื่อเอื้ออำนวยในการติดต่อสั่งซื้อสินค้า  โดยผ่านโทรทัศน์ที่เป็นช่วงสถานีของสำนักนั้น</a:t>
            </a:r>
            <a:endParaRPr lang="th-TH" sz="3200"/>
          </a:p>
        </p:txBody>
      </p:sp>
      <p:sp>
        <p:nvSpPr>
          <p:cNvPr id="111620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>
            <p:ph type="title"/>
          </p:nvPr>
        </p:nvSpPr>
        <p:spPr>
          <a:xfrm>
            <a:off x="1543050" y="304800"/>
            <a:ext cx="7600950" cy="13716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การทำงานทางไกล</a:t>
            </a:r>
            <a:br>
              <a:rPr lang="th-TH" sz="4800" b="1"/>
            </a:br>
            <a:r>
              <a:rPr lang="th-TH" sz="4800" b="1"/>
              <a:t>(</a:t>
            </a:r>
            <a:r>
              <a:rPr lang="en-US" sz="4800" b="1"/>
              <a:t>Telecommuting)</a:t>
            </a:r>
            <a:endParaRPr lang="th-TH" sz="4800"/>
          </a:p>
        </p:txBody>
      </p:sp>
      <p:sp>
        <p:nvSpPr>
          <p:cNvPr id="113667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905000"/>
            <a:ext cx="8262937" cy="2819400"/>
          </a:xfrm>
          <a:noFill/>
          <a:ln/>
        </p:spPr>
        <p:txBody>
          <a:bodyPr/>
          <a:lstStyle/>
          <a:p>
            <a:pPr lvl="1"/>
            <a:r>
              <a:rPr lang="th-TH" sz="3600"/>
              <a:t>การทำงานทางไกล (</a:t>
            </a:r>
            <a:r>
              <a:rPr lang="en-US" sz="3600"/>
              <a:t>Telecommuting) </a:t>
            </a:r>
            <a:r>
              <a:rPr lang="en-US" sz="3200"/>
              <a:t>เป็นเทคโนโลยีที่ใช้ติดต่อระหว่างบ้านกับสำนักงาน โดยผู้ปฏิบัติงานสามารถปฏิบัติงานที่บ้านแล้วส่งงานดังกล่าวไปยังที่ทำงาน ผู้ใช้สามารถเชื่อมต่อคอมพิวเตอร์ของตนเองเข้ากับคอมพิวเตอร์ของสำนักงานเพื่อเข้าไปใช้โปรแกรม</a:t>
            </a:r>
            <a:endParaRPr kumimoji="0" lang="th-TH">
              <a:latin typeface="AngsanaUPC" pitchFamily="18" charset="-34"/>
              <a:cs typeface="Cordia New" pitchFamily="34" charset="-34"/>
            </a:endParaRPr>
          </a:p>
          <a:p>
            <a:pPr lvl="1"/>
            <a:endParaRPr lang="en-US" sz="3200"/>
          </a:p>
          <a:p>
            <a:pPr lvl="1"/>
            <a:endParaRPr lang="th-TH" sz="3200"/>
          </a:p>
        </p:txBody>
      </p:sp>
    </p:spTree>
  </p:cSld>
  <p:clrMapOvr>
    <a:masterClrMapping/>
  </p:clrMapOvr>
  <p:transition>
    <p:check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3074"/>
          <p:cNvSpPr>
            <a:spLocks noChangeArrowheads="1"/>
          </p:cNvSpPr>
          <p:nvPr>
            <p:ph type="title"/>
          </p:nvPr>
        </p:nvSpPr>
        <p:spPr>
          <a:xfrm>
            <a:off x="1447800" y="304800"/>
            <a:ext cx="7448550" cy="9906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การทำงานทางไกล</a:t>
            </a:r>
          </a:p>
        </p:txBody>
      </p:sp>
      <p:pic>
        <p:nvPicPr>
          <p:cNvPr id="408581" name="Picture 3077" descr="PIC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447800"/>
            <a:ext cx="6705600" cy="495300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1026"/>
          <p:cNvSpPr>
            <a:spLocks noChangeArrowheads="1"/>
          </p:cNvSpPr>
          <p:nvPr>
            <p:ph type="title"/>
          </p:nvPr>
        </p:nvSpPr>
        <p:spPr>
          <a:xfrm>
            <a:off x="1295400" y="3048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ข้อดีการทำงานทางไกล</a:t>
            </a:r>
            <a:br>
              <a:rPr lang="th-TH" sz="4800" b="1"/>
            </a:br>
            <a:endParaRPr lang="th-TH" sz="4800"/>
          </a:p>
        </p:txBody>
      </p:sp>
      <p:sp>
        <p:nvSpPr>
          <p:cNvPr id="282627" name="Rectangle 1027"/>
          <p:cNvSpPr>
            <a:spLocks noChangeArrowheads="1"/>
          </p:cNvSpPr>
          <p:nvPr>
            <p:ph type="body" idx="1"/>
          </p:nvPr>
        </p:nvSpPr>
        <p:spPr>
          <a:xfrm>
            <a:off x="1295400" y="990600"/>
            <a:ext cx="7315200" cy="5105400"/>
          </a:xfrm>
          <a:noFill/>
          <a:ln/>
        </p:spPr>
        <p:txBody>
          <a:bodyPr/>
          <a:lstStyle/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ประหยัดเวลาในการเดินทาง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ลดค่าใช้จ่าย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ลดเวลาการอยู่ในสำนักงาน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สามารถเปลี่ยนสถานที่ทำงานไปเรื่อยๆ 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สร้างความสะดวสบายในการทำงานเพราะทำอยู่กับบ้าน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สามารถทำงานอื่นๆ ส่วนตัว ได้ในเวลาเดียวกัน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ช่วยลดปัญหาการจราจรติดขัด และมลภาวะ</a:t>
            </a:r>
          </a:p>
        </p:txBody>
      </p:sp>
    </p:spTree>
  </p:cSld>
  <p:clrMapOvr>
    <a:masterClrMapping/>
  </p:clrMapOvr>
  <p:transition>
    <p:check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ChangeArrowheads="1"/>
          </p:cNvSpPr>
          <p:nvPr>
            <p:ph type="title"/>
          </p:nvPr>
        </p:nvSpPr>
        <p:spPr>
          <a:xfrm>
            <a:off x="1447800" y="457200"/>
            <a:ext cx="7448550" cy="9906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ข้อเสียการทำงานทางไกล </a:t>
            </a:r>
            <a:br>
              <a:rPr lang="th-TH" sz="4800" b="1"/>
            </a:br>
            <a:endParaRPr lang="th-TH" sz="4800" b="1"/>
          </a:p>
        </p:txBody>
      </p:sp>
      <p:sp>
        <p:nvSpPr>
          <p:cNvPr id="284675" name="Rectangle 3"/>
          <p:cNvSpPr>
            <a:spLocks noChangeArrowheads="1"/>
          </p:cNvSpPr>
          <p:nvPr>
            <p:ph type="body" idx="1"/>
          </p:nvPr>
        </p:nvSpPr>
        <p:spPr>
          <a:xfrm>
            <a:off x="1295400" y="1219200"/>
            <a:ext cx="7391400" cy="3048000"/>
          </a:xfrm>
          <a:noFill/>
          <a:ln/>
        </p:spPr>
        <p:txBody>
          <a:bodyPr/>
          <a:lstStyle/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ขาดมนุษย์สัมพันธ์ในการทำงาน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ขาดเวลาเป็นส่วนตัว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การเปิดโอกาสให้ข้อมูลถูกจารกรรมจากบุคคลภายนอก</a:t>
            </a:r>
          </a:p>
        </p:txBody>
      </p:sp>
      <p:sp>
        <p:nvSpPr>
          <p:cNvPr id="28467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>
            <p:ph type="title"/>
          </p:nvPr>
        </p:nvSpPr>
        <p:spPr>
          <a:xfrm>
            <a:off x="1543050" y="228600"/>
            <a:ext cx="7600950" cy="1295400"/>
          </a:xfrm>
          <a:noFill/>
          <a:ln/>
        </p:spPr>
        <p:txBody>
          <a:bodyPr/>
          <a:lstStyle/>
          <a:p>
            <a:pPr algn="ctr"/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ระบบสนับสนุนสำนักงาน</a:t>
            </a:r>
            <a:b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Office Support systems)</a:t>
            </a:r>
            <a:endParaRPr lang="th-TH" sz="4800"/>
          </a:p>
        </p:txBody>
      </p:sp>
      <p:sp>
        <p:nvSpPr>
          <p:cNvPr id="53251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676400"/>
            <a:ext cx="8262937" cy="4191000"/>
          </a:xfrm>
          <a:noFill/>
          <a:ln/>
        </p:spPr>
        <p:txBody>
          <a:bodyPr/>
          <a:lstStyle/>
          <a:p>
            <a:pPr lvl="1"/>
            <a:r>
              <a:rPr lang="th-TH" sz="3200"/>
              <a:t>ระบบเครือข่าย (</a:t>
            </a:r>
            <a:r>
              <a:rPr lang="en-US" sz="3200"/>
              <a:t>Network)</a:t>
            </a:r>
          </a:p>
          <a:p>
            <a:pPr lvl="1"/>
            <a:r>
              <a:rPr lang="th-TH" sz="3200"/>
              <a:t>ระบบแสงสว่าง</a:t>
            </a:r>
          </a:p>
          <a:p>
            <a:pPr lvl="1"/>
            <a:r>
              <a:rPr lang="th-TH" sz="3200"/>
              <a:t>ระบบไฟฟ้า</a:t>
            </a:r>
          </a:p>
          <a:p>
            <a:pPr lvl="1"/>
            <a:r>
              <a:rPr lang="th-TH" sz="3200"/>
              <a:t>ระบบปรับอากาศ</a:t>
            </a:r>
          </a:p>
          <a:p>
            <a:pPr lvl="1"/>
            <a:r>
              <a:rPr lang="th-TH" sz="3200"/>
              <a:t>ระบบรักษาความปลอดภัย</a:t>
            </a:r>
          </a:p>
          <a:p>
            <a:pPr lvl="1"/>
            <a:r>
              <a:rPr lang="th-TH" sz="3200"/>
              <a:t>การวางผังห้องทำงาน</a:t>
            </a:r>
            <a:r>
              <a:rPr lang="en-US" sz="3200"/>
              <a:t> </a:t>
            </a:r>
          </a:p>
          <a:p>
            <a:pPr lvl="1"/>
            <a:r>
              <a:rPr lang="th-TH" sz="3200"/>
              <a:t>โปรแกรมตั้งโต๊ะอเนกประสงค์ (Desktop </a:t>
            </a:r>
            <a:r>
              <a:rPr lang="en-US" sz="3200"/>
              <a:t>Organizers) </a:t>
            </a:r>
          </a:p>
        </p:txBody>
      </p:sp>
    </p:spTree>
  </p:cSld>
  <p:clrMapOvr>
    <a:masterClrMapping/>
  </p:clrMapOvr>
  <p:transition>
    <p:check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>
            <p:ph type="title"/>
          </p:nvPr>
        </p:nvSpPr>
        <p:spPr>
          <a:xfrm>
            <a:off x="1543050" y="228600"/>
            <a:ext cx="7600950" cy="12954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ระบบเครือข่าย</a:t>
            </a:r>
            <a:br>
              <a:rPr lang="th-TH" sz="4800" b="1"/>
            </a:br>
            <a:r>
              <a:rPr lang="th-TH" sz="4800" b="1"/>
              <a:t>(Network</a:t>
            </a:r>
            <a:r>
              <a:rPr lang="en-US" sz="4800" b="1"/>
              <a:t>)</a:t>
            </a:r>
            <a:endParaRPr lang="th-TH" sz="4800"/>
          </a:p>
        </p:txBody>
      </p:sp>
      <p:sp>
        <p:nvSpPr>
          <p:cNvPr id="115715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1752600"/>
            <a:ext cx="8458200" cy="1981200"/>
          </a:xfrm>
          <a:noFill/>
          <a:ln/>
        </p:spPr>
        <p:txBody>
          <a:bodyPr/>
          <a:lstStyle/>
          <a:p>
            <a:pPr lvl="1"/>
            <a:r>
              <a:rPr lang="en-US" sz="3600"/>
              <a:t>อินทราเน็ต (Intranet) </a:t>
            </a:r>
            <a:r>
              <a:rPr lang="th-TH" sz="3600"/>
              <a:t>คือ ระบบเครือข่ายภายในองค์กร</a:t>
            </a:r>
          </a:p>
          <a:p>
            <a:pPr lvl="1"/>
            <a:r>
              <a:rPr lang="th-TH" sz="3600"/>
              <a:t>อินเทอร์เน็ต (</a:t>
            </a:r>
            <a:r>
              <a:rPr lang="en-US" sz="3600"/>
              <a:t>Internet) </a:t>
            </a:r>
            <a:r>
              <a:rPr lang="th-TH" sz="3600"/>
              <a:t>คือ ระบบเครือข่ายผู้ใช้สามารถทราบข้อมูลที่ต้องการจากทั่วโลกได้โดยไม่จำกัดผู้ใช้งาน</a:t>
            </a:r>
            <a:endParaRPr lang="en-US" sz="3600"/>
          </a:p>
        </p:txBody>
      </p:sp>
      <p:sp>
        <p:nvSpPr>
          <p:cNvPr id="11571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050"/>
          <p:cNvSpPr>
            <a:spLocks noChangeArrowheads="1"/>
          </p:cNvSpPr>
          <p:nvPr>
            <p:ph type="title"/>
          </p:nvPr>
        </p:nvSpPr>
        <p:spPr>
          <a:xfrm>
            <a:off x="1543050" y="228600"/>
            <a:ext cx="7600950" cy="1295400"/>
          </a:xfrm>
          <a:noFill/>
          <a:ln/>
        </p:spPr>
        <p:txBody>
          <a:bodyPr/>
          <a:lstStyle/>
          <a:p>
            <a:pPr algn="ctr"/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ระบบสำนักงานอัตโนมัติ</a:t>
            </a:r>
            <a:b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kumimoji="0" lang="th-TH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dia New" pitchFamily="34" charset="-34"/>
                <a:cs typeface="Cordia New" pitchFamily="34" charset="-34"/>
              </a:rPr>
              <a:t>Office Automation </a:t>
            </a:r>
            <a:r>
              <a:rPr kumimoji="0" lang="en-US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dia New" pitchFamily="34" charset="-34"/>
                <a:cs typeface="Cordia New" pitchFamily="34" charset="-34"/>
              </a:rPr>
              <a:t>System : O</a:t>
            </a:r>
            <a:r>
              <a:rPr kumimoji="0" lang="th-TH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dia New" pitchFamily="34" charset="-34"/>
                <a:cs typeface="Cordia New" pitchFamily="34" charset="-34"/>
              </a:rPr>
              <a:t>AS</a:t>
            </a:r>
            <a:r>
              <a:rPr lang="en-US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th-TH" sz="4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883" name="Rectangle 2051"/>
          <p:cNvSpPr>
            <a:spLocks noChangeArrowheads="1"/>
          </p:cNvSpPr>
          <p:nvPr>
            <p:ph type="body" idx="1"/>
          </p:nvPr>
        </p:nvSpPr>
        <p:spPr>
          <a:xfrm>
            <a:off x="1600200" y="1676400"/>
            <a:ext cx="7543800" cy="4648200"/>
          </a:xfrm>
          <a:noFill/>
          <a:ln/>
        </p:spPr>
        <p:txBody>
          <a:bodyPr/>
          <a:lstStyle/>
          <a:p>
            <a:pPr algn="dist">
              <a:buFont typeface="Wingdings" pitchFamily="2" charset="2"/>
              <a:buNone/>
            </a:pPr>
            <a:r>
              <a:rPr lang="th-TH" sz="4800">
                <a:latin typeface="CordiaUPC" pitchFamily="34" charset="-34"/>
                <a:cs typeface="Cordia New" pitchFamily="34" charset="-34"/>
              </a:rPr>
              <a:t>การใช้คอมพิวเตอร์และอุปกรณ์อัตโนมัติและระบบเครือข่ายในสำนักงานสำหรับช่วยงานต่าง ๆ ในสำนักงาน ให้มีการทำงานโดยอัตโนมัติ เพื่อให้มีการทำงานรวดเร็วและมีประสิทธิภาพมากยิ่งขึ้น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1026"/>
          <p:cNvSpPr>
            <a:spLocks noChangeArrowheads="1"/>
          </p:cNvSpPr>
          <p:nvPr>
            <p:ph type="title"/>
          </p:nvPr>
        </p:nvSpPr>
        <p:spPr>
          <a:xfrm>
            <a:off x="1543050" y="0"/>
            <a:ext cx="7600950" cy="12954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ระบบแสงสว่าง</a:t>
            </a:r>
            <a:endParaRPr lang="th-TH" sz="4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6979" name="Rectangle 1027"/>
          <p:cNvSpPr>
            <a:spLocks noChangeArrowheads="1"/>
          </p:cNvSpPr>
          <p:nvPr>
            <p:ph type="body" idx="1"/>
          </p:nvPr>
        </p:nvSpPr>
        <p:spPr>
          <a:xfrm>
            <a:off x="881063" y="1371600"/>
            <a:ext cx="8262937" cy="4191000"/>
          </a:xfrm>
          <a:noFill/>
          <a:ln/>
        </p:spPr>
        <p:txBody>
          <a:bodyPr/>
          <a:lstStyle/>
          <a:p>
            <a:pPr lvl="1"/>
            <a:r>
              <a:rPr lang="th-TH" sz="3600"/>
              <a:t>ระบบแสงสว่าง  แสงสว่างที่พอเหมาะจะมีส่วนช่วยให้ผู้ปฏิบัติงานปฏิบัติงานได้ดีขึ้นลดความเมื่อยล้าของดวงตาลง</a:t>
            </a:r>
            <a:endParaRPr lang="th-TH" sz="3200"/>
          </a:p>
        </p:txBody>
      </p:sp>
      <p:sp>
        <p:nvSpPr>
          <p:cNvPr id="126980" name="AutoShape 102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26"/>
          <p:cNvSpPr>
            <a:spLocks noChangeArrowheads="1"/>
          </p:cNvSpPr>
          <p:nvPr>
            <p:ph type="title"/>
          </p:nvPr>
        </p:nvSpPr>
        <p:spPr>
          <a:xfrm>
            <a:off x="1543050" y="228600"/>
            <a:ext cx="7600950" cy="1066800"/>
          </a:xfrm>
          <a:noFill/>
          <a:ln/>
        </p:spPr>
        <p:txBody>
          <a:bodyPr/>
          <a:lstStyle/>
          <a:p>
            <a:pPr algn="ctr"/>
            <a:r>
              <a:rPr lang="th-TH" sz="5400" b="1">
                <a:effectLst>
                  <a:outerShdw blurRad="38100" dist="38100" dir="2700000" algn="tl">
                    <a:srgbClr val="C0C0C0"/>
                  </a:outerShdw>
                </a:effectLst>
              </a:rPr>
              <a:t>ระบบไฟฟ้า</a:t>
            </a:r>
            <a:endParaRPr lang="th-TH" sz="4800"/>
          </a:p>
        </p:txBody>
      </p:sp>
      <p:sp>
        <p:nvSpPr>
          <p:cNvPr id="129027" name="Rectangle 1027"/>
          <p:cNvSpPr>
            <a:spLocks noChangeArrowheads="1"/>
          </p:cNvSpPr>
          <p:nvPr>
            <p:ph type="body" idx="1"/>
          </p:nvPr>
        </p:nvSpPr>
        <p:spPr>
          <a:xfrm>
            <a:off x="881063" y="1371600"/>
            <a:ext cx="8262937" cy="4495800"/>
          </a:xfrm>
          <a:noFill/>
          <a:ln/>
        </p:spPr>
        <p:txBody>
          <a:bodyPr/>
          <a:lstStyle/>
          <a:p>
            <a:pPr lvl="1"/>
            <a:r>
              <a:rPr lang="th-TH" sz="3600"/>
              <a:t>ระบบไฟฟ้า เครื่องควบคุมแรงดันไฟฟ้า (</a:t>
            </a:r>
            <a:r>
              <a:rPr lang="en-US" sz="3600"/>
              <a:t>Voltage Stabilizer) </a:t>
            </a:r>
            <a:r>
              <a:rPr lang="th-TH" sz="3600"/>
              <a:t>เครื่องรักษาสภาพไฟฟ้า (</a:t>
            </a:r>
            <a:r>
              <a:rPr lang="en-US" sz="3600"/>
              <a:t>Line Conditioner) </a:t>
            </a:r>
            <a:r>
              <a:rPr lang="th-TH" sz="3600"/>
              <a:t>และเครื่องสำรองไฟ </a:t>
            </a:r>
            <a:r>
              <a:rPr lang="en-US" sz="3600"/>
              <a:t>(Uninteruptable Power system) </a:t>
            </a:r>
            <a:r>
              <a:rPr lang="th-TH" sz="3600"/>
              <a:t>เป็นต้น</a:t>
            </a:r>
            <a:endParaRPr lang="th-TH" sz="3200"/>
          </a:p>
          <a:p>
            <a:pPr lvl="1">
              <a:buFontTx/>
              <a:buNone/>
            </a:pPr>
            <a:endParaRPr lang="en-US" sz="3200"/>
          </a:p>
        </p:txBody>
      </p:sp>
      <p:sp>
        <p:nvSpPr>
          <p:cNvPr id="129028" name="AutoShape 102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>
            <p:ph type="title"/>
          </p:nvPr>
        </p:nvSpPr>
        <p:spPr>
          <a:xfrm>
            <a:off x="1543050" y="228600"/>
            <a:ext cx="7600950" cy="12954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ระบบปรับอากาศ</a:t>
            </a:r>
            <a:endParaRPr lang="th-TH" sz="4800"/>
          </a:p>
        </p:txBody>
      </p:sp>
      <p:sp>
        <p:nvSpPr>
          <p:cNvPr id="131075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676400"/>
            <a:ext cx="8262937" cy="4191000"/>
          </a:xfrm>
          <a:noFill/>
          <a:ln/>
        </p:spPr>
        <p:txBody>
          <a:bodyPr/>
          <a:lstStyle/>
          <a:p>
            <a:pPr lvl="1"/>
            <a:r>
              <a:rPr lang="th-TH" sz="3600"/>
              <a:t>ระบบปรับอากาศ  อุณหภูมิภายในห้องต่างๆ มีผลเป็นอย่างยิ่งต่อประสิทธิภาพการทำงาน ทั้งของบุคลากรและอุปกรณ์ต่างๆ</a:t>
            </a:r>
          </a:p>
        </p:txBody>
      </p:sp>
      <p:sp>
        <p:nvSpPr>
          <p:cNvPr id="13107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ChangeArrowheads="1"/>
          </p:cNvSpPr>
          <p:nvPr>
            <p:ph type="title"/>
          </p:nvPr>
        </p:nvSpPr>
        <p:spPr>
          <a:xfrm>
            <a:off x="1543050" y="228600"/>
            <a:ext cx="7600950" cy="1295400"/>
          </a:xfrm>
          <a:noFill/>
          <a:ln/>
        </p:spPr>
        <p:txBody>
          <a:bodyPr/>
          <a:lstStyle/>
          <a:p>
            <a:pPr algn="ctr"/>
            <a:r>
              <a:rPr lang="th-TH" sz="5400" b="1"/>
              <a:t>ระบบรักษาความปลอดภัย</a:t>
            </a:r>
            <a:endParaRPr lang="th-TH" sz="5400"/>
          </a:p>
        </p:txBody>
      </p:sp>
      <p:sp>
        <p:nvSpPr>
          <p:cNvPr id="133123" name="Rectangle 1027"/>
          <p:cNvSpPr>
            <a:spLocks noChangeArrowheads="1"/>
          </p:cNvSpPr>
          <p:nvPr>
            <p:ph type="body" idx="1"/>
          </p:nvPr>
        </p:nvSpPr>
        <p:spPr>
          <a:xfrm>
            <a:off x="881063" y="1524000"/>
            <a:ext cx="8262937" cy="2590800"/>
          </a:xfrm>
          <a:noFill/>
          <a:ln/>
        </p:spPr>
        <p:txBody>
          <a:bodyPr/>
          <a:lstStyle/>
          <a:p>
            <a:pPr lvl="1"/>
            <a:r>
              <a:rPr lang="th-TH" sz="3600"/>
              <a:t>ระบบรักษาความปลอดภัย หมายรวมถึง การป้องกันอัคคีภัย การโจรกรรม และการทุจริตในการทำงาน . เช่น อุปกรณ์ตรวจสอบผู้ที่ผ่านเข้า-ออก โดยใช้บัตรผ่าน โทรทัศน์วงจรปิด</a:t>
            </a:r>
            <a:endParaRPr lang="th-TH" sz="3200"/>
          </a:p>
        </p:txBody>
      </p:sp>
      <p:sp>
        <p:nvSpPr>
          <p:cNvPr id="133124" name="AutoShape 102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>
            <p:ph type="title"/>
          </p:nvPr>
        </p:nvSpPr>
        <p:spPr>
          <a:xfrm>
            <a:off x="1543050" y="0"/>
            <a:ext cx="7600950" cy="1295400"/>
          </a:xfrm>
          <a:noFill/>
          <a:ln/>
        </p:spPr>
        <p:txBody>
          <a:bodyPr/>
          <a:lstStyle/>
          <a:p>
            <a:pPr algn="ctr"/>
            <a:r>
              <a:rPr lang="th-TH" sz="6000" b="1"/>
              <a:t>การวางผังห้องทำงาน</a:t>
            </a:r>
            <a:endParaRPr lang="th-TH" sz="6000"/>
          </a:p>
        </p:txBody>
      </p:sp>
      <p:sp>
        <p:nvSpPr>
          <p:cNvPr id="135171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219200"/>
            <a:ext cx="8262937" cy="3962400"/>
          </a:xfrm>
          <a:noFill/>
          <a:ln/>
        </p:spPr>
        <p:txBody>
          <a:bodyPr/>
          <a:lstStyle/>
          <a:p>
            <a:pPr lvl="1"/>
            <a:r>
              <a:rPr lang="th-TH" sz="4000"/>
              <a:t>การวางผังห้องทำงาน การวางผังอุปกรณ์สำนักงานและโต๊ะทำงานให้อยู่ในตำแหน่งที่เหมาะสม มีลำดับโต๊ะตามสายงาน จะช่วยให้การทำงานสะดวกรวดเร็วขึ้น </a:t>
            </a:r>
            <a:r>
              <a:rPr lang="th-TH" sz="3200"/>
              <a:t> </a:t>
            </a:r>
          </a:p>
        </p:txBody>
      </p:sp>
      <p:sp>
        <p:nvSpPr>
          <p:cNvPr id="135172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>
            <p:ph type="title"/>
          </p:nvPr>
        </p:nvSpPr>
        <p:spPr>
          <a:xfrm>
            <a:off x="1543050" y="228600"/>
            <a:ext cx="7600950" cy="12954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โปรแกรมตั้งโต๊ะอเนกประสงค์</a:t>
            </a:r>
            <a:br>
              <a:rPr lang="th-TH" sz="4800" b="1"/>
            </a:br>
            <a:r>
              <a:rPr lang="th-TH" sz="4800" b="1"/>
              <a:t>(Desktop </a:t>
            </a:r>
            <a:r>
              <a:rPr lang="en-US" sz="4800" b="1"/>
              <a:t>Organizers)</a:t>
            </a:r>
            <a:endParaRPr lang="th-TH" sz="4800"/>
          </a:p>
        </p:txBody>
      </p:sp>
      <p:sp>
        <p:nvSpPr>
          <p:cNvPr id="163843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828800"/>
            <a:ext cx="8262937" cy="3048000"/>
          </a:xfrm>
          <a:noFill/>
          <a:ln/>
        </p:spPr>
        <p:txBody>
          <a:bodyPr/>
          <a:lstStyle/>
          <a:p>
            <a:pPr lvl="1"/>
            <a:r>
              <a:rPr lang="th-TH" sz="3200"/>
              <a:t>โปรแกรมตั้งโต๊ะอเนกประสงค์ (Desktop </a:t>
            </a:r>
            <a:r>
              <a:rPr lang="en-US" sz="3200"/>
              <a:t>Organizers) 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โปรแกรมที่ช่วยให้ผู้ใช้สามารถที่ใช้คอมพิวเตอร์ได้อเนกประสงค์  ทั้งในรูปของการประมวลคำและการประมวลภาพ  โดยจะมีอุปกรณ์ภายในโปรแกรมหลายอย่างที่ให้ความสะดวกแก่ผู้ใช้ </a:t>
            </a:r>
            <a:r>
              <a:rPr lang="en-US" sz="3200"/>
              <a:t> </a:t>
            </a:r>
          </a:p>
          <a:p>
            <a:pPr lvl="2"/>
            <a:r>
              <a:rPr lang="en-US" sz="2800"/>
              <a:t>กระดาษบันทึก (Notepad)</a:t>
            </a:r>
          </a:p>
          <a:p>
            <a:pPr lvl="2"/>
            <a:r>
              <a:rPr lang="th-TH" sz="2800"/>
              <a:t>การใช้แฟ้มนามบัตร (Cardfile)</a:t>
            </a:r>
          </a:p>
          <a:p>
            <a:pPr lvl="2"/>
            <a:r>
              <a:rPr lang="th-TH" sz="2800"/>
              <a:t>การใช้นาฬิกา (</a:t>
            </a:r>
            <a:r>
              <a:rPr lang="en-US" sz="2800"/>
              <a:t>Clock)</a:t>
            </a:r>
          </a:p>
          <a:p>
            <a:pPr lvl="2"/>
            <a:r>
              <a:rPr lang="th-TH" sz="2800"/>
              <a:t>การใช้เครื่องคิดเลข </a:t>
            </a:r>
            <a:r>
              <a:rPr lang="en-US" sz="2800"/>
              <a:t>(Calculator)</a:t>
            </a:r>
          </a:p>
          <a:p>
            <a:pPr lvl="2"/>
            <a:r>
              <a:rPr lang="th-TH" sz="2800"/>
              <a:t>การใช้ปฏิทิน (</a:t>
            </a:r>
            <a:r>
              <a:rPr lang="en-US" sz="2800"/>
              <a:t>Calendar)</a:t>
            </a:r>
            <a:endParaRPr lang="th-TH" sz="2800"/>
          </a:p>
        </p:txBody>
      </p:sp>
      <p:sp>
        <p:nvSpPr>
          <p:cNvPr id="163844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848600" y="5943600"/>
            <a:ext cx="533400" cy="457200"/>
          </a:xfrm>
          <a:prstGeom prst="leftArrow">
            <a:avLst>
              <a:gd name="adj1" fmla="val 50000"/>
              <a:gd name="adj2" fmla="val 291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b="1"/>
              <a:t>โปรแกรมช่วยการประมวลผลสารสนเทศสำนักงาน</a:t>
            </a:r>
            <a:endParaRPr lang="th-TH" sz="4800"/>
          </a:p>
        </p:txBody>
      </p:sp>
      <p:sp>
        <p:nvSpPr>
          <p:cNvPr id="288771" name="Rectangle 3"/>
          <p:cNvSpPr>
            <a:spLocks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  <a:solidFill>
            <a:srgbClr val="E9FCFF"/>
          </a:solidFill>
          <a:ln/>
        </p:spPr>
        <p:txBody>
          <a:bodyPr/>
          <a:lstStyle/>
          <a:p>
            <a:pPr lvl="1"/>
            <a:r>
              <a:rPr lang="th-TH" sz="3200"/>
              <a:t>โปรแกรมประมวลผลคำ (</a:t>
            </a:r>
            <a:r>
              <a:rPr lang="en-US" sz="3200"/>
              <a:t>Word Processing)  </a:t>
            </a:r>
            <a:r>
              <a:rPr lang="th-TH" sz="3200"/>
              <a:t>เช่น โปรแกรม Microsoft Word , Word Perfect , </a:t>
            </a:r>
            <a:r>
              <a:rPr lang="en-US" sz="3200"/>
              <a:t>Cu-Writer , Word </a:t>
            </a:r>
            <a:r>
              <a:rPr lang="th-TH" sz="3200"/>
              <a:t>ราชวิถี , Writer เอกสารข้อความ , Lotus Word Pro</a:t>
            </a:r>
          </a:p>
          <a:p>
            <a:pPr lvl="1"/>
            <a:r>
              <a:rPr lang="en-US" sz="3200"/>
              <a:t>โปรแกรม</a:t>
            </a:r>
            <a:r>
              <a:rPr lang="th-TH" sz="3200"/>
              <a:t>จัดพิมพ์</a:t>
            </a:r>
            <a:r>
              <a:rPr lang="en-US" sz="3200"/>
              <a:t>ตั้งโต๊ะ (Desktop Publishing) </a:t>
            </a:r>
            <a:r>
              <a:rPr lang="th-TH" sz="3200"/>
              <a:t>เช่น โปรแกรม </a:t>
            </a:r>
            <a:r>
              <a:rPr lang="en-US" sz="3200"/>
              <a:t>Page Maker , Corel Draw</a:t>
            </a:r>
          </a:p>
          <a:p>
            <a:pPr lvl="1"/>
            <a:r>
              <a:rPr lang="th-TH" sz="3200"/>
              <a:t>โปรแกรมตารางอิเล็คทรอนิกส์ </a:t>
            </a:r>
            <a:r>
              <a:rPr lang="en-US" sz="3200"/>
              <a:t>(Electronic Spreadsheet) เช่น โปรแกรม Microsoft Excel , Lotus 123, Calc </a:t>
            </a:r>
            <a:r>
              <a:rPr lang="th-TH" sz="3200"/>
              <a:t>โปรแกรมตารางคำนวณ</a:t>
            </a:r>
            <a:endParaRPr lang="en-US" sz="3200"/>
          </a:p>
          <a:p>
            <a:pPr lvl="1"/>
            <a:r>
              <a:rPr lang="th-TH" sz="3200"/>
              <a:t>โปรแกรมฐานข้อมูล เช่น </a:t>
            </a:r>
            <a:r>
              <a:rPr lang="en-US" sz="3200"/>
              <a:t>Microsoft Access , Dbase, Paradox , My SQL , Microsoft SQL , Lotus Approch</a:t>
            </a:r>
          </a:p>
          <a:p>
            <a:pPr lvl="1"/>
            <a:r>
              <a:rPr lang="th-TH" sz="3200"/>
              <a:t>โปรแกรมนำเสนอข้อมูล เช่น </a:t>
            </a:r>
            <a:r>
              <a:rPr lang="en-US" sz="3200"/>
              <a:t>PowerPoint , Impress </a:t>
            </a:r>
            <a:r>
              <a:rPr lang="th-TH" sz="3200"/>
              <a:t>การนำเสนอLotus Freelance Graphics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bldLvl="2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1026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b="1"/>
              <a:t>โปรแกรมช่วยการประมวลผลสารสนเทศสำนักงาน</a:t>
            </a:r>
            <a:endParaRPr lang="th-TH" sz="4800"/>
          </a:p>
        </p:txBody>
      </p:sp>
      <p:sp>
        <p:nvSpPr>
          <p:cNvPr id="394243" name="Rectangle 1027"/>
          <p:cNvSpPr>
            <a:spLocks noChangeArrowheads="1"/>
          </p:cNvSpPr>
          <p:nvPr>
            <p:ph type="body" idx="1"/>
          </p:nvPr>
        </p:nvSpPr>
        <p:spPr>
          <a:xfrm>
            <a:off x="762000" y="990600"/>
            <a:ext cx="8382000" cy="5410200"/>
          </a:xfrm>
          <a:noFill/>
          <a:ln/>
        </p:spPr>
        <p:txBody>
          <a:bodyPr/>
          <a:lstStyle/>
          <a:p>
            <a:pPr lvl="1"/>
            <a:r>
              <a:rPr lang="th-TH" sz="3200"/>
              <a:t>โปรแกรมประมวลภาพ (</a:t>
            </a:r>
            <a:r>
              <a:rPr lang="en-US" sz="3200"/>
              <a:t>Image Processing) </a:t>
            </a:r>
            <a:r>
              <a:rPr lang="th-TH" sz="3200"/>
              <a:t>เช่น โปรแกรม </a:t>
            </a:r>
            <a:r>
              <a:rPr lang="en-US" sz="3200"/>
              <a:t>Photoshop , Imaging</a:t>
            </a:r>
          </a:p>
          <a:p>
            <a:pPr lvl="1"/>
            <a:r>
              <a:rPr lang="th-TH" sz="3200"/>
              <a:t>โปรแกรมช่วยในการส่งโปรษณีย์อิเล็คทรอนิคส์ </a:t>
            </a:r>
            <a:r>
              <a:rPr lang="en-US" sz="3200"/>
              <a:t>(E-mail) </a:t>
            </a:r>
            <a:r>
              <a:rPr lang="th-TH" sz="3200"/>
              <a:t>เช่น </a:t>
            </a:r>
            <a:r>
              <a:rPr lang="en-US" sz="3200"/>
              <a:t>Microsoft Outlook , Eudora , Yahoo , Hotmail , Thaimail</a:t>
            </a:r>
          </a:p>
          <a:p>
            <a:pPr lvl="1"/>
            <a:r>
              <a:rPr lang="en-US" sz="3200"/>
              <a:t>โปรแกรมส่งเอกสารด้วยแฟกซ์ เช่น Winfax , Winfax Pro ,</a:t>
            </a:r>
            <a:r>
              <a:rPr lang="th-TH" sz="3200"/>
              <a:t>โปรแกรมที่ติดมากับ </a:t>
            </a:r>
            <a:r>
              <a:rPr lang="en-US" sz="3200"/>
              <a:t>Fax Modem</a:t>
            </a:r>
          </a:p>
          <a:p>
            <a:pPr lvl="1"/>
            <a:r>
              <a:rPr lang="th-TH" sz="3200"/>
              <a:t>โปรแกรมในระบบวีดีโอคอนเฟอเรนซ์ เช่น ซียูซีมี </a:t>
            </a:r>
            <a:r>
              <a:rPr lang="en-US" sz="3200"/>
              <a:t>, </a:t>
            </a:r>
            <a:r>
              <a:rPr lang="th-TH" sz="3200"/>
              <a:t>โปรแกรม </a:t>
            </a:r>
            <a:r>
              <a:rPr lang="en-US" sz="3200"/>
              <a:t>Net Meeting</a:t>
            </a:r>
          </a:p>
          <a:p>
            <a:pPr lvl="1"/>
            <a:r>
              <a:rPr lang="en-US" sz="3200"/>
              <a:t>โปรแกรมระบบการทำงานทางไกล เช่น FTP , PC Anywhere , Lap link</a:t>
            </a:r>
            <a:endParaRPr lang="th-TH" sz="320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4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4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4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3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>
            <p:ph type="title"/>
          </p:nvPr>
        </p:nvSpPr>
        <p:spPr>
          <a:xfrm>
            <a:off x="1371600" y="22860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b="1"/>
              <a:t>โปรแกรมช่วยการประมวลผลสารสนเทศสำนักงาน</a:t>
            </a:r>
            <a:endParaRPr lang="th-TH" sz="4800"/>
          </a:p>
        </p:txBody>
      </p:sp>
      <p:sp>
        <p:nvSpPr>
          <p:cNvPr id="290819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219200"/>
            <a:ext cx="8262937" cy="3657600"/>
          </a:xfrm>
          <a:noFill/>
          <a:ln/>
        </p:spPr>
        <p:txBody>
          <a:bodyPr/>
          <a:lstStyle/>
          <a:p>
            <a:pPr lvl="1"/>
            <a:r>
              <a:rPr lang="th-TH" sz="3200"/>
              <a:t>โปรแกรมระบบเครือข่าย</a:t>
            </a:r>
            <a:r>
              <a:rPr lang="en-US" sz="3200"/>
              <a:t> (Network) </a:t>
            </a:r>
          </a:p>
          <a:p>
            <a:pPr lvl="2"/>
            <a:r>
              <a:rPr lang="th-TH" sz="2800"/>
              <a:t>โปรแกรมควบคุมระบบ เช่น </a:t>
            </a:r>
            <a:r>
              <a:rPr lang="en-US" sz="2800"/>
              <a:t>Windows NT , Windows 2000 Server, Windows 2000 Advance Server, UNIX , LINUX </a:t>
            </a:r>
            <a:r>
              <a:rPr lang="th-TH" sz="2800"/>
              <a:t>เป็นต้น</a:t>
            </a:r>
          </a:p>
          <a:p>
            <a:pPr lvl="2"/>
            <a:r>
              <a:rPr lang="th-TH" sz="2800"/>
              <a:t>โปรแกรม </a:t>
            </a:r>
            <a:r>
              <a:rPr lang="en-US" sz="2800"/>
              <a:t>Browser </a:t>
            </a:r>
            <a:r>
              <a:rPr lang="th-TH" sz="2800"/>
              <a:t> เช่น </a:t>
            </a:r>
            <a:r>
              <a:rPr lang="en-US" sz="2800"/>
              <a:t>Nescape Communicator, Internet Explorer</a:t>
            </a:r>
            <a:endParaRPr lang="th-TH" sz="280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 build="p" bldLvl="3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/>
          </p:cNvSpPr>
          <p:nvPr>
            <p:ph type="title"/>
          </p:nvPr>
        </p:nvSpPr>
        <p:spPr>
          <a:xfrm>
            <a:off x="1371600" y="22860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b="1"/>
              <a:t>โปรแกรมช่วยการประมวลผลสารสนเทศสำนักงาน</a:t>
            </a:r>
            <a:endParaRPr lang="th-TH" sz="4800"/>
          </a:p>
        </p:txBody>
      </p:sp>
      <p:sp>
        <p:nvSpPr>
          <p:cNvPr id="292867" name="Rectangle 3"/>
          <p:cNvSpPr>
            <a:spLocks noChangeArrowheads="1"/>
          </p:cNvSpPr>
          <p:nvPr>
            <p:ph type="body" idx="1"/>
          </p:nvPr>
        </p:nvSpPr>
        <p:spPr>
          <a:xfrm>
            <a:off x="881063" y="1219200"/>
            <a:ext cx="8262937" cy="3657600"/>
          </a:xfrm>
          <a:noFill/>
          <a:ln/>
        </p:spPr>
        <p:txBody>
          <a:bodyPr/>
          <a:lstStyle/>
          <a:p>
            <a:pPr lvl="1"/>
            <a:r>
              <a:rPr lang="th-TH" sz="3200"/>
              <a:t>โปรแกรมตั้ง</a:t>
            </a:r>
            <a:r>
              <a:rPr lang="en-US" sz="3200"/>
              <a:t>โต๊ะเอนกประสงค์ - Microsoft Windows</a:t>
            </a:r>
          </a:p>
          <a:p>
            <a:pPr lvl="2"/>
            <a:r>
              <a:rPr lang="th-TH" sz="2800"/>
              <a:t>กระดาษบันทึก </a:t>
            </a:r>
            <a:r>
              <a:rPr lang="en-US" sz="2800"/>
              <a:t>(Nodepad)</a:t>
            </a:r>
          </a:p>
          <a:p>
            <a:pPr lvl="2"/>
            <a:r>
              <a:rPr lang="th-TH" sz="2800"/>
              <a:t>การใช้นาฬิกา (</a:t>
            </a:r>
            <a:r>
              <a:rPr lang="en-US" sz="2800"/>
              <a:t>Clock)</a:t>
            </a:r>
          </a:p>
          <a:p>
            <a:pPr lvl="2"/>
            <a:r>
              <a:rPr lang="th-TH" sz="2800"/>
              <a:t>การใช้เครื่องคืดเลข (</a:t>
            </a:r>
            <a:r>
              <a:rPr lang="en-US" sz="2800"/>
              <a:t>Calulator)</a:t>
            </a:r>
          </a:p>
          <a:p>
            <a:pPr lvl="2"/>
            <a:r>
              <a:rPr lang="th-TH" sz="2800"/>
              <a:t>ปฏิทิน </a:t>
            </a:r>
            <a:r>
              <a:rPr lang="en-US" sz="2800"/>
              <a:t>(Calendar)  - Address book</a:t>
            </a:r>
            <a:endParaRPr lang="th-TH" sz="280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2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>
            <p:ph type="ctrTitle"/>
          </p:nvPr>
        </p:nvSpPr>
        <p:spPr>
          <a:xfrm>
            <a:off x="1981200" y="838200"/>
            <a:ext cx="7162800" cy="3048000"/>
          </a:xfrm>
          <a:noFill/>
          <a:ln/>
        </p:spPr>
        <p:txBody>
          <a:bodyPr/>
          <a:lstStyle/>
          <a:p>
            <a:pPr algn="ctr"/>
            <a:r>
              <a:rPr lang="th-TH" sz="60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สารสนเทศ</a:t>
            </a:r>
            <a:br>
              <a:rPr lang="th-TH" sz="60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</a:b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Information</a:t>
            </a:r>
            <a:b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</a:br>
            <a:r>
              <a:rPr lang="th-TH" sz="60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คือ อะไร?</a:t>
            </a:r>
            <a:endParaRPr lang="th-TH" b="1">
              <a:effectLst>
                <a:outerShdw blurRad="38100" dist="38100" dir="2700000" algn="tl">
                  <a:srgbClr val="C0C0C0"/>
                </a:outerShdw>
              </a:effectLst>
              <a:cs typeface="Cordia New" pitchFamily="34" charset="-34"/>
            </a:endParaRPr>
          </a:p>
        </p:txBody>
      </p:sp>
    </p:spTree>
  </p:cSld>
  <p:clrMapOvr>
    <a:masterClrMapping/>
  </p:clrMapOvr>
  <p:transition>
    <p:checker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ChangeArrowheads="1"/>
          </p:cNvSpPr>
          <p:nvPr>
            <p:ph type="title"/>
          </p:nvPr>
        </p:nvSpPr>
        <p:spPr>
          <a:xfrm>
            <a:off x="1543050" y="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ความสำคัญของระบบสารสนเทศสำนักงาน</a:t>
            </a:r>
            <a:endParaRPr lang="th-TH"/>
          </a:p>
        </p:txBody>
      </p:sp>
      <p:sp>
        <p:nvSpPr>
          <p:cNvPr id="294915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143000"/>
            <a:ext cx="7729538" cy="5029200"/>
          </a:xfrm>
          <a:noFill/>
          <a:ln/>
        </p:spPr>
        <p:txBody>
          <a:bodyPr/>
          <a:lstStyle/>
          <a:p>
            <a:r>
              <a:rPr lang="th-TH" sz="4000"/>
              <a:t>ช่วยลดต้นทุนในการบริหาร </a:t>
            </a:r>
            <a:endParaRPr lang="th-TH"/>
          </a:p>
          <a:p>
            <a:r>
              <a:rPr lang="th-TH" sz="4000"/>
              <a:t>การทำงานมีความถูกต้องแม่นยำ</a:t>
            </a:r>
          </a:p>
          <a:p>
            <a:r>
              <a:rPr lang="th-TH" sz="4000"/>
              <a:t>ประหยัดพื้นที่ในการเก็บข้อมูล</a:t>
            </a:r>
          </a:p>
          <a:p>
            <a:r>
              <a:rPr lang="th-TH" sz="4000"/>
              <a:t>ใช้จำนวนทรัพยากรมนุษย์น้อยลง</a:t>
            </a:r>
          </a:p>
          <a:p>
            <a:r>
              <a:rPr lang="th-TH" sz="4000"/>
              <a:t>ช่วยเพิ่มประสิทธิภาพในการติดต่อสื่อสาร</a:t>
            </a:r>
          </a:p>
          <a:p>
            <a:r>
              <a:rPr lang="th-TH" sz="4000"/>
              <a:t>วิวัฒนาการของอุปกรณ์ในสำนักงานอัตโนมัติ ทำให้อุปกรณ์ต่างๆ มีราคาถูกลง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5" grpId="0" build="p" bldLvl="3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ChangeArrowheads="1"/>
          </p:cNvSpPr>
          <p:nvPr>
            <p:ph type="title"/>
          </p:nvPr>
        </p:nvSpPr>
        <p:spPr>
          <a:xfrm>
            <a:off x="1543050" y="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5400" b="1"/>
              <a:t>ช่วยลดต้นทุนในการบริหาร</a:t>
            </a:r>
            <a:endParaRPr lang="th-TH" sz="5400"/>
          </a:p>
        </p:txBody>
      </p:sp>
      <p:sp>
        <p:nvSpPr>
          <p:cNvPr id="296963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143000"/>
            <a:ext cx="7729538" cy="3048000"/>
          </a:xfrm>
          <a:noFill/>
          <a:ln/>
        </p:spPr>
        <p:txBody>
          <a:bodyPr/>
          <a:lstStyle/>
          <a:p>
            <a:r>
              <a:rPr lang="th-TH" sz="4000"/>
              <a:t>ช่วยลดต้นทุนในการบริหาร  เนื่องจากภายในสำนักงานอัตโนมัติสามารถใช้คอมพิวเตอร์ควบคุมและช่วยเหลือการทำงานได้หลายหน้าที่ ทำให้มีต้นทุนในการดำเนินการต่ำ </a:t>
            </a:r>
          </a:p>
        </p:txBody>
      </p:sp>
    </p:spTree>
  </p:cSld>
  <p:clrMapOvr>
    <a:masterClrMapping/>
  </p:clrMapOvr>
  <p:transition>
    <p:checker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ChangeArrowheads="1"/>
          </p:cNvSpPr>
          <p:nvPr>
            <p:ph type="title"/>
          </p:nvPr>
        </p:nvSpPr>
        <p:spPr>
          <a:xfrm>
            <a:off x="1543050" y="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การทำงานมีความถูกต้องแม่นยำ</a:t>
            </a:r>
            <a:endParaRPr lang="th-TH" sz="5400"/>
          </a:p>
        </p:txBody>
      </p:sp>
      <p:sp>
        <p:nvSpPr>
          <p:cNvPr id="299011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143000"/>
            <a:ext cx="7729538" cy="3048000"/>
          </a:xfrm>
          <a:noFill/>
          <a:ln/>
        </p:spPr>
        <p:txBody>
          <a:bodyPr/>
          <a:lstStyle/>
          <a:p>
            <a:r>
              <a:rPr lang="th-TH" sz="4000"/>
              <a:t>การทำงานมีความถูกต้องแม่นยำ เนื่องจากอุปกรณ์อิเล็คทรอนิคส์ที่นำมาใช้ในสำนักงานอัตโนมัตินั้นสามารถทำงานได้อย่างต่อเนื่องและถูกต้อง</a:t>
            </a:r>
          </a:p>
        </p:txBody>
      </p:sp>
    </p:spTree>
  </p:cSld>
  <p:clrMapOvr>
    <a:masterClrMapping/>
  </p:clrMapOvr>
  <p:transition>
    <p:checker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/>
          </p:cNvSpPr>
          <p:nvPr>
            <p:ph type="title"/>
          </p:nvPr>
        </p:nvSpPr>
        <p:spPr>
          <a:xfrm>
            <a:off x="1543050" y="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5400" b="1"/>
              <a:t>ประหยัดพื้นที่ในการเก็บข้อมูล</a:t>
            </a:r>
            <a:endParaRPr lang="th-TH" sz="5400"/>
          </a:p>
        </p:txBody>
      </p:sp>
      <p:sp>
        <p:nvSpPr>
          <p:cNvPr id="301059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143000"/>
            <a:ext cx="7729538" cy="3048000"/>
          </a:xfrm>
          <a:noFill/>
          <a:ln/>
        </p:spPr>
        <p:txBody>
          <a:bodyPr/>
          <a:lstStyle/>
          <a:p>
            <a:r>
              <a:rPr lang="th-TH" sz="4000"/>
              <a:t>ประหยัดพื้นที่ในการเก็บข้อมูล  การนำคอมพิวเตอร์มาใช้ในสำนักงานอัตโนมัติทำให้สามารถเก็บข้อมูลได้เป็นจำนวนมากโดยอาศัยพื้นที่เพียงเล็กน้อย </a:t>
            </a:r>
          </a:p>
          <a:p>
            <a:pPr>
              <a:buFont typeface="Wingdings" pitchFamily="2" charset="2"/>
              <a:buNone/>
            </a:pPr>
            <a:endParaRPr lang="th-TH" sz="4000"/>
          </a:p>
        </p:txBody>
      </p:sp>
    </p:spTree>
  </p:cSld>
  <p:clrMapOvr>
    <a:masterClrMapping/>
  </p:clrMapOvr>
  <p:transition>
    <p:checker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ChangeArrowheads="1"/>
          </p:cNvSpPr>
          <p:nvPr>
            <p:ph type="title"/>
          </p:nvPr>
        </p:nvSpPr>
        <p:spPr>
          <a:xfrm>
            <a:off x="1543050" y="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sz="4800" b="1"/>
              <a:t>ใช้จำนวนทรัพยากรมนุษย์น้อยลง</a:t>
            </a:r>
            <a:endParaRPr lang="th-TH"/>
          </a:p>
        </p:txBody>
      </p:sp>
      <p:sp>
        <p:nvSpPr>
          <p:cNvPr id="303107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143000"/>
            <a:ext cx="7729538" cy="3048000"/>
          </a:xfrm>
          <a:noFill/>
          <a:ln/>
        </p:spPr>
        <p:txBody>
          <a:bodyPr/>
          <a:lstStyle/>
          <a:p>
            <a:r>
              <a:rPr lang="th-TH" sz="4000"/>
              <a:t>งานบางอย่างที่ไม่จำเป็นต้องใช้แรงงานมนุษย์ ไม่ว่าจะเป็นการรับโทรศัพท์หรือโทรสารก็จะสามารถใช้อุปกรณ์ต่างๆ เข้ามาช่วยเหลือได้</a:t>
            </a:r>
          </a:p>
        </p:txBody>
      </p:sp>
    </p:spTree>
  </p:cSld>
  <p:clrMapOvr>
    <a:masterClrMapping/>
  </p:clrMapOvr>
  <p:transition>
    <p:checker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ChangeArrowheads="1"/>
          </p:cNvSpPr>
          <p:nvPr>
            <p:ph type="title"/>
          </p:nvPr>
        </p:nvSpPr>
        <p:spPr>
          <a:xfrm>
            <a:off x="1543050" y="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b="1"/>
              <a:t>ช่วยเพิ่มประสิทธิภาพในการติดต่อสื่อสาร</a:t>
            </a:r>
            <a:endParaRPr lang="th-TH" sz="5400"/>
          </a:p>
        </p:txBody>
      </p:sp>
      <p:sp>
        <p:nvSpPr>
          <p:cNvPr id="305155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143000"/>
            <a:ext cx="7729538" cy="3048000"/>
          </a:xfrm>
          <a:noFill/>
          <a:ln/>
        </p:spPr>
        <p:txBody>
          <a:bodyPr/>
          <a:lstStyle/>
          <a:p>
            <a:r>
              <a:rPr lang="th-TH" sz="4000"/>
              <a:t>ช่วยเพิ่มประสิทธิภาพในการติดต่อสื่อสาร  สามารถรับข้อมูลและส่งต่อข้อมูลได้อย่างรวดเร็วด้วยเทคโนโลยีสื่อสาร ดังนั้นการประชุมจึงสามารถใช้อุปกรณ์สื่อสารเพื่อการประชุมทางไกลได้ด้วย</a:t>
            </a:r>
          </a:p>
        </p:txBody>
      </p:sp>
    </p:spTree>
  </p:cSld>
  <p:clrMapOvr>
    <a:masterClrMapping/>
  </p:clrMapOvr>
  <p:transition>
    <p:checker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>
            <p:ph type="title"/>
          </p:nvPr>
        </p:nvSpPr>
        <p:spPr>
          <a:xfrm>
            <a:off x="1543050" y="45720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lang="th-TH" b="1"/>
              <a:t>วิวัฒนาการของอุปกรณ์ในสำนักงานอัตโนมัติ ทำให้อุปกรณ์ต่างๆ มีราคาถูกลง</a:t>
            </a:r>
            <a:endParaRPr lang="th-TH" sz="5400"/>
          </a:p>
        </p:txBody>
      </p:sp>
      <p:sp>
        <p:nvSpPr>
          <p:cNvPr id="307203" name="Rectangle 3"/>
          <p:cNvSpPr>
            <a:spLocks noChangeArrowheads="1"/>
          </p:cNvSpPr>
          <p:nvPr>
            <p:ph type="body" idx="1"/>
          </p:nvPr>
        </p:nvSpPr>
        <p:spPr>
          <a:xfrm>
            <a:off x="1414463" y="1981200"/>
            <a:ext cx="7729537" cy="3048000"/>
          </a:xfrm>
          <a:noFill/>
          <a:ln/>
        </p:spPr>
        <p:txBody>
          <a:bodyPr/>
          <a:lstStyle/>
          <a:p>
            <a:r>
              <a:rPr lang="th-TH" sz="4000"/>
              <a:t>วิวัฒนาการของอุปกรณ์ในสำนักงานอัตโนมัติ ทำให้อุปกรณ์ต่างๆ มีราคาถูกลง </a:t>
            </a:r>
            <a:r>
              <a:rPr lang="th-TH" sz="3600"/>
              <a:t>สามารถจัดหามาใช้ได้ง่าย ประหยัด และสามารถทำงานได้มากขึ้น สะดวกขึ้น มีประสิทธิภาพมากขึ้น</a:t>
            </a:r>
          </a:p>
        </p:txBody>
      </p:sp>
    </p:spTree>
  </p:cSld>
  <p:clrMapOvr>
    <a:masterClrMapping/>
  </p:clrMapOvr>
  <p:transition>
    <p:checker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1026"/>
          <p:cNvSpPr>
            <a:spLocks noChangeArrowheads="1"/>
          </p:cNvSpPr>
          <p:nvPr>
            <p:ph type="title"/>
          </p:nvPr>
        </p:nvSpPr>
        <p:spPr>
          <a:xfrm>
            <a:off x="1543050" y="0"/>
            <a:ext cx="7600950" cy="1143000"/>
          </a:xfrm>
          <a:noFill/>
          <a:ln/>
        </p:spPr>
        <p:txBody>
          <a:bodyPr/>
          <a:lstStyle/>
          <a:p>
            <a:pPr algn="ctr"/>
            <a:r>
              <a:rPr kumimoji="0" lang="th-TH" b="1">
                <a:latin typeface="AngsanaUPC" pitchFamily="18" charset="-34"/>
                <a:cs typeface="Cordia New" pitchFamily="34" charset="-34"/>
              </a:rPr>
              <a:t>วิธีการพัฒนาระบบสารสนเทศสำนักงาน</a:t>
            </a:r>
            <a:endParaRPr kumimoji="0" lang="th-TH">
              <a:latin typeface="AngsanaUPC" pitchFamily="18" charset="-34"/>
              <a:cs typeface="Cordia New" pitchFamily="34" charset="-34"/>
            </a:endParaRPr>
          </a:p>
        </p:txBody>
      </p:sp>
      <p:sp>
        <p:nvSpPr>
          <p:cNvPr id="313347" name="Rectangle 1027"/>
          <p:cNvSpPr>
            <a:spLocks noChangeArrowheads="1"/>
          </p:cNvSpPr>
          <p:nvPr>
            <p:ph type="body" idx="1"/>
          </p:nvPr>
        </p:nvSpPr>
        <p:spPr>
          <a:xfrm>
            <a:off x="1414463" y="1066800"/>
            <a:ext cx="7729537" cy="5105400"/>
          </a:xfrm>
          <a:noFill/>
          <a:ln/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kumimoji="0" lang="th-TH" sz="3600">
                <a:latin typeface="AngsanaUPC" pitchFamily="18" charset="-34"/>
                <a:cs typeface="Cordia New" pitchFamily="34" charset="-34"/>
              </a:rPr>
              <a:t>จัดทำขึ้นเองโดยอาศัยเจ้าหน้าที่หรือนักวิชาการคอมพิวเตอร์ </a:t>
            </a:r>
          </a:p>
          <a:p>
            <a:pPr>
              <a:buFont typeface="Wingdings" pitchFamily="2" charset="2"/>
              <a:buChar char="v"/>
            </a:pPr>
            <a:r>
              <a:rPr kumimoji="0" lang="th-TH" sz="3600">
                <a:latin typeface="AngsanaUPC" pitchFamily="18" charset="-34"/>
                <a:cs typeface="Cordia New" pitchFamily="34" charset="-34"/>
              </a:rPr>
              <a:t>ว่าจ้างบริษัทที่ปรึกษาจัดทำระบบให้ </a:t>
            </a:r>
          </a:p>
          <a:p>
            <a:pPr>
              <a:buFont typeface="Wingdings" pitchFamily="2" charset="2"/>
              <a:buChar char="v"/>
            </a:pPr>
            <a:r>
              <a:rPr kumimoji="0" lang="th-TH" sz="3600">
                <a:latin typeface="AngsanaUPC" pitchFamily="18" charset="-34"/>
                <a:cs typeface="Cordia New" pitchFamily="34" charset="-34"/>
              </a:rPr>
              <a:t>ซื้อระบบสำเร็จมาใช้ </a:t>
            </a:r>
          </a:p>
          <a:p>
            <a:pPr>
              <a:buFont typeface="Wingdings" pitchFamily="2" charset="2"/>
              <a:buChar char="v"/>
            </a:pPr>
            <a:r>
              <a:rPr kumimoji="0" lang="th-TH" sz="3600">
                <a:latin typeface="AngsanaUPC" pitchFamily="18" charset="-34"/>
                <a:cs typeface="Cordia New" pitchFamily="34" charset="-34"/>
              </a:rPr>
              <a:t>ผู้ใช้ทำเอง</a:t>
            </a:r>
            <a:endParaRPr kumimoji="0" lang="th-TH" sz="4300">
              <a:latin typeface="AngsanaUPC" pitchFamily="18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checker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ChangeArrowheads="1"/>
          </p:cNvSpPr>
          <p:nvPr>
            <p:ph type="title"/>
          </p:nvPr>
        </p:nvSpPr>
        <p:spPr>
          <a:xfrm>
            <a:off x="1371600" y="609600"/>
            <a:ext cx="7772400" cy="14478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แนวความคิดและขอบเขต</a:t>
            </a:r>
            <a:br>
              <a:rPr lang="th-TH" sz="4800"/>
            </a:br>
            <a:r>
              <a:rPr lang="th-TH" sz="4800"/>
              <a:t>การสร้างระบบสำนักงานอัตโนมัติ</a:t>
            </a:r>
          </a:p>
        </p:txBody>
      </p:sp>
    </p:spTree>
  </p:cSld>
  <p:clrMapOvr>
    <a:masterClrMapping/>
  </p:clrMapOvr>
  <p:transition>
    <p:checker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1026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ระบบการจัดการเอกสาร</a:t>
            </a:r>
          </a:p>
        </p:txBody>
      </p:sp>
      <p:pic>
        <p:nvPicPr>
          <p:cNvPr id="412677" name="Picture 1029" descr="eoffic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9906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678" name="Text Box 1030"/>
          <p:cNvSpPr txBox="1">
            <a:spLocks noChangeArrowheads="1"/>
          </p:cNvSpPr>
          <p:nvPr/>
        </p:nvSpPr>
        <p:spPr bwMode="auto">
          <a:xfrm>
            <a:off x="1143000" y="5867400"/>
            <a:ext cx="7620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th-TH" sz="2800" b="1"/>
              <a:t>ระบบการแปลงเอกสาร กระดาษ เป็นเอกสารดิจิตอล</a:t>
            </a:r>
          </a:p>
        </p:txBody>
      </p:sp>
    </p:spTree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3050" y="0"/>
            <a:ext cx="7600950" cy="1143000"/>
          </a:xfrm>
        </p:spPr>
        <p:txBody>
          <a:bodyPr/>
          <a:lstStyle/>
          <a:p>
            <a:pPr algn="ctr"/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สารสนเทศ</a:t>
            </a:r>
            <a:endParaRPr lang="th-TH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371600" y="1524000"/>
            <a:ext cx="1447800" cy="1219200"/>
          </a:xfrm>
          <a:prstGeom prst="rect">
            <a:avLst/>
          </a:prstGeom>
          <a:solidFill>
            <a:schemeClr val="accent1"/>
          </a:solidFill>
          <a:ln w="12700" cap="sq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kumimoji="0" lang="th-TH" sz="3600" b="1"/>
              <a:t>ข้อมูล</a:t>
            </a:r>
            <a:br>
              <a:rPr kumimoji="0" lang="th-TH" sz="3600" b="1"/>
            </a:br>
            <a:r>
              <a:rPr kumimoji="0" lang="th-TH" sz="3600" b="1"/>
              <a:t>(</a:t>
            </a:r>
            <a:r>
              <a:rPr kumimoji="0" lang="en-US" sz="3600" b="1"/>
              <a:t>Data)</a:t>
            </a:r>
            <a:endParaRPr kumimoji="0" lang="th-TH" sz="3600" b="1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505200" y="1295400"/>
            <a:ext cx="2514600" cy="1752600"/>
          </a:xfrm>
          <a:prstGeom prst="rect">
            <a:avLst/>
          </a:prstGeom>
          <a:solidFill>
            <a:schemeClr val="accent1"/>
          </a:solidFill>
          <a:ln w="12700" cap="sq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kumimoji="0" lang="th-TH" sz="3600" b="1"/>
              <a:t>การประมวลผล</a:t>
            </a:r>
            <a:br>
              <a:rPr kumimoji="0" lang="th-TH" sz="3600" b="1"/>
            </a:br>
            <a:r>
              <a:rPr kumimoji="0" lang="th-TH" sz="3600" b="1"/>
              <a:t>ระบบคอมพิวเตอร์</a:t>
            </a:r>
            <a:br>
              <a:rPr kumimoji="0" lang="th-TH" sz="3600" b="1"/>
            </a:br>
            <a:r>
              <a:rPr kumimoji="0" lang="th-TH" sz="3600" b="1"/>
              <a:t>(</a:t>
            </a:r>
            <a:r>
              <a:rPr kumimoji="0" lang="en-US" sz="3600" b="1"/>
              <a:t>Process)</a:t>
            </a:r>
            <a:endParaRPr kumimoji="0" lang="th-TH" sz="3600" b="1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705600" y="1524000"/>
            <a:ext cx="1905000" cy="1219200"/>
          </a:xfrm>
          <a:prstGeom prst="rect">
            <a:avLst/>
          </a:prstGeom>
          <a:solidFill>
            <a:schemeClr val="accent1"/>
          </a:solidFill>
          <a:ln w="12700" cap="sq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kumimoji="0" lang="th-TH" sz="3600" b="1"/>
              <a:t>สารสนเทศ</a:t>
            </a:r>
            <a:br>
              <a:rPr kumimoji="0" lang="th-TH" sz="3600" b="1"/>
            </a:br>
            <a:r>
              <a:rPr kumimoji="0" lang="th-TH" sz="3600" b="1"/>
              <a:t>(</a:t>
            </a:r>
            <a:r>
              <a:rPr kumimoji="0" lang="en-US" sz="3600" b="1"/>
              <a:t>Information)</a:t>
            </a:r>
            <a:endParaRPr kumimoji="0" lang="th-TH" sz="3600" b="1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2971800" y="2057400"/>
            <a:ext cx="533400" cy="0"/>
          </a:xfrm>
          <a:prstGeom prst="line">
            <a:avLst/>
          </a:prstGeom>
          <a:noFill/>
          <a:ln w="1016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6172200" y="2133600"/>
            <a:ext cx="533400" cy="0"/>
          </a:xfrm>
          <a:prstGeom prst="line">
            <a:avLst/>
          </a:prstGeom>
          <a:noFill/>
          <a:ln w="1016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1371600" y="3886200"/>
            <a:ext cx="1447800" cy="1219200"/>
          </a:xfrm>
          <a:prstGeom prst="rect">
            <a:avLst/>
          </a:prstGeom>
          <a:solidFill>
            <a:schemeClr val="accent1"/>
          </a:solidFill>
          <a:ln w="12700" cap="sq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kumimoji="0" lang="th-TH" sz="3600" b="1"/>
              <a:t>ข้อมูล</a:t>
            </a:r>
            <a:br>
              <a:rPr kumimoji="0" lang="th-TH" sz="3600" b="1"/>
            </a:br>
            <a:r>
              <a:rPr kumimoji="0" lang="th-TH" sz="3600" b="1"/>
              <a:t>(</a:t>
            </a:r>
            <a:r>
              <a:rPr kumimoji="0" lang="en-US" sz="3600" b="1"/>
              <a:t>Data)</a:t>
            </a:r>
            <a:endParaRPr kumimoji="0" lang="th-TH" sz="3600" b="1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3505200" y="3429000"/>
            <a:ext cx="2514600" cy="2286000"/>
          </a:xfrm>
          <a:prstGeom prst="rect">
            <a:avLst/>
          </a:prstGeom>
          <a:solidFill>
            <a:schemeClr val="accent1"/>
          </a:solidFill>
          <a:ln w="12700" cap="sq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kumimoji="0" lang="th-TH" sz="3600" b="1"/>
              <a:t>การเรียกข้อมูล</a:t>
            </a:r>
            <a:br>
              <a:rPr kumimoji="0" lang="th-TH" sz="3600" b="1"/>
            </a:br>
            <a:r>
              <a:rPr kumimoji="0" lang="th-TH" sz="3600" b="1"/>
              <a:t>การวิเคราะห์</a:t>
            </a:r>
            <a:br>
              <a:rPr kumimoji="0" lang="th-TH" sz="3600" b="1"/>
            </a:br>
            <a:r>
              <a:rPr kumimoji="0" lang="th-TH" sz="3600" b="1"/>
              <a:t>การเก็บข้อมูล</a:t>
            </a:r>
            <a:br>
              <a:rPr kumimoji="0" lang="th-TH" sz="3600" b="1"/>
            </a:br>
            <a:r>
              <a:rPr kumimoji="0" lang="th-TH" sz="3600" b="1"/>
              <a:t>การนำเสนอ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6705600" y="3657600"/>
            <a:ext cx="1905000" cy="1676400"/>
          </a:xfrm>
          <a:prstGeom prst="rect">
            <a:avLst/>
          </a:prstGeom>
          <a:solidFill>
            <a:schemeClr val="accent1"/>
          </a:solidFill>
          <a:ln w="12700" cap="sq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kumimoji="0" lang="th-TH" sz="3600" b="1"/>
              <a:t>รายงาน</a:t>
            </a:r>
            <a:br>
              <a:rPr kumimoji="0" lang="th-TH" sz="3600" b="1"/>
            </a:br>
            <a:r>
              <a:rPr kumimoji="0" lang="th-TH" sz="3600" b="1"/>
              <a:t>แฟ้มใหม่</a:t>
            </a:r>
          </a:p>
          <a:p>
            <a:pPr algn="ctr"/>
            <a:r>
              <a:rPr kumimoji="0" lang="th-TH" sz="3600" b="1"/>
              <a:t>กราฟฟิก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971800" y="4419600"/>
            <a:ext cx="533400" cy="0"/>
          </a:xfrm>
          <a:prstGeom prst="line">
            <a:avLst/>
          </a:prstGeom>
          <a:noFill/>
          <a:ln w="1016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6172200" y="4495800"/>
            <a:ext cx="533400" cy="0"/>
          </a:xfrm>
          <a:prstGeom prst="line">
            <a:avLst/>
          </a:prstGeom>
          <a:noFill/>
          <a:ln w="1016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1026"/>
          <p:cNvSpPr>
            <a:spLocks noChangeArrowheads="1"/>
          </p:cNvSpPr>
          <p:nvPr>
            <p:ph type="title"/>
          </p:nvPr>
        </p:nvSpPr>
        <p:spPr>
          <a:xfrm>
            <a:off x="1447800" y="228600"/>
            <a:ext cx="7696200" cy="11430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ระบบการจัดเก็บเอกสาร </a:t>
            </a:r>
            <a:br>
              <a:rPr lang="th-TH" sz="4800"/>
            </a:br>
            <a:r>
              <a:rPr lang="en-US" sz="4800"/>
              <a:t>(Document Imaging Processing)</a:t>
            </a:r>
            <a:endParaRPr lang="th-TH" sz="4800"/>
          </a:p>
        </p:txBody>
      </p:sp>
      <p:sp>
        <p:nvSpPr>
          <p:cNvPr id="416771" name="Rectangle 1027"/>
          <p:cNvSpPr>
            <a:spLocks noChangeArrowheads="1"/>
          </p:cNvSpPr>
          <p:nvPr>
            <p:ph type="body" idx="1"/>
          </p:nvPr>
        </p:nvSpPr>
        <p:spPr>
          <a:xfrm>
            <a:off x="1447800" y="1600200"/>
            <a:ext cx="7696200" cy="5029200"/>
          </a:xfrm>
          <a:noFill/>
          <a:ln/>
        </p:spPr>
        <p:txBody>
          <a:bodyPr/>
          <a:lstStyle/>
          <a:p>
            <a:r>
              <a:rPr kumimoji="0" lang="th-TH">
                <a:latin typeface="AngsanaUPC" pitchFamily="18" charset="-34"/>
                <a:cs typeface="Cordia New" pitchFamily="34" charset="-34"/>
              </a:rPr>
              <a:t>ความสามารถในการบันทึกเอกสาร 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(Input)</a:t>
            </a:r>
          </a:p>
          <a:p>
            <a:pPr lvl="1">
              <a:buFont typeface="Wingdings" pitchFamily="2" charset="2"/>
              <a:buChar char="v"/>
            </a:pPr>
            <a:r>
              <a:rPr kumimoji="0" lang="th-TH">
                <a:latin typeface="AngsanaUPC" pitchFamily="18" charset="-34"/>
                <a:cs typeface="Cordia New" pitchFamily="34" charset="-34"/>
              </a:rPr>
              <a:t>สามารถนำข้อมูลที่เป็นภาพ 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(Image) </a:t>
            </a:r>
          </a:p>
          <a:p>
            <a:pPr lvl="1">
              <a:buFont typeface="Wingdings" pitchFamily="2" charset="2"/>
              <a:buChar char="v"/>
            </a:pPr>
            <a:r>
              <a:rPr kumimoji="0" lang="th-TH">
                <a:latin typeface="AngsanaUPC" pitchFamily="18" charset="-34"/>
                <a:cs typeface="Cordia New" pitchFamily="34" charset="-34"/>
              </a:rPr>
              <a:t>สามารถอ่านข้อมูลภาพได้ขนาดใหญ่</a:t>
            </a:r>
          </a:p>
          <a:p>
            <a:pPr lvl="1">
              <a:buFont typeface="Wingdings" pitchFamily="2" charset="2"/>
              <a:buChar char="v"/>
            </a:pPr>
            <a:r>
              <a:rPr kumimoji="0" lang="th-TH">
                <a:latin typeface="AngsanaUPC" pitchFamily="18" charset="-34"/>
                <a:cs typeface="Cordia New" pitchFamily="34" charset="-34"/>
              </a:rPr>
              <a:t>ระบบต้องมีความสามารถในการจัดเก็บเอกสารได้ไม่จำกัดจำนวนกระดาษต่อหนึ่งรหัส</a:t>
            </a:r>
            <a:endParaRPr kumimoji="0" lang="en-US"/>
          </a:p>
          <a:p>
            <a:pPr lvl="1">
              <a:buFont typeface="Wingdings" pitchFamily="2" charset="2"/>
              <a:buChar char="v"/>
            </a:pPr>
            <a:r>
              <a:rPr kumimoji="0" lang="th-TH">
                <a:latin typeface="AngsanaUPC" pitchFamily="18" charset="-34"/>
                <a:cs typeface="Cordia New" pitchFamily="34" charset="-34"/>
              </a:rPr>
              <a:t>สามารถปรับค่าเครื่องอ่านภาพ 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(Scanner)  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ได้จากระบบงาน</a:t>
            </a:r>
          </a:p>
          <a:p>
            <a:pPr lvl="1">
              <a:buFont typeface="Wingdings" pitchFamily="2" charset="2"/>
              <a:buChar char="v"/>
            </a:pPr>
            <a:r>
              <a:rPr kumimoji="0" lang="th-TH">
                <a:latin typeface="AngsanaUPC" pitchFamily="18" charset="-34"/>
                <a:cs typeface="Cordia New" pitchFamily="34" charset="-34"/>
              </a:rPr>
              <a:t>ภาพเอกสารที่นำเข้าต้องสามารถบีบขนาด 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(Compress)</a:t>
            </a:r>
            <a:endParaRPr kumimoji="0" lang="th-TH"/>
          </a:p>
        </p:txBody>
      </p:sp>
    </p:spTree>
  </p:cSld>
  <p:clrMapOvr>
    <a:masterClrMapping/>
  </p:clrMapOvr>
  <p:transition>
    <p:checker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1026"/>
          <p:cNvSpPr>
            <a:spLocks noChangeArrowheads="1"/>
          </p:cNvSpPr>
          <p:nvPr>
            <p:ph type="title"/>
          </p:nvPr>
        </p:nvSpPr>
        <p:spPr>
          <a:xfrm>
            <a:off x="1447800" y="228600"/>
            <a:ext cx="7696200" cy="11430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ระบบการจัดเก็บเอกสาร </a:t>
            </a:r>
            <a:br>
              <a:rPr lang="th-TH" sz="4800"/>
            </a:br>
            <a:r>
              <a:rPr lang="en-US" sz="4800"/>
              <a:t>(Document Imaging Processing)</a:t>
            </a:r>
            <a:endParaRPr lang="th-TH" sz="4800"/>
          </a:p>
        </p:txBody>
      </p:sp>
      <p:sp>
        <p:nvSpPr>
          <p:cNvPr id="418819" name="Rectangle 1027"/>
          <p:cNvSpPr>
            <a:spLocks noChangeArrowheads="1"/>
          </p:cNvSpPr>
          <p:nvPr>
            <p:ph type="body" idx="1"/>
          </p:nvPr>
        </p:nvSpPr>
        <p:spPr>
          <a:xfrm>
            <a:off x="1447800" y="1600200"/>
            <a:ext cx="7696200" cy="5029200"/>
          </a:xfrm>
          <a:noFill/>
          <a:ln/>
        </p:spPr>
        <p:txBody>
          <a:bodyPr/>
          <a:lstStyle/>
          <a:p>
            <a:r>
              <a:rPr kumimoji="0" lang="th-TH">
                <a:latin typeface="AngsanaUPC" pitchFamily="18" charset="-34"/>
                <a:cs typeface="Cordia New" pitchFamily="34" charset="-34"/>
              </a:rPr>
              <a:t>การค้นหาเอกสาร 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(Search)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สามารถค้นหาได้ตาม  ชื่อเรื่อง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สามารถค้นหาได้ตาม  ชื่อบุคคล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สามารถค้นหาได้ตาม  เลขที่เอกสาร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สามารถค้นหาได้ตาม  การลงวันที่ของเอกสาร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สามารถค้นหาได้ตาม  หมวด / หมู่ของเอกสาร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สามารถค้นหาได้ตาม  งาน / ฝ่าย / กอง / สำนัก</a:t>
            </a:r>
          </a:p>
          <a:p>
            <a:pPr lvl="1"/>
            <a:r>
              <a:rPr kumimoji="0" lang="th-TH" sz="3600">
                <a:latin typeface="AngsanaUPC" pitchFamily="18" charset="-34"/>
                <a:cs typeface="Cordia New" pitchFamily="34" charset="-34"/>
              </a:rPr>
              <a:t>สามารถค้นหาได้ตามข้อมูลที่กำหนดโดยผู้ใช้</a:t>
            </a:r>
            <a:endParaRPr kumimoji="0" lang="en-US" b="0"/>
          </a:p>
        </p:txBody>
      </p:sp>
    </p:spTree>
  </p:cSld>
  <p:clrMapOvr>
    <a:masterClrMapping/>
  </p:clrMapOvr>
  <p:transition>
    <p:checker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050"/>
          <p:cNvSpPr>
            <a:spLocks noChangeArrowheads="1"/>
          </p:cNvSpPr>
          <p:nvPr>
            <p:ph type="title"/>
          </p:nvPr>
        </p:nvSpPr>
        <p:spPr>
          <a:xfrm>
            <a:off x="1447800" y="228600"/>
            <a:ext cx="7696200" cy="11430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ระบบการจัดเก็บเอกสาร </a:t>
            </a:r>
            <a:br>
              <a:rPr lang="th-TH" sz="4800"/>
            </a:br>
            <a:r>
              <a:rPr lang="en-US" sz="4800"/>
              <a:t>(Document Imaging Processing)</a:t>
            </a:r>
            <a:endParaRPr lang="th-TH" sz="4800"/>
          </a:p>
        </p:txBody>
      </p:sp>
      <p:sp>
        <p:nvSpPr>
          <p:cNvPr id="420867" name="Rectangle 2051"/>
          <p:cNvSpPr>
            <a:spLocks noChangeArrowheads="1"/>
          </p:cNvSpPr>
          <p:nvPr>
            <p:ph type="body" idx="1"/>
          </p:nvPr>
        </p:nvSpPr>
        <p:spPr>
          <a:xfrm>
            <a:off x="1447800" y="1600200"/>
            <a:ext cx="7696200" cy="5029200"/>
          </a:xfrm>
          <a:noFill/>
          <a:ln/>
        </p:spPr>
        <p:txBody>
          <a:bodyPr/>
          <a:lstStyle/>
          <a:p>
            <a:r>
              <a:rPr kumimoji="0" lang="th-TH">
                <a:latin typeface="AngsanaUPC" pitchFamily="18" charset="-34"/>
                <a:cs typeface="Cordia New" pitchFamily="34" charset="-34"/>
              </a:rPr>
              <a:t>การแก้ไขเอกสาร 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(Update)</a:t>
            </a:r>
          </a:p>
          <a:p>
            <a:pPr lvl="1"/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สามารถเปลี่ยนแปลง  แก้ไข  ลบ  เพิ่มรหัสต่าง ๆ  ของระบบ</a:t>
            </a:r>
            <a:endParaRPr kumimoji="0" lang="en-US" sz="3600" b="0">
              <a:latin typeface="AngsanaUPC" pitchFamily="18" charset="-34"/>
              <a:cs typeface="Cordia New" pitchFamily="34" charset="-34"/>
            </a:endParaRPr>
          </a:p>
          <a:p>
            <a:pPr lvl="1"/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สามารถแทรกหน้า  ทับหน้า  ลบหน้า  เพิ่มหน้าของเอกสาร</a:t>
            </a:r>
            <a:endParaRPr kumimoji="0" lang="en-US" sz="3600" b="0"/>
          </a:p>
          <a:p>
            <a:endParaRPr kumimoji="0" lang="th-TH"/>
          </a:p>
        </p:txBody>
      </p:sp>
    </p:spTree>
  </p:cSld>
  <p:clrMapOvr>
    <a:masterClrMapping/>
  </p:clrMapOvr>
  <p:transition>
    <p:checker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050"/>
          <p:cNvSpPr>
            <a:spLocks noChangeArrowheads="1"/>
          </p:cNvSpPr>
          <p:nvPr>
            <p:ph type="title"/>
          </p:nvPr>
        </p:nvSpPr>
        <p:spPr>
          <a:xfrm>
            <a:off x="1447800" y="457200"/>
            <a:ext cx="7696200" cy="4572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ระบบการจัดเก็บเอกสาร </a:t>
            </a:r>
            <a:br>
              <a:rPr lang="th-TH" sz="4800"/>
            </a:br>
            <a:endParaRPr lang="th-TH" sz="4800"/>
          </a:p>
        </p:txBody>
      </p:sp>
      <p:sp>
        <p:nvSpPr>
          <p:cNvPr id="422915" name="Rectangle 2051"/>
          <p:cNvSpPr>
            <a:spLocks noChangeArrowheads="1"/>
          </p:cNvSpPr>
          <p:nvPr>
            <p:ph type="body" idx="1"/>
          </p:nvPr>
        </p:nvSpPr>
        <p:spPr>
          <a:xfrm>
            <a:off x="1447800" y="1066800"/>
            <a:ext cx="7696200" cy="5791200"/>
          </a:xfrm>
          <a:noFill/>
          <a:ln/>
        </p:spPr>
        <p:txBody>
          <a:bodyPr/>
          <a:lstStyle/>
          <a:p>
            <a:r>
              <a:rPr lang="th-TH">
                <a:latin typeface="AngsanaUPC" pitchFamily="18" charset="-34"/>
                <a:cs typeface="Cordia New" pitchFamily="34" charset="-34"/>
              </a:rPr>
              <a:t>ความสามารถในการปรับเปลี่ยนรูปภาพ Document  Image  Manipulat</a:t>
            </a:r>
            <a:r>
              <a:rPr lang="en-US">
                <a:latin typeface="AngsanaUPC" pitchFamily="18" charset="-34"/>
                <a:cs typeface="Cordia New" pitchFamily="34" charset="-34"/>
              </a:rPr>
              <a:t>e </a:t>
            </a:r>
          </a:p>
          <a:p>
            <a:pPr lvl="1"/>
            <a:r>
              <a:rPr kumimoji="0" lang="th-TH" b="0">
                <a:cs typeface="Cordia New" pitchFamily="34" charset="-34"/>
              </a:rPr>
              <a:t>สามารถย่อ / ขยายภาพได้</a:t>
            </a:r>
          </a:p>
          <a:p>
            <a:pPr lvl="1"/>
            <a:r>
              <a:rPr kumimoji="0" lang="th-TH" b="0">
                <a:cs typeface="Cordia New" pitchFamily="34" charset="-34"/>
              </a:rPr>
              <a:t>สามารถหมุนภาพได้หลายมุม  เช่น  0,  90,  180,  270,  360”</a:t>
            </a:r>
          </a:p>
          <a:p>
            <a:pPr lvl="1"/>
            <a:r>
              <a:rPr kumimoji="0" lang="th-TH" b="0">
                <a:cs typeface="Cordia New" pitchFamily="34" charset="-34"/>
              </a:rPr>
              <a:t>สามารถประมวลผลภาพขาว  ดำ  และภาพสี  สามารถขยายให้</a:t>
            </a:r>
          </a:p>
          <a:p>
            <a:pPr lvl="1"/>
            <a:r>
              <a:rPr kumimoji="0" lang="th-TH" b="0">
                <a:cs typeface="Cordia New" pitchFamily="34" charset="-34"/>
              </a:rPr>
              <a:t>ประมวลภาพระดับสีเทา  </a:t>
            </a:r>
            <a:r>
              <a:rPr kumimoji="0" lang="en-US" b="0">
                <a:cs typeface="Cordia New" pitchFamily="34" charset="-34"/>
              </a:rPr>
              <a:t>(Gray  Scale)</a:t>
            </a:r>
          </a:p>
          <a:p>
            <a:pPr lvl="1"/>
            <a:r>
              <a:rPr kumimoji="0" lang="th-TH" b="0">
                <a:cs typeface="Cordia New" pitchFamily="34" charset="-34"/>
              </a:rPr>
              <a:t>สามารถเปิดหน้าต่างขยายภาพ  และเลื่อนหน้าต่างโดยให้ภาพขยายเลื่อนตามได้</a:t>
            </a:r>
          </a:p>
          <a:p>
            <a:pPr lvl="1"/>
            <a:r>
              <a:rPr kumimoji="0" lang="th-TH" b="0">
                <a:cs typeface="Cordia New" pitchFamily="34" charset="-34"/>
              </a:rPr>
              <a:t>สามารถพิมพ์เอกสารออกทางเครื่องถ่ายเอกสารได้</a:t>
            </a:r>
            <a:endParaRPr lang="th-TH">
              <a:latin typeface="AngsanaUPC" pitchFamily="18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checker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ระบบนัดหมายอิเล็คทรอนิคส์ E-Meeting</a:t>
            </a:r>
          </a:p>
        </p:txBody>
      </p:sp>
      <p:sp>
        <p:nvSpPr>
          <p:cNvPr id="414723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838200"/>
            <a:ext cx="8458200" cy="5334000"/>
          </a:xfrm>
          <a:noFill/>
          <a:ln/>
        </p:spPr>
        <p:txBody>
          <a:bodyPr/>
          <a:lstStyle/>
          <a:p>
            <a:pPr lvl="2">
              <a:buFont typeface="Wingdings" pitchFamily="2" charset="2"/>
              <a:buChar char="v"/>
            </a:pPr>
            <a:r>
              <a:rPr lang="th-TH" sz="4400"/>
              <a:t>วาระการประชุม ,หนังสือเวียน</a:t>
            </a:r>
          </a:p>
          <a:p>
            <a:pPr lvl="2">
              <a:buFont typeface="Wingdings" pitchFamily="2" charset="2"/>
              <a:buChar char="v"/>
            </a:pPr>
            <a:r>
              <a:rPr lang="th-TH" sz="4400"/>
              <a:t>เอกสารประชุมอิเล็คทรอนิคส์</a:t>
            </a:r>
          </a:p>
          <a:p>
            <a:pPr lvl="2">
              <a:buFont typeface="Wingdings" pitchFamily="2" charset="2"/>
              <a:buChar char="v"/>
            </a:pPr>
            <a:r>
              <a:rPr lang="th-TH" sz="4400"/>
              <a:t>นัดหมายเชิญประชุมแบบอิเล็คทรอนิคส์</a:t>
            </a:r>
          </a:p>
          <a:p>
            <a:pPr lvl="3">
              <a:buFont typeface="Wingdings" pitchFamily="2" charset="2"/>
              <a:buChar char="v"/>
            </a:pPr>
            <a:r>
              <a:rPr kumimoji="0" lang="th-TH" sz="3200" b="0">
                <a:latin typeface="AngsanaUPC" pitchFamily="18" charset="-34"/>
                <a:cs typeface="Cordia New" pitchFamily="34" charset="-34"/>
              </a:rPr>
              <a:t>สามารถกำหนดตารางเวลาการนัดหมายได้  และมีระบบเตือนหลังเวลานัดหมาย</a:t>
            </a:r>
          </a:p>
          <a:p>
            <a:pPr lvl="3">
              <a:buFont typeface="Wingdings" pitchFamily="2" charset="2"/>
              <a:buChar char="v"/>
            </a:pPr>
            <a:r>
              <a:rPr kumimoji="0" lang="th-TH" sz="3200" b="0">
                <a:latin typeface="AngsanaUPC" pitchFamily="18" charset="-34"/>
                <a:cs typeface="Cordia New" pitchFamily="34" charset="-34"/>
              </a:rPr>
              <a:t>มีความสามารถในการบริหารตารางเวลาของอุปกรณ์ต่าง ๆ  เช่น  เปิดให้ผู้ใช้จองห้องประชุมได้</a:t>
            </a:r>
          </a:p>
        </p:txBody>
      </p:sp>
    </p:spTree>
  </p:cSld>
  <p:clrMapOvr>
    <a:masterClrMapping/>
  </p:clrMapOvr>
  <p:transition>
    <p:checker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ระบบการนัดประชุม (</a:t>
            </a:r>
            <a:r>
              <a:rPr lang="en-US"/>
              <a:t>I</a:t>
            </a:r>
            <a:r>
              <a:rPr lang="th-TH"/>
              <a:t>nvitation)</a:t>
            </a:r>
          </a:p>
        </p:txBody>
      </p:sp>
      <p:sp>
        <p:nvSpPr>
          <p:cNvPr id="439299" name="AutoShape 3"/>
          <p:cNvSpPr>
            <a:spLocks noChangeArrowheads="1"/>
          </p:cNvSpPr>
          <p:nvPr/>
        </p:nvSpPr>
        <p:spPr bwMode="auto">
          <a:xfrm>
            <a:off x="2895600" y="1143000"/>
            <a:ext cx="3962400" cy="533400"/>
          </a:xfrm>
          <a:prstGeom prst="flowChartAlternateProcess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ผู้นัดประชุม  คลิกที่ปุ่ม </a:t>
            </a:r>
            <a:r>
              <a:rPr kumimoji="0" lang="en-US" sz="2800"/>
              <a:t>Invitation</a:t>
            </a:r>
            <a:endParaRPr kumimoji="0" lang="th-TH" sz="2800"/>
          </a:p>
        </p:txBody>
      </p:sp>
      <p:cxnSp>
        <p:nvCxnSpPr>
          <p:cNvPr id="439300" name="AutoShape 4"/>
          <p:cNvCxnSpPr>
            <a:cxnSpLocks noChangeShapeType="1"/>
            <a:stCxn id="439299" idx="2"/>
          </p:cNvCxnSpPr>
          <p:nvPr/>
        </p:nvCxnSpPr>
        <p:spPr bwMode="auto">
          <a:xfrm>
            <a:off x="4876800" y="16764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39301" name="Rectangle 5"/>
          <p:cNvSpPr>
            <a:spLocks noChangeArrowheads="1"/>
          </p:cNvSpPr>
          <p:nvPr/>
        </p:nvSpPr>
        <p:spPr bwMode="auto">
          <a:xfrm>
            <a:off x="3352800" y="3810000"/>
            <a:ext cx="29718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จอง </a:t>
            </a:r>
            <a:r>
              <a:rPr kumimoji="0" lang="en-US" sz="2800"/>
              <a:t>Resource</a:t>
            </a:r>
            <a:endParaRPr kumimoji="0" lang="th-TH" sz="2800"/>
          </a:p>
        </p:txBody>
      </p:sp>
      <p:sp>
        <p:nvSpPr>
          <p:cNvPr id="439302" name="Line 6"/>
          <p:cNvSpPr>
            <a:spLocks noChangeShapeType="1"/>
          </p:cNvSpPr>
          <p:nvPr/>
        </p:nvSpPr>
        <p:spPr bwMode="auto">
          <a:xfrm>
            <a:off x="4876800" y="44196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39303" name="Rectangle 7"/>
          <p:cNvSpPr>
            <a:spLocks noChangeArrowheads="1"/>
          </p:cNvSpPr>
          <p:nvPr/>
        </p:nvSpPr>
        <p:spPr bwMode="auto">
          <a:xfrm>
            <a:off x="2819400" y="4724400"/>
            <a:ext cx="40386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ผู้ร่วมประชุม ดู </a:t>
            </a:r>
            <a:r>
              <a:rPr kumimoji="0" lang="en-US" sz="2800"/>
              <a:t>E-mail -&gt; ส่ง E-mail</a:t>
            </a:r>
            <a:endParaRPr kumimoji="0" lang="th-TH" sz="2800"/>
          </a:p>
        </p:txBody>
      </p:sp>
      <p:sp>
        <p:nvSpPr>
          <p:cNvPr id="439304" name="Rectangle 8"/>
          <p:cNvSpPr>
            <a:spLocks noChangeArrowheads="1"/>
          </p:cNvSpPr>
          <p:nvPr/>
        </p:nvSpPr>
        <p:spPr bwMode="auto">
          <a:xfrm>
            <a:off x="2895600" y="2895600"/>
            <a:ext cx="38862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เช็ค </a:t>
            </a:r>
            <a:r>
              <a:rPr kumimoji="0" lang="en-US" sz="2800"/>
              <a:t>Resource </a:t>
            </a:r>
            <a:r>
              <a:rPr kumimoji="0" lang="th-TH" sz="2800"/>
              <a:t>เช่น ห้องประชุม</a:t>
            </a:r>
            <a:r>
              <a:rPr kumimoji="0" lang="en-US" sz="2800"/>
              <a:t> , </a:t>
            </a:r>
            <a:r>
              <a:rPr kumimoji="0" lang="th-TH" sz="2800"/>
              <a:t>อุปกรณ์</a:t>
            </a:r>
          </a:p>
        </p:txBody>
      </p:sp>
      <p:sp>
        <p:nvSpPr>
          <p:cNvPr id="439305" name="Rectangle 9"/>
          <p:cNvSpPr>
            <a:spLocks noChangeArrowheads="1"/>
          </p:cNvSpPr>
          <p:nvPr/>
        </p:nvSpPr>
        <p:spPr bwMode="auto">
          <a:xfrm>
            <a:off x="3429000" y="5638800"/>
            <a:ext cx="28956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ผู้นัดประชุม</a:t>
            </a:r>
          </a:p>
        </p:txBody>
      </p:sp>
      <p:cxnSp>
        <p:nvCxnSpPr>
          <p:cNvPr id="439306" name="AutoShape 10"/>
          <p:cNvCxnSpPr>
            <a:cxnSpLocks noChangeShapeType="1"/>
          </p:cNvCxnSpPr>
          <p:nvPr/>
        </p:nvCxnSpPr>
        <p:spPr bwMode="auto">
          <a:xfrm>
            <a:off x="4876800" y="35052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39307" name="Line 11"/>
          <p:cNvSpPr>
            <a:spLocks noChangeShapeType="1"/>
          </p:cNvSpPr>
          <p:nvPr/>
        </p:nvSpPr>
        <p:spPr bwMode="auto">
          <a:xfrm>
            <a:off x="4876800" y="5334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39308" name="Rectangle 12"/>
          <p:cNvSpPr>
            <a:spLocks noChangeArrowheads="1"/>
          </p:cNvSpPr>
          <p:nvPr/>
        </p:nvSpPr>
        <p:spPr bwMode="auto">
          <a:xfrm>
            <a:off x="2971800" y="1981200"/>
            <a:ext cx="38862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เช็คเวลา </a:t>
            </a:r>
            <a:r>
              <a:rPr kumimoji="0" lang="en-US" sz="2800"/>
              <a:t>Free Time</a:t>
            </a:r>
            <a:endParaRPr kumimoji="0" lang="th-TH" sz="2800"/>
          </a:p>
        </p:txBody>
      </p:sp>
    </p:spTree>
  </p:cSld>
  <p:clrMapOvr>
    <a:masterClrMapping/>
  </p:clrMapOvr>
  <p:transition>
    <p:checker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ChangeArrowheads="1"/>
          </p:cNvSpPr>
          <p:nvPr>
            <p:ph type="title"/>
          </p:nvPr>
        </p:nvSpPr>
        <p:spPr>
          <a:xfrm>
            <a:off x="1447800" y="381000"/>
            <a:ext cx="7696200" cy="914400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th-TH" sz="5400"/>
              <a:t>ระบบสารบรรณอิเล็คทรอนิคส์</a:t>
            </a:r>
            <a:br>
              <a:rPr lang="th-TH" sz="5400"/>
            </a:br>
            <a:endParaRPr lang="th-TH" sz="4800"/>
          </a:p>
        </p:txBody>
      </p:sp>
      <p:sp>
        <p:nvSpPr>
          <p:cNvPr id="424963" name="Rectangle 3"/>
          <p:cNvSpPr>
            <a:spLocks noChangeArrowheads="1"/>
          </p:cNvSpPr>
          <p:nvPr>
            <p:ph type="body" idx="1"/>
          </p:nvPr>
        </p:nvSpPr>
        <p:spPr>
          <a:xfrm>
            <a:off x="1447800" y="1447800"/>
            <a:ext cx="7696200" cy="5181600"/>
          </a:xfrm>
          <a:noFill/>
          <a:ln/>
        </p:spPr>
        <p:txBody>
          <a:bodyPr/>
          <a:lstStyle/>
          <a:p>
            <a:pPr lvl="1">
              <a:buFont typeface="Wingdings" pitchFamily="2" charset="2"/>
              <a:buChar char="v"/>
            </a:pPr>
            <a:r>
              <a:rPr kumimoji="0" lang="th-TH" sz="4800"/>
              <a:t>เป็นระบบที่จัดทำขึ้นสำหรับใช้ในการบันทึกและติดตามงานเอกสาร </a:t>
            </a:r>
            <a:endParaRPr kumimoji="0" lang="th-TH" sz="3200"/>
          </a:p>
        </p:txBody>
      </p:sp>
    </p:spTree>
  </p:cSld>
  <p:clrMapOvr>
    <a:masterClrMapping/>
  </p:clrMapOvr>
  <p:transition>
    <p:checker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050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ระบบสารบรรณอิเล็คทรอนิคส์</a:t>
            </a:r>
            <a:endParaRPr lang="th-TH"/>
          </a:p>
        </p:txBody>
      </p:sp>
      <p:sp>
        <p:nvSpPr>
          <p:cNvPr id="441347" name="AutoShape 2051"/>
          <p:cNvSpPr>
            <a:spLocks noChangeArrowheads="1"/>
          </p:cNvSpPr>
          <p:nvPr/>
        </p:nvSpPr>
        <p:spPr bwMode="auto">
          <a:xfrm>
            <a:off x="2895600" y="1143000"/>
            <a:ext cx="3962400" cy="533400"/>
          </a:xfrm>
          <a:prstGeom prst="flowChartAlternateProcess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ผู้ส่ง (ไปรษณีย์)</a:t>
            </a:r>
          </a:p>
        </p:txBody>
      </p:sp>
      <p:cxnSp>
        <p:nvCxnSpPr>
          <p:cNvPr id="441348" name="AutoShape 2052"/>
          <p:cNvCxnSpPr>
            <a:cxnSpLocks noChangeShapeType="1"/>
            <a:stCxn id="441347" idx="2"/>
          </p:cNvCxnSpPr>
          <p:nvPr/>
        </p:nvCxnSpPr>
        <p:spPr bwMode="auto">
          <a:xfrm>
            <a:off x="4876800" y="16764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41349" name="Rectangle 2053"/>
          <p:cNvSpPr>
            <a:spLocks noChangeArrowheads="1"/>
          </p:cNvSpPr>
          <p:nvPr/>
        </p:nvSpPr>
        <p:spPr bwMode="auto">
          <a:xfrm>
            <a:off x="3352800" y="3810000"/>
            <a:ext cx="29718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พิจารณา สั่งการ</a:t>
            </a:r>
          </a:p>
        </p:txBody>
      </p:sp>
      <p:sp>
        <p:nvSpPr>
          <p:cNvPr id="441352" name="Rectangle 2056"/>
          <p:cNvSpPr>
            <a:spLocks noChangeArrowheads="1"/>
          </p:cNvSpPr>
          <p:nvPr/>
        </p:nvSpPr>
        <p:spPr bwMode="auto">
          <a:xfrm>
            <a:off x="2895600" y="2895600"/>
            <a:ext cx="38862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หน่วยงานต่างๆ</a:t>
            </a:r>
          </a:p>
        </p:txBody>
      </p:sp>
      <p:cxnSp>
        <p:nvCxnSpPr>
          <p:cNvPr id="441354" name="AutoShape 2058"/>
          <p:cNvCxnSpPr>
            <a:cxnSpLocks noChangeShapeType="1"/>
          </p:cNvCxnSpPr>
          <p:nvPr/>
        </p:nvCxnSpPr>
        <p:spPr bwMode="auto">
          <a:xfrm>
            <a:off x="4876800" y="35052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41356" name="Rectangle 2060"/>
          <p:cNvSpPr>
            <a:spLocks noChangeArrowheads="1"/>
          </p:cNvSpPr>
          <p:nvPr/>
        </p:nvSpPr>
        <p:spPr bwMode="auto">
          <a:xfrm>
            <a:off x="2971800" y="1981200"/>
            <a:ext cx="38862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หน่วยงานสารบรรณ </a:t>
            </a:r>
          </a:p>
        </p:txBody>
      </p:sp>
      <p:sp>
        <p:nvSpPr>
          <p:cNvPr id="441357" name="Rectangle 2061"/>
          <p:cNvSpPr>
            <a:spLocks noChangeArrowheads="1"/>
          </p:cNvSpPr>
          <p:nvPr/>
        </p:nvSpPr>
        <p:spPr bwMode="auto">
          <a:xfrm>
            <a:off x="3429000" y="4724400"/>
            <a:ext cx="29718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ผู้เกี่ยวข้อง</a:t>
            </a:r>
          </a:p>
        </p:txBody>
      </p:sp>
      <p:cxnSp>
        <p:nvCxnSpPr>
          <p:cNvPr id="441359" name="AutoShape 2063"/>
          <p:cNvCxnSpPr>
            <a:cxnSpLocks noChangeShapeType="1"/>
          </p:cNvCxnSpPr>
          <p:nvPr/>
        </p:nvCxnSpPr>
        <p:spPr bwMode="auto">
          <a:xfrm>
            <a:off x="4876800" y="25908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cxnSp>
        <p:nvCxnSpPr>
          <p:cNvPr id="441360" name="AutoShape 2064"/>
          <p:cNvCxnSpPr>
            <a:cxnSpLocks noChangeShapeType="1"/>
          </p:cNvCxnSpPr>
          <p:nvPr/>
        </p:nvCxnSpPr>
        <p:spPr bwMode="auto">
          <a:xfrm>
            <a:off x="4800600" y="44196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ransition>
    <p:checker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ChangeArrowheads="1"/>
          </p:cNvSpPr>
          <p:nvPr>
            <p:ph type="title"/>
          </p:nvPr>
        </p:nvSpPr>
        <p:spPr>
          <a:xfrm>
            <a:off x="1447800" y="609600"/>
            <a:ext cx="7696200" cy="4572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ระบบสารบรรณอิเล็คทรอนิคส์</a:t>
            </a:r>
            <a:br>
              <a:rPr lang="th-TH" sz="4800"/>
            </a:br>
            <a:endParaRPr lang="th-TH" sz="4800"/>
          </a:p>
        </p:txBody>
      </p:sp>
      <p:sp>
        <p:nvSpPr>
          <p:cNvPr id="331779" name="Rectangle 3"/>
          <p:cNvSpPr>
            <a:spLocks noChangeArrowheads="1"/>
          </p:cNvSpPr>
          <p:nvPr>
            <p:ph type="body" idx="1"/>
          </p:nvPr>
        </p:nvSpPr>
        <p:spPr>
          <a:xfrm>
            <a:off x="1447800" y="1371600"/>
            <a:ext cx="7696200" cy="4114800"/>
          </a:xfrm>
          <a:noFill/>
          <a:ln/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สามารถสร้างเอกสารเฉพาะเพื่อใช้ในการโต้ตอบระหว่างหน่วยงานได้  เช่น  เอกสารขอให้อนุมัติ  เอกสารให้ตรวจสอบ  เป็นต้น  </a:t>
            </a:r>
          </a:p>
          <a:p>
            <a:pPr>
              <a:buFont typeface="Wingdings" pitchFamily="2" charset="2"/>
              <a:buChar char="v"/>
            </a:pPr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มีความสามารถในการสร้างทางเดินเอกสาร </a:t>
            </a:r>
            <a:r>
              <a:rPr kumimoji="0" lang="en-US" sz="3600" b="0">
                <a:latin typeface="AngsanaUPC" pitchFamily="18" charset="-34"/>
                <a:cs typeface="Cordia New" pitchFamily="34" charset="-34"/>
              </a:rPr>
              <a:t>(Routing  Message)  </a:t>
            </a:r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ตามกฎเกณฑ์ที่วางไว้ได้</a:t>
            </a:r>
            <a:endParaRPr kumimoji="0" lang="en-US" sz="3600"/>
          </a:p>
          <a:p>
            <a:pPr>
              <a:buFont typeface="Wingdings" pitchFamily="2" charset="2"/>
              <a:buChar char="v"/>
            </a:pPr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สามารถติดตามเอกสารได้ว่าตอนนี้เอกสารอยู่ที่ใด</a:t>
            </a:r>
            <a:endParaRPr kumimoji="0" lang="en-US" sz="3600"/>
          </a:p>
        </p:txBody>
      </p:sp>
    </p:spTree>
  </p:cSld>
  <p:clrMapOvr>
    <a:masterClrMapping/>
  </p:clrMapOvr>
  <p:transition>
    <p:checker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ระบบใบลาอิเล็คทรอนิคส์</a:t>
            </a:r>
          </a:p>
        </p:txBody>
      </p:sp>
      <p:sp>
        <p:nvSpPr>
          <p:cNvPr id="427013" name="AutoShape 5"/>
          <p:cNvSpPr>
            <a:spLocks noChangeArrowheads="1"/>
          </p:cNvSpPr>
          <p:nvPr/>
        </p:nvSpPr>
        <p:spPr bwMode="auto">
          <a:xfrm>
            <a:off x="2057400" y="10668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ผู้ลา</a:t>
            </a:r>
          </a:p>
        </p:txBody>
      </p:sp>
      <p:cxnSp>
        <p:nvCxnSpPr>
          <p:cNvPr id="427015" name="AutoShape 7"/>
          <p:cNvCxnSpPr>
            <a:cxnSpLocks noChangeShapeType="1"/>
            <a:stCxn id="427013" idx="2"/>
          </p:cNvCxnSpPr>
          <p:nvPr/>
        </p:nvCxnSpPr>
        <p:spPr bwMode="auto">
          <a:xfrm>
            <a:off x="2781300" y="16002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27016" name="Rectangle 8"/>
          <p:cNvSpPr>
            <a:spLocks noChangeArrowheads="1"/>
          </p:cNvSpPr>
          <p:nvPr/>
        </p:nvSpPr>
        <p:spPr bwMode="auto">
          <a:xfrm>
            <a:off x="1676400" y="2895600"/>
            <a:ext cx="22860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ผู้อนุมัติคนที่ 1</a:t>
            </a:r>
          </a:p>
        </p:txBody>
      </p:sp>
      <p:sp>
        <p:nvSpPr>
          <p:cNvPr id="427017" name="Line 9"/>
          <p:cNvSpPr>
            <a:spLocks noChangeShapeType="1"/>
          </p:cNvSpPr>
          <p:nvPr/>
        </p:nvSpPr>
        <p:spPr bwMode="auto">
          <a:xfrm>
            <a:off x="5029200" y="35814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27018" name="Rectangle 10"/>
          <p:cNvSpPr>
            <a:spLocks noChangeArrowheads="1"/>
          </p:cNvSpPr>
          <p:nvPr/>
        </p:nvSpPr>
        <p:spPr bwMode="auto">
          <a:xfrm>
            <a:off x="1676400" y="3810000"/>
            <a:ext cx="22860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ผู้อนุมัติคนที่ 2</a:t>
            </a:r>
          </a:p>
        </p:txBody>
      </p:sp>
      <p:sp>
        <p:nvSpPr>
          <p:cNvPr id="427019" name="Rectangle 11"/>
          <p:cNvSpPr>
            <a:spLocks noChangeArrowheads="1"/>
          </p:cNvSpPr>
          <p:nvPr/>
        </p:nvSpPr>
        <p:spPr bwMode="auto">
          <a:xfrm>
            <a:off x="1676400" y="1905000"/>
            <a:ext cx="22860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ธุรการ</a:t>
            </a:r>
          </a:p>
        </p:txBody>
      </p:sp>
      <p:cxnSp>
        <p:nvCxnSpPr>
          <p:cNvPr id="427020" name="AutoShape 12"/>
          <p:cNvCxnSpPr>
            <a:cxnSpLocks noChangeShapeType="1"/>
            <a:stCxn id="427019" idx="2"/>
            <a:endCxn id="427016" idx="0"/>
          </p:cNvCxnSpPr>
          <p:nvPr/>
        </p:nvCxnSpPr>
        <p:spPr bwMode="auto">
          <a:xfrm>
            <a:off x="2819400" y="2514600"/>
            <a:ext cx="0" cy="3810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27021" name="Rectangle 13"/>
          <p:cNvSpPr>
            <a:spLocks noChangeArrowheads="1"/>
          </p:cNvSpPr>
          <p:nvPr/>
        </p:nvSpPr>
        <p:spPr bwMode="auto">
          <a:xfrm>
            <a:off x="1676400" y="4724400"/>
            <a:ext cx="22860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ธุรการ</a:t>
            </a:r>
          </a:p>
        </p:txBody>
      </p:sp>
      <p:cxnSp>
        <p:nvCxnSpPr>
          <p:cNvPr id="427022" name="AutoShape 14"/>
          <p:cNvCxnSpPr>
            <a:cxnSpLocks noChangeShapeType="1"/>
            <a:stCxn id="427018" idx="2"/>
            <a:endCxn id="427021" idx="0"/>
          </p:cNvCxnSpPr>
          <p:nvPr/>
        </p:nvCxnSpPr>
        <p:spPr bwMode="auto">
          <a:xfrm>
            <a:off x="2819400" y="44196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27023" name="AutoShape 15"/>
          <p:cNvSpPr>
            <a:spLocks noChangeArrowheads="1"/>
          </p:cNvSpPr>
          <p:nvPr/>
        </p:nvSpPr>
        <p:spPr bwMode="auto">
          <a:xfrm>
            <a:off x="6019800" y="10668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ผู้ลา</a:t>
            </a:r>
          </a:p>
        </p:txBody>
      </p:sp>
      <p:cxnSp>
        <p:nvCxnSpPr>
          <p:cNvPr id="427024" name="AutoShape 16"/>
          <p:cNvCxnSpPr>
            <a:cxnSpLocks noChangeShapeType="1"/>
            <a:stCxn id="427023" idx="2"/>
          </p:cNvCxnSpPr>
          <p:nvPr/>
        </p:nvCxnSpPr>
        <p:spPr bwMode="auto">
          <a:xfrm>
            <a:off x="6743700" y="16002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27025" name="Rectangle 17"/>
          <p:cNvSpPr>
            <a:spLocks noChangeArrowheads="1"/>
          </p:cNvSpPr>
          <p:nvPr/>
        </p:nvSpPr>
        <p:spPr bwMode="auto">
          <a:xfrm>
            <a:off x="5486400" y="2819400"/>
            <a:ext cx="25146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ผู้อนุมัติคนที่ 1 ดู </a:t>
            </a:r>
            <a:r>
              <a:rPr kumimoji="0" lang="en-US" sz="2800"/>
              <a:t>E-Mail</a:t>
            </a:r>
            <a:endParaRPr kumimoji="0" lang="th-TH" sz="2800"/>
          </a:p>
        </p:txBody>
      </p:sp>
      <p:sp>
        <p:nvSpPr>
          <p:cNvPr id="427026" name="Line 18"/>
          <p:cNvSpPr>
            <a:spLocks noChangeShapeType="1"/>
          </p:cNvSpPr>
          <p:nvPr/>
        </p:nvSpPr>
        <p:spPr bwMode="auto">
          <a:xfrm>
            <a:off x="6781800" y="3429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27027" name="Rectangle 19"/>
          <p:cNvSpPr>
            <a:spLocks noChangeArrowheads="1"/>
          </p:cNvSpPr>
          <p:nvPr/>
        </p:nvSpPr>
        <p:spPr bwMode="auto">
          <a:xfrm>
            <a:off x="5486400" y="3733800"/>
            <a:ext cx="25146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ผู้อนุมัติคนที่ 2 ดู </a:t>
            </a:r>
            <a:r>
              <a:rPr kumimoji="0" lang="en-US" sz="2800"/>
              <a:t>E-Mail</a:t>
            </a:r>
            <a:r>
              <a:rPr kumimoji="0" lang="th-TH" sz="2800"/>
              <a:t> </a:t>
            </a:r>
          </a:p>
        </p:txBody>
      </p:sp>
      <p:sp>
        <p:nvSpPr>
          <p:cNvPr id="427028" name="Rectangle 20"/>
          <p:cNvSpPr>
            <a:spLocks noChangeArrowheads="1"/>
          </p:cNvSpPr>
          <p:nvPr/>
        </p:nvSpPr>
        <p:spPr bwMode="auto">
          <a:xfrm>
            <a:off x="5638800" y="1905000"/>
            <a:ext cx="22860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ระบบเช็ควันลา</a:t>
            </a:r>
          </a:p>
        </p:txBody>
      </p:sp>
      <p:sp>
        <p:nvSpPr>
          <p:cNvPr id="427029" name="Rectangle 21"/>
          <p:cNvSpPr>
            <a:spLocks noChangeArrowheads="1"/>
          </p:cNvSpPr>
          <p:nvPr/>
        </p:nvSpPr>
        <p:spPr bwMode="auto">
          <a:xfrm>
            <a:off x="5638800" y="4648200"/>
            <a:ext cx="22860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ระบบฐานข้อมูล</a:t>
            </a:r>
          </a:p>
        </p:txBody>
      </p:sp>
      <p:cxnSp>
        <p:nvCxnSpPr>
          <p:cNvPr id="427030" name="AutoShape 22"/>
          <p:cNvCxnSpPr>
            <a:cxnSpLocks noChangeShapeType="1"/>
          </p:cNvCxnSpPr>
          <p:nvPr/>
        </p:nvCxnSpPr>
        <p:spPr bwMode="auto">
          <a:xfrm>
            <a:off x="6781800" y="25146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27031" name="Line 23"/>
          <p:cNvSpPr>
            <a:spLocks noChangeShapeType="1"/>
          </p:cNvSpPr>
          <p:nvPr/>
        </p:nvSpPr>
        <p:spPr bwMode="auto">
          <a:xfrm>
            <a:off x="6781800" y="43434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ส่วนประกอบของระบบสารสนเทศเพื่อการจัดการ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685800" y="1371600"/>
          <a:ext cx="8458200" cy="4495800"/>
        </p:xfrm>
        <a:graphic>
          <a:graphicData uri="http://schemas.openxmlformats.org/presentationml/2006/ole">
            <p:oleObj spid="_x0000_s17411" name="MS Org Chart" r:id="rId4" imgW="7600680" imgH="2552400" progId="OrgPlusWOPX.4">
              <p:embed followColorScheme="full"/>
            </p:oleObj>
          </a:graphicData>
        </a:graphic>
      </p:graphicFrame>
    </p:spTree>
  </p:cSld>
  <p:clrMapOvr>
    <a:masterClrMapping/>
  </p:clrMapOvr>
  <p:transition>
    <p:checker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050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ระบบการสั่งงาน </a:t>
            </a:r>
            <a:r>
              <a:rPr lang="en-US" sz="4800"/>
              <a:t>(Task Assignment)</a:t>
            </a:r>
            <a:endParaRPr lang="th-TH" sz="4800"/>
          </a:p>
        </p:txBody>
      </p:sp>
      <p:sp>
        <p:nvSpPr>
          <p:cNvPr id="443395" name="Rectangle 2051"/>
          <p:cNvSpPr>
            <a:spLocks noChangeArrowheads="1"/>
          </p:cNvSpPr>
          <p:nvPr>
            <p:ph type="body" idx="1"/>
          </p:nvPr>
        </p:nvSpPr>
        <p:spPr>
          <a:xfrm>
            <a:off x="1371600" y="990600"/>
            <a:ext cx="7543800" cy="5029200"/>
          </a:xfrm>
          <a:noFill/>
          <a:ln/>
        </p:spPr>
        <p:txBody>
          <a:bodyPr/>
          <a:lstStyle/>
          <a:p>
            <a:r>
              <a:rPr kumimoji="0" lang="th-TH" sz="4000" b="0">
                <a:latin typeface="AngsanaUPC" pitchFamily="18" charset="-34"/>
                <a:cs typeface="Cordia New" pitchFamily="34" charset="-34"/>
              </a:rPr>
              <a:t>ใช้ในการมอบหมายงานให้กับ user คนอื่นที่อยู่ใน workgroup เดียวกันกับเรา โดยระบุชื่องานและวันที่ต้องการให้งานเสร็จ จากนั้นงานก็จะถูกส่งไปยัง user ที่ถูกมอบหมายงานให้ และเมื่อ user ทำงานนั้นๆ เสร็จก็จะทำการส่งงานกลับมา</a:t>
            </a:r>
          </a:p>
        </p:txBody>
      </p:sp>
    </p:spTree>
  </p:cSld>
  <p:clrMapOvr>
    <a:masterClrMapping/>
  </p:clrMapOvr>
  <p:transition>
    <p:checker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ระบบมอบหมายงาน </a:t>
            </a:r>
            <a:r>
              <a:rPr lang="en-US" sz="4800"/>
              <a:t>Task Manager</a:t>
            </a:r>
            <a:endParaRPr lang="th-TH" sz="4800"/>
          </a:p>
        </p:txBody>
      </p:sp>
      <p:sp>
        <p:nvSpPr>
          <p:cNvPr id="435212" name="AutoShape 12"/>
          <p:cNvSpPr>
            <a:spLocks noChangeArrowheads="1"/>
          </p:cNvSpPr>
          <p:nvPr/>
        </p:nvSpPr>
        <p:spPr bwMode="auto">
          <a:xfrm>
            <a:off x="2895600" y="1143000"/>
            <a:ext cx="3962400" cy="533400"/>
          </a:xfrm>
          <a:prstGeom prst="flowChartAlternateProcess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ผู้มอบหมาย คลิกปุ่ม </a:t>
            </a:r>
            <a:r>
              <a:rPr kumimoji="0" lang="en-US" sz="2800"/>
              <a:t>Assign to Other</a:t>
            </a:r>
            <a:endParaRPr kumimoji="0" lang="th-TH" sz="2800"/>
          </a:p>
        </p:txBody>
      </p:sp>
      <p:cxnSp>
        <p:nvCxnSpPr>
          <p:cNvPr id="435213" name="AutoShape 13"/>
          <p:cNvCxnSpPr>
            <a:cxnSpLocks noChangeShapeType="1"/>
            <a:stCxn id="435212" idx="2"/>
          </p:cNvCxnSpPr>
          <p:nvPr/>
        </p:nvCxnSpPr>
        <p:spPr bwMode="auto">
          <a:xfrm>
            <a:off x="4876800" y="16764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35214" name="Rectangle 14"/>
          <p:cNvSpPr>
            <a:spLocks noChangeArrowheads="1"/>
          </p:cNvSpPr>
          <p:nvPr/>
        </p:nvSpPr>
        <p:spPr bwMode="auto">
          <a:xfrm>
            <a:off x="3352800" y="2895600"/>
            <a:ext cx="29718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ผู้ถูกมอบหมาย อ่าน </a:t>
            </a:r>
            <a:r>
              <a:rPr kumimoji="0" lang="en-US" sz="2800"/>
              <a:t>E-Mail</a:t>
            </a:r>
            <a:endParaRPr kumimoji="0" lang="th-TH" sz="2800"/>
          </a:p>
        </p:txBody>
      </p:sp>
      <p:sp>
        <p:nvSpPr>
          <p:cNvPr id="435215" name="Line 15"/>
          <p:cNvSpPr>
            <a:spLocks noChangeShapeType="1"/>
          </p:cNvSpPr>
          <p:nvPr/>
        </p:nvSpPr>
        <p:spPr bwMode="auto">
          <a:xfrm>
            <a:off x="4876800" y="35052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35216" name="Rectangle 16"/>
          <p:cNvSpPr>
            <a:spLocks noChangeArrowheads="1"/>
          </p:cNvSpPr>
          <p:nvPr/>
        </p:nvSpPr>
        <p:spPr bwMode="auto">
          <a:xfrm>
            <a:off x="2819400" y="3810000"/>
            <a:ext cx="40386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ทำงานเสร็จ คลิกปุ่ม </a:t>
            </a:r>
            <a:r>
              <a:rPr kumimoji="0" lang="en-US" sz="2800"/>
              <a:t>Mark Completed</a:t>
            </a:r>
            <a:r>
              <a:rPr kumimoji="0" lang="th-TH" sz="2800"/>
              <a:t> </a:t>
            </a:r>
          </a:p>
        </p:txBody>
      </p:sp>
      <p:sp>
        <p:nvSpPr>
          <p:cNvPr id="435217" name="Rectangle 17"/>
          <p:cNvSpPr>
            <a:spLocks noChangeArrowheads="1"/>
          </p:cNvSpPr>
          <p:nvPr/>
        </p:nvSpPr>
        <p:spPr bwMode="auto">
          <a:xfrm>
            <a:off x="2895600" y="1981200"/>
            <a:ext cx="38862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ผู้มอบหมาย คลิกปุ่ม มอบหมาย</a:t>
            </a:r>
          </a:p>
        </p:txBody>
      </p:sp>
      <p:sp>
        <p:nvSpPr>
          <p:cNvPr id="435218" name="Rectangle 18"/>
          <p:cNvSpPr>
            <a:spLocks noChangeArrowheads="1"/>
          </p:cNvSpPr>
          <p:nvPr/>
        </p:nvSpPr>
        <p:spPr bwMode="auto">
          <a:xfrm>
            <a:off x="3429000" y="4724400"/>
            <a:ext cx="28956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kumimoji="0" lang="th-TH" sz="2800"/>
              <a:t>ระบบฐานข้อมูล งานเสร็จ</a:t>
            </a:r>
          </a:p>
        </p:txBody>
      </p:sp>
      <p:cxnSp>
        <p:nvCxnSpPr>
          <p:cNvPr id="435219" name="AutoShape 19"/>
          <p:cNvCxnSpPr>
            <a:cxnSpLocks noChangeShapeType="1"/>
          </p:cNvCxnSpPr>
          <p:nvPr/>
        </p:nvCxnSpPr>
        <p:spPr bwMode="auto">
          <a:xfrm>
            <a:off x="4876800" y="2590800"/>
            <a:ext cx="0" cy="304800"/>
          </a:xfrm>
          <a:prstGeom prst="straightConnector1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</p:cxnSp>
      <p:sp>
        <p:nvSpPr>
          <p:cNvPr id="435220" name="Line 20"/>
          <p:cNvSpPr>
            <a:spLocks noChangeShapeType="1"/>
          </p:cNvSpPr>
          <p:nvPr/>
        </p:nvSpPr>
        <p:spPr bwMode="auto">
          <a:xfrm>
            <a:off x="4876800" y="44196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>
    <p:checker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ChangeArrowheads="1"/>
          </p:cNvSpPr>
          <p:nvPr>
            <p:ph type="title"/>
          </p:nvPr>
        </p:nvSpPr>
        <p:spPr>
          <a:xfrm>
            <a:off x="1371600" y="0"/>
            <a:ext cx="7772400" cy="914400"/>
          </a:xfrm>
          <a:noFill/>
          <a:ln/>
        </p:spPr>
        <p:txBody>
          <a:bodyPr/>
          <a:lstStyle/>
          <a:p>
            <a:pPr algn="ctr"/>
            <a:r>
              <a:rPr lang="th-TH" sz="4800"/>
              <a:t>ระบบการสั่งงาน </a:t>
            </a:r>
            <a:r>
              <a:rPr lang="en-US" sz="4800"/>
              <a:t>(Task Assignment)</a:t>
            </a:r>
            <a:endParaRPr lang="th-TH" sz="4800"/>
          </a:p>
        </p:txBody>
      </p:sp>
      <p:sp>
        <p:nvSpPr>
          <p:cNvPr id="433155" name="Rectangle 3"/>
          <p:cNvSpPr>
            <a:spLocks noChangeArrowheads="1"/>
          </p:cNvSpPr>
          <p:nvPr>
            <p:ph type="body" idx="1"/>
          </p:nvPr>
        </p:nvSpPr>
        <p:spPr>
          <a:xfrm>
            <a:off x="1295400" y="1143000"/>
            <a:ext cx="7543800" cy="5029200"/>
          </a:xfrm>
          <a:noFill/>
          <a:ln/>
        </p:spPr>
        <p:txBody>
          <a:bodyPr/>
          <a:lstStyle/>
          <a:p>
            <a:pPr lvl="1">
              <a:buFont typeface="Wingdings" pitchFamily="2" charset="2"/>
              <a:buChar char="v"/>
            </a:pPr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สามารถบริหาร  ติดตามและตรวจสอบสถานภาพของงานที่ได้มอบหมายไปแล้ว</a:t>
            </a:r>
            <a:endParaRPr kumimoji="0" lang="th-TH" sz="3600"/>
          </a:p>
          <a:p>
            <a:pPr lvl="1">
              <a:buFont typeface="Wingdings" pitchFamily="2" charset="2"/>
              <a:buChar char="v"/>
            </a:pPr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สามารถรายงานสถานภาพของงาน</a:t>
            </a:r>
            <a:endParaRPr kumimoji="0" lang="th-TH" sz="3600"/>
          </a:p>
          <a:p>
            <a:pPr>
              <a:buFont typeface="Wingdings" pitchFamily="2" charset="2"/>
              <a:buNone/>
            </a:pPr>
            <a:endParaRPr kumimoji="0" lang="th-TH"/>
          </a:p>
        </p:txBody>
      </p:sp>
    </p:spTree>
  </p:cSld>
  <p:clrMapOvr>
    <a:masterClrMapping/>
  </p:clrMapOvr>
  <p:transition>
    <p:checker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1026"/>
          <p:cNvSpPr>
            <a:spLocks noChangeArrowheads="1"/>
          </p:cNvSpPr>
          <p:nvPr>
            <p:ph type="title"/>
          </p:nvPr>
        </p:nvSpPr>
        <p:spPr>
          <a:xfrm>
            <a:off x="1447800" y="0"/>
            <a:ext cx="7696200" cy="1295400"/>
          </a:xfrm>
          <a:noFill/>
          <a:ln/>
        </p:spPr>
        <p:txBody>
          <a:bodyPr/>
          <a:lstStyle/>
          <a:p>
            <a:pPr algn="ctr"/>
            <a:r>
              <a:rPr kumimoji="0" lang="th-TH">
                <a:latin typeface="AngsanaUPC" pitchFamily="18" charset="-34"/>
                <a:cs typeface="Cordia New" pitchFamily="34" charset="-34"/>
              </a:rPr>
              <a:t>ระบบ 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Word Processor</a:t>
            </a:r>
            <a:endParaRPr kumimoji="0" lang="th-TH">
              <a:latin typeface="AngsanaUPC" pitchFamily="18" charset="-34"/>
              <a:cs typeface="Cordia New" pitchFamily="34" charset="-34"/>
            </a:endParaRPr>
          </a:p>
        </p:txBody>
      </p:sp>
      <p:sp>
        <p:nvSpPr>
          <p:cNvPr id="335875" name="Rectangle 1027"/>
          <p:cNvSpPr>
            <a:spLocks noChangeArrowheads="1"/>
          </p:cNvSpPr>
          <p:nvPr>
            <p:ph type="body" idx="1"/>
          </p:nvPr>
        </p:nvSpPr>
        <p:spPr>
          <a:xfrm>
            <a:off x="1447800" y="1371600"/>
            <a:ext cx="7696200" cy="5105400"/>
          </a:xfrm>
          <a:noFill/>
          <a:ln/>
        </p:spPr>
        <p:txBody>
          <a:bodyPr/>
          <a:lstStyle/>
          <a:p>
            <a:r>
              <a:rPr kumimoji="0" lang="th-TH">
                <a:latin typeface="AngsanaUPC" pitchFamily="18" charset="-34"/>
                <a:cs typeface="Cordia New" pitchFamily="34" charset="-34"/>
              </a:rPr>
              <a:t>ระบบ  </a:t>
            </a:r>
            <a:r>
              <a:rPr kumimoji="0" lang="en-US">
                <a:latin typeface="AngsanaUPC" pitchFamily="18" charset="-34"/>
                <a:cs typeface="Cordia New" pitchFamily="34" charset="-34"/>
              </a:rPr>
              <a:t>Word Processor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kumimoji="0" lang="th-TH" b="0">
                <a:latin typeface="AngsanaUPC" pitchFamily="18" charset="-34"/>
                <a:cs typeface="Cordia New" pitchFamily="34" charset="-34"/>
              </a:rPr>
              <a:t>สามารถเปลี่ยนแปลง  แก้ไข  ลบ  เพิ่มรหัสต่าง ๆ  ของระบบ</a:t>
            </a:r>
            <a:endParaRPr kumimoji="0" lang="en-US" b="0"/>
          </a:p>
          <a:p>
            <a:pPr>
              <a:buFont typeface="Wingdings" pitchFamily="2" charset="2"/>
              <a:buChar char="v"/>
            </a:pPr>
            <a:r>
              <a:rPr kumimoji="0" lang="th-TH" b="0">
                <a:latin typeface="AngsanaUPC" pitchFamily="18" charset="-34"/>
                <a:cs typeface="Cordia New" pitchFamily="34" charset="-34"/>
              </a:rPr>
              <a:t>สามารถแทรกหน้า  ทับหน้า  ลบหน้า  เพิ่มหน้าของเอกสาร</a:t>
            </a:r>
            <a:endParaRPr kumimoji="0" lang="en-US" b="0"/>
          </a:p>
          <a:p>
            <a:pPr>
              <a:buFont typeface="Wingdings" pitchFamily="2" charset="2"/>
              <a:buChar char="v"/>
            </a:pPr>
            <a:r>
              <a:rPr kumimoji="0" lang="th-TH" b="0">
                <a:latin typeface="AngsanaUPC" pitchFamily="18" charset="-34"/>
                <a:cs typeface="Cordia New" pitchFamily="34" charset="-34"/>
              </a:rPr>
              <a:t>สามารถตรวจสอบและแก้ไขคำผิดอัตโนมัติ</a:t>
            </a:r>
            <a:endParaRPr kumimoji="0" lang="en-US" b="0"/>
          </a:p>
          <a:p>
            <a:pPr>
              <a:buFont typeface="Wingdings" pitchFamily="2" charset="2"/>
              <a:buChar char="v"/>
            </a:pPr>
            <a:r>
              <a:rPr kumimoji="0" lang="th-TH" b="0">
                <a:latin typeface="AngsanaUPC" pitchFamily="18" charset="-34"/>
                <a:cs typeface="Cordia New" pitchFamily="34" charset="-34"/>
              </a:rPr>
              <a:t>สามารถทำจดหมายเวียน (</a:t>
            </a:r>
            <a:r>
              <a:rPr kumimoji="0" lang="en-US" b="0">
                <a:latin typeface="AngsanaUPC" pitchFamily="18" charset="-34"/>
                <a:cs typeface="Cordia New" pitchFamily="34" charset="-34"/>
              </a:rPr>
              <a:t>Mail Merge)</a:t>
            </a:r>
          </a:p>
          <a:p>
            <a:pPr>
              <a:buFont typeface="Wingdings" pitchFamily="2" charset="2"/>
              <a:buChar char="v"/>
            </a:pPr>
            <a:r>
              <a:rPr kumimoji="0" lang="th-TH" b="0">
                <a:latin typeface="AngsanaUPC" pitchFamily="18" charset="-34"/>
                <a:cs typeface="Cordia New" pitchFamily="34" charset="-34"/>
              </a:rPr>
              <a:t>สามารถแทรกรูปภาพได้</a:t>
            </a:r>
            <a:endParaRPr kumimoji="0" lang="en-US" b="0"/>
          </a:p>
          <a:p>
            <a:pPr>
              <a:buFont typeface="Wingdings" pitchFamily="2" charset="2"/>
              <a:buChar char="v"/>
            </a:pPr>
            <a:r>
              <a:rPr kumimoji="0" lang="th-TH" b="0">
                <a:latin typeface="AngsanaUPC" pitchFamily="18" charset="-34"/>
                <a:cs typeface="Cordia New" pitchFamily="34" charset="-34"/>
              </a:rPr>
              <a:t>สามารถเชื่อมโยงเอกสารกับโปรแกรมอื่นได้ เช่น </a:t>
            </a:r>
            <a:r>
              <a:rPr kumimoji="0" lang="en-US" b="0">
                <a:latin typeface="AngsanaUPC" pitchFamily="18" charset="-34"/>
                <a:cs typeface="Cordia New" pitchFamily="34" charset="-34"/>
              </a:rPr>
              <a:t>Microsoft Excel</a:t>
            </a:r>
          </a:p>
          <a:p>
            <a:endParaRPr kumimoji="0" lang="th-TH" b="0">
              <a:latin typeface="AngsanaUPC" pitchFamily="18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checker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ChangeArrowheads="1"/>
          </p:cNvSpPr>
          <p:nvPr>
            <p:ph type="title"/>
          </p:nvPr>
        </p:nvSpPr>
        <p:spPr>
          <a:xfrm>
            <a:off x="1447800" y="0"/>
            <a:ext cx="7696200" cy="1295400"/>
          </a:xfrm>
          <a:noFill/>
          <a:ln/>
        </p:spPr>
        <p:txBody>
          <a:bodyPr/>
          <a:lstStyle/>
          <a:p>
            <a:pPr algn="ctr"/>
            <a:r>
              <a:rPr kumimoji="0" lang="th-TH">
                <a:latin typeface="AngsanaUPC" pitchFamily="18" charset="-34"/>
                <a:cs typeface="Cordia New" pitchFamily="34" charset="-34"/>
              </a:rPr>
              <a:t>ระบบ  Spreadsheet</a:t>
            </a:r>
          </a:p>
        </p:txBody>
      </p:sp>
      <p:sp>
        <p:nvSpPr>
          <p:cNvPr id="337923" name="Rectangle 3"/>
          <p:cNvSpPr>
            <a:spLocks noChangeArrowheads="1"/>
          </p:cNvSpPr>
          <p:nvPr>
            <p:ph type="body" idx="1"/>
          </p:nvPr>
        </p:nvSpPr>
        <p:spPr>
          <a:xfrm>
            <a:off x="1447800" y="1371600"/>
            <a:ext cx="7696200" cy="5105400"/>
          </a:xfrm>
          <a:noFill/>
          <a:ln/>
        </p:spPr>
        <p:txBody>
          <a:bodyPr/>
          <a:lstStyle/>
          <a:p>
            <a:r>
              <a:rPr kumimoji="0" lang="en-US" b="0">
                <a:latin typeface="AngsanaUPC" pitchFamily="18" charset="-34"/>
                <a:cs typeface="Cordia New" pitchFamily="34" charset="-34"/>
              </a:rPr>
              <a:t> </a:t>
            </a:r>
            <a:r>
              <a:rPr kumimoji="0" lang="th-TH">
                <a:latin typeface="AngsanaUPC" pitchFamily="18" charset="-34"/>
                <a:cs typeface="Cordia New" pitchFamily="34" charset="-34"/>
              </a:rPr>
              <a:t>ระบบ  Spreadsheet  สำหรับคำนวณแบบเชิงตาราง</a:t>
            </a:r>
            <a:endParaRPr kumimoji="0" lang="en-US"/>
          </a:p>
          <a:p>
            <a:pPr lvl="2">
              <a:buFont typeface="Wingdings" pitchFamily="2" charset="2"/>
              <a:buChar char="v"/>
            </a:pPr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สามารถด้านการคำนวณ มีฟั่งชั่นสำเร็จรูปสำหรับการการคำนวณ</a:t>
            </a:r>
            <a:endParaRPr kumimoji="0" lang="en-US" sz="3600" b="0"/>
          </a:p>
          <a:p>
            <a:pPr lvl="2">
              <a:buFont typeface="Wingdings" pitchFamily="2" charset="2"/>
              <a:buChar char="v"/>
            </a:pPr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สามารถแทรกหน้า  ทับหน้า  ลบหน้า  เพิ่มหน้าของเอกสาร</a:t>
            </a:r>
            <a:endParaRPr kumimoji="0" lang="en-US" sz="3600" b="0"/>
          </a:p>
          <a:p>
            <a:pPr lvl="2">
              <a:buFont typeface="Wingdings" pitchFamily="2" charset="2"/>
              <a:buChar char="v"/>
            </a:pPr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สามารถสร้าง </a:t>
            </a:r>
            <a:r>
              <a:rPr kumimoji="0" lang="en-US" sz="3600" b="0">
                <a:latin typeface="AngsanaUPC" pitchFamily="18" charset="-34"/>
                <a:cs typeface="Cordia New" pitchFamily="34" charset="-34"/>
              </a:rPr>
              <a:t>Chart </a:t>
            </a:r>
            <a:r>
              <a:rPr kumimoji="0" lang="th-TH" sz="3600" b="0">
                <a:latin typeface="AngsanaUPC" pitchFamily="18" charset="-34"/>
                <a:cs typeface="Cordia New" pitchFamily="34" charset="-34"/>
              </a:rPr>
              <a:t>รูปแบบต่างๆ ได้โดยง่าย</a:t>
            </a:r>
            <a:endParaRPr kumimoji="0" lang="en-US" b="0"/>
          </a:p>
          <a:p>
            <a:endParaRPr kumimoji="0" lang="th-TH" b="0">
              <a:latin typeface="AngsanaUPC" pitchFamily="18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checker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ChangeArrowheads="1"/>
          </p:cNvSpPr>
          <p:nvPr>
            <p:ph type="title"/>
          </p:nvPr>
        </p:nvSpPr>
        <p:spPr>
          <a:xfrm>
            <a:off x="1447800" y="0"/>
            <a:ext cx="7696200" cy="1295400"/>
          </a:xfrm>
          <a:noFill/>
          <a:ln/>
        </p:spPr>
        <p:txBody>
          <a:bodyPr/>
          <a:lstStyle/>
          <a:p>
            <a:pPr algn="ctr"/>
            <a:r>
              <a:rPr kumimoji="0" lang="th-TH" b="1">
                <a:latin typeface="AngsanaUPC" pitchFamily="18" charset="-34"/>
                <a:cs typeface="Cordia New" pitchFamily="34" charset="-34"/>
              </a:rPr>
              <a:t>ระบบฐานข้อมูล</a:t>
            </a:r>
            <a:endParaRPr kumimoji="0" lang="th-TH">
              <a:latin typeface="AngsanaUPC" pitchFamily="18" charset="-34"/>
              <a:cs typeface="Cordia New" pitchFamily="34" charset="-34"/>
            </a:endParaRPr>
          </a:p>
        </p:txBody>
      </p:sp>
      <p:sp>
        <p:nvSpPr>
          <p:cNvPr id="431107" name="Rectangle 3"/>
          <p:cNvSpPr>
            <a:spLocks noChangeArrowheads="1"/>
          </p:cNvSpPr>
          <p:nvPr>
            <p:ph type="body" idx="1"/>
          </p:nvPr>
        </p:nvSpPr>
        <p:spPr>
          <a:xfrm>
            <a:off x="1676400" y="1371600"/>
            <a:ext cx="7467600" cy="5105400"/>
          </a:xfrm>
          <a:noFill/>
          <a:ln/>
        </p:spPr>
        <p:txBody>
          <a:bodyPr/>
          <a:lstStyle/>
          <a:p>
            <a:r>
              <a:rPr kumimoji="0" lang="th-TH" sz="4400" b="0">
                <a:latin typeface="AngsanaUPC" pitchFamily="18" charset="-34"/>
                <a:cs typeface="Cordia New" pitchFamily="34" charset="-34"/>
              </a:rPr>
              <a:t>ระบบฐานข้อมูลบุคคล</a:t>
            </a:r>
          </a:p>
          <a:p>
            <a:r>
              <a:rPr kumimoji="0" lang="th-TH" sz="4400" b="0">
                <a:latin typeface="AngsanaUPC" pitchFamily="18" charset="-34"/>
                <a:cs typeface="Cordia New" pitchFamily="34" charset="-34"/>
              </a:rPr>
              <a:t>ระบบสวัสดิการ</a:t>
            </a:r>
          </a:p>
          <a:p>
            <a:r>
              <a:rPr kumimoji="0" lang="th-TH" sz="4400" b="0">
                <a:latin typeface="AngsanaUPC" pitchFamily="18" charset="-34"/>
                <a:cs typeface="Cordia New" pitchFamily="34" charset="-34"/>
              </a:rPr>
              <a:t>ระบบงานเงินเดือน</a:t>
            </a:r>
          </a:p>
          <a:p>
            <a:r>
              <a:rPr kumimoji="0" lang="th-TH" sz="4400" b="0">
                <a:latin typeface="AngsanaUPC" pitchFamily="18" charset="-34"/>
                <a:cs typeface="Cordia New" pitchFamily="34" charset="-34"/>
              </a:rPr>
              <a:t>ระบบงานฝึกอบรม</a:t>
            </a:r>
            <a:endParaRPr kumimoji="0" lang="th-TH" b="0">
              <a:latin typeface="AngsanaUPC" pitchFamily="18" charset="-34"/>
              <a:cs typeface="Cordia New" pitchFamily="34" charset="-34"/>
            </a:endParaRPr>
          </a:p>
        </p:txBody>
      </p:sp>
    </p:spTree>
  </p:cSld>
  <p:clrMapOvr>
    <a:masterClrMapping/>
  </p:clrMapOvr>
  <p:transition>
    <p:checker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ChangeArrowheads="1"/>
          </p:cNvSpPr>
          <p:nvPr>
            <p:ph type="title"/>
          </p:nvPr>
        </p:nvSpPr>
        <p:spPr>
          <a:xfrm>
            <a:off x="1447800" y="0"/>
            <a:ext cx="7696200" cy="1295400"/>
          </a:xfrm>
          <a:noFill/>
          <a:ln/>
        </p:spPr>
        <p:txBody>
          <a:bodyPr/>
          <a:lstStyle/>
          <a:p>
            <a:pPr algn="ctr"/>
            <a:r>
              <a:rPr kumimoji="0" lang="th-TH">
                <a:latin typeface="AngsanaUPC" pitchFamily="18" charset="-34"/>
                <a:cs typeface="Cordia New" pitchFamily="34" charset="-34"/>
              </a:rPr>
              <a:t>ระบบ  Electronic  Form</a:t>
            </a:r>
          </a:p>
        </p:txBody>
      </p:sp>
      <p:sp>
        <p:nvSpPr>
          <p:cNvPr id="339971" name="Rectangle 3"/>
          <p:cNvSpPr>
            <a:spLocks noChangeArrowheads="1"/>
          </p:cNvSpPr>
          <p:nvPr>
            <p:ph type="body" idx="1"/>
          </p:nvPr>
        </p:nvSpPr>
        <p:spPr>
          <a:xfrm>
            <a:off x="1447800" y="1219200"/>
            <a:ext cx="7696200" cy="5105400"/>
          </a:xfrm>
          <a:noFill/>
          <a:ln/>
        </p:spPr>
        <p:txBody>
          <a:bodyPr/>
          <a:lstStyle/>
          <a:p>
            <a:r>
              <a:rPr kumimoji="0" lang="en-US" b="0">
                <a:latin typeface="AngsanaUPC" pitchFamily="18" charset="-34"/>
                <a:cs typeface="Cordia New" pitchFamily="34" charset="-34"/>
              </a:rPr>
              <a:t> </a:t>
            </a:r>
            <a:r>
              <a:rPr kumimoji="0" lang="th-TH" sz="4000">
                <a:latin typeface="AngsanaUPC" pitchFamily="18" charset="-34"/>
                <a:cs typeface="Cordia New" pitchFamily="34" charset="-34"/>
              </a:rPr>
              <a:t>ระบบ  Electronic  Form  สำหรับการสร้างแบบ </a:t>
            </a:r>
            <a:r>
              <a:rPr kumimoji="0" lang="en-US" sz="4000">
                <a:latin typeface="AngsanaUPC" pitchFamily="18" charset="-34"/>
                <a:cs typeface="Cordia New" pitchFamily="34" charset="-34"/>
              </a:rPr>
              <a:t>Form </a:t>
            </a:r>
            <a:r>
              <a:rPr kumimoji="0" lang="th-TH" sz="4000">
                <a:latin typeface="AngsanaUPC" pitchFamily="18" charset="-34"/>
                <a:cs typeface="Cordia New" pitchFamily="34" charset="-34"/>
              </a:rPr>
              <a:t>ในการปฏิบติงาน</a:t>
            </a:r>
            <a:endParaRPr kumimoji="0" lang="en-US"/>
          </a:p>
          <a:p>
            <a:pPr>
              <a:buFont typeface="Wingdings" pitchFamily="2" charset="2"/>
              <a:buNone/>
            </a:pPr>
            <a:r>
              <a:rPr kumimoji="0" lang="en-US" b="0"/>
              <a:t>	</a:t>
            </a:r>
            <a:r>
              <a:rPr kumimoji="0" lang="en-US" b="0">
                <a:latin typeface="AngsanaUPC" pitchFamily="18" charset="-34"/>
                <a:cs typeface="Cordia New" pitchFamily="34" charset="-34"/>
              </a:rPr>
              <a:t>Electronic Form </a:t>
            </a:r>
            <a:r>
              <a:rPr kumimoji="0" lang="th-TH" b="0">
                <a:latin typeface="AngsanaUPC" pitchFamily="18" charset="-34"/>
                <a:cs typeface="Cordia New" pitchFamily="34" charset="-34"/>
              </a:rPr>
              <a:t>(แบบฟอร์มอัตโนมัติ) เป็นแบบฟอร์มต่างๆ ที่ใช้สำนักงาน ซึ่งระบบนี้ช่วยให้การปฏิบัติงานด้านเอกสารเป็นระบบและรูปแบบเดียวกัน สามารถสนองนโยบายการลดปริมาณการใช้กระดาษ และเป็นพื้นฐานในการสร้างสำนักงานอัตโนมัติในอนาคต</a:t>
            </a:r>
          </a:p>
        </p:txBody>
      </p:sp>
    </p:spTree>
  </p:cSld>
  <p:clrMapOvr>
    <a:masterClrMapping/>
  </p:clrMapOvr>
  <p:transition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ระบบประมวลผลรายการ </a:t>
            </a:r>
            <a:b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</a:b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Processing Systems : TPS)</a:t>
            </a:r>
            <a:endParaRPr lang="th-TH"/>
          </a:p>
        </p:txBody>
      </p:sp>
      <p:sp>
        <p:nvSpPr>
          <p:cNvPr id="18435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524000"/>
            <a:ext cx="7729538" cy="2667000"/>
          </a:xfrm>
          <a:noFill/>
          <a:ln/>
        </p:spPr>
        <p:txBody>
          <a:bodyPr/>
          <a:lstStyle/>
          <a:p>
            <a:r>
              <a:rPr lang="th-TH"/>
              <a:t>ระบบประมวลผลรายการ (</a:t>
            </a:r>
            <a:r>
              <a:rPr lang="en-US"/>
              <a:t>Transaction Processing Systems : TPS) </a:t>
            </a:r>
            <a:r>
              <a:rPr lang="th-TH">
                <a:cs typeface="Cordia New" pitchFamily="34" charset="-34"/>
              </a:rPr>
              <a:t>เป็นระบบที่เกี่ยวข้องกับการดำเนินงานประจำวัน ขององค์กร เช่น การบันทึกรายการบัญชี การบันทึกยอดขายต่อวัน การบันทึกรายการต่าง ๆ ที่เกิดขึ้นในแต่ละวัน มักเป็นงานที่ทำซ้ำ ๆ กัน หรือที่เรียกว่า งานรูทีน (Routine)</a:t>
            </a:r>
          </a:p>
        </p:txBody>
      </p:sp>
    </p:spTree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  <a:t>ระบบการจัดการรายงาน</a:t>
            </a:r>
            <a:br>
              <a:rPr lang="th-TH" sz="4800" b="1">
                <a:effectLst>
                  <a:outerShdw blurRad="38100" dist="38100" dir="2700000" algn="tl">
                    <a:srgbClr val="C0C0C0"/>
                  </a:outerShdw>
                </a:effectLst>
                <a:cs typeface="Cordia New" pitchFamily="34" charset="-34"/>
              </a:rPr>
            </a:br>
            <a:r>
              <a:rPr lang="th-TH" b="1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Management Reporting System : MRS)</a:t>
            </a:r>
            <a:endParaRPr lang="th-TH"/>
          </a:p>
        </p:txBody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>
          <a:xfrm>
            <a:off x="1371600" y="1524000"/>
            <a:ext cx="7729538" cy="2667000"/>
          </a:xfrm>
          <a:noFill/>
          <a:ln/>
        </p:spPr>
        <p:txBody>
          <a:bodyPr/>
          <a:lstStyle/>
          <a:p>
            <a:r>
              <a:rPr lang="th-TH"/>
              <a:t>ระบบการจัดการรายงาน (</a:t>
            </a:r>
            <a:r>
              <a:rPr lang="en-US"/>
              <a:t>Management Reporting System : MRS) </a:t>
            </a:r>
            <a:r>
              <a:rPr lang="th-TH"/>
              <a:t>ระบบนี้ช่วยในการจัดเตรียมรายงานเพื่อตอบสนองต่อความต้องการของผู้ใช้ โดยมีวัตถุประสงค์เพื่อจัดเตรียมข้อมูลให้กับผู้บริหารเพื่อใช้ในการพิจารณาก่อนที่จะตัดสินใจ รายงานที่เตรียมขึ้นมานี้เกิดจากการบันทึกข้อมุลอย่างกว้างในขั้นตอนระบบประมวลผลรายการ โดยทั่วไปข้อมูลต่างๆ อยู่ในรูปของข้อมูลสรุป(</a:t>
            </a:r>
            <a:r>
              <a:rPr lang="en-US"/>
              <a:t>Summary Report) </a:t>
            </a:r>
            <a:r>
              <a:rPr lang="th-TH"/>
              <a:t> หรือจะพิจารณารายละเอียดของข้อมูล (</a:t>
            </a:r>
            <a:r>
              <a:rPr lang="en-US"/>
              <a:t>Detail Report) </a:t>
            </a:r>
            <a:r>
              <a:rPr lang="th-TH"/>
              <a:t>ก็ได้</a:t>
            </a:r>
            <a:endParaRPr lang="th-TH">
              <a:cs typeface="Cordia New" pitchFamily="34" charset="-34"/>
            </a:endParaRPr>
          </a:p>
        </p:txBody>
      </p:sp>
    </p:spTree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Project Status (Standard).pot">
  <a:themeElements>
    <a:clrScheme name="Project Status (Standard).pot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Project Status (Standard).pot">
      <a:majorFont>
        <a:latin typeface="Angsana New"/>
        <a:ea typeface=""/>
        <a:cs typeface=""/>
      </a:majorFont>
      <a:minorFont>
        <a:latin typeface="Cordia N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</a:defRPr>
        </a:defPPr>
      </a:lstStyle>
    </a:lnDef>
  </a:objectDefaults>
  <a:extraClrSchemeLst>
    <a:extraClrScheme>
      <a:clrScheme name="Project Status (Standard).pot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Status (Standard).pot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Status (Standard).pot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Office\Templates\Presentations\Project Status (Standard).pot</Template>
  <TotalTime>2382</TotalTime>
  <Words>3148</Words>
  <Application>Microsoft PowerPoint</Application>
  <PresentationFormat>On-screen Show (4:3)</PresentationFormat>
  <Paragraphs>587</Paragraphs>
  <Slides>76</Slides>
  <Notes>76</Notes>
  <HiddenSlides>16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3" baseType="lpstr">
      <vt:lpstr>Angsana New</vt:lpstr>
      <vt:lpstr>Cordia New</vt:lpstr>
      <vt:lpstr>Wingdings</vt:lpstr>
      <vt:lpstr>CordiaUPC</vt:lpstr>
      <vt:lpstr>AngsanaUPC</vt:lpstr>
      <vt:lpstr>Project Status (Standard).pot</vt:lpstr>
      <vt:lpstr>MS Organization Chart 2.0</vt:lpstr>
      <vt:lpstr>ระบบสารสนเทศสำนักงาน Office Information system</vt:lpstr>
      <vt:lpstr>ระบบสารสนเทศสำนักงาน Office Information System : OIS คือ อะไร?</vt:lpstr>
      <vt:lpstr>ระบบสารสนเทศสำนักงาน Office Information System (OIS) </vt:lpstr>
      <vt:lpstr>ระบบสำนักงานอัตโนมัติ (Office Automation System : OAS)</vt:lpstr>
      <vt:lpstr>สารสนเทศ Information คือ อะไร?</vt:lpstr>
      <vt:lpstr>สารสนเทศ</vt:lpstr>
      <vt:lpstr>ส่วนประกอบของระบบสารสนเทศเพื่อการจัดการ</vt:lpstr>
      <vt:lpstr>ระบบประมวลผลรายการ  (Transaction Processing Systems : TPS)</vt:lpstr>
      <vt:lpstr>ระบบการจัดการรายงาน (Management Reporting System : MRS)</vt:lpstr>
      <vt:lpstr>ระบบสนับสนุนการตัดสินใจ (Decision Support system : DSS)</vt:lpstr>
      <vt:lpstr>ชนิดของระบบสารสนเทศสำนักงาน</vt:lpstr>
      <vt:lpstr>Slide 12</vt:lpstr>
      <vt:lpstr>การผลิตเอกสารและนำเสนอ </vt:lpstr>
      <vt:lpstr>ระบบการประมวลภาพ (Image Processing System)</vt:lpstr>
      <vt:lpstr>การทำสำเนาเอกสาร (Reprographics) </vt:lpstr>
      <vt:lpstr>หน่วยเก็บข้อมูลถาวร (Archival Storage)</vt:lpstr>
      <vt:lpstr>ระบบการจัดการข่าวสาร  (Message-Handling Systems)</vt:lpstr>
      <vt:lpstr>ไปรษณีย์อิเล็คทรอนิคส์ (Electronic mail : E-mail)</vt:lpstr>
      <vt:lpstr>กระดานข่าว (Web Board)</vt:lpstr>
      <vt:lpstr>ไปรษณีย์เสียง (Voice mail)</vt:lpstr>
      <vt:lpstr>ข้อดีไปรษณีย์เสียง (Voice mail)</vt:lpstr>
      <vt:lpstr>ข้อเสียไปรษณีย์เสียง (Voice mail)</vt:lpstr>
      <vt:lpstr>โทรสาร (Facsimile)</vt:lpstr>
      <vt:lpstr>การสืบค้นข้อมูลด้วยเครือข่ายใยแมงมุม  </vt:lpstr>
      <vt:lpstr>การประชุมด้วยเสียง (Audio teleconferencing)</vt:lpstr>
      <vt:lpstr>การประชุมด้วยเสียง </vt:lpstr>
      <vt:lpstr>ข้อดีการประชุมด้วยเสียง (Audio Tele-Conferencing)</vt:lpstr>
      <vt:lpstr>ข้อเสียการประชุมด้วยเสียง </vt:lpstr>
      <vt:lpstr>การประชุมด้วยภาพ  (Video teleconferencing) </vt:lpstr>
      <vt:lpstr>การประชุมด้วยภาพ </vt:lpstr>
      <vt:lpstr>ข้อเสียการประชุมด้วยภาพ </vt:lpstr>
      <vt:lpstr>การประชุมด้วยคอมพิวเตอร์  (Computer conferencing)</vt:lpstr>
      <vt:lpstr>โทรทัศน์ภายใน (In house television)</vt:lpstr>
      <vt:lpstr>การทำงานทางไกล (Telecommuting)</vt:lpstr>
      <vt:lpstr>การทำงานทางไกล</vt:lpstr>
      <vt:lpstr>ข้อดีการทำงานทางไกล </vt:lpstr>
      <vt:lpstr>ข้อเสียการทำงานทางไกล  </vt:lpstr>
      <vt:lpstr>ระบบสนับสนุนสำนักงาน (Office Support systems)</vt:lpstr>
      <vt:lpstr>ระบบเครือข่าย (Network)</vt:lpstr>
      <vt:lpstr>ระบบแสงสว่าง</vt:lpstr>
      <vt:lpstr>ระบบไฟฟ้า</vt:lpstr>
      <vt:lpstr>ระบบปรับอากาศ</vt:lpstr>
      <vt:lpstr>ระบบรักษาความปลอดภัย</vt:lpstr>
      <vt:lpstr>การวางผังห้องทำงาน</vt:lpstr>
      <vt:lpstr>โปรแกรมตั้งโต๊ะอเนกประสงค์ (Desktop Organizers)</vt:lpstr>
      <vt:lpstr>โปรแกรมช่วยการประมวลผลสารสนเทศสำนักงาน</vt:lpstr>
      <vt:lpstr>โปรแกรมช่วยการประมวลผลสารสนเทศสำนักงาน</vt:lpstr>
      <vt:lpstr>โปรแกรมช่วยการประมวลผลสารสนเทศสำนักงาน</vt:lpstr>
      <vt:lpstr>โปรแกรมช่วยการประมวลผลสารสนเทศสำนักงาน</vt:lpstr>
      <vt:lpstr>ความสำคัญของระบบสารสนเทศสำนักงาน</vt:lpstr>
      <vt:lpstr>ช่วยลดต้นทุนในการบริหาร</vt:lpstr>
      <vt:lpstr>การทำงานมีความถูกต้องแม่นยำ</vt:lpstr>
      <vt:lpstr>ประหยัดพื้นที่ในการเก็บข้อมูล</vt:lpstr>
      <vt:lpstr>ใช้จำนวนทรัพยากรมนุษย์น้อยลง</vt:lpstr>
      <vt:lpstr>ช่วยเพิ่มประสิทธิภาพในการติดต่อสื่อสาร</vt:lpstr>
      <vt:lpstr>วิวัฒนาการของอุปกรณ์ในสำนักงานอัตโนมัติ ทำให้อุปกรณ์ต่างๆ มีราคาถูกลง</vt:lpstr>
      <vt:lpstr>วิธีการพัฒนาระบบสารสนเทศสำนักงาน</vt:lpstr>
      <vt:lpstr>แนวความคิดและขอบเขต การสร้างระบบสำนักงานอัตโนมัติ</vt:lpstr>
      <vt:lpstr>ระบบการจัดการเอกสาร</vt:lpstr>
      <vt:lpstr>ระบบการจัดเก็บเอกสาร  (Document Imaging Processing)</vt:lpstr>
      <vt:lpstr>ระบบการจัดเก็บเอกสาร  (Document Imaging Processing)</vt:lpstr>
      <vt:lpstr>ระบบการจัดเก็บเอกสาร  (Document Imaging Processing)</vt:lpstr>
      <vt:lpstr>ระบบการจัดเก็บเอกสาร  </vt:lpstr>
      <vt:lpstr>ระบบนัดหมายอิเล็คทรอนิคส์ E-Meeting</vt:lpstr>
      <vt:lpstr>ระบบการนัดประชุม (Invitation)</vt:lpstr>
      <vt:lpstr>ระบบสารบรรณอิเล็คทรอนิคส์ </vt:lpstr>
      <vt:lpstr>ระบบสารบรรณอิเล็คทรอนิคส์</vt:lpstr>
      <vt:lpstr>ระบบสารบรรณอิเล็คทรอนิคส์ </vt:lpstr>
      <vt:lpstr>ระบบใบลาอิเล็คทรอนิคส์</vt:lpstr>
      <vt:lpstr>ระบบการสั่งงาน (Task Assignment)</vt:lpstr>
      <vt:lpstr>ระบบมอบหมายงาน Task Manager</vt:lpstr>
      <vt:lpstr>ระบบการสั่งงาน (Task Assignment)</vt:lpstr>
      <vt:lpstr>ระบบ  Word Processor</vt:lpstr>
      <vt:lpstr>ระบบ  Spreadsheet</vt:lpstr>
      <vt:lpstr>ระบบฐานข้อมูล</vt:lpstr>
      <vt:lpstr>ระบบ  Electronic  Form</vt:lpstr>
    </vt:vector>
  </TitlesOfParts>
  <Company>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ระบบสารสนเทศสำนักงาน</dc:title>
  <dc:creator>Rid</dc:creator>
  <cp:lastModifiedBy>atc</cp:lastModifiedBy>
  <cp:revision>572</cp:revision>
  <cp:lastPrinted>2002-03-19T13:54:37Z</cp:lastPrinted>
  <dcterms:created xsi:type="dcterms:W3CDTF">2002-03-04T00:56:51Z</dcterms:created>
  <dcterms:modified xsi:type="dcterms:W3CDTF">2011-08-04T13:15:18Z</dcterms:modified>
</cp:coreProperties>
</file>