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media/audio2" ContentType="audio/x-wav"/>
  <Override PartName="/ppt/notesSlides/notesSlide105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96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7.xml" ContentType="application/vnd.openxmlformats-officedocument.presentationml.notesSlide+xml"/>
  <Override PartName="/ppt/media/audio3" ContentType="audio/x-wav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102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07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9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103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108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99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104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media/audio1" ContentType="audio/x-wav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95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100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98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10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notesSlides/notesSlide106.xml" ContentType="application/vnd.openxmlformats-officedocument.presentationml.notesSlide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9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1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7CD27-4BF0-4540-97D5-00B31C39691F}" type="datetimeFigureOut">
              <a:rPr lang="th-TH" smtClean="0"/>
              <a:t>04/08/54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D1D9A-2B82-492B-B650-14C546F53E7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1</a:t>
            </a:fld>
            <a:endParaRPr 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10</a:t>
            </a:fld>
            <a:endParaRPr lang="th-TH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100</a:t>
            </a:fld>
            <a:endParaRPr lang="th-TH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101</a:t>
            </a:fld>
            <a:endParaRPr lang="th-TH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102</a:t>
            </a:fld>
            <a:endParaRPr lang="th-TH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103</a:t>
            </a:fld>
            <a:endParaRPr lang="th-TH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104</a:t>
            </a:fld>
            <a:endParaRPr lang="th-TH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105</a:t>
            </a:fld>
            <a:endParaRPr lang="th-TH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106</a:t>
            </a:fld>
            <a:endParaRPr lang="th-TH"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107</a:t>
            </a:fld>
            <a:endParaRPr lang="th-TH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108</a:t>
            </a:fld>
            <a:endParaRPr lang="th-T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11</a:t>
            </a:fld>
            <a:endParaRPr lang="th-TH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12</a:t>
            </a:fld>
            <a:endParaRPr lang="th-TH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13</a:t>
            </a:fld>
            <a:endParaRPr lang="th-TH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14</a:t>
            </a:fld>
            <a:endParaRPr lang="th-TH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15</a:t>
            </a:fld>
            <a:endParaRPr lang="th-TH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16</a:t>
            </a:fld>
            <a:endParaRPr lang="th-TH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17</a:t>
            </a:fld>
            <a:endParaRPr lang="th-TH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18</a:t>
            </a:fld>
            <a:endParaRPr lang="th-TH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19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2</a:t>
            </a:fld>
            <a:endParaRPr lang="th-TH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20</a:t>
            </a:fld>
            <a:endParaRPr lang="th-TH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21</a:t>
            </a:fld>
            <a:endParaRPr lang="th-TH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22</a:t>
            </a:fld>
            <a:endParaRPr lang="th-TH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23</a:t>
            </a:fld>
            <a:endParaRPr lang="th-TH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24</a:t>
            </a:fld>
            <a:endParaRPr lang="th-TH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25</a:t>
            </a:fld>
            <a:endParaRPr lang="th-TH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26</a:t>
            </a:fld>
            <a:endParaRPr lang="th-TH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27</a:t>
            </a:fld>
            <a:endParaRPr lang="th-TH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28</a:t>
            </a:fld>
            <a:endParaRPr lang="th-TH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29</a:t>
            </a:fld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3</a:t>
            </a:fld>
            <a:endParaRPr lang="th-TH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30</a:t>
            </a:fld>
            <a:endParaRPr lang="th-TH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31</a:t>
            </a:fld>
            <a:endParaRPr lang="th-TH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32</a:t>
            </a:fld>
            <a:endParaRPr lang="th-TH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33</a:t>
            </a:fld>
            <a:endParaRPr lang="th-TH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34</a:t>
            </a:fld>
            <a:endParaRPr lang="th-TH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35</a:t>
            </a:fld>
            <a:endParaRPr lang="th-TH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36</a:t>
            </a:fld>
            <a:endParaRPr lang="th-TH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37</a:t>
            </a:fld>
            <a:endParaRPr lang="th-TH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38</a:t>
            </a:fld>
            <a:endParaRPr lang="th-TH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39</a:t>
            </a:fld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4</a:t>
            </a:fld>
            <a:endParaRPr lang="th-TH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40</a:t>
            </a:fld>
            <a:endParaRPr lang="th-TH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41</a:t>
            </a:fld>
            <a:endParaRPr lang="th-TH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42</a:t>
            </a:fld>
            <a:endParaRPr lang="th-TH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43</a:t>
            </a:fld>
            <a:endParaRPr lang="th-TH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44</a:t>
            </a:fld>
            <a:endParaRPr lang="th-TH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45</a:t>
            </a:fld>
            <a:endParaRPr lang="th-TH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46</a:t>
            </a:fld>
            <a:endParaRPr lang="th-TH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47</a:t>
            </a:fld>
            <a:endParaRPr lang="th-TH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48</a:t>
            </a:fld>
            <a:endParaRPr lang="th-TH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49</a:t>
            </a:fld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5</a:t>
            </a:fld>
            <a:endParaRPr lang="th-TH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50</a:t>
            </a:fld>
            <a:endParaRPr lang="th-TH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51</a:t>
            </a:fld>
            <a:endParaRPr lang="th-TH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52</a:t>
            </a:fld>
            <a:endParaRPr lang="th-TH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53</a:t>
            </a:fld>
            <a:endParaRPr lang="th-TH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54</a:t>
            </a:fld>
            <a:endParaRPr lang="th-TH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55</a:t>
            </a:fld>
            <a:endParaRPr lang="th-TH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56</a:t>
            </a:fld>
            <a:endParaRPr lang="th-TH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57</a:t>
            </a:fld>
            <a:endParaRPr lang="th-TH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58</a:t>
            </a:fld>
            <a:endParaRPr lang="th-TH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59</a:t>
            </a:fld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6</a:t>
            </a:fld>
            <a:endParaRPr lang="th-TH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60</a:t>
            </a:fld>
            <a:endParaRPr lang="th-TH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61</a:t>
            </a:fld>
            <a:endParaRPr lang="th-TH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62</a:t>
            </a:fld>
            <a:endParaRPr lang="th-TH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63</a:t>
            </a:fld>
            <a:endParaRPr lang="th-TH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64</a:t>
            </a:fld>
            <a:endParaRPr lang="th-TH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65</a:t>
            </a:fld>
            <a:endParaRPr lang="th-TH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66</a:t>
            </a:fld>
            <a:endParaRPr lang="th-TH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67</a:t>
            </a:fld>
            <a:endParaRPr lang="th-TH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68</a:t>
            </a:fld>
            <a:endParaRPr lang="th-TH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69</a:t>
            </a:fld>
            <a:endParaRPr 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7</a:t>
            </a:fld>
            <a:endParaRPr lang="th-TH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70</a:t>
            </a:fld>
            <a:endParaRPr lang="th-TH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71</a:t>
            </a:fld>
            <a:endParaRPr lang="th-TH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72</a:t>
            </a:fld>
            <a:endParaRPr lang="th-TH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73</a:t>
            </a:fld>
            <a:endParaRPr lang="th-TH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74</a:t>
            </a:fld>
            <a:endParaRPr lang="th-TH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75</a:t>
            </a:fld>
            <a:endParaRPr lang="th-TH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76</a:t>
            </a:fld>
            <a:endParaRPr lang="th-TH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77</a:t>
            </a:fld>
            <a:endParaRPr lang="th-TH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78</a:t>
            </a:fld>
            <a:endParaRPr lang="th-TH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79</a:t>
            </a:fld>
            <a:endParaRPr 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8</a:t>
            </a:fld>
            <a:endParaRPr lang="th-TH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80</a:t>
            </a:fld>
            <a:endParaRPr lang="th-TH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81</a:t>
            </a:fld>
            <a:endParaRPr lang="th-TH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82</a:t>
            </a:fld>
            <a:endParaRPr lang="th-TH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83</a:t>
            </a:fld>
            <a:endParaRPr lang="th-TH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84</a:t>
            </a:fld>
            <a:endParaRPr lang="th-TH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85</a:t>
            </a:fld>
            <a:endParaRPr lang="th-TH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86</a:t>
            </a:fld>
            <a:endParaRPr lang="th-TH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87</a:t>
            </a:fld>
            <a:endParaRPr lang="th-TH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88</a:t>
            </a:fld>
            <a:endParaRPr lang="th-TH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89</a:t>
            </a:fld>
            <a:endParaRPr 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9</a:t>
            </a:fld>
            <a:endParaRPr lang="th-TH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90</a:t>
            </a:fld>
            <a:endParaRPr lang="th-TH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91</a:t>
            </a:fld>
            <a:endParaRPr lang="th-TH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92</a:t>
            </a:fld>
            <a:endParaRPr lang="th-TH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93</a:t>
            </a:fld>
            <a:endParaRPr lang="th-TH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94</a:t>
            </a:fld>
            <a:endParaRPr lang="th-TH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95</a:t>
            </a:fld>
            <a:endParaRPr lang="th-TH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96</a:t>
            </a:fld>
            <a:endParaRPr lang="th-TH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97</a:t>
            </a:fld>
            <a:endParaRPr lang="th-TH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98</a:t>
            </a:fld>
            <a:endParaRPr lang="th-TH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1D9A-2B82-492B-B650-14C546F53E7C}" type="slidenum">
              <a:rPr lang="th-TH" smtClean="0"/>
              <a:t>99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CA2ABB-719F-4894-B081-6BD534E8012A}" type="slidenum">
              <a:rPr lang="en-US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16AE12-BD5E-48D1-97DA-C9D860DA2138}" type="slidenum">
              <a:rPr lang="en-US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9FABE-BEC1-4A6C-AD75-077A0E62DFBE}" type="slidenum">
              <a:rPr lang="en-US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2AA68-F86C-42E6-BEBC-64A07B34A259}" type="slidenum">
              <a:rPr lang="en-US" smtClean="0"/>
              <a:pPr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25C2E-2727-4B96-9185-46DCA77BAC69}" type="slidenum">
              <a:rPr lang="en-US" smtClean="0"/>
              <a:pPr/>
              <a:t>‹#›</a:t>
            </a:fld>
            <a:endParaRPr lang="th-TH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1C531-BAB2-4868-8057-7A07815BDEF5}" type="slidenum">
              <a:rPr lang="en-US" smtClean="0"/>
              <a:pPr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897705-ADF2-48D7-9D50-3015B7C0DC02}" type="slidenum">
              <a:rPr lang="en-US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4071D-64A6-4687-874B-E75D5210A3AA}" type="slidenum">
              <a:rPr lang="en-US" smtClean="0"/>
              <a:pPr/>
              <a:t>‹#›</a:t>
            </a:fld>
            <a:endParaRPr lang="th-T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99685-E883-463E-B5CE-D2CC1918E95E}" type="slidenum">
              <a:rPr lang="en-US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AF0AA-78F1-4689-84FC-5C1FFA2788B2}" type="slidenum">
              <a:rPr lang="en-US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2F102D-BA9C-4C84-A4BF-FF07DA3BD666}" type="slidenum">
              <a:rPr lang="en-US" smtClean="0"/>
              <a:pPr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A9ADEB9-4EE6-4E11-A283-6D2B0185C7AE}" type="slidenum">
              <a:rPr lang="en-US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http://www.ssobooks.com/web/components/com_virtuemart/shop_image/product/2201_2204________4ad6a0d7e7f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4" name="Picture 6" descr="http://www.ssobooks.com/web/components/com_virtuemart/shop_image/product/2201_2208________4d8c077290c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6" name="Picture 8" descr="2201-2204 การดำเนินธุรกิจขนาดย่อม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8" name="Picture 10" descr="http://www.ssobooks.com/web/components/com_virtuemart/shop_image/product/2201_2204________4ad6a0d7e7f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>
                <a:solidFill>
                  <a:schemeClr val="hlink"/>
                </a:solidFill>
              </a:rPr>
              <a:t>ทำให้เศรษฐกิจขยายตัว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>
                <a:solidFill>
                  <a:schemeClr val="hlink"/>
                </a:solidFill>
              </a:rPr>
              <a:t>ทำให้มีสินค้าและบริการใหม่ๆ เกิดขึ้น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>
                <a:solidFill>
                  <a:schemeClr val="hlink"/>
                </a:solidFill>
              </a:rPr>
              <a:t>ทำให้เกิดการประหยัด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>
                <a:solidFill>
                  <a:schemeClr val="hlink"/>
                </a:solidFill>
              </a:rPr>
              <a:t>ทำให้เกิดงานอาชีพต่างๆ เพิ่มขึ้น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 u="sng"/>
              <a:t>ความสำคัญของการตลาด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  <p:bldP spid="56322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588375" cy="4754562"/>
          </a:xfrm>
        </p:spPr>
        <p:txBody>
          <a:bodyPr>
            <a:normAutofit lnSpcReduction="10000"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/>
              <a:t>ความสำคัญของอาชีพการขาย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/>
              <a:t>องค์ประกอบที่สร้างความสำเร็จให้กับอาชีพการขาย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/>
              <a:t>ปัจจัยสนับสนุนการประกอบอาชีพการขาย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/>
              <a:t>โอกาสและความก้าวหน้าสำหรับผู้ประกอบอาชีพการขาย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/>
              <a:t>เทคนิคการสร้างความสำเร็จในอาชีพการขาย</a:t>
            </a:r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7200" b="1"/>
              <a:t>สาระการเรียนรู้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/>
      <p:bldP spid="149506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052513"/>
            <a:ext cx="8370887" cy="5043487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/>
              <a:t>อธิบายความสำคัญของอาชีพการขายได้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/>
              <a:t>อธิบายองค์ประกอบที่สร้างความสำเร็จให้กับอาชีพการขายได้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/>
              <a:t>บอกปัจจัยสนับสนุนการประกอบอาชีพการขายได้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/>
              <a:t>อธิบายโอกาสและความกาวหน้าสำหรับผู้ประกอบอาชีพการขายได้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/>
              <a:t>อธิบายเทคนิคการสร้างความสำเร็จในอาชีพการขายได้</a:t>
            </a:r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600" b="1"/>
              <a:t>ผลการเรียนรู้ที่คาดหวัง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build="p"/>
      <p:bldP spid="150530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4000" b="1"/>
              <a:t>องค์ประกอบที่สร้างความสำเร็จให้กับอาชีพการขาย</a:t>
            </a:r>
          </a:p>
          <a:p>
            <a:pPr lvl="1"/>
            <a:r>
              <a:rPr lang="th-TH" sz="3600" b="1"/>
              <a:t>ความรักในอาชีพ</a:t>
            </a:r>
          </a:p>
          <a:p>
            <a:pPr lvl="1"/>
            <a:r>
              <a:rPr lang="th-TH" sz="3600" b="1"/>
              <a:t>ความตั้งใจในการพัฒนาตนเองอยู่เสมอ</a:t>
            </a:r>
          </a:p>
          <a:p>
            <a:pPr lvl="1"/>
            <a:r>
              <a:rPr lang="th-TH" sz="3600" b="1"/>
              <a:t>ความตั้งใจที่จะเอาชนะอุปสรรค</a:t>
            </a:r>
          </a:p>
          <a:p>
            <a:pPr lvl="1"/>
            <a:r>
              <a:rPr lang="th-TH" sz="3600" b="1"/>
              <a:t>มีความพยายามและความอดทน</a:t>
            </a:r>
          </a:p>
          <a:p>
            <a:pPr lvl="1"/>
            <a:r>
              <a:rPr lang="th-TH" sz="3600" b="1"/>
              <a:t>มีจรรยาบรรณในวิชาชีพ</a:t>
            </a:r>
          </a:p>
          <a:p>
            <a:pPr lvl="1"/>
            <a:r>
              <a:rPr lang="th-TH" sz="3600" b="1"/>
              <a:t>เลือกองค์กรที่มั่นคงเพื่อสมัครเข้าทำงาน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>
          <a:xfrm>
            <a:off x="2438400" y="260350"/>
            <a:ext cx="6705600" cy="1152525"/>
          </a:xfrm>
        </p:spPr>
        <p:txBody>
          <a:bodyPr>
            <a:normAutofit fontScale="90000"/>
          </a:bodyPr>
          <a:lstStyle/>
          <a:p>
            <a:pPr algn="ctr"/>
            <a:r>
              <a:rPr lang="th-TH" sz="4400"/>
              <a:t>โอกาสและความก้าวหน้าสำหรับผู้ประกอบอาชีพทางการขายในตำแหน่งต่างๆมีดังนี้</a:t>
            </a:r>
            <a:br>
              <a:rPr lang="th-TH" sz="4400"/>
            </a:br>
            <a:endParaRPr lang="th-TH" sz="44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1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1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1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1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1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1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1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1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1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1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1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1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1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1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1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1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1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1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1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1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1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7" grpId="0" build="p"/>
      <p:bldP spid="151556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sz="4800" b="1">
                <a:solidFill>
                  <a:schemeClr val="hlink"/>
                </a:solidFill>
              </a:rPr>
              <a:t>มีค่าตอแทนสูง</a:t>
            </a:r>
          </a:p>
          <a:p>
            <a:r>
              <a:rPr lang="th-TH" sz="4800" b="1">
                <a:solidFill>
                  <a:schemeClr val="hlink"/>
                </a:solidFill>
              </a:rPr>
              <a:t>มีความมั่นคง</a:t>
            </a:r>
          </a:p>
          <a:p>
            <a:r>
              <a:rPr lang="th-TH" sz="4800" b="1">
                <a:solidFill>
                  <a:schemeClr val="hlink"/>
                </a:solidFill>
              </a:rPr>
              <a:t>เป็นงานอิสระและท้าทายความสามารถ</a:t>
            </a:r>
          </a:p>
          <a:p>
            <a:r>
              <a:rPr lang="th-TH" sz="4800" b="1">
                <a:solidFill>
                  <a:schemeClr val="hlink"/>
                </a:solidFill>
              </a:rPr>
              <a:t>มีโอกาสก้าวหน้าในงานอาชีพ</a:t>
            </a: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228600"/>
            <a:ext cx="6859587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5400" b="1"/>
              <a:t>ปัจจัยสนับสนุนการประกอบอาชีพการขาย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/>
      <p:bldP spid="154626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sz="4400" b="1"/>
              <a:t>ระดับบริหาร</a:t>
            </a:r>
          </a:p>
          <a:p>
            <a:pPr lvl="1"/>
            <a:r>
              <a:rPr lang="th-TH" sz="4000" b="1"/>
              <a:t>ผู้จัดการฝ่ายขาย</a:t>
            </a:r>
          </a:p>
          <a:p>
            <a:pPr lvl="1"/>
            <a:r>
              <a:rPr lang="th-TH" sz="4000" b="1"/>
              <a:t>ผู้จัดการขายภาค</a:t>
            </a:r>
          </a:p>
          <a:p>
            <a:pPr lvl="1"/>
            <a:r>
              <a:rPr lang="th-TH" sz="4000" b="1"/>
              <a:t>ผู้จัดการแผนกขาย</a:t>
            </a:r>
          </a:p>
          <a:p>
            <a:pPr lvl="1"/>
            <a:r>
              <a:rPr lang="th-TH" sz="4000" b="1"/>
              <a:t>หัวหน้าหน่วยขาย</a:t>
            </a:r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228600"/>
            <a:ext cx="6931025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4400" b="1"/>
              <a:t>โอกาสและความก้าวหน้าสำหรับผู้ประกอบอาชีพการขาย ซึ่งมี ๒ ระดับ คือ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98" decel="1000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98" decel="1000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/>
      <p:bldP spid="155650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1258888" y="0"/>
            <a:ext cx="7553325" cy="5661025"/>
          </a:xfrm>
        </p:spPr>
        <p:txBody>
          <a:bodyPr>
            <a:normAutofit lnSpcReduction="10000"/>
          </a:bodyPr>
          <a:lstStyle/>
          <a:p>
            <a:r>
              <a:rPr lang="th-TH" sz="4400" b="1"/>
              <a:t>ระดับปฏิบัติงาน</a:t>
            </a:r>
          </a:p>
          <a:p>
            <a:pPr lvl="1"/>
            <a:r>
              <a:rPr lang="th-TH" sz="4400" b="1">
                <a:solidFill>
                  <a:schemeClr val="hlink"/>
                </a:solidFill>
              </a:rPr>
              <a:t>พนักงานขาย</a:t>
            </a:r>
          </a:p>
          <a:p>
            <a:pPr lvl="1"/>
            <a:r>
              <a:rPr lang="th-TH" sz="4400" b="1">
                <a:solidFill>
                  <a:schemeClr val="hlink"/>
                </a:solidFill>
              </a:rPr>
              <a:t>พนักงานฝึกหัดขาย</a:t>
            </a:r>
          </a:p>
          <a:p>
            <a:pPr lvl="1"/>
            <a:r>
              <a:rPr lang="th-TH" sz="4400" b="1">
                <a:solidFill>
                  <a:schemeClr val="hlink"/>
                </a:solidFill>
              </a:rPr>
              <a:t>ผู้จัดการแผนก</a:t>
            </a:r>
          </a:p>
          <a:p>
            <a:pPr lvl="1"/>
            <a:r>
              <a:rPr lang="th-TH" sz="4400" b="1">
                <a:solidFill>
                  <a:schemeClr val="hlink"/>
                </a:solidFill>
              </a:rPr>
              <a:t>ผู้ช่วยผู้จัดซื้อ</a:t>
            </a:r>
          </a:p>
          <a:p>
            <a:pPr lvl="1"/>
            <a:r>
              <a:rPr lang="th-TH" sz="4400" b="1">
                <a:solidFill>
                  <a:schemeClr val="hlink"/>
                </a:solidFill>
              </a:rPr>
              <a:t>ผู้จัดซื้อ</a:t>
            </a:r>
          </a:p>
          <a:p>
            <a:pPr lvl="1"/>
            <a:r>
              <a:rPr lang="th-TH" sz="4400" b="1">
                <a:solidFill>
                  <a:schemeClr val="hlink"/>
                </a:solidFill>
              </a:rPr>
              <a:t>ผู้จัดการฝ่ายสินค้า</a:t>
            </a:r>
          </a:p>
          <a:p>
            <a:pPr lvl="1"/>
            <a:r>
              <a:rPr lang="th-TH" sz="4400" b="1">
                <a:solidFill>
                  <a:schemeClr val="hlink"/>
                </a:solidFill>
              </a:rPr>
              <a:t>ผู้จัดการร้าน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1979613" y="836613"/>
            <a:ext cx="6859587" cy="6021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sz="2800" b="1"/>
              <a:t>ต้องมีความคิดริเริ่มสร้างสรรค์</a:t>
            </a:r>
          </a:p>
          <a:p>
            <a:pPr>
              <a:lnSpc>
                <a:spcPct val="90000"/>
              </a:lnSpc>
            </a:pPr>
            <a:r>
              <a:rPr lang="th-TH" b="1"/>
              <a:t>มีการตัดสินใจที่ดี</a:t>
            </a:r>
          </a:p>
          <a:p>
            <a:pPr>
              <a:lnSpc>
                <a:spcPct val="90000"/>
              </a:lnSpc>
            </a:pPr>
            <a:r>
              <a:rPr lang="th-TH" b="1"/>
              <a:t>มีการศึกษาหา</a:t>
            </a:r>
            <a:r>
              <a:rPr lang="th-TH" sz="2800" b="1"/>
              <a:t>ความรู้เกี่ยวกับ</a:t>
            </a:r>
            <a:r>
              <a:rPr lang="th-TH" b="1"/>
              <a:t>เรื่องต่างๆ</a:t>
            </a:r>
          </a:p>
          <a:p>
            <a:pPr>
              <a:lnSpc>
                <a:spcPct val="90000"/>
              </a:lnSpc>
            </a:pPr>
            <a:r>
              <a:rPr lang="th-TH" b="1"/>
              <a:t>มีความรู้ความเข้าใจเกี่ยวกับผลิตภัณฑ์ของตนเอง</a:t>
            </a:r>
          </a:p>
          <a:p>
            <a:pPr>
              <a:lnSpc>
                <a:spcPct val="90000"/>
              </a:lnSpc>
            </a:pPr>
            <a:r>
              <a:rPr lang="th-TH" b="1"/>
              <a:t>ทำความเข้าใจเกี่ยวกับเทคนิคการดำเนินการขาย</a:t>
            </a:r>
          </a:p>
          <a:p>
            <a:pPr>
              <a:lnSpc>
                <a:spcPct val="90000"/>
              </a:lnSpc>
            </a:pPr>
            <a:r>
              <a:rPr lang="th-TH" b="1"/>
              <a:t>จัดเตรียมอุปกรณ์ในการขายให้พร้อมอยู่เสมอ</a:t>
            </a:r>
          </a:p>
          <a:p>
            <a:pPr>
              <a:lnSpc>
                <a:spcPct val="90000"/>
              </a:lnSpc>
            </a:pPr>
            <a:r>
              <a:rPr lang="th-TH" b="1"/>
              <a:t>ต้องมีการแสวงหาลูกค้าใหม่ๆ</a:t>
            </a:r>
          </a:p>
          <a:p>
            <a:pPr>
              <a:lnSpc>
                <a:spcPct val="90000"/>
              </a:lnSpc>
            </a:pPr>
            <a:r>
              <a:rPr lang="th-TH" b="1"/>
              <a:t>ปฏิบัติตนให้เป็นผู้น่าเชื่อถือศรัทธา</a:t>
            </a:r>
          </a:p>
          <a:p>
            <a:pPr>
              <a:lnSpc>
                <a:spcPct val="90000"/>
              </a:lnSpc>
            </a:pPr>
            <a:r>
              <a:rPr lang="th-TH" b="1"/>
              <a:t>มีความซื่อสัตย์ศรัทธาในอาชีพ</a:t>
            </a:r>
          </a:p>
          <a:p>
            <a:pPr>
              <a:lnSpc>
                <a:spcPct val="90000"/>
              </a:lnSpc>
            </a:pPr>
            <a:r>
              <a:rPr lang="th-TH" b="1"/>
              <a:t>มีมนุษยสัมพันธ์ที่ดีกับทุกคน</a:t>
            </a:r>
          </a:p>
          <a:p>
            <a:pPr>
              <a:lnSpc>
                <a:spcPct val="90000"/>
              </a:lnSpc>
            </a:pPr>
            <a:r>
              <a:rPr lang="th-TH" b="1"/>
              <a:t>ต้องศึกษาข้อมูลข่าวสารที่เกี่ยวกับงานขายและข้อมูลอื่นๆ</a:t>
            </a:r>
            <a:br>
              <a:rPr lang="th-TH" b="1"/>
            </a:br>
            <a:endParaRPr lang="th-TH" b="1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536575"/>
          </a:xfrm>
        </p:spPr>
        <p:txBody>
          <a:bodyPr>
            <a:normAutofit fontScale="90000"/>
          </a:bodyPr>
          <a:lstStyle/>
          <a:p>
            <a:pPr algn="ctr"/>
            <a:r>
              <a:rPr lang="th-TH" sz="4000" b="1"/>
              <a:t>เทคนิคการสร้างความสำเร็จในอาชีพการขาย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7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57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7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7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57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7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7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/>
      <p:bldP spid="157698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7" name="Picture 7" descr="http://studio224design.com/img/p00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500042"/>
            <a:ext cx="6500858" cy="2928934"/>
          </a:xfrm>
          <a:prstGeom prst="rect">
            <a:avLst/>
          </a:prstGeom>
          <a:noFill/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85720" y="3786189"/>
          <a:ext cx="8072494" cy="1721038"/>
        </p:xfrm>
        <a:graphic>
          <a:graphicData uri="http://schemas.openxmlformats.org/drawingml/2006/table">
            <a:tbl>
              <a:tblPr/>
              <a:tblGrid>
                <a:gridCol w="8072494"/>
              </a:tblGrid>
              <a:tr h="22452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520">
                <a:tc>
                  <a:txBody>
                    <a:bodyPr/>
                    <a:lstStyle/>
                    <a:p>
                      <a:pPr algn="r"/>
                      <a:r>
                        <a:rPr lang="th-TH" dirty="0"/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520">
                <a:tc>
                  <a:txBody>
                    <a:bodyPr/>
                    <a:lstStyle/>
                    <a:p>
                      <a:pPr algn="r"/>
                      <a:endParaRPr lang="th-TH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98078">
                <a:tc>
                  <a:txBody>
                    <a:bodyPr/>
                    <a:lstStyle/>
                    <a:p>
                      <a:pPr algn="r"/>
                      <a:r>
                        <a:rPr lang="th-TH" dirty="0" smtClean="0"/>
                        <a:t>รับ</a:t>
                      </a:r>
                      <a:r>
                        <a:rPr lang="th-TH" dirty="0"/>
                        <a:t>ให้คำปรึกษาและออกแบบบรรจุภัณฑ์ โดยเน้นการออกแบบ ให้ตรงตาม </a:t>
                      </a:r>
                      <a:r>
                        <a:rPr lang="en-US" dirty="0"/>
                        <a:t>concept </a:t>
                      </a:r>
                      <a:r>
                        <a:rPr lang="th-TH" dirty="0"/>
                        <a:t>หรือความต้องการ</a:t>
                      </a:r>
                      <a:br>
                        <a:rPr lang="th-TH" dirty="0"/>
                      </a:br>
                      <a:r>
                        <a:rPr lang="th-TH" dirty="0"/>
                        <a:t>ของผู้ประกอบการ สำหรับสินค้าและผลิตภัณฑ์ทุกประเภท ทั้งในรูปแบบการขายปลีก และการขายส่ง </a:t>
                      </a:r>
                      <a:br>
                        <a:rPr lang="th-TH" dirty="0"/>
                      </a:br>
                      <a:r>
                        <a:rPr lang="th-TH" dirty="0"/>
                        <a:t>เพื่อสร้างความโดดเด่น และส่งเสริมภาพลักษณ์ พร้อมทั้งสามารถปกป้องสินค้าของท่านได้ในระหว่างการขนส่ง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58728" name="Picture 8" descr="http://studio224design.com/img/h-pack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571480"/>
            <a:ext cx="2133600" cy="2857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196975"/>
            <a:ext cx="7867650" cy="4899025"/>
          </a:xfrm>
        </p:spPr>
        <p:txBody>
          <a:bodyPr>
            <a:normAutofit lnSpcReduction="10000"/>
          </a:bodyPr>
          <a:lstStyle/>
          <a:p>
            <a:r>
              <a:rPr lang="th-TH" sz="4000" b="1"/>
              <a:t>ต้องมุ่งความสำคัญที่ลูกค้าหรือการตลาด (</a:t>
            </a:r>
            <a:r>
              <a:rPr lang="en-US" sz="4000" b="1"/>
              <a:t>Customer or Market Orientation</a:t>
            </a:r>
            <a:r>
              <a:rPr lang="th-TH" sz="4000" b="1"/>
              <a:t>)</a:t>
            </a:r>
          </a:p>
          <a:p>
            <a:r>
              <a:rPr lang="th-TH" sz="4000" b="1"/>
              <a:t>ต้องเน้นยอดขายที่มีกำไร (</a:t>
            </a:r>
            <a:r>
              <a:rPr lang="en-US" sz="4000" b="1"/>
              <a:t>Profitable Sales Volume</a:t>
            </a:r>
            <a:r>
              <a:rPr lang="th-TH" sz="4000" b="1"/>
              <a:t>)</a:t>
            </a:r>
          </a:p>
          <a:p>
            <a:r>
              <a:rPr lang="th-TH" sz="4000" b="1"/>
              <a:t>ต้องมีการประสานงานระหว่างกิจกรรมทางการตลาด (</a:t>
            </a:r>
            <a:r>
              <a:rPr lang="en-US" sz="4000" b="1"/>
              <a:t>Coordination of Marketing Activities</a:t>
            </a:r>
            <a:r>
              <a:rPr lang="th-TH" sz="4000" b="1"/>
              <a:t>)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/>
              <a:t>แนวความคิดเกี่ยวกับการตลาด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  <p:bldP spid="573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1331913" y="1600200"/>
            <a:ext cx="7507287" cy="44958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/>
              <a:t>ลูกค้า (</a:t>
            </a:r>
            <a:r>
              <a:rPr lang="en-US" sz="4400" b="1"/>
              <a:t>Customers</a:t>
            </a:r>
            <a:r>
              <a:rPr lang="th-TH" sz="4400" b="1"/>
              <a:t>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/>
              <a:t>ความสัมพันธ์ภายในระบบตลาด(</a:t>
            </a:r>
            <a:r>
              <a:rPr lang="en-US" sz="4400" b="1"/>
              <a:t>Coordinates Marketing</a:t>
            </a:r>
            <a:r>
              <a:rPr lang="th-TH" sz="4400" b="1"/>
              <a:t>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/>
              <a:t>กำไร (</a:t>
            </a:r>
            <a:r>
              <a:rPr lang="en-US" sz="4400" b="1"/>
              <a:t>Profit</a:t>
            </a:r>
            <a:r>
              <a:rPr lang="th-TH" sz="4400" b="1"/>
              <a:t>)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28600"/>
            <a:ext cx="721995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4400" b="1">
                <a:solidFill>
                  <a:schemeClr val="hlink"/>
                </a:solidFill>
              </a:rPr>
              <a:t>แนวคิดทางการตลาดจะมีส่วนประกอบที่สำคัญอยู่ </a:t>
            </a:r>
            <a:r>
              <a:rPr lang="en-US" sz="4400" b="1">
                <a:solidFill>
                  <a:schemeClr val="hlink"/>
                </a:solidFill>
              </a:rPr>
              <a:t>3</a:t>
            </a:r>
            <a:r>
              <a:rPr lang="th-TH" sz="4400" b="1">
                <a:solidFill>
                  <a:schemeClr val="hlink"/>
                </a:solidFill>
              </a:rPr>
              <a:t> ประการ คือ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  <p:bldP spid="583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1835150" y="765175"/>
            <a:ext cx="7004050" cy="5330825"/>
          </a:xfrm>
        </p:spPr>
        <p:txBody>
          <a:bodyPr>
            <a:normAutofit fontScale="92500"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>
                <a:solidFill>
                  <a:schemeClr val="hlink"/>
                </a:solidFill>
              </a:rPr>
              <a:t>หน้าที่ในการจัดการเกี่ยวกับสินค้าและบริการ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>
                <a:solidFill>
                  <a:schemeClr val="hlink"/>
                </a:solidFill>
              </a:rPr>
              <a:t>หน้าที่ในการกระจายตัวสินค้าและบริการ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>
                <a:solidFill>
                  <a:schemeClr val="hlink"/>
                </a:solidFill>
              </a:rPr>
              <a:t>หน้าที่ในการบริการให้ความสะดวก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>
                <a:solidFill>
                  <a:schemeClr val="hlink"/>
                </a:solidFill>
              </a:rPr>
              <a:t>หน้าที่ในการวิเคราะห์ตลาด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>
                <a:solidFill>
                  <a:schemeClr val="hlink"/>
                </a:solidFill>
              </a:rPr>
              <a:t>หน้าที่ในการสื่อสารข้อมูลทางการตลาด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>
                <a:solidFill>
                  <a:schemeClr val="hlink"/>
                </a:solidFill>
              </a:rPr>
              <a:t>หน้าที่ในการทำให้สินค้าต่างกัน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>
                <a:solidFill>
                  <a:schemeClr val="hlink"/>
                </a:solidFill>
              </a:rPr>
              <a:t>หน้าที่ในการแบ่งส่วนตลาด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>
                <a:solidFill>
                  <a:schemeClr val="hlink"/>
                </a:solidFill>
              </a:rPr>
              <a:t>หน้าที่ในการตีราคา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0"/>
            <a:ext cx="6400800" cy="896938"/>
          </a:xfrm>
        </p:spPr>
        <p:txBody>
          <a:bodyPr>
            <a:normAutofit fontScale="90000"/>
          </a:bodyPr>
          <a:lstStyle/>
          <a:p>
            <a:r>
              <a:rPr lang="th-TH" sz="5400" b="1"/>
              <a:t>หน้าที่ของการตลาด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4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7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0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3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6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9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2" dur="500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5" dur="500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  <p:bldP spid="59395" grpId="1" build="allAtOnce"/>
      <p:bldP spid="59394" grpId="0"/>
      <p:bldP spid="5939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1258888" y="1125538"/>
            <a:ext cx="7580312" cy="497046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th-TH" sz="3600" b="1">
                <a:solidFill>
                  <a:schemeClr val="hlink"/>
                </a:solidFill>
              </a:rPr>
              <a:t>		</a:t>
            </a:r>
            <a:r>
              <a:rPr lang="th-TH" sz="4400" b="1">
                <a:solidFill>
                  <a:schemeClr val="hlink"/>
                </a:solidFill>
              </a:rPr>
              <a:t>สินค้าและบริการต่างๆ จะถูกนำไปใช้ให้เกดประโยชน์ได้นั้น การตลาดลาดและการขายจะต้องใช้วิธีการที่จะเสนอแนะ และกระตุ้นให้ลูกค้าได้เล็งเห็นประโยชน์และคุณค่าที่จะได้รับความสะดวกรวดเร็วที่ทันกับความต้องการ การตลาดและการขจายจึงต้องเป็นกิจกรรมที่ดำเนินการสอดคล้องประสานสัมพันธ์กันอย่างเป็นระบบ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228600"/>
            <a:ext cx="6859587" cy="1219200"/>
          </a:xfrm>
        </p:spPr>
        <p:txBody>
          <a:bodyPr>
            <a:normAutofit fontScale="90000"/>
          </a:bodyPr>
          <a:lstStyle/>
          <a:p>
            <a:r>
              <a:rPr lang="th-TH" sz="4400" b="1"/>
              <a:t>ความสัมพันธ์ระหว่างการขายและการตลาด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  <p:bldP spid="604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1600200"/>
            <a:ext cx="7723187" cy="4495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th-TH" sz="4400" b="1" u="sng">
                <a:solidFill>
                  <a:schemeClr val="hlink"/>
                </a:solidFill>
              </a:rPr>
              <a:t>แนวคิด</a:t>
            </a:r>
          </a:p>
          <a:p>
            <a:pPr>
              <a:buFont typeface="Wingdings" pitchFamily="2" charset="2"/>
              <a:buNone/>
            </a:pPr>
            <a:r>
              <a:rPr lang="th-TH" sz="4400" b="1">
                <a:solidFill>
                  <a:schemeClr val="hlink"/>
                </a:solidFill>
              </a:rPr>
              <a:t>	การขาย (</a:t>
            </a:r>
            <a:r>
              <a:rPr lang="en-US" sz="4400" b="1">
                <a:solidFill>
                  <a:schemeClr val="hlink"/>
                </a:solidFill>
              </a:rPr>
              <a:t>Selling</a:t>
            </a:r>
            <a:r>
              <a:rPr lang="th-TH" sz="4400" b="1">
                <a:solidFill>
                  <a:schemeClr val="hlink"/>
                </a:solidFill>
              </a:rPr>
              <a:t>) คือ การตอบสนองความต้องการของลูกค้า เราต้องค้นหาให้พบว่าลูกค้าต้องการอะไร และสามารถตอบสนองตามความต้องการของเขาได้ ทั้งนี้เพราะสินค้าและบริการที่มีอยู่ในตลาดมีอยู่มากมายหลายชนิด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28600"/>
            <a:ext cx="8443912" cy="1219200"/>
          </a:xfrm>
        </p:spPr>
        <p:txBody>
          <a:bodyPr>
            <a:normAutofit fontScale="90000"/>
          </a:bodyPr>
          <a:lstStyle/>
          <a:p>
            <a:r>
              <a:rPr lang="th-TH" sz="5400" b="1"/>
              <a:t>หน่วยที่ ๒ ประเภทและลักษณะของการขาย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  <p:bldP spid="614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1979613" y="1600200"/>
            <a:ext cx="6859587" cy="4495800"/>
          </a:xfrm>
        </p:spPr>
        <p:txBody>
          <a:bodyPr>
            <a:normAutofit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>
                <a:solidFill>
                  <a:schemeClr val="hlink"/>
                </a:solidFill>
              </a:rPr>
              <a:t>ประเภทของงานขาย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>
                <a:solidFill>
                  <a:schemeClr val="hlink"/>
                </a:solidFill>
              </a:rPr>
              <a:t>ลักษณะของงานขาย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>
                <a:solidFill>
                  <a:schemeClr val="hlink"/>
                </a:solidFill>
              </a:rPr>
              <a:t>ประเภทของพนักงานขายตามลักษณะงาน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>
                <a:solidFill>
                  <a:schemeClr val="hlink"/>
                </a:solidFill>
              </a:rPr>
              <a:t>ความสัมพันธ์ของงานขายกับหน้าที่ของการส่งเสริมการตลาด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6000" b="1"/>
              <a:t>สาระการเรียนรู้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  <p:bldP spid="624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196975"/>
            <a:ext cx="6400800" cy="4899025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/>
              <a:t>อธิบายถึงการจัดประเภทของงานขายได้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/>
              <a:t>อธิบายถึงลักษณะของงานขายได้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/>
              <a:t>อธิบายถึงการจัดประเภทของพนักงานขายได้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/>
              <a:t>อธิบายถึงความสัมพันธ์ของงานขายกับหน้าที่ของการส่งเสริมการตลาดได้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/>
              <a:t>ผลการเรียนรู้ที่คาดหวัง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34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  <p:bldP spid="6349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1403350" y="1600200"/>
            <a:ext cx="7435850" cy="4495800"/>
          </a:xfrm>
        </p:spPr>
        <p:txBody>
          <a:bodyPr>
            <a:normAutofit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งานขายที่แบ่งตามระบบการจัดจำหน่าย แยกเป็น </a:t>
            </a:r>
            <a:r>
              <a:rPr lang="en-US" sz="3600" b="1"/>
              <a:t>2</a:t>
            </a:r>
            <a:r>
              <a:rPr lang="th-TH" sz="3600" b="1"/>
              <a:t> ประเภทย่อย คือ 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th-TH" sz="3200" b="1"/>
              <a:t>ระบบการขายตรง (</a:t>
            </a:r>
            <a:r>
              <a:rPr lang="en-US" sz="3200" b="1"/>
              <a:t>Direct Sales</a:t>
            </a:r>
            <a:r>
              <a:rPr lang="th-TH" sz="3200" b="1"/>
              <a:t>)</a:t>
            </a:r>
          </a:p>
          <a:p>
            <a:pPr marL="990600" lvl="1" indent="-533400">
              <a:buFont typeface="Wingdings" pitchFamily="2" charset="2"/>
              <a:buNone/>
            </a:pPr>
            <a:r>
              <a:rPr lang="th-TH" sz="3200" b="1"/>
              <a:t>	- การขายสินค้าตามบ้าน (</a:t>
            </a:r>
            <a:r>
              <a:rPr lang="en-US" sz="3200" b="1"/>
              <a:t>Door to Door Selling</a:t>
            </a:r>
            <a:r>
              <a:rPr lang="th-TH" sz="3200" b="1"/>
              <a:t>)</a:t>
            </a:r>
          </a:p>
          <a:p>
            <a:pPr marL="990600" lvl="1" indent="-533400">
              <a:buFont typeface="Wingdings" pitchFamily="2" charset="2"/>
              <a:buNone/>
            </a:pPr>
            <a:r>
              <a:rPr lang="th-TH" sz="3200" b="1"/>
              <a:t>	- การขายโดยทางไปรษณีย์ (</a:t>
            </a:r>
            <a:r>
              <a:rPr lang="en-US" sz="3200" b="1"/>
              <a:t>Mail Selling</a:t>
            </a:r>
            <a:r>
              <a:rPr lang="th-TH" sz="3200" b="1"/>
              <a:t>)</a:t>
            </a:r>
          </a:p>
          <a:p>
            <a:pPr marL="990600" lvl="1" indent="-533400">
              <a:buFont typeface="Wingdings" pitchFamily="2" charset="2"/>
              <a:buNone/>
            </a:pPr>
            <a:r>
              <a:rPr lang="th-TH" sz="3200" b="1"/>
              <a:t>	- การขายโดยใช้โทรศัพท์ (</a:t>
            </a:r>
            <a:r>
              <a:rPr lang="en-US" sz="3200" b="1"/>
              <a:t>Telephone Selling</a:t>
            </a:r>
            <a:r>
              <a:rPr lang="th-TH" sz="3200" b="1"/>
              <a:t>)</a:t>
            </a: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228600"/>
            <a:ext cx="7291387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4400" b="1"/>
              <a:t>ประเภทของงานขาย </a:t>
            </a:r>
            <a:br>
              <a:rPr lang="th-TH" sz="4400" b="1"/>
            </a:br>
            <a:r>
              <a:rPr lang="th-TH" sz="4400" b="1"/>
              <a:t>งานขายแบ่งออกเป็น </a:t>
            </a:r>
            <a:r>
              <a:rPr lang="en-US" sz="4400" b="1"/>
              <a:t>2</a:t>
            </a:r>
            <a:r>
              <a:rPr lang="th-TH" sz="4400" b="1"/>
              <a:t> ประเภทใหญ่ๆ คือ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  <p:bldP spid="645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836613"/>
            <a:ext cx="6400800" cy="52593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h-TH"/>
              <a:t>	</a:t>
            </a:r>
            <a:r>
              <a:rPr lang="en-US" sz="4400" b="1"/>
              <a:t>2. </a:t>
            </a:r>
            <a:r>
              <a:rPr lang="th-TH" sz="4400" b="1"/>
              <a:t>ระบบผ่านตัวแทนคนกลาง (</a:t>
            </a:r>
            <a:r>
              <a:rPr lang="en-US" sz="4400" b="1"/>
              <a:t>Middleman Sales</a:t>
            </a:r>
            <a:r>
              <a:rPr lang="th-TH" sz="4400" b="1"/>
              <a:t>)</a:t>
            </a:r>
          </a:p>
          <a:p>
            <a:pPr>
              <a:buFont typeface="Wingdings" pitchFamily="2" charset="2"/>
              <a:buNone/>
            </a:pPr>
            <a:r>
              <a:rPr lang="th-TH" sz="4400" b="1"/>
              <a:t>		- พ่อค้าคนกลาง (</a:t>
            </a:r>
            <a:r>
              <a:rPr lang="en-US" sz="4400" b="1"/>
              <a:t>Merchant Middleman</a:t>
            </a:r>
            <a:r>
              <a:rPr lang="th-TH" sz="4400" b="1"/>
              <a:t>)</a:t>
            </a:r>
          </a:p>
          <a:p>
            <a:pPr>
              <a:buFont typeface="Wingdings" pitchFamily="2" charset="2"/>
              <a:buNone/>
            </a:pPr>
            <a:r>
              <a:rPr lang="th-TH" sz="4400" b="1"/>
              <a:t>		- ตัวแทนคนกลาง (</a:t>
            </a:r>
            <a:r>
              <a:rPr lang="en-US" sz="4400" b="1"/>
              <a:t>Agent Middleman</a:t>
            </a:r>
            <a:r>
              <a:rPr lang="th-TH" sz="4400" b="1"/>
              <a:t>)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263525" y="1125538"/>
            <a:ext cx="8880475" cy="5399087"/>
          </a:xfrm>
        </p:spPr>
        <p:txBody>
          <a:bodyPr>
            <a:normAutofit lnSpcReduction="10000"/>
          </a:bodyPr>
          <a:lstStyle/>
          <a:p>
            <a:r>
              <a:rPr lang="th-TH" sz="4400" b="1" u="sng">
                <a:solidFill>
                  <a:schemeClr val="accent2"/>
                </a:solidFill>
              </a:rPr>
              <a:t>แนวคิด</a:t>
            </a:r>
          </a:p>
          <a:p>
            <a:pPr lvl="2"/>
            <a:r>
              <a:rPr lang="th-TH" sz="4000" b="1">
                <a:solidFill>
                  <a:schemeClr val="hlink"/>
                </a:solidFill>
              </a:rPr>
              <a:t>การขายเป็นกิจกรรมที่มีความสำคัญต่อการดำเนินธุรกิจทุกประเภทเพราะการขายที่ดีจะสามารถสร้างรายได้มหาศาลให้แก่องค์กร และสามารถทำให้องค์กรได้รับผลกำไรตอบแทนสูงสุดซึ่งเป็นเป้าหมายสำคัญของธุรกิจ การขายเป็นอาชีพที่มีความเป็นอิสระ มีความท้าทายในตัวเองเป็นวิชาที่จะต้องใช้ทั้งศาสตร์และศิลป์เพื่อสร้างความเชื่อถือและไว้วางใจจากลูกค้าซึ่งจะทำให้เกิดการซื้อในที่สุด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sz="4800" b="1" dirty="0">
                <a:solidFill>
                  <a:schemeClr val="accent2"/>
                </a:solidFill>
              </a:rPr>
              <a:t>หน่วยที่ ๑ ความสำคัญของการขายและแนวทางคิดทางการตลาด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  <p:bldP spid="3789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1341438"/>
            <a:ext cx="7723187" cy="4754562"/>
          </a:xfrm>
        </p:spPr>
        <p:txBody>
          <a:bodyPr>
            <a:normAutofit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>
                <a:solidFill>
                  <a:schemeClr val="hlink"/>
                </a:solidFill>
              </a:rPr>
              <a:t>งานขายที่ใช้พนักงานขาย</a:t>
            </a:r>
            <a:r>
              <a:rPr lang="th-TH" sz="4000" b="1">
                <a:solidFill>
                  <a:schemeClr val="hlink"/>
                </a:solidFill>
              </a:rPr>
              <a:t>(</a:t>
            </a:r>
            <a:r>
              <a:rPr lang="en-US" sz="4000" b="1">
                <a:solidFill>
                  <a:schemeClr val="hlink"/>
                </a:solidFill>
              </a:rPr>
              <a:t>Personal Selling</a:t>
            </a:r>
            <a:r>
              <a:rPr lang="th-TH" sz="4000" b="1">
                <a:solidFill>
                  <a:schemeClr val="hlink"/>
                </a:solidFill>
              </a:rPr>
              <a:t>)</a:t>
            </a:r>
          </a:p>
          <a:p>
            <a:pPr marL="609600" indent="-609600">
              <a:buFont typeface="Wingdings" pitchFamily="2" charset="2"/>
              <a:buNone/>
            </a:pPr>
            <a:r>
              <a:rPr lang="th-TH" sz="4000" b="1">
                <a:solidFill>
                  <a:schemeClr val="hlink"/>
                </a:solidFill>
              </a:rPr>
              <a:t>	- </a:t>
            </a:r>
            <a:r>
              <a:rPr lang="th-TH" sz="4400" b="1">
                <a:solidFill>
                  <a:schemeClr val="hlink"/>
                </a:solidFill>
              </a:rPr>
              <a:t>งานขายปลีก</a:t>
            </a:r>
            <a:r>
              <a:rPr lang="th-TH" sz="4000" b="1">
                <a:solidFill>
                  <a:schemeClr val="hlink"/>
                </a:solidFill>
              </a:rPr>
              <a:t> (</a:t>
            </a:r>
            <a:r>
              <a:rPr lang="en-US" sz="4000" b="1">
                <a:solidFill>
                  <a:schemeClr val="hlink"/>
                </a:solidFill>
              </a:rPr>
              <a:t>Retail Selling</a:t>
            </a:r>
            <a:r>
              <a:rPr lang="th-TH" sz="4000" b="1">
                <a:solidFill>
                  <a:schemeClr val="hlink"/>
                </a:solidFill>
              </a:rPr>
              <a:t>)</a:t>
            </a:r>
          </a:p>
          <a:p>
            <a:pPr marL="609600" indent="-609600">
              <a:buFont typeface="Wingdings" pitchFamily="2" charset="2"/>
              <a:buNone/>
            </a:pPr>
            <a:r>
              <a:rPr lang="th-TH" sz="4000" b="1">
                <a:solidFill>
                  <a:schemeClr val="hlink"/>
                </a:solidFill>
              </a:rPr>
              <a:t>	- </a:t>
            </a:r>
            <a:r>
              <a:rPr lang="th-TH" sz="4400" b="1">
                <a:solidFill>
                  <a:schemeClr val="hlink"/>
                </a:solidFill>
              </a:rPr>
              <a:t>งานขายส่ง</a:t>
            </a:r>
            <a:r>
              <a:rPr lang="th-TH" sz="4000" b="1">
                <a:solidFill>
                  <a:schemeClr val="hlink"/>
                </a:solidFill>
              </a:rPr>
              <a:t>(</a:t>
            </a:r>
            <a:r>
              <a:rPr lang="en-US" sz="4000" b="1">
                <a:solidFill>
                  <a:schemeClr val="hlink"/>
                </a:solidFill>
              </a:rPr>
              <a:t>Wholesales Selling</a:t>
            </a:r>
            <a:r>
              <a:rPr lang="th-TH" sz="4000" b="1">
                <a:solidFill>
                  <a:schemeClr val="hlink"/>
                </a:solidFill>
              </a:rPr>
              <a:t>)</a:t>
            </a:r>
          </a:p>
          <a:p>
            <a:pPr marL="609600" indent="-609600">
              <a:buFont typeface="Wingdings" pitchFamily="2" charset="2"/>
              <a:buNone/>
            </a:pPr>
            <a:r>
              <a:rPr lang="th-TH" sz="4000" b="1">
                <a:solidFill>
                  <a:schemeClr val="hlink"/>
                </a:solidFill>
              </a:rPr>
              <a:t>	- </a:t>
            </a:r>
            <a:r>
              <a:rPr lang="th-TH" sz="4400" b="1">
                <a:solidFill>
                  <a:schemeClr val="hlink"/>
                </a:solidFill>
              </a:rPr>
              <a:t>งานขายด้านอุตสาหกรรม</a:t>
            </a:r>
            <a:r>
              <a:rPr lang="th-TH" sz="4000" b="1">
                <a:solidFill>
                  <a:schemeClr val="hlink"/>
                </a:solidFill>
              </a:rPr>
              <a:t> (</a:t>
            </a:r>
            <a:r>
              <a:rPr lang="en-US" sz="4000" b="1">
                <a:solidFill>
                  <a:schemeClr val="hlink"/>
                </a:solidFill>
              </a:rPr>
              <a:t>Industrial Selling</a:t>
            </a:r>
            <a:r>
              <a:rPr lang="th-TH" sz="4000" b="1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228600"/>
            <a:ext cx="6931025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/>
              <a:t>2.</a:t>
            </a:r>
            <a:r>
              <a:rPr lang="th-TH" sz="4400"/>
              <a:t> งานขายที่แบ่งตามลักษณะงาน แยกเป็น </a:t>
            </a:r>
            <a:r>
              <a:rPr lang="en-US" sz="4400"/>
              <a:t>2</a:t>
            </a:r>
            <a:r>
              <a:rPr lang="th-TH" sz="4400"/>
              <a:t> ประเภทย่อย คือ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  <p:bldP spid="6656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1258888" y="836613"/>
            <a:ext cx="7580312" cy="52593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 b="1">
                <a:solidFill>
                  <a:schemeClr val="hlink"/>
                </a:solidFill>
              </a:rPr>
              <a:t>2.</a:t>
            </a:r>
            <a:r>
              <a:rPr lang="th-TH" sz="4000" b="1">
                <a:solidFill>
                  <a:schemeClr val="hlink"/>
                </a:solidFill>
              </a:rPr>
              <a:t> งานขายที่ไม่ใช้พนักงานขาย (</a:t>
            </a:r>
            <a:r>
              <a:rPr lang="en-US" sz="4000" b="1">
                <a:solidFill>
                  <a:schemeClr val="hlink"/>
                </a:solidFill>
              </a:rPr>
              <a:t>Non-Personal Selling</a:t>
            </a:r>
            <a:r>
              <a:rPr lang="th-TH" sz="4000" b="1">
                <a:solidFill>
                  <a:schemeClr val="hlink"/>
                </a:solidFill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th-TH" sz="4000" b="1"/>
              <a:t>		- การโฆษณา (</a:t>
            </a:r>
            <a:r>
              <a:rPr lang="en-US" sz="4000" b="1"/>
              <a:t>Advertising</a:t>
            </a:r>
            <a:r>
              <a:rPr lang="th-TH" sz="4000" b="1"/>
              <a:t>)</a:t>
            </a:r>
          </a:p>
          <a:p>
            <a:pPr>
              <a:buFont typeface="Wingdings" pitchFamily="2" charset="2"/>
              <a:buNone/>
            </a:pPr>
            <a:r>
              <a:rPr lang="th-TH" sz="4000" b="1"/>
              <a:t>		- การจัดแสดงสินค้า (</a:t>
            </a:r>
            <a:r>
              <a:rPr lang="en-US" sz="4000" b="1"/>
              <a:t>Display</a:t>
            </a:r>
            <a:r>
              <a:rPr lang="th-TH" sz="4000" b="1"/>
              <a:t>)</a:t>
            </a:r>
          </a:p>
          <a:p>
            <a:pPr>
              <a:buFont typeface="Wingdings" pitchFamily="2" charset="2"/>
              <a:buNone/>
            </a:pPr>
            <a:r>
              <a:rPr lang="th-TH" sz="4000" b="1"/>
              <a:t>		- การส่งเสริมการขาย (</a:t>
            </a:r>
            <a:r>
              <a:rPr lang="en-US" sz="4000" b="1"/>
              <a:t>Promotion</a:t>
            </a:r>
            <a:r>
              <a:rPr lang="th-TH" sz="4000" b="1"/>
              <a:t>)</a:t>
            </a:r>
          </a:p>
          <a:p>
            <a:pPr>
              <a:buFont typeface="Wingdings" pitchFamily="2" charset="2"/>
              <a:buNone/>
            </a:pPr>
            <a:r>
              <a:rPr lang="th-TH" sz="4000" b="1"/>
              <a:t>		- การบริการตนเอง (</a:t>
            </a:r>
            <a:r>
              <a:rPr lang="en-US" sz="4000" b="1"/>
              <a:t>Self Service</a:t>
            </a:r>
            <a:r>
              <a:rPr lang="th-TH"/>
              <a:t>)</a:t>
            </a:r>
          </a:p>
          <a:p>
            <a:pPr>
              <a:buFont typeface="Wingdings" pitchFamily="2" charset="2"/>
              <a:buNone/>
            </a:pPr>
            <a:endParaRPr lang="th-TH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836613"/>
            <a:ext cx="7796212" cy="5259387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/>
              <a:t>งานขายที่ต้องใช้เวลาในการขายและการตรียมการขายมาก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/>
              <a:t>งานขายที่ขายได้ครั้งหนึ่งแล้วต้องใช้เวลาอีกนานกว่าจะขายได้อีก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/>
              <a:t>งานขายที่ขายได้ในระยะเวลาอันรวดเร็ว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/>
              <a:t>งานขายที่ต้องมีบริการหลังการขาย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/>
              <a:t>งานขายที่เตรียมการขายน้อยและไม่ร้องมีบริการหลังการขาย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228600"/>
            <a:ext cx="7075487" cy="608013"/>
          </a:xfrm>
        </p:spPr>
        <p:txBody>
          <a:bodyPr>
            <a:normAutofit fontScale="90000"/>
          </a:bodyPr>
          <a:lstStyle/>
          <a:p>
            <a:r>
              <a:rPr lang="th-TH" sz="6000" b="1"/>
              <a:t>ลักษณะของงานขาย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  <p:bldP spid="686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>
                <a:solidFill>
                  <a:schemeClr val="hlink"/>
                </a:solidFill>
              </a:rPr>
              <a:t>พนักงานขายในงานขายอุตสาหกรรม</a:t>
            </a:r>
          </a:p>
          <a:p>
            <a:pPr marL="609600" indent="-609600">
              <a:buFont typeface="Wingdings" pitchFamily="2" charset="2"/>
              <a:buNone/>
            </a:pPr>
            <a:r>
              <a:rPr lang="th-TH" sz="4400" b="1">
                <a:solidFill>
                  <a:schemeClr val="hlink"/>
                </a:solidFill>
              </a:rPr>
              <a:t>	- พนักงานขายในอุตสาหกรรม</a:t>
            </a:r>
          </a:p>
          <a:p>
            <a:pPr marL="609600" indent="-609600">
              <a:buFont typeface="Wingdings" pitchFamily="2" charset="2"/>
              <a:buNone/>
            </a:pPr>
            <a:r>
              <a:rPr lang="th-TH" sz="4400" b="1">
                <a:solidFill>
                  <a:schemeClr val="hlink"/>
                </a:solidFill>
              </a:rPr>
              <a:t>	- วิศวกรฝ่ายขาย</a:t>
            </a:r>
          </a:p>
          <a:p>
            <a:pPr marL="609600" indent="-609600">
              <a:buFont typeface="Wingdings" pitchFamily="2" charset="2"/>
              <a:buNone/>
            </a:pPr>
            <a:r>
              <a:rPr lang="th-TH" sz="4400" b="1">
                <a:solidFill>
                  <a:schemeClr val="hlink"/>
                </a:solidFill>
              </a:rPr>
              <a:t>	- พนักงานขายฝ่ายบริการ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sz="5400" b="1"/>
              <a:t>ประเภทของพนักงานขายตามลักษณะของงานขาย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  <p:bldP spid="6963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549275"/>
            <a:ext cx="6400800" cy="5546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400" b="1">
                <a:solidFill>
                  <a:schemeClr val="hlink"/>
                </a:solidFill>
              </a:rPr>
              <a:t>2</a:t>
            </a:r>
            <a:r>
              <a:rPr lang="en-US" sz="4800" b="1">
                <a:solidFill>
                  <a:schemeClr val="hlink"/>
                </a:solidFill>
              </a:rPr>
              <a:t>.</a:t>
            </a:r>
            <a:r>
              <a:rPr lang="th-TH" sz="4800" b="1">
                <a:solidFill>
                  <a:schemeClr val="hlink"/>
                </a:solidFill>
              </a:rPr>
              <a:t> พนักงานในงานขายส่ง</a:t>
            </a:r>
          </a:p>
          <a:p>
            <a:pPr>
              <a:buFont typeface="Wingdings" pitchFamily="2" charset="2"/>
              <a:buNone/>
            </a:pPr>
            <a:r>
              <a:rPr lang="th-TH" sz="4800" b="1">
                <a:solidFill>
                  <a:schemeClr val="hlink"/>
                </a:solidFill>
              </a:rPr>
              <a:t>	- พนักงานขายบุกเบิก</a:t>
            </a:r>
          </a:p>
          <a:p>
            <a:pPr>
              <a:buFont typeface="Wingdings" pitchFamily="2" charset="2"/>
              <a:buNone/>
            </a:pPr>
            <a:r>
              <a:rPr lang="th-TH" sz="4800" b="1">
                <a:solidFill>
                  <a:schemeClr val="hlink"/>
                </a:solidFill>
              </a:rPr>
              <a:t>	- พนักงานขายประจำรถส่งสินค้า</a:t>
            </a:r>
          </a:p>
          <a:p>
            <a:pPr>
              <a:buFont typeface="Wingdings" pitchFamily="2" charset="2"/>
              <a:buNone/>
            </a:pPr>
            <a:r>
              <a:rPr lang="th-TH" sz="4800" b="1">
                <a:solidFill>
                  <a:schemeClr val="hlink"/>
                </a:solidFill>
              </a:rPr>
              <a:t>	- พนักงานขายส่ง</a:t>
            </a:r>
          </a:p>
          <a:p>
            <a:pPr>
              <a:buFont typeface="Wingdings" pitchFamily="2" charset="2"/>
              <a:buNone/>
            </a:pPr>
            <a:r>
              <a:rPr lang="th-TH" sz="4800" b="1">
                <a:solidFill>
                  <a:schemeClr val="hlink"/>
                </a:solidFill>
              </a:rPr>
              <a:t>	- พนักงานแนะนำสินค้า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908050"/>
            <a:ext cx="6400800" cy="51879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4400" b="1">
                <a:solidFill>
                  <a:schemeClr val="hlink"/>
                </a:solidFill>
              </a:rPr>
              <a:t>3.</a:t>
            </a:r>
            <a:r>
              <a:rPr lang="th-TH" sz="4400" b="1">
                <a:solidFill>
                  <a:schemeClr val="hlink"/>
                </a:solidFill>
              </a:rPr>
              <a:t> พนักงานขายปลีก (</a:t>
            </a:r>
            <a:r>
              <a:rPr lang="en-US" sz="4400" b="1">
                <a:solidFill>
                  <a:schemeClr val="hlink"/>
                </a:solidFill>
              </a:rPr>
              <a:t>Retail Salesman</a:t>
            </a:r>
            <a:r>
              <a:rPr lang="th-TH" sz="4400" b="1">
                <a:solidFill>
                  <a:schemeClr val="hlink"/>
                </a:solidFill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th-TH" sz="4400" b="1">
                <a:solidFill>
                  <a:schemeClr val="hlink"/>
                </a:solidFill>
              </a:rPr>
              <a:t>	- พนักงานขายในร้านหรือตามเคาน์เตอร์</a:t>
            </a:r>
          </a:p>
          <a:p>
            <a:pPr>
              <a:buFont typeface="Wingdings" pitchFamily="2" charset="2"/>
              <a:buNone/>
            </a:pPr>
            <a:r>
              <a:rPr lang="th-TH" sz="4400" b="1">
                <a:solidFill>
                  <a:schemeClr val="hlink"/>
                </a:solidFill>
              </a:rPr>
              <a:t>	- พนักงานขายสินค้าเฉพาะอย่าง</a:t>
            </a:r>
          </a:p>
          <a:p>
            <a:pPr>
              <a:buFont typeface="Wingdings" pitchFamily="2" charset="2"/>
              <a:buNone/>
            </a:pPr>
            <a:r>
              <a:rPr lang="th-TH" sz="4400" b="1">
                <a:solidFill>
                  <a:schemeClr val="hlink"/>
                </a:solidFill>
              </a:rPr>
              <a:t>	- พนักงานขายสินค้าตามบ้าน</a:t>
            </a:r>
          </a:p>
          <a:p>
            <a:pPr>
              <a:buFont typeface="Wingdings" pitchFamily="2" charset="2"/>
              <a:buNone/>
            </a:pPr>
            <a:r>
              <a:rPr lang="th-TH" sz="4400" b="1">
                <a:solidFill>
                  <a:schemeClr val="hlink"/>
                </a:solidFill>
              </a:rPr>
              <a:t>	- พนักงานขายตามเส้นทาง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1835150" y="1600200"/>
            <a:ext cx="7004050" cy="4495800"/>
          </a:xfrm>
        </p:spPr>
        <p:txBody>
          <a:bodyPr>
            <a:normAutofit/>
          </a:bodyPr>
          <a:lstStyle/>
          <a:p>
            <a:r>
              <a:rPr lang="th-TH" sz="4400" b="1">
                <a:solidFill>
                  <a:schemeClr val="hlink"/>
                </a:solidFill>
              </a:rPr>
              <a:t>แนวคิด</a:t>
            </a:r>
          </a:p>
          <a:p>
            <a:pPr lvl="1"/>
            <a:r>
              <a:rPr lang="th-TH" sz="4000" b="1">
                <a:solidFill>
                  <a:schemeClr val="hlink"/>
                </a:solidFill>
              </a:rPr>
              <a:t>ช่องทางการจัดจำหน่าย (</a:t>
            </a:r>
            <a:r>
              <a:rPr lang="en-US" sz="4000" b="1">
                <a:solidFill>
                  <a:schemeClr val="hlink"/>
                </a:solidFill>
              </a:rPr>
              <a:t>Channel of Distrbution</a:t>
            </a:r>
            <a:r>
              <a:rPr lang="th-TH" sz="4000" b="1">
                <a:solidFill>
                  <a:schemeClr val="hlink"/>
                </a:solidFill>
              </a:rPr>
              <a:t>) เป็นการนำสินค้าจากผู้ผลิตออกสู่ตลาด เป็นการสะดวกแก่ลูกค้าในการเลือกซื้อสินค้าได้หลายรูปแบบ ในสถานที่ต่างๆ ได้อย่างรวดเร็ว ตรงตามความต้องการของลูกค้า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228600"/>
            <a:ext cx="7146925" cy="1219200"/>
          </a:xfrm>
        </p:spPr>
        <p:txBody>
          <a:bodyPr/>
          <a:lstStyle/>
          <a:p>
            <a:r>
              <a:rPr lang="th-TH" sz="5400" b="1"/>
              <a:t>หน่วยที่ ๓ ช่องทางการจัดจำหน่าย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  <p:bldP spid="7270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68413"/>
            <a:ext cx="8839200" cy="4827587"/>
          </a:xfrm>
        </p:spPr>
        <p:txBody>
          <a:bodyPr>
            <a:normAutofit fontScale="92500"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/>
              <a:t>ความหมายและความสำคัญของช่องทางการจัดจำหน่าย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/>
              <a:t>ช่องทางการจัดจำหน่ายสินค้าบริโภคและสินค้าอุตสาหกรรม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/>
              <a:t>ปัจจัยที่มีอิทธิพลต่อการกำหนดช่องทางการจัดจำหน่าย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/>
              <a:t>การตัดสินใจเลือกช่องทางการจัดจำหน่าย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/>
              <a:t>บุคคลที่เกี่ยวข้องกับช่องทางการจัดจำหน่าย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/>
              <a:t>ปัญหาของช่องทางการจัดจำหน่าย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916238" y="228600"/>
            <a:ext cx="5922962" cy="608013"/>
          </a:xfrm>
        </p:spPr>
        <p:txBody>
          <a:bodyPr>
            <a:normAutofit fontScale="90000"/>
          </a:bodyPr>
          <a:lstStyle/>
          <a:p>
            <a:r>
              <a:rPr lang="th-TH" sz="6600" b="1"/>
              <a:t>สาระการเรียนรู้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  <p:bldP spid="7373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1476375" y="1125538"/>
            <a:ext cx="7362825" cy="4970462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บอกความหมายและความสำคัญองช่องทางการจัดจำหน่ายได้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บอกช่องทางการจัดจำหน่ายสินค้าบริโภคและสินค้าอุตสาหกรรมได้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บอกปัจจัยที่มีอิทธิพลต่อการกำหนดช่องทางการจัดจำหน่ายได้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บอกถึงการตัดสินใจเลือกช่องทางการจัดจำหน่ายได้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บอกถึงบุคคลที่เกี่ยวข้องกับช่องทางการจัดจำหน่ายได้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บอกปัญหาของช่องทางการจัดจำหน่ายได้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752475"/>
          </a:xfrm>
        </p:spPr>
        <p:txBody>
          <a:bodyPr>
            <a:normAutofit fontScale="90000"/>
          </a:bodyPr>
          <a:lstStyle/>
          <a:p>
            <a:r>
              <a:rPr lang="th-TH" sz="5400" b="1"/>
              <a:t>ผลการเรียนรู้ที่คาดหวัง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  <p:bldP spid="7475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h-TH" sz="4400">
                <a:solidFill>
                  <a:schemeClr val="hlink"/>
                </a:solidFill>
              </a:rPr>
              <a:t>ช่องทางการจัดจำหน่าย (</a:t>
            </a:r>
            <a:r>
              <a:rPr lang="en-US" sz="4400">
                <a:solidFill>
                  <a:schemeClr val="hlink"/>
                </a:solidFill>
              </a:rPr>
              <a:t>Distribution Channel</a:t>
            </a:r>
            <a:r>
              <a:rPr lang="th-TH" sz="4400">
                <a:solidFill>
                  <a:schemeClr val="hlink"/>
                </a:solidFill>
              </a:rPr>
              <a:t>) หมายถึง เส้นทางในการนำผลิตภัณฑ์ (สินค้าหรือบริการ) จากผู้ผลิตไปสู่ผู้บริโภคขั้นสุดท้าย หรือผู้ใช้ทางอุตสาหกรรม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sz="4800" b="1"/>
              <a:t>ความหมายและความสำคัญของช่องทางการจัดจำหน่าย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  <p:bldP spid="757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836613"/>
            <a:ext cx="8172450" cy="5259387"/>
          </a:xfrm>
        </p:spPr>
        <p:txBody>
          <a:bodyPr>
            <a:normAutofit fontScale="92500"/>
          </a:bodyPr>
          <a:lstStyle/>
          <a:p>
            <a:pPr marL="609600" indent="-609600">
              <a:buFontTx/>
              <a:buAutoNum type="arabicPeriod"/>
            </a:pPr>
            <a:r>
              <a:rPr lang="th-TH" sz="4800" b="1">
                <a:solidFill>
                  <a:schemeClr val="hlink"/>
                </a:solidFill>
              </a:rPr>
              <a:t>ความหมายและความสำคัญของการขาย</a:t>
            </a:r>
          </a:p>
          <a:p>
            <a:pPr marL="609600" indent="-609600">
              <a:buFontTx/>
              <a:buAutoNum type="arabicPeriod"/>
            </a:pPr>
            <a:r>
              <a:rPr lang="th-TH" sz="4800" b="1">
                <a:solidFill>
                  <a:schemeClr val="hlink"/>
                </a:solidFill>
              </a:rPr>
              <a:t>แนวความคิดเกี่ยวกับการขาย</a:t>
            </a:r>
          </a:p>
          <a:p>
            <a:pPr marL="609600" indent="-609600">
              <a:buFontTx/>
              <a:buAutoNum type="arabicPeriod"/>
            </a:pPr>
            <a:r>
              <a:rPr lang="th-TH" sz="4800" b="1">
                <a:solidFill>
                  <a:schemeClr val="hlink"/>
                </a:solidFill>
              </a:rPr>
              <a:t>หน้าที่ของการขาย</a:t>
            </a:r>
          </a:p>
          <a:p>
            <a:pPr marL="609600" indent="-609600">
              <a:buFontTx/>
              <a:buAutoNum type="arabicPeriod"/>
            </a:pPr>
            <a:r>
              <a:rPr lang="th-TH" sz="4800" b="1">
                <a:solidFill>
                  <a:schemeClr val="hlink"/>
                </a:solidFill>
              </a:rPr>
              <a:t>ความหมายและความสำคัญของการตลาด</a:t>
            </a:r>
          </a:p>
          <a:p>
            <a:pPr marL="609600" indent="-609600">
              <a:buFontTx/>
              <a:buAutoNum type="arabicPeriod"/>
            </a:pPr>
            <a:r>
              <a:rPr lang="th-TH" sz="4800" b="1">
                <a:solidFill>
                  <a:schemeClr val="hlink"/>
                </a:solidFill>
              </a:rPr>
              <a:t>แนวความคิดเกี่ยวกับการตลาด</a:t>
            </a:r>
          </a:p>
          <a:p>
            <a:pPr marL="609600" indent="-609600">
              <a:buFontTx/>
              <a:buAutoNum type="arabicPeriod"/>
            </a:pPr>
            <a:r>
              <a:rPr lang="th-TH" sz="4800" b="1">
                <a:solidFill>
                  <a:schemeClr val="hlink"/>
                </a:solidFill>
              </a:rPr>
              <a:t>หน้าที่ของการตลาด</a:t>
            </a:r>
          </a:p>
          <a:p>
            <a:pPr marL="609600" indent="-609600">
              <a:buFontTx/>
              <a:buAutoNum type="arabicPeriod"/>
            </a:pPr>
            <a:r>
              <a:rPr lang="th-TH" sz="4800" b="1">
                <a:solidFill>
                  <a:schemeClr val="hlink"/>
                </a:solidFill>
              </a:rPr>
              <a:t>ความสัมพันธ์ระหว่างการขาย และการตลาด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752475"/>
          </a:xfrm>
        </p:spPr>
        <p:txBody>
          <a:bodyPr>
            <a:normAutofit fontScale="90000"/>
          </a:bodyPr>
          <a:lstStyle/>
          <a:p>
            <a:pPr algn="ctr"/>
            <a:r>
              <a:rPr lang="th-TH" sz="6600" b="1"/>
              <a:t>สาระการเรียนรู้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  <p:bldP spid="389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1600200"/>
            <a:ext cx="7651750" cy="4495800"/>
          </a:xfrm>
        </p:spPr>
        <p:txBody>
          <a:bodyPr>
            <a:normAutofit lnSpcReduction="10000"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>
                <a:solidFill>
                  <a:schemeClr val="hlink"/>
                </a:solidFill>
              </a:rPr>
              <a:t>ช่องทางตรง (</a:t>
            </a:r>
            <a:r>
              <a:rPr lang="en-US" sz="3600" b="1">
                <a:solidFill>
                  <a:schemeClr val="hlink"/>
                </a:solidFill>
              </a:rPr>
              <a:t>Direct Channel</a:t>
            </a:r>
            <a:r>
              <a:rPr lang="th-TH" sz="3600" b="1">
                <a:solidFill>
                  <a:schemeClr val="hlink"/>
                </a:solidFill>
              </a:rPr>
              <a:t>) เป็นช่องทางที่สินค้าเปลี่ยนมือจากผู้ผลิตไปยังผู้ใช้อุตสาหกรรมหรือผู้บริโภคโดยตรง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>
                <a:solidFill>
                  <a:schemeClr val="hlink"/>
                </a:solidFill>
              </a:rPr>
              <a:t>ช่องทางอ้อม (</a:t>
            </a:r>
            <a:r>
              <a:rPr lang="en-US" sz="3600" b="1">
                <a:solidFill>
                  <a:schemeClr val="hlink"/>
                </a:solidFill>
              </a:rPr>
              <a:t>Indirect Channel</a:t>
            </a:r>
            <a:r>
              <a:rPr lang="th-TH" sz="3600" b="1">
                <a:solidFill>
                  <a:schemeClr val="hlink"/>
                </a:solidFill>
              </a:rPr>
              <a:t>) เป็นช่องทางสินค้าเปลี่ยนมือจากผู้ผลิตไปยังคนกลางและจากคนกลางไปถึงผู้บริโภคคนสุดท้ายปรือผู้ใช้ทางอุตสาหกรรม คนกลางในช่องทางอ้อม มีหลายประเภทได้แก่ ผู้ค้าปลีก ผู้ค้าส่ง ตัวแทน</a:t>
            </a: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228600"/>
            <a:ext cx="7507287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4400" b="1"/>
              <a:t>ช่องทางการจัดจำหน่ายสินค้าบริโภคและสินค้าอุตสาหกรรม ประกอบด้วย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  <p:bldP spid="7680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/>
              <a:t>ลักษณะของการตลาด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/>
              <a:t>ลักษณะของสินค้าและบริการ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/>
              <a:t>ลักษณะของธุรกิจหรือองค์กรการผลิต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/>
              <a:t>ลักษณะคู่แข่ง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/>
              <a:t>ลักษณะของคนกลาง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/>
              <a:t>ลักษณะของสภาพแวดล้อม</a:t>
            </a: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28600"/>
            <a:ext cx="7580312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4400" b="1"/>
              <a:t>ปัจจัยที่มีอิทธิพลต่อการกำหนดช่องทางการจัดจำหน่าย ต้องพิจารณาปัจจัยประกอบด้วย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  <p:bldP spid="7782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2133600"/>
            <a:ext cx="6400800" cy="39624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sz="5400" b="1">
                <a:solidFill>
                  <a:schemeClr val="hlink"/>
                </a:solidFill>
              </a:rPr>
              <a:t>การตัดสินใจเชิงปริมาณ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5400" b="1">
                <a:solidFill>
                  <a:schemeClr val="hlink"/>
                </a:solidFill>
              </a:rPr>
              <a:t>การตัดสินใจเชิงคุณภาพ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sz="5400" b="1"/>
              <a:t>การตัดสินใจเลือกช่องทางการจัดจำหน่าย มีอยู่ </a:t>
            </a:r>
            <a:r>
              <a:rPr lang="en-US" sz="5400" b="1"/>
              <a:t>2 </a:t>
            </a:r>
            <a:r>
              <a:rPr lang="th-TH" sz="5400" b="1"/>
              <a:t>วิธี คือ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  <p:bldP spid="7885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1619250" y="1600200"/>
            <a:ext cx="7219950" cy="44958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sz="5400" b="1">
                <a:solidFill>
                  <a:schemeClr val="hlink"/>
                </a:solidFill>
              </a:rPr>
              <a:t>ผู้ค้าส่ง</a:t>
            </a:r>
            <a:r>
              <a:rPr lang="th-TH" sz="4800">
                <a:solidFill>
                  <a:schemeClr val="hlink"/>
                </a:solidFill>
              </a:rPr>
              <a:t> (</a:t>
            </a:r>
            <a:r>
              <a:rPr lang="en-US" sz="4800">
                <a:solidFill>
                  <a:schemeClr val="hlink"/>
                </a:solidFill>
              </a:rPr>
              <a:t>Wholesaler</a:t>
            </a:r>
            <a:r>
              <a:rPr lang="th-TH" sz="4800">
                <a:solidFill>
                  <a:schemeClr val="hlink"/>
                </a:solidFill>
              </a:rPr>
              <a:t>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5400" b="1">
                <a:solidFill>
                  <a:schemeClr val="hlink"/>
                </a:solidFill>
              </a:rPr>
              <a:t>พ่อค้าคนกลาง</a:t>
            </a:r>
            <a:r>
              <a:rPr lang="th-TH" sz="4800">
                <a:solidFill>
                  <a:schemeClr val="hlink"/>
                </a:solidFill>
              </a:rPr>
              <a:t> (</a:t>
            </a:r>
            <a:r>
              <a:rPr lang="en-US" sz="4800">
                <a:solidFill>
                  <a:schemeClr val="hlink"/>
                </a:solidFill>
              </a:rPr>
              <a:t>Middleman</a:t>
            </a:r>
            <a:r>
              <a:rPr lang="th-TH" sz="4800"/>
              <a:t>)</a:t>
            </a: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28600"/>
            <a:ext cx="7939087" cy="1219200"/>
          </a:xfrm>
        </p:spPr>
        <p:txBody>
          <a:bodyPr>
            <a:normAutofit fontScale="90000"/>
          </a:bodyPr>
          <a:lstStyle/>
          <a:p>
            <a:r>
              <a:rPr lang="th-TH" sz="4800" b="1"/>
              <a:t>บุคคลที่เกี่ยวข้องกับช่องทางการจัดจำหน่าย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  <p:bldP spid="7987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1403350" y="981075"/>
            <a:ext cx="7435850" cy="5114925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h-TH" sz="4400" b="1">
                <a:solidFill>
                  <a:schemeClr val="hlink"/>
                </a:solidFill>
              </a:rPr>
              <a:t>ผู้จัดจำหน่ายเหล่านี้จะเลือกจำหน่ายสินค้าที่ให้กำไรสูงสุด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h-TH" sz="4400" b="1">
                <a:solidFill>
                  <a:schemeClr val="hlink"/>
                </a:solidFill>
              </a:rPr>
              <a:t>ผู้จัดจำหน่ายทุกประเภทไม่ค่อยให้ความสนใจที่จะให้ข้อมูลเกี่ยวกับสินค้า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h-TH" sz="4400" b="1">
                <a:solidFill>
                  <a:schemeClr val="hlink"/>
                </a:solidFill>
              </a:rPr>
              <a:t>เป็นผู้ทำหน้าที่จัดจำหน่ายมานาน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h-TH" sz="4400" b="1">
                <a:solidFill>
                  <a:schemeClr val="hlink"/>
                </a:solidFill>
              </a:rPr>
              <a:t>ผู้จัดจำหน่ายประเภทต่างๆ ที่ไม่มีความรู้ในสินค้าและบริการ จะทำให้ผู้บริโภคเบื่อหน่าย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h-TH" sz="4400" b="1">
                <a:solidFill>
                  <a:schemeClr val="hlink"/>
                </a:solidFill>
              </a:rPr>
              <a:t>ผู้จัดจำหน่ายมีปัญหาด้านการเงิน</a:t>
            </a:r>
            <a:br>
              <a:rPr lang="th-TH" sz="4400" b="1">
                <a:solidFill>
                  <a:schemeClr val="hlink"/>
                </a:solidFill>
              </a:rPr>
            </a:br>
            <a:endParaRPr lang="th-TH" sz="4400" b="1">
              <a:solidFill>
                <a:schemeClr val="hlink"/>
              </a:solidFill>
            </a:endParaRP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679450"/>
          </a:xfrm>
        </p:spPr>
        <p:txBody>
          <a:bodyPr>
            <a:normAutofit fontScale="90000"/>
          </a:bodyPr>
          <a:lstStyle/>
          <a:p>
            <a:r>
              <a:rPr lang="th-TH" sz="4800" b="1"/>
              <a:t>ปัญหาของช่องทางการจัดจำหน่าย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  <p:bldP spid="8089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1979613" y="1600200"/>
            <a:ext cx="6859587" cy="4495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th-TH" sz="4400" b="1">
                <a:solidFill>
                  <a:schemeClr val="hlink"/>
                </a:solidFill>
              </a:rPr>
              <a:t>แนวคิด</a:t>
            </a:r>
          </a:p>
          <a:p>
            <a:pPr>
              <a:buFont typeface="Wingdings" pitchFamily="2" charset="2"/>
              <a:buNone/>
            </a:pPr>
            <a:r>
              <a:rPr lang="th-TH" sz="4400" b="1">
                <a:solidFill>
                  <a:schemeClr val="hlink"/>
                </a:solidFill>
              </a:rPr>
              <a:t>		การโฆษณาเป็นส่วนหนึ่งของการส่งเสริมการขาย การโฆษณาจะช่วยให้การติดต่อระหว่างผู้ผลิตกับผู้บริโภคเป็นไปอย่างมีประสิทธิภาพ เพราะสามารถให้ข้อมูลเกี่ยวกับสินค้าได้ ชัดจน สามารถนำไปเปรียบเทียบกับคู่แข่งขันได้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228600"/>
            <a:ext cx="700405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5400" b="1"/>
              <a:t>หน่วยที่ ๔ การโฆษณาและการส่งเสริมการขาย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  <p:bldP spid="8192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1763713" y="1268413"/>
            <a:ext cx="7075487" cy="4827587"/>
          </a:xfrm>
        </p:spPr>
        <p:txBody>
          <a:bodyPr>
            <a:normAutofit fontScale="92500"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>
                <a:solidFill>
                  <a:schemeClr val="hlink"/>
                </a:solidFill>
              </a:rPr>
              <a:t>ความหมายและความสำคัญของการโฆษณา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>
                <a:solidFill>
                  <a:schemeClr val="hlink"/>
                </a:solidFill>
              </a:rPr>
              <a:t>วัตถุประสงค์ของการโฆษณา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>
                <a:solidFill>
                  <a:schemeClr val="hlink"/>
                </a:solidFill>
              </a:rPr>
              <a:t>ประเภทของการโฆษณา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>
                <a:solidFill>
                  <a:schemeClr val="hlink"/>
                </a:solidFill>
              </a:rPr>
              <a:t>สื่อใช้ในการโฆษณา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>
                <a:solidFill>
                  <a:schemeClr val="hlink"/>
                </a:solidFill>
              </a:rPr>
              <a:t>ความหมายและความสำคัญของการส่งเสริมการขาย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>
                <a:solidFill>
                  <a:schemeClr val="hlink"/>
                </a:solidFill>
              </a:rPr>
              <a:t>วัตถุประสงค์และเป้าหมายของการส่งเสริมการขาย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>
                <a:solidFill>
                  <a:schemeClr val="hlink"/>
                </a:solidFill>
              </a:rPr>
              <a:t>ประเภทและวิธีการส่งเสริมการขาย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823913"/>
          </a:xfrm>
        </p:spPr>
        <p:txBody>
          <a:bodyPr/>
          <a:lstStyle/>
          <a:p>
            <a:r>
              <a:rPr lang="th-TH" sz="4800" b="1"/>
              <a:t>สาระการเรียนรู้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  <p:bldP spid="8294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836613"/>
            <a:ext cx="7796212" cy="5259387"/>
          </a:xfrm>
        </p:spPr>
        <p:txBody>
          <a:bodyPr>
            <a:normAutofit fontScale="92500"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>
                <a:solidFill>
                  <a:schemeClr val="hlink"/>
                </a:solidFill>
              </a:rPr>
              <a:t>อธิบายความหมายและความสำคัญของการโฆษณาได้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>
                <a:solidFill>
                  <a:schemeClr val="hlink"/>
                </a:solidFill>
              </a:rPr>
              <a:t>บอกวัตถุประสงค์ของการโฆษณาได้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>
                <a:solidFill>
                  <a:schemeClr val="hlink"/>
                </a:solidFill>
              </a:rPr>
              <a:t>บอกประเภทของการโฆษณาได้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>
                <a:solidFill>
                  <a:schemeClr val="hlink"/>
                </a:solidFill>
              </a:rPr>
              <a:t>บอกชนิดของสื่อที่ใช้ในการโฆษณาได้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>
                <a:solidFill>
                  <a:schemeClr val="hlink"/>
                </a:solidFill>
              </a:rPr>
              <a:t>บอกความหมายและความสำคัญของการส่งเสริมการขายได้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>
                <a:solidFill>
                  <a:schemeClr val="hlink"/>
                </a:solidFill>
              </a:rPr>
              <a:t>บอกวัตถุประสงค์และเป้าหมายของการส่งเสริมการขายได้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>
                <a:solidFill>
                  <a:schemeClr val="hlink"/>
                </a:solidFill>
              </a:rPr>
              <a:t>บอกประเภทและวิธีการส่งเสริมการขายได้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752475"/>
          </a:xfrm>
        </p:spPr>
        <p:txBody>
          <a:bodyPr>
            <a:normAutofit fontScale="90000"/>
          </a:bodyPr>
          <a:lstStyle/>
          <a:p>
            <a:r>
              <a:rPr lang="th-TH" sz="4800" b="1"/>
              <a:t>ผลการเรียนรู้ที่คาดหวัง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  <p:bldP spid="8397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600200"/>
            <a:ext cx="7867650" cy="44958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</a:pPr>
            <a:r>
              <a:rPr lang="th-TH" sz="4400" b="1">
                <a:solidFill>
                  <a:schemeClr val="hlink"/>
                </a:solidFill>
              </a:rPr>
              <a:t>การโฆษณา หมายถึง</a:t>
            </a:r>
            <a:r>
              <a:rPr lang="th-TH" sz="4400" b="1"/>
              <a:t> การสื่อสารข้อมูลข่าวสารเกี่ยวกับสินค้าหรือบริการไปยังกลุ่มลูกค้าที่มีกระจัดกระจายจำนวนมากในเวลาอันรวดเร็วการใช้สื่อประเภทต่างๆ อาจเน้นการเสนอขายสินค้าบริการหรือแนวความคิดซึ่งอยู่ในรูปของการแจ้งข่าวสารการจูงใจหรือกระตุ้นให้เกิดความต้องการในสินค้านั้นๆ</a:t>
            </a: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28600"/>
            <a:ext cx="7796212" cy="1219200"/>
          </a:xfrm>
        </p:spPr>
        <p:txBody>
          <a:bodyPr>
            <a:normAutofit fontScale="90000"/>
          </a:bodyPr>
          <a:lstStyle/>
          <a:p>
            <a:r>
              <a:rPr lang="th-TH" sz="4400" b="1"/>
              <a:t>ความหมายของการโฆษณา</a:t>
            </a:r>
            <a:r>
              <a:rPr lang="th-TH" sz="4000" b="1"/>
              <a:t> (</a:t>
            </a:r>
            <a:r>
              <a:rPr lang="en-US" sz="4000" b="1"/>
              <a:t>Advertising</a:t>
            </a:r>
            <a:r>
              <a:rPr lang="th-TH" sz="4000" b="1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  <p:bldP spid="8499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1835150" y="981075"/>
            <a:ext cx="7004050" cy="5114925"/>
          </a:xfrm>
        </p:spPr>
        <p:txBody>
          <a:bodyPr>
            <a:normAutofit lnSpcReduction="10000"/>
          </a:bodyPr>
          <a:lstStyle/>
          <a:p>
            <a:r>
              <a:rPr lang="th-TH" sz="3600" b="1">
                <a:solidFill>
                  <a:schemeClr val="hlink"/>
                </a:solidFill>
              </a:rPr>
              <a:t>เพื่อนำผลิตภัณฑ์ใหม่เข้าสู่ตลาด</a:t>
            </a:r>
          </a:p>
          <a:p>
            <a:r>
              <a:rPr lang="th-TH" sz="3600" b="1">
                <a:solidFill>
                  <a:schemeClr val="hlink"/>
                </a:solidFill>
              </a:rPr>
              <a:t>เพื่อเพิ่มการใช้สินค้าของผู้บริโภค</a:t>
            </a:r>
          </a:p>
          <a:p>
            <a:r>
              <a:rPr lang="th-TH" sz="3600" b="1">
                <a:solidFill>
                  <a:schemeClr val="hlink"/>
                </a:solidFill>
              </a:rPr>
              <a:t>เพื่อเพิ่มยอดขาย</a:t>
            </a:r>
          </a:p>
          <a:p>
            <a:r>
              <a:rPr lang="th-TH" sz="3600" b="1">
                <a:solidFill>
                  <a:schemeClr val="hlink"/>
                </a:solidFill>
              </a:rPr>
              <a:t>เพื่อสร้างภาพพจน์ของบริษัท</a:t>
            </a:r>
          </a:p>
          <a:p>
            <a:r>
              <a:rPr lang="th-TH" sz="3600" b="1">
                <a:solidFill>
                  <a:schemeClr val="hlink"/>
                </a:solidFill>
              </a:rPr>
              <a:t>เพื่อป้องกันไม่ให้ลูกค้าหันไปซื้อสินค้าของคู่แข่งขัน</a:t>
            </a:r>
          </a:p>
          <a:p>
            <a:r>
              <a:rPr lang="th-TH" sz="3600" b="1">
                <a:solidFill>
                  <a:schemeClr val="hlink"/>
                </a:solidFill>
              </a:rPr>
              <a:t>เพื่อให้ความรู้ความเข้าใจแก่ผู้บริโภค</a:t>
            </a:r>
          </a:p>
          <a:p>
            <a:r>
              <a:rPr lang="th-TH" sz="3600" b="1">
                <a:solidFill>
                  <a:schemeClr val="hlink"/>
                </a:solidFill>
              </a:rPr>
              <a:t>เพื่อสนับสนุนวิธีการขายอย่างอื่น</a:t>
            </a:r>
          </a:p>
          <a:p>
            <a:r>
              <a:rPr lang="th-TH" sz="3600" b="1">
                <a:solidFill>
                  <a:schemeClr val="hlink"/>
                </a:solidFill>
              </a:rPr>
              <a:t>เพื่อเข้าถึงลูกค้าที่อยู่ห่างไกลได้</a:t>
            </a: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896938"/>
          </a:xfrm>
        </p:spPr>
        <p:txBody>
          <a:bodyPr/>
          <a:lstStyle/>
          <a:p>
            <a:r>
              <a:rPr lang="th-TH" sz="4800" b="1"/>
              <a:t>วัตถุประสงค์ของการโฆษณา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  <p:bldP spid="860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981075"/>
            <a:ext cx="7867650" cy="5114925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h-TH" sz="4000" b="1">
                <a:solidFill>
                  <a:schemeClr val="hlink"/>
                </a:solidFill>
              </a:rPr>
              <a:t>อธิบายความหมายและความสำคัญของการขาย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h-TH" sz="4000" b="1">
                <a:solidFill>
                  <a:schemeClr val="hlink"/>
                </a:solidFill>
              </a:rPr>
              <a:t>อธิบายแนวความคิดเกี่ยวกับการขายได้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h-TH" sz="4000" b="1">
                <a:solidFill>
                  <a:schemeClr val="hlink"/>
                </a:solidFill>
              </a:rPr>
              <a:t>อธิบายหน้าที่ของการขายได้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h-TH" sz="4000" b="1">
                <a:solidFill>
                  <a:schemeClr val="hlink"/>
                </a:solidFill>
              </a:rPr>
              <a:t>อธิบายถึงความหมาย และความสำคัญของการตลาดได้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h-TH" sz="4000" b="1">
                <a:solidFill>
                  <a:schemeClr val="hlink"/>
                </a:solidFill>
              </a:rPr>
              <a:t>อธิบายแนวความคิดเกี่ยวกับการตลาดได้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h-TH" sz="4000" b="1">
                <a:solidFill>
                  <a:schemeClr val="hlink"/>
                </a:solidFill>
              </a:rPr>
              <a:t>อธิบายหน้าที่ของการตลาดได้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h-TH" sz="4000" b="1">
                <a:solidFill>
                  <a:schemeClr val="hlink"/>
                </a:solidFill>
              </a:rPr>
              <a:t>อธิบายความสัมพันธ์ระหว่างการตลาดและการขายได้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896938"/>
          </a:xfrm>
        </p:spPr>
        <p:txBody>
          <a:bodyPr>
            <a:normAutofit fontScale="90000"/>
          </a:bodyPr>
          <a:lstStyle/>
          <a:p>
            <a:pPr algn="ctr"/>
            <a:r>
              <a:rPr lang="th-TH" sz="5400" b="1">
                <a:effectLst/>
              </a:rPr>
              <a:t>ผลการเรียนรู้ที่คาดหวัง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  <p:bldP spid="5017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341438"/>
            <a:ext cx="6400800" cy="4754562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การโฆษณาระดับชาติ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การโฆษณาเพื่อการขายปลีก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การโฆษณาสินค้าที่ใช้ในกิจกรรมอุตสาหกรรม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การโฆษณาเพื่อการค้า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การโฆษณากับบุคคลเฉพาะอาชีพ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การโฆษณาเพื่อสร้างภาพลักษณ์หรือการโฆษณาเพื่อสังคม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การโฆษณาเพื่อขายสินค้าทางไปรษณีย์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1112838"/>
          </a:xfrm>
        </p:spPr>
        <p:txBody>
          <a:bodyPr/>
          <a:lstStyle/>
          <a:p>
            <a:r>
              <a:rPr lang="th-TH" sz="6000" b="1"/>
              <a:t>ประเภทของการโฆษณา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  <p:bldP spid="8704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1785918" y="1714488"/>
            <a:ext cx="6400800" cy="4754562"/>
          </a:xfrm>
        </p:spPr>
        <p:txBody>
          <a:bodyPr>
            <a:normAutofit fontScale="92500" lnSpcReduction="20000"/>
          </a:bodyPr>
          <a:lstStyle/>
          <a:p>
            <a:r>
              <a:rPr lang="th-TH" sz="4000" b="1" dirty="0"/>
              <a:t>สื่อบุคคล</a:t>
            </a:r>
          </a:p>
          <a:p>
            <a:r>
              <a:rPr lang="th-TH" sz="4000" b="1" dirty="0"/>
              <a:t>สื่อสิ่งพิมพ์</a:t>
            </a:r>
          </a:p>
          <a:p>
            <a:r>
              <a:rPr lang="th-TH" sz="4000" b="1" dirty="0"/>
              <a:t>สื่อมวลชน</a:t>
            </a:r>
          </a:p>
          <a:p>
            <a:r>
              <a:rPr lang="th-TH" sz="4000" b="1" dirty="0"/>
              <a:t>สื่อโฆษณากลางแจ้งและสื่อทางยานพาหนะ</a:t>
            </a:r>
          </a:p>
          <a:p>
            <a:r>
              <a:rPr lang="th-TH" sz="4000" b="1" dirty="0"/>
              <a:t>สื่อโสตทัศน์</a:t>
            </a:r>
          </a:p>
          <a:p>
            <a:r>
              <a:rPr lang="th-TH" sz="4000" b="1" dirty="0"/>
              <a:t>สื่อโฆษณาโดยใช้ไปรษณีย์อิเลคทรอนิกส์และสื่อคอมพิวเตอร์เชื่อมตรงและอินเตอร์เน็ต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5400" b="1"/>
              <a:t>สื่อที่ใช้โฆษณา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  <p:bldP spid="8806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sz="4000" b="1"/>
              <a:t>ตลาดเป้าหมาย</a:t>
            </a:r>
          </a:p>
          <a:p>
            <a:r>
              <a:rPr lang="th-TH" sz="4000" b="1"/>
              <a:t>ลักษณะของสินค้า</a:t>
            </a:r>
          </a:p>
          <a:p>
            <a:r>
              <a:rPr lang="th-TH" sz="4000" b="1"/>
              <a:t>การกระจายสินค้า</a:t>
            </a:r>
          </a:p>
          <a:p>
            <a:r>
              <a:rPr lang="th-TH" sz="4000" b="1"/>
              <a:t>จังหวะเวลาและความถี่ของการโฆษณา</a:t>
            </a:r>
          </a:p>
          <a:p>
            <a:r>
              <a:rPr lang="th-TH" sz="4000" b="1"/>
              <a:t>คู่แข่งขัน</a:t>
            </a:r>
          </a:p>
          <a:p>
            <a:r>
              <a:rPr lang="th-TH" sz="4000" b="1"/>
              <a:t>อายุของสื่อ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600" b="1"/>
              <a:t>การเลือกใช้สื่อขึ้นอยู่กับ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  <p:bldP spid="8909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th-TH" sz="3600" b="1"/>
              <a:t>หมายถึง กิจกรรมการส่งเสริมการตลาดที่จะจูงใจหรือกระตุ้นให้ผู้บริโภคมีความต้องการสินค้าและบริการเพิ่มขึ้นในระยะเวลาสั้นโดยมวัตถุประสงค์เพื่อ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การติดต่อสื่อสาร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เสนอสิ่งจูงใจ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สนับสนุนและใช้ร่วมกับการโฆษณาและกิจกรรมการขาย</a:t>
            </a: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6000" b="1"/>
              <a:t>การส่งเสริมการขาย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sz="4000" b="1">
                <a:solidFill>
                  <a:schemeClr val="hlink"/>
                </a:solidFill>
              </a:rPr>
              <a:t>การส่งเสริมการขายสู่ผู้บริโภค เช่น การลดราคา การแจกสินค้าตัวอย่าง</a:t>
            </a:r>
          </a:p>
          <a:p>
            <a:r>
              <a:rPr lang="th-TH" sz="4000" b="1">
                <a:solidFill>
                  <a:schemeClr val="hlink"/>
                </a:solidFill>
              </a:rPr>
              <a:t>การส่งเสริมการขายสู่พ่อค้าคนกลาง เช่น การให้ส่วนลด การประชุมผู้ค้า</a:t>
            </a:r>
          </a:p>
          <a:p>
            <a:r>
              <a:rPr lang="th-TH" sz="4000" b="1">
                <a:solidFill>
                  <a:schemeClr val="hlink"/>
                </a:solidFill>
              </a:rPr>
              <a:t>การส่งเสริมการขายสู่พนักงานขาย เช่น การให้รางวับ การให้โบนัส การอบรม</a:t>
            </a: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sz="4800" b="1"/>
              <a:t>ประเภทและวิธีการส่งเสริมการขายแบ่งออกเป็น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1619250" y="1600200"/>
            <a:ext cx="7219950" cy="4495800"/>
          </a:xfrm>
        </p:spPr>
        <p:txBody>
          <a:bodyPr>
            <a:normAutofit/>
          </a:bodyPr>
          <a:lstStyle/>
          <a:p>
            <a:r>
              <a:rPr lang="th-TH" sz="4400" b="1">
                <a:solidFill>
                  <a:schemeClr val="hlink"/>
                </a:solidFill>
              </a:rPr>
              <a:t>แนวคิด</a:t>
            </a:r>
          </a:p>
          <a:p>
            <a:pPr lvl="1">
              <a:buFont typeface="Wingdings" pitchFamily="2" charset="2"/>
              <a:buNone/>
            </a:pPr>
            <a:r>
              <a:rPr lang="th-TH" sz="4000" b="1">
                <a:solidFill>
                  <a:schemeClr val="hlink"/>
                </a:solidFill>
              </a:rPr>
              <a:t>การนำเสนองานขายสินค้าหรือบริการนั้น ผู้ขายจำเป็นต้องศึกษาถึงรายละเอียดในตัวสินค้าหรือบริการเป็นอย่างดีเสียก่อนที่จะถ่ายทอดไปยังบุคคลอื่นหรือกลุ่มเป้าหมาย เพื่อจะได้ไม่เกิดความสับสนในคุณสมบัติของตัวสินค้าหรือบริการนั้น</a:t>
            </a:r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/>
              <a:t>หน่วยที่ ๕ ความรู้เกี่ยวกับผลิตภัณฑ์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125538"/>
            <a:ext cx="6400800" cy="4970462"/>
          </a:xfrm>
        </p:spPr>
        <p:txBody>
          <a:bodyPr>
            <a:normAutofit lnSpcReduction="10000"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/>
              <a:t>ความหมายเกี่ยวกับผลิตภัณฑ์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/>
              <a:t>ความสำคัญของการมีความรู้เกี่ยวกับผลิตภัณฑ์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/>
              <a:t>รายละเอียดเกี่ยวกับผลิตภัณฑ์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/>
              <a:t>ประเภทของผลิตภัณฑ์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/>
              <a:t>องค์ประกอบของผลิตภัณฑ์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/>
              <a:t>ส่วนประสมของผลิตภัณฑ์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/>
              <a:t>แหล่งความรู้เกี่ยวกับผลิตภัณฑ์</a:t>
            </a: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6000" b="1"/>
              <a:t>สาระการเรียนรู้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  <p:bldP spid="9318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อธิบายความหมายและความสำคัญของการมีความรู้เกี่ยวกับผลิตภัณฑ์ได้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อธิบายรายละเอียดที่เกี่ยวกับผลิตภัณฑ์ได้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อธิบายประเภทของผลิตภัณฑ์ได้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อธิบายส่วนประสมของผลิตภัณฑ์ได้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อธิบายองค์ประกอบของผลิตภัณฑ์ได้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อธิบายแหล่งความรู้เกี่ยวกับผลิตภัณฑ์ได้</a:t>
            </a: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/>
              <a:t>ผลการเรียนรู้ที่คาดหวัง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  <p:bldP spid="9421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h-TH" sz="4800" b="1"/>
              <a:t>หมายถึง สิ่งที่เสนอแก่ตาด เพื่อการรู้จัก การเป็นเจ้าของ การใช้หรือการบริโภคและสามารถตอบสนองความต้องการของตลาดได้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/>
              <a:t>ผลิตภัณฑ์ (</a:t>
            </a:r>
            <a:r>
              <a:rPr lang="en-US" sz="5400" b="1"/>
              <a:t>Product</a:t>
            </a:r>
            <a:r>
              <a:rPr lang="th-TH" sz="5400" b="1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  <p:bldP spid="95235" grpId="1" build="p"/>
      <p:bldP spid="9523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h-TH" sz="3600" b="1"/>
              <a:t>ประวัติของผลิตภัณฑ์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h-TH" sz="3600" b="1"/>
              <a:t>ส่วนประกอบของผลิตภัณฑ์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h-TH" sz="3600" b="1"/>
              <a:t>กรรมวิธีการผลิตหรือกระบวนการผลิต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h-TH" sz="3600" b="1"/>
              <a:t>รูปร่างของผลิตภัณฑ์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h-TH" sz="3600" b="1"/>
              <a:t>คุณภาพของผลิตภัณฑ์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h-TH" sz="3600" b="1"/>
              <a:t>วิธีการใช้และการระวังรักษา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h-TH" sz="3600" b="1"/>
              <a:t>ประโยชน์ของผลิตภัณฑ์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h-TH" sz="3600" b="1"/>
              <a:t>บริการที่ลูกค้าจะได้รับ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sz="4800" b="1"/>
              <a:t>ความสำคัญของความรู้เกี่ยวกับผลิตภัณฑ์มีดังนี้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98" decel="1000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98" decel="1000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98" decel="100000" fill="hold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98" decel="100000" fill="hold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  <p:bldP spid="962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476375" y="1600200"/>
            <a:ext cx="7362825" cy="4495800"/>
          </a:xfrm>
        </p:spPr>
        <p:txBody>
          <a:bodyPr>
            <a:normAutofit lnSpcReduction="10000"/>
          </a:bodyPr>
          <a:lstStyle/>
          <a:p>
            <a:r>
              <a:rPr lang="th-TH" sz="4400" b="1">
                <a:effectLst/>
              </a:rPr>
              <a:t>ความหมายของการขาย</a:t>
            </a:r>
          </a:p>
          <a:p>
            <a:pPr>
              <a:buFont typeface="Wingdings" pitchFamily="2" charset="2"/>
              <a:buNone/>
            </a:pPr>
            <a:r>
              <a:rPr lang="th-TH" sz="4400" b="1">
                <a:effectLst/>
              </a:rPr>
              <a:t>	</a:t>
            </a:r>
            <a:r>
              <a:rPr lang="th-TH" sz="4400" b="1">
                <a:solidFill>
                  <a:schemeClr val="hlink"/>
                </a:solidFill>
                <a:effectLst/>
              </a:rPr>
              <a:t>การขาย หมายถึง</a:t>
            </a:r>
            <a:r>
              <a:rPr lang="th-TH" sz="4400" b="1">
                <a:effectLst/>
              </a:rPr>
              <a:t> กระบวนการประสานงานโดยใช้วิธีการสื่อสารทุกรูปแบบ เพื่อเป็นการเสนอข้อมูลเกี่ยวกับสินค้าและบริการอันจะเกิดแรงจูงใจให้ลูกค้าสามารถตัดสินใจซื้อสินค้าด้วยความมั่นใจ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228600"/>
            <a:ext cx="7291387" cy="1219200"/>
          </a:xfrm>
        </p:spPr>
        <p:txBody>
          <a:bodyPr>
            <a:normAutofit fontScale="90000"/>
          </a:bodyPr>
          <a:lstStyle/>
          <a:p>
            <a:r>
              <a:rPr lang="th-TH" sz="4800" b="1">
                <a:solidFill>
                  <a:schemeClr val="hlink"/>
                </a:solidFill>
              </a:rPr>
              <a:t>ความหมายและความสำคัญของการขาย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  <p:bldP spid="5120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sz="4000" b="1"/>
              <a:t>ผลิตภัณฑ์บริโภค (</a:t>
            </a:r>
            <a:r>
              <a:rPr lang="en-US" sz="4000" b="1"/>
              <a:t>Consumer Product</a:t>
            </a:r>
            <a:r>
              <a:rPr lang="th-TH" sz="4000" b="1"/>
              <a:t>)</a:t>
            </a:r>
          </a:p>
          <a:p>
            <a:r>
              <a:rPr lang="th-TH" sz="4000" b="1"/>
              <a:t>ผลิตภัณฑ์อุตสาหกรรม (</a:t>
            </a:r>
            <a:r>
              <a:rPr lang="en-US" sz="4000" b="1"/>
              <a:t>Industrial Product</a:t>
            </a:r>
            <a:r>
              <a:rPr lang="th-TH" sz="4000" b="1"/>
              <a:t>)</a:t>
            </a: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4400" b="1"/>
              <a:t>ประเภทของผลิตภัณฑ์ แบ่งเป็น </a:t>
            </a:r>
            <a:r>
              <a:rPr lang="en-US" sz="4400" b="1"/>
              <a:t>2</a:t>
            </a:r>
            <a:r>
              <a:rPr lang="th-TH" sz="4400" b="1"/>
              <a:t> ประเภท คือ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  <p:bldP spid="9728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sz="4400"/>
              <a:t>สายผลิตภัณฑ์ (</a:t>
            </a:r>
            <a:r>
              <a:rPr lang="en-US" sz="4400"/>
              <a:t>Product Line</a:t>
            </a:r>
            <a:r>
              <a:rPr lang="th-TH" sz="4400"/>
              <a:t>)</a:t>
            </a:r>
          </a:p>
          <a:p>
            <a:r>
              <a:rPr lang="th-TH" sz="4400"/>
              <a:t>รายการผลิตภัณฑ์ (</a:t>
            </a:r>
            <a:r>
              <a:rPr lang="en-US" sz="4400"/>
              <a:t>Product Item</a:t>
            </a:r>
            <a:r>
              <a:rPr lang="th-TH" sz="4400"/>
              <a:t>)</a:t>
            </a:r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sz="4400" b="1"/>
              <a:t>ส่วนประสมของผลิตภัณฑ์ (</a:t>
            </a:r>
            <a:r>
              <a:rPr lang="en-US" sz="4400" b="1"/>
              <a:t>Product Mix</a:t>
            </a:r>
            <a:r>
              <a:rPr lang="th-TH" sz="4400" b="1"/>
              <a:t>) ประกอบด้วย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  <p:bldP spid="9830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sz="4400" b="1">
                <a:solidFill>
                  <a:schemeClr val="hlink"/>
                </a:solidFill>
              </a:rPr>
              <a:t>ผลิตภัณฑ์หลัก</a:t>
            </a:r>
          </a:p>
          <a:p>
            <a:r>
              <a:rPr lang="th-TH" sz="4400" b="1">
                <a:solidFill>
                  <a:schemeClr val="hlink"/>
                </a:solidFill>
              </a:rPr>
              <a:t>รูปลักษณะผลิตภัณฑ์</a:t>
            </a:r>
          </a:p>
          <a:p>
            <a:r>
              <a:rPr lang="th-TH" sz="4400" b="1">
                <a:solidFill>
                  <a:schemeClr val="hlink"/>
                </a:solidFill>
              </a:rPr>
              <a:t>ผลิตภัณฑ์ควบ</a:t>
            </a:r>
          </a:p>
          <a:p>
            <a:r>
              <a:rPr lang="th-TH" sz="4400" b="1">
                <a:solidFill>
                  <a:schemeClr val="hlink"/>
                </a:solidFill>
              </a:rPr>
              <a:t>ศักยภาพเกี่ยวกับผลิตภัณฑ์</a:t>
            </a: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sz="4400" b="1"/>
              <a:t>องค์ประกอบของผลิตภัณฑ์ (</a:t>
            </a:r>
            <a:r>
              <a:rPr lang="en-US" sz="4400" b="1"/>
              <a:t>Product Component</a:t>
            </a:r>
            <a:r>
              <a:rPr lang="th-TH" sz="4400" b="1"/>
              <a:t>)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/>
      <p:bldP spid="99330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b="1"/>
              <a:t>ฉากหรือกล่องตัวผลิตภัณฑ์</a:t>
            </a:r>
          </a:p>
          <a:p>
            <a:r>
              <a:rPr lang="th-TH" b="1"/>
              <a:t>แฟ้มขาย</a:t>
            </a:r>
          </a:p>
          <a:p>
            <a:r>
              <a:rPr lang="th-TH" b="1"/>
              <a:t>คู่มือขาย</a:t>
            </a:r>
          </a:p>
          <a:p>
            <a:r>
              <a:rPr lang="th-TH" b="1"/>
              <a:t>คู่มือสินค้า</a:t>
            </a:r>
          </a:p>
          <a:p>
            <a:r>
              <a:rPr lang="th-TH" b="1"/>
              <a:t>การอบรมจากองค์กรธุรกิจ หรือสถาบันทางธุรกิจต่างๆ</a:t>
            </a:r>
          </a:p>
          <a:p>
            <a:r>
              <a:rPr lang="th-TH" b="1"/>
              <a:t>สื่อมวลชนต่าง ๆ</a:t>
            </a:r>
          </a:p>
          <a:p>
            <a:r>
              <a:rPr lang="th-TH" b="1"/>
              <a:t>เอกสารสิ่งพิมพ์ทางด้านธุรกิจ</a:t>
            </a:r>
          </a:p>
          <a:p>
            <a:r>
              <a:rPr lang="th-TH" b="1"/>
              <a:t>การสอบถามจากผู้ซื้อ</a:t>
            </a: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/>
              <a:t>แหล่งความรู้เกี่ยวกับผลิตภัณฑ์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  <p:bldP spid="10035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th-TH" sz="4000" b="1">
                <a:solidFill>
                  <a:schemeClr val="hlink"/>
                </a:solidFill>
              </a:rPr>
              <a:t>แนวคิด</a:t>
            </a:r>
          </a:p>
          <a:p>
            <a:pPr>
              <a:buFont typeface="Wingdings" pitchFamily="2" charset="2"/>
              <a:buNone/>
            </a:pPr>
            <a:r>
              <a:rPr lang="th-TH" sz="4000" b="1">
                <a:solidFill>
                  <a:schemeClr val="hlink"/>
                </a:solidFill>
              </a:rPr>
              <a:t>	พนักงานขายเป็นผู้ที่ใกล้ชิดกับลูกค้ามากที่สุดและถ่ายทอดตัวสินค้าไปยังลูกค้า ดังนั้นลูกค้าจะซื้อสินค้าหรือไม่นั้น พนักงานขายจำเป็นต้องศึกษาข้อมูลที่เกี่ยวกับลูกค้าจะได้ทราบถึงลักษณะและความต้องการที่แท้จริงของลูกค้าแต่ละบุคคลมีความต้องการที่แตกต่างกันอย่างไร</a:t>
            </a:r>
          </a:p>
          <a:p>
            <a:pPr>
              <a:buFont typeface="Wingdings" pitchFamily="2" charset="2"/>
              <a:buNone/>
            </a:pPr>
            <a:endParaRPr lang="th-TH" sz="4000" b="1">
              <a:solidFill>
                <a:schemeClr val="hlink"/>
              </a:solidFill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/>
              <a:t>หน่วยที่ ๖ ความรู้เกี่ยวกับผลิตภัณฑ์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013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/>
      <p:bldP spid="101378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125538"/>
            <a:ext cx="6400800" cy="4970462"/>
          </a:xfrm>
        </p:spPr>
        <p:txBody>
          <a:bodyPr>
            <a:normAutofit fontScale="92500"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ความหมายและประเภทของลูกค้า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พฤติกรรมของลูกคาหรือพฤติกรรมของผู้บริโภค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ความต้องการและแรงจูงใจในการซื้อสินค้า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ปัจจัยภายในและภายนอกที่มีผลกระทบต่อพฤติกรรมการซื้อ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กระบวนการตัดสินใจซื้อสินค้าของลูกค้า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สาเหตุของการตัดสินใจซื้อสินค้าของลูกค้า</a:t>
            </a: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6000" b="1"/>
              <a:t>สาระการเรียนรู้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98" decel="1000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98" decel="1000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/>
      <p:bldP spid="10240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1258888" y="1268413"/>
            <a:ext cx="7580312" cy="4827587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อธิบายความหมายและประเภทของลูกค้าได้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อธิบายถึงพฤติกรรมของลูกค้าได้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อธิบายถึงความต้องการและแรงจูงใจในการซื้อของลูกค้าได้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อธิบายถึงปัจจัยภายในและปัจจัยภายนอกที่มีผลกระทบต่อพฤติกรรมการซื้อของลูกค้าได้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อธิบายถึงกระบวนการตัดสินใจซื้อสินค้าของลูกค้าได้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3600" b="1"/>
              <a:t>วิเคราะห์หาสาเหตุของการตัดสินใจซื้อสินค้าของลูกค้าได้</a:t>
            </a: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/>
              <a:t>ผลการเรียนรู้ที่คาดหวัง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/>
      <p:bldP spid="10342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1403350" y="1600200"/>
            <a:ext cx="7435850" cy="44958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</a:pPr>
            <a:r>
              <a:rPr lang="th-TH" sz="4400" b="1"/>
              <a:t>ลูกค้า (</a:t>
            </a:r>
            <a:r>
              <a:rPr lang="en-US" sz="4400" b="1"/>
              <a:t>Customer</a:t>
            </a:r>
            <a:r>
              <a:rPr lang="th-TH" sz="4400" b="1"/>
              <a:t>) หมายถึง ผู้ที่ได้ทำการซื้อสินค้าหรือคาดว่าจะซื้อสินค้าของธุรกิจ</a:t>
            </a:r>
          </a:p>
          <a:p>
            <a:pPr>
              <a:buFont typeface="Wingdings" pitchFamily="2" charset="2"/>
              <a:buNone/>
            </a:pPr>
            <a:r>
              <a:rPr lang="th-TH" sz="4400" b="1"/>
              <a:t>พฤติกรรมผู้บริโภค (</a:t>
            </a:r>
            <a:r>
              <a:rPr lang="en-US" sz="4400" b="1"/>
              <a:t>Consumer Behavior</a:t>
            </a:r>
            <a:r>
              <a:rPr lang="th-TH" sz="4400" b="1"/>
              <a:t>) หมายถึง พฤติกรรมซึ่งบุคคลทำการค้นหา การซื้อ การใช้การประเมินผล และการใช้จ่ายในผลิตภัณฑ์และบริการ</a:t>
            </a: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/>
              <a:t>ความหมายและประเภทของลูกค้า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  <p:bldP spid="104450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sz="4400" b="1"/>
              <a:t>การจูงใจซื้อด้วยเหตุผล (</a:t>
            </a:r>
            <a:r>
              <a:rPr lang="en-US" sz="4400" b="1"/>
              <a:t>Rational Motivation</a:t>
            </a:r>
            <a:r>
              <a:rPr lang="th-TH" sz="4400" b="1"/>
              <a:t>)</a:t>
            </a:r>
          </a:p>
          <a:p>
            <a:r>
              <a:rPr lang="th-TH" sz="4400" b="1"/>
              <a:t>การจูงใจซื้อด้วยอารมณ์ (</a:t>
            </a:r>
            <a:r>
              <a:rPr lang="en-US" sz="4400" b="1"/>
              <a:t>Emotional Motivation</a:t>
            </a:r>
            <a:r>
              <a:rPr lang="th-TH" sz="4400" b="1"/>
              <a:t>)</a:t>
            </a: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sz="4400" b="1"/>
              <a:t>การจูงใจ (</a:t>
            </a:r>
            <a:r>
              <a:rPr lang="en-US" sz="4400" b="1"/>
              <a:t>Motivation</a:t>
            </a:r>
            <a:r>
              <a:rPr lang="th-TH" sz="4400" b="1"/>
              <a:t>) ในการซื้อสินค้า มี </a:t>
            </a:r>
            <a:r>
              <a:rPr lang="en-US" sz="4400" b="1"/>
              <a:t>2</a:t>
            </a:r>
            <a:r>
              <a:rPr lang="th-TH" sz="4400" b="1"/>
              <a:t> ลักษณะ คือ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/>
      <p:bldP spid="105474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/>
              <a:t>ความต้องการด้านกายภาพ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/>
              <a:t>ความต้องการความปลอดภัย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/>
              <a:t>ความต้องการทางด้านสังคม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/>
              <a:t>ความต้องการการยกย่อง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/>
              <a:t>ความต้องการประสบความสำเร็จสูงสุดในชีวิต</a:t>
            </a: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b="1"/>
              <a:t>ทฤษฎีการจูงใจของมาสโลว์ (</a:t>
            </a:r>
            <a:r>
              <a:rPr lang="en-US" b="1"/>
              <a:t>Maslow’s Theory of Motivation</a:t>
            </a:r>
            <a:r>
              <a:rPr lang="th-TH" b="1"/>
              <a:t>) มีลำดับขั้นความต้องการ </a:t>
            </a:r>
            <a:r>
              <a:rPr lang="en-US" b="1"/>
              <a:t>5</a:t>
            </a:r>
            <a:r>
              <a:rPr lang="th-TH" b="1"/>
              <a:t> ระดับด้วยกัน คือ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/>
      <p:bldP spid="1064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1403350" y="1600200"/>
            <a:ext cx="7435850" cy="4495800"/>
          </a:xfrm>
        </p:spPr>
        <p:txBody>
          <a:bodyPr>
            <a:normAutofit fontScale="92500" lnSpcReduction="20000"/>
          </a:bodyPr>
          <a:lstStyle/>
          <a:p>
            <a:r>
              <a:rPr lang="th-TH" sz="4400" b="1"/>
              <a:t>มีความสำคัญต่อการดำเนินชีวิตประจำวันของมนุษย์</a:t>
            </a:r>
          </a:p>
          <a:p>
            <a:r>
              <a:rPr lang="th-TH" sz="4400" b="1"/>
              <a:t>มีความสำคัญต่อกิจกรรมทางธุรกิจและการค้า</a:t>
            </a:r>
          </a:p>
          <a:p>
            <a:r>
              <a:rPr lang="th-TH" sz="4400" b="1"/>
              <a:t>มีความสำคัญต่อเศรษฐกิจโดยรวมของประเทศ</a:t>
            </a:r>
          </a:p>
          <a:p>
            <a:r>
              <a:rPr lang="th-TH" sz="4400" b="1"/>
              <a:t>มีความสำคัญต่อการพัฒนาคุณภาพชีวิตและสังคมของประเทศ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600" b="1"/>
              <a:t>ความสำคัญของการขาย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  <p:bldP spid="52226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sz="4400" b="1"/>
              <a:t>การตระหนักถึงปัญหาที่เกิดขึ้น</a:t>
            </a:r>
          </a:p>
          <a:p>
            <a:r>
              <a:rPr lang="th-TH" sz="4400" b="1"/>
              <a:t>การค้นหาข้อมูล</a:t>
            </a:r>
          </a:p>
          <a:p>
            <a:r>
              <a:rPr lang="th-TH" sz="4400" b="1"/>
              <a:t>การประเมินทางเลือกต่างๆ</a:t>
            </a:r>
          </a:p>
          <a:p>
            <a:r>
              <a:rPr lang="th-TH" sz="4400" b="1"/>
              <a:t>การซื้อ</a:t>
            </a:r>
          </a:p>
          <a:p>
            <a:r>
              <a:rPr lang="th-TH" sz="4400" b="1"/>
              <a:t>การประเมินผลหลังการซื้อ</a:t>
            </a: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/>
              <a:t>กระบวนการตัดสินใจซื้อของลูกค้า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  <p:bldP spid="107522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sz="4000" b="1"/>
              <a:t>ความสะดุดใจ (</a:t>
            </a:r>
            <a:r>
              <a:rPr lang="en-US" sz="4000" b="1"/>
              <a:t>Attention</a:t>
            </a:r>
            <a:r>
              <a:rPr lang="th-TH" sz="4000" b="1"/>
              <a:t>)</a:t>
            </a:r>
          </a:p>
          <a:p>
            <a:r>
              <a:rPr lang="th-TH" sz="4000" b="1"/>
              <a:t>ความสนใจ (</a:t>
            </a:r>
            <a:r>
              <a:rPr lang="en-US" sz="4000" b="1"/>
              <a:t>Interest</a:t>
            </a:r>
            <a:r>
              <a:rPr lang="th-TH" sz="4000" b="1"/>
              <a:t>)</a:t>
            </a:r>
          </a:p>
          <a:p>
            <a:r>
              <a:rPr lang="th-TH" sz="4000" b="1"/>
              <a:t>ความอยากได้ (</a:t>
            </a:r>
            <a:r>
              <a:rPr lang="en-US" sz="4000" b="1"/>
              <a:t>Desire</a:t>
            </a:r>
            <a:r>
              <a:rPr lang="th-TH" sz="4000" b="1"/>
              <a:t>)</a:t>
            </a:r>
          </a:p>
          <a:p>
            <a:r>
              <a:rPr lang="th-TH" sz="4000" b="1"/>
              <a:t>การตัดสินใจซื้อ (</a:t>
            </a:r>
            <a:r>
              <a:rPr lang="en-US" sz="4000" b="1"/>
              <a:t>Action</a:t>
            </a:r>
            <a:r>
              <a:rPr lang="th-TH" sz="4000" b="1"/>
              <a:t>)</a:t>
            </a:r>
          </a:p>
          <a:p>
            <a:r>
              <a:rPr lang="th-TH" sz="4000" b="1"/>
              <a:t>ความพึงพอใจ (</a:t>
            </a:r>
            <a:r>
              <a:rPr lang="en-US" sz="4000" b="1"/>
              <a:t>Satisfaction</a:t>
            </a:r>
            <a:r>
              <a:rPr lang="th-TH"/>
              <a:t>)</a:t>
            </a: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b="1"/>
              <a:t>ลำดับขั้นตอนการตัดสินใจซื้อที่พนักงานขายต้องพยายามสร้างแรงจูงใจให้เกิดกับลูกค้าตามทฤษฎีของ </a:t>
            </a:r>
            <a:r>
              <a:rPr lang="en-US" b="1"/>
              <a:t>AIDAS </a:t>
            </a:r>
            <a:r>
              <a:rPr lang="th-TH" b="1"/>
              <a:t>มีดังนี้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98" decel="1000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  <p:bldP spid="108546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1692275" y="1484313"/>
            <a:ext cx="7200900" cy="4495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th-TH" sz="4000" b="1"/>
              <a:t>แนวคิด</a:t>
            </a:r>
          </a:p>
          <a:p>
            <a:pPr>
              <a:buFont typeface="Wingdings" pitchFamily="2" charset="2"/>
              <a:buNone/>
            </a:pPr>
            <a:r>
              <a:rPr lang="th-TH" sz="4000" b="1"/>
              <a:t>	ในการปฏิบัติงานขาย พนักงานขายและผู้ประกอบอาชีพการขายจำเป็นจะต้องศึกษารายละเอียดเกี่ยวกับองค์กรหรือหน่วยงานให้ดีก่อนเพราะพนักงานขายทำหน้าที่เป็นตัวแทนในการนำเสนอสินค้า การที่พนักงานขายมีความรู้เกี่ยวกับกิจการจะทำให้พนักงานขายเข้าใจเกี่ยวกับนโยบายอื่น ๆ ของกิจการ</a:t>
            </a: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/>
              <a:t>หน่วยที่ ๗ ความรู้เกี่ยวกับกิจการ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  <p:bldP spid="109570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/>
              <a:t>ความรู้เกี่ยวกับกิจการที่พนักงานขายต้องศึกษา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/>
              <a:t>แหล่งความรู้เกี่ยวกับกิจการ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/>
              <a:t>ประโยชน์ของการมีความรู้เกี่ยวกับกิจการ</a:t>
            </a: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/>
              <a:t>สาระการเรียนรู้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9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2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  <p:bldP spid="110595" grpId="1" build="allAtOnce"/>
      <p:bldP spid="110594" grpId="0"/>
      <p:bldP spid="110594" grpId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sz="4400"/>
              <a:t>อธิบายความรู้เกี่ยวกับกิจการที่พนักงานขายต้องศึกษาได้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/>
              <a:t>สรุปแหล่งความรู้เกี่ยวกับกิจการได้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/>
              <a:t>บอกประโยชน์ของการมีความรู้เกี่ยวกับกิจการได้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/>
              <a:t>ผลการเรียนรู้ที่คาดหวัง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  <p:bldP spid="111618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2051050" y="1600200"/>
            <a:ext cx="6788150" cy="4495800"/>
          </a:xfrm>
        </p:spPr>
        <p:txBody>
          <a:bodyPr>
            <a:normAutofit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>
                <a:solidFill>
                  <a:schemeClr val="folHlink"/>
                </a:solidFill>
              </a:rPr>
              <a:t>ประวัติความเป็นมาของกิจการ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>
                <a:solidFill>
                  <a:schemeClr val="folHlink"/>
                </a:solidFill>
              </a:rPr>
              <a:t>ลักษณะของกิจการ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>
                <a:solidFill>
                  <a:schemeClr val="folHlink"/>
                </a:solidFill>
              </a:rPr>
              <a:t>ลักษณะขององค์การ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th-TH" sz="3600" b="1">
                <a:solidFill>
                  <a:schemeClr val="folHlink"/>
                </a:solidFill>
              </a:rPr>
              <a:t>โครงสร้างของกิจการ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th-TH" sz="3600" b="1">
                <a:solidFill>
                  <a:schemeClr val="folHlink"/>
                </a:solidFill>
              </a:rPr>
              <a:t>นโยบายของกิจการ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th-TH" sz="3600" b="1">
                <a:solidFill>
                  <a:schemeClr val="folHlink"/>
                </a:solidFill>
              </a:rPr>
              <a:t>กฎระเบียบของกิจการ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th-TH" sz="3600" b="1">
                <a:solidFill>
                  <a:schemeClr val="folHlink"/>
                </a:solidFill>
              </a:rPr>
              <a:t>ลักษณะของการประกอบธุรกิจ</a:t>
            </a:r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sz="4800" b="1"/>
              <a:t>ความรู้เกี่ยวกับกิจการที่พนักงานขายต้องศึกษา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/>
      <p:bldP spid="112642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/>
              <a:t>รายงานและเอกสาร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/>
              <a:t>บุคคล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th-TH" sz="3600" b="1"/>
              <a:t>ผู้บังคับบัญชา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th-TH" sz="3600" b="1"/>
              <a:t>เพื่อนร่วมงาน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th-TH" sz="3600" b="1"/>
              <a:t>ลูกค้า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000" b="1"/>
              <a:t>สื่อมวลชน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th-TH" sz="4000" b="1"/>
          </a:p>
          <a:p>
            <a:pPr marL="609600" indent="-609600">
              <a:buFont typeface="Wingdings" pitchFamily="2" charset="2"/>
              <a:buNone/>
            </a:pPr>
            <a:endParaRPr lang="th-TH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/>
              <a:t>แหล่งความรู้เกี่ยวกับกิจการ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/>
      <p:bldP spid="113666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sz="4400" b="1"/>
              <a:t>สร้างความจงรักภักดี</a:t>
            </a:r>
          </a:p>
          <a:p>
            <a:r>
              <a:rPr lang="th-TH" sz="4400" b="1"/>
              <a:t>สร้างความเชื่อมั่น</a:t>
            </a:r>
          </a:p>
          <a:p>
            <a:r>
              <a:rPr lang="th-TH" sz="4400" b="1"/>
              <a:t>สร้างขวัญและกำลังใจ</a:t>
            </a:r>
          </a:p>
          <a:p>
            <a:r>
              <a:rPr lang="th-TH" sz="4400" b="1"/>
              <a:t>เกิดความสำเร็จในงานขาย</a:t>
            </a: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b="1"/>
              <a:t>ประโยชน์ของความรู้เกี่ยวกับกิจการ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  <p:bldP spid="114691" grpId="1" build="allAtOnce"/>
      <p:bldP spid="114690" grpId="0"/>
      <p:bldP spid="114690" grpId="1"/>
      <p:bldP spid="114690" grpId="2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1692275" y="1600200"/>
            <a:ext cx="7146925" cy="4495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th-TH" sz="4400" b="1">
                <a:solidFill>
                  <a:schemeClr val="hlink"/>
                </a:solidFill>
              </a:rPr>
              <a:t>แนวคิด</a:t>
            </a:r>
          </a:p>
          <a:p>
            <a:pPr>
              <a:buFont typeface="Wingdings" pitchFamily="2" charset="2"/>
              <a:buNone/>
            </a:pPr>
            <a:r>
              <a:rPr lang="th-TH" sz="4400" b="1">
                <a:solidFill>
                  <a:schemeClr val="hlink"/>
                </a:solidFill>
              </a:rPr>
              <a:t>	การมีคู่แข่งขันทางธุรกิจ เปรียบเสมือนมียาชูกำลังที่จะทำให้กิจการและพนักงานขายต่างๆ มีความเข้มแข็งและอดทนที่จะดำเนินการต่อไปอย่างมีประสิทธิภาพ มีความกระตือรือร้น สร้างสรรค์ และพัฒนาตนเองให้มีคุณภาพอยู่เสมอ</a:t>
            </a: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b="1">
                <a:solidFill>
                  <a:schemeClr val="folHlink"/>
                </a:solidFill>
              </a:rPr>
              <a:t>หน่วยที่ ๘ ความรู้เกี่ยวกับคู่แข่งขัน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  <p:bldP spid="115714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sz="4000" b="1"/>
              <a:t>ความหมายและความสำคัญของคู่แข่งขัน</a:t>
            </a:r>
          </a:p>
          <a:p>
            <a:r>
              <a:rPr lang="th-TH" sz="4000" b="1"/>
              <a:t>ความจำเป็นที่ต้องมีความรู้เกี่ยวกับคู่แข่งขัน</a:t>
            </a:r>
          </a:p>
          <a:p>
            <a:r>
              <a:rPr lang="th-TH" sz="4000" b="1"/>
              <a:t>สิ่งที่ควรรู้เกี่ยวกับคู่แข่งขัน</a:t>
            </a:r>
          </a:p>
          <a:p>
            <a:r>
              <a:rPr lang="th-TH" sz="4000" b="1"/>
              <a:t>แหล่งข้อมูลเกี่ยวกับคู่แข่งขัน</a:t>
            </a:r>
          </a:p>
          <a:p>
            <a:r>
              <a:rPr lang="th-TH" sz="4000" b="1"/>
              <a:t>วิธีการที่พนักงานขายจะชนะคู่แข่งขัน</a:t>
            </a:r>
          </a:p>
          <a:p>
            <a:r>
              <a:rPr lang="th-TH" sz="4000" b="1"/>
              <a:t>ประโยชน์ของการมความรู้เกี่ยวกับคู่แข่งขัน</a:t>
            </a:r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6000" b="1"/>
              <a:t>สาระการเรียนรู้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  <p:bldP spid="1167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125538"/>
            <a:ext cx="8228012" cy="4970462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>
                <a:solidFill>
                  <a:schemeClr val="hlink"/>
                </a:solidFill>
              </a:rPr>
              <a:t>มุ่งความสำคัญที่ผลิตภัณฑ์และการขาย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>
                <a:solidFill>
                  <a:schemeClr val="hlink"/>
                </a:solidFill>
              </a:rPr>
              <a:t>ธุรกิจต้องพยายามสร้างผลิตภัณฑ์ แล้วจึงหาวิธีการที่จะขายสินค้านั้น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>
                <a:solidFill>
                  <a:schemeClr val="hlink"/>
                </a:solidFill>
              </a:rPr>
              <a:t>กำหนดวัตถุประสงค์เพื่อมุ่งความสำคัญที่ปริมาณการขาย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>
                <a:solidFill>
                  <a:schemeClr val="hlink"/>
                </a:solidFill>
              </a:rPr>
              <a:t>การวางแผนการทำงานอยู่ในช่วงระยะเวลาอันสั้น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>
                <a:solidFill>
                  <a:schemeClr val="hlink"/>
                </a:solidFill>
              </a:rPr>
              <a:t>เน้นการใช้พนักงานขายเป็นหลัก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/>
              <a:t>แนวความคิดเกี่ยวกับการขาย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  <p:bldP spid="53250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268413"/>
            <a:ext cx="8154987" cy="4827587"/>
          </a:xfrm>
        </p:spPr>
        <p:txBody>
          <a:bodyPr>
            <a:normAutofit fontScale="92500" lnSpcReduction="10000"/>
          </a:bodyPr>
          <a:lstStyle/>
          <a:p>
            <a:r>
              <a:rPr lang="th-TH" sz="4400" b="1"/>
              <a:t>บอกความหมาย และความสำคัญของคู่แข่งขัน</a:t>
            </a:r>
          </a:p>
          <a:p>
            <a:r>
              <a:rPr lang="th-TH" sz="4400" b="1"/>
              <a:t>บอกความจำเป็นที่ต้องมีความรู้เกี่ยวกับคู่แข่งขันได้</a:t>
            </a:r>
          </a:p>
          <a:p>
            <a:r>
              <a:rPr lang="th-TH" sz="4400" b="1"/>
              <a:t>บอกสิ่งที่ควรรู้พร้อมแหล่งข้อมูลเกี่ยวกับคู่แข่งขันได้</a:t>
            </a:r>
          </a:p>
          <a:p>
            <a:r>
              <a:rPr lang="th-TH" sz="4400" b="1"/>
              <a:t>สรุปวิธีการที่พนักงานขายจะชนะคู่แข่งขันได้</a:t>
            </a:r>
          </a:p>
          <a:p>
            <a:r>
              <a:rPr lang="th-TH" sz="4400" b="1"/>
              <a:t>บอกประโยชน์ของการมีความรู้เกี่ยวกับคู่แข่งขันได้</a:t>
            </a: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/>
              <a:t>ผลการเรียนรู้ที่คาดหวัง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/>
      <p:bldP spid="117762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sz="4400"/>
              <a:t>มีสินค้าให้เลือกหลากหลาย</a:t>
            </a:r>
          </a:p>
          <a:p>
            <a:r>
              <a:rPr lang="th-TH" sz="4400"/>
              <a:t>สินค้ามีคุณภาพสูงขึ้น</a:t>
            </a:r>
          </a:p>
          <a:p>
            <a:r>
              <a:rPr lang="th-TH" sz="4400"/>
              <a:t>ราคาสินค้าถูกลง</a:t>
            </a:r>
          </a:p>
          <a:p>
            <a:r>
              <a:rPr lang="th-TH" sz="4400"/>
              <a:t>มีการพัฒนาสินค้าแปลกใหม่ขึ้นเรื่อยๆ</a:t>
            </a: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sz="4400"/>
              <a:t>การแข่งขันมีความสำคัญต่อประชาและระบบเศรษฐกิจ คือ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/>
      <p:bldP spid="118786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sz="4800">
                <a:solidFill>
                  <a:schemeClr val="hlink"/>
                </a:solidFill>
              </a:rPr>
              <a:t>ขนาดของตลาด</a:t>
            </a:r>
          </a:p>
          <a:p>
            <a:r>
              <a:rPr lang="th-TH" sz="4800">
                <a:solidFill>
                  <a:schemeClr val="hlink"/>
                </a:solidFill>
              </a:rPr>
              <a:t>การจัดจำหน่ายสินค้า</a:t>
            </a:r>
          </a:p>
          <a:p>
            <a:r>
              <a:rPr lang="th-TH" sz="4800">
                <a:solidFill>
                  <a:schemeClr val="hlink"/>
                </a:solidFill>
              </a:rPr>
              <a:t>วิธีการส่งเสริมการขาย</a:t>
            </a:r>
          </a:p>
          <a:p>
            <a:r>
              <a:rPr lang="th-TH" sz="4800">
                <a:solidFill>
                  <a:schemeClr val="hlink"/>
                </a:solidFill>
              </a:rPr>
              <a:t>ลักษณะของผลิตภัณฑ์</a:t>
            </a: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/>
              <a:t>สิ่งที่ควรรู้เกี่ยวกับคู่แข่งขัน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/>
      <p:bldP spid="119810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sz="4400"/>
              <a:t>เอกสารสิ่งพิมพ์</a:t>
            </a:r>
          </a:p>
          <a:p>
            <a:r>
              <a:rPr lang="th-TH" sz="4400"/>
              <a:t>พนักงานของกิจการคู่แข่งขัน</a:t>
            </a:r>
          </a:p>
          <a:p>
            <a:r>
              <a:rPr lang="th-TH" sz="4400"/>
              <a:t>ลูกค้าคู่แข่งขัน</a:t>
            </a:r>
          </a:p>
          <a:p>
            <a:r>
              <a:rPr lang="th-TH" sz="4400"/>
              <a:t>ผลิตภัณฑ์ของคู่แข่งขัน</a:t>
            </a:r>
          </a:p>
          <a:p>
            <a:r>
              <a:rPr lang="th-TH" sz="4400"/>
              <a:t>กิจการต่างๆ ของคู่แข่งขัน</a:t>
            </a:r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/>
              <a:t>แหล่งข้อมูลเกี่ยวกับคู่แข่งขัน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/>
      <p:bldP spid="120834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sz="4800">
                <a:solidFill>
                  <a:schemeClr val="hlink"/>
                </a:solidFill>
              </a:rPr>
              <a:t>ด้านผลิตภัณฑ์</a:t>
            </a:r>
          </a:p>
          <a:p>
            <a:r>
              <a:rPr lang="th-TH" sz="4800">
                <a:solidFill>
                  <a:schemeClr val="hlink"/>
                </a:solidFill>
              </a:rPr>
              <a:t>ด้านราคา</a:t>
            </a:r>
          </a:p>
          <a:p>
            <a:r>
              <a:rPr lang="th-TH" sz="4800">
                <a:solidFill>
                  <a:schemeClr val="hlink"/>
                </a:solidFill>
              </a:rPr>
              <a:t>ด้านการส่งเสริมการขาย</a:t>
            </a:r>
          </a:p>
          <a:p>
            <a:r>
              <a:rPr lang="th-TH" sz="4800">
                <a:solidFill>
                  <a:schemeClr val="hlink"/>
                </a:solidFill>
              </a:rPr>
              <a:t>ด้านแผนงานในอนาคตของคู่แข่งขัน</a:t>
            </a: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/>
              <a:t>ประโยชน์ของความรู้เกี่ยวกับคู่แข่งขัน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/>
      <p:bldP spid="121858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1258888" y="1600200"/>
            <a:ext cx="7580312" cy="4495800"/>
          </a:xfrm>
        </p:spPr>
        <p:txBody>
          <a:bodyPr>
            <a:normAutofit fontScale="92500" lnSpcReduction="10000"/>
          </a:bodyPr>
          <a:lstStyle/>
          <a:p>
            <a:r>
              <a:rPr lang="th-TH" sz="4400" b="1"/>
              <a:t>การกำหนดแผนการทำงานทุครั้ง</a:t>
            </a:r>
          </a:p>
          <a:p>
            <a:r>
              <a:rPr lang="th-TH" sz="4400" b="1"/>
              <a:t>เลียนแบบกลยุทธ์ของผู้ประสบความสำเร็จ</a:t>
            </a:r>
          </a:p>
          <a:p>
            <a:r>
              <a:rPr lang="th-TH" sz="4400" b="1"/>
              <a:t>เลือกพบและให้ความสำคัญกับลูกค้าคนสำคัญ</a:t>
            </a:r>
          </a:p>
          <a:p>
            <a:r>
              <a:rPr lang="th-TH" sz="4400" b="1"/>
              <a:t>ใช้เวลาให้คุ้มค่ากับการขายมากที่สุด</a:t>
            </a:r>
          </a:p>
          <a:p>
            <a:r>
              <a:rPr lang="th-TH" sz="4400" b="1"/>
              <a:t>หาทางสร้างยอดายเพื่อขยายตลาด</a:t>
            </a:r>
          </a:p>
          <a:p>
            <a:r>
              <a:rPr lang="th-TH" sz="4400" b="1"/>
              <a:t>ทราบข้อมูลต่างๆให้ทันกับเหตุการณ์ปัจจุบัน</a:t>
            </a: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b="1"/>
              <a:t>วิธีการที่พนักงานขายจะชนะคู่แข่งขัน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/>
      <p:bldP spid="122882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981075"/>
            <a:ext cx="8083550" cy="511492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th-TH" sz="4400" b="1"/>
              <a:t>แนวคิด</a:t>
            </a:r>
          </a:p>
          <a:p>
            <a:pPr>
              <a:buFont typeface="Wingdings" pitchFamily="2" charset="2"/>
              <a:buNone/>
            </a:pPr>
            <a:r>
              <a:rPr lang="th-TH" sz="4400" b="1"/>
              <a:t>	สิ่งที่นักขาย พนักงานขายหรือผู้ที่จะทำหน้าที่ขายจะต้องรู้นั้นมีมากมาย แต่ที่สำคัญสุดก็คือ การสร้างความพึงพอใจให้แก่ผู้ซื้อ วิธีการของพนักงานขายแต่ละคนก็จะแตกต่างกันไป การใช้ศิลปะหรือเทคนิควิธีการขายก็จะย่อมแตกต่างเช่นกันทั้งนี้เพราะลูกค้าและผู้ซื้อแต่ละคนมีความพอใจและความต้องการในเป้าหมายของชีวิตไม่เหมือนกัน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896938"/>
          </a:xfrm>
        </p:spPr>
        <p:txBody>
          <a:bodyPr/>
          <a:lstStyle/>
          <a:p>
            <a:r>
              <a:rPr lang="th-TH" sz="4800"/>
              <a:t>หน่วยที่ ๙ เทคนิคการขาย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239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/>
      <p:bldP spid="123906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sz="4800" b="1"/>
              <a:t>ความหมายของเทคนิคการขาย</a:t>
            </a:r>
          </a:p>
          <a:p>
            <a:r>
              <a:rPr lang="th-TH" sz="4800" b="1"/>
              <a:t>ขั้นตอนของเทคนิคการขาย</a:t>
            </a:r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/>
              <a:t>สาระการเรียนรู้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/>
      <p:bldP spid="124930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sz="4400" b="1"/>
              <a:t>อธิบายความหมายของเทคนิคการขายได้</a:t>
            </a:r>
          </a:p>
          <a:p>
            <a:r>
              <a:rPr lang="th-TH" sz="4400" b="1"/>
              <a:t>ลำดับขั้นตอนของเทคนิคการขายได้</a:t>
            </a:r>
          </a:p>
          <a:p>
            <a:r>
              <a:rPr lang="th-TH" sz="4400" b="1"/>
              <a:t>อธิบายรายละเอียดและวิธีการขายได้</a:t>
            </a:r>
          </a:p>
          <a:p>
            <a:r>
              <a:rPr lang="th-TH" sz="4400" b="1"/>
              <a:t>อธิบายประโยชน์แต่ละขั้นตอนได้</a:t>
            </a:r>
          </a:p>
          <a:p>
            <a:r>
              <a:rPr lang="th-TH" sz="4400" b="1"/>
              <a:t>สรุปสาระสำคัญแต่ละขั้นตอนได้</a:t>
            </a: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/>
              <a:t>ผลการเรียนรู้ที่คาดหวัง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98" decel="100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  <p:bldP spid="125954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1331913" y="1600200"/>
            <a:ext cx="7507287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4400" b="1"/>
              <a:t>เทคนิคการขาย (</a:t>
            </a:r>
            <a:r>
              <a:rPr lang="en-US" sz="4400" b="1"/>
              <a:t>Selling Technique</a:t>
            </a:r>
            <a:r>
              <a:rPr lang="th-TH" sz="4400" b="1"/>
              <a:t>) คือ วิธีการขายที่พนักงานขายใช้ความสามารถส่วนตัวหรือใช้ศิลปะในการชนะใจลูกค้า โดยให้ความรู้สึกว่าลูกค้านั้นมีความสำคัญต่อผู้ขายมาก ให้ความชื่นชม ให้ความนับถือและให้ความสะดวกสบายแก่ลูกค้าให้มากที่สุด</a:t>
            </a: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/>
              <a:t>ความหมายของเทคนิคการขาย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  <p:bldP spid="1269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268413"/>
            <a:ext cx="8154987" cy="4827587"/>
          </a:xfrm>
        </p:spPr>
        <p:txBody>
          <a:bodyPr>
            <a:normAutofit fontScale="92500"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>
                <a:solidFill>
                  <a:schemeClr val="hlink"/>
                </a:solidFill>
              </a:rPr>
              <a:t>ทำให้มีการนำสินค้าและบริการออกสู่ตลาด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>
                <a:solidFill>
                  <a:schemeClr val="hlink"/>
                </a:solidFill>
              </a:rPr>
              <a:t>ทำให้กิจการมีกำไร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>
                <a:solidFill>
                  <a:schemeClr val="hlink"/>
                </a:solidFill>
              </a:rPr>
              <a:t>ทำให้เกิดการขยายการลงทุนทางธุรกิจ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>
                <a:solidFill>
                  <a:schemeClr val="hlink"/>
                </a:solidFill>
              </a:rPr>
              <a:t>ทำให้เกิดระบบการบริการด้านการขาย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>
                <a:solidFill>
                  <a:schemeClr val="hlink"/>
                </a:solidFill>
              </a:rPr>
              <a:t>ทำให้เกิดธุรกิจการค้าระหว่างประเทศ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400" b="1">
                <a:solidFill>
                  <a:schemeClr val="hlink"/>
                </a:solidFill>
              </a:rPr>
              <a:t>ทำให้เกิดการแก้ไขปัญหาและสร้างความพึง</a:t>
            </a:r>
            <a:r>
              <a:rPr lang="th-TH" sz="3600" b="1">
                <a:solidFill>
                  <a:schemeClr val="hlink"/>
                </a:solidFill>
              </a:rPr>
              <a:t>พอใจ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sz="4800" b="1">
                <a:solidFill>
                  <a:schemeClr val="hlink"/>
                </a:solidFill>
              </a:rPr>
              <a:t>ก่อให้เกิดความรู้หรือการให้การศึกษา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6000" b="1" u="sng"/>
              <a:t>หน้าที่ของการขาย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  <p:bldP spid="54274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1763713" y="1268413"/>
            <a:ext cx="7075487" cy="4827587"/>
          </a:xfrm>
        </p:spPr>
        <p:txBody>
          <a:bodyPr>
            <a:normAutofit lnSpcReduction="10000"/>
          </a:bodyPr>
          <a:lstStyle/>
          <a:p>
            <a:r>
              <a:rPr lang="th-TH" sz="4400" b="1"/>
              <a:t>การแสวงหารายชื่อถูกต้องอนาคต</a:t>
            </a:r>
          </a:p>
          <a:p>
            <a:r>
              <a:rPr lang="th-TH" sz="4400" b="1"/>
              <a:t>การเตรียมตัวก่อนเข้าพบลูกค้า</a:t>
            </a:r>
          </a:p>
          <a:p>
            <a:r>
              <a:rPr lang="th-TH" sz="4400" b="1"/>
              <a:t>การเข้าพบลูกค้า</a:t>
            </a:r>
          </a:p>
          <a:p>
            <a:r>
              <a:rPr lang="th-TH" sz="4400" b="1"/>
              <a:t>การเสนอการขาย</a:t>
            </a:r>
          </a:p>
          <a:p>
            <a:r>
              <a:rPr lang="th-TH" sz="4400" b="1"/>
              <a:t>การปฏิบัติต่อข้อโต้แย้ง</a:t>
            </a:r>
          </a:p>
          <a:p>
            <a:r>
              <a:rPr lang="th-TH" sz="4400" b="1"/>
              <a:t>การปิดการขาย</a:t>
            </a:r>
          </a:p>
          <a:p>
            <a:r>
              <a:rPr lang="th-TH" sz="4400" b="1"/>
              <a:t>การติดตามผลและบริการหลังการขาย</a:t>
            </a: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/>
              <a:t>เทคนิคการขายมีขั้นตอนดังต่อไปนี้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  <p:bldP spid="128002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196975"/>
            <a:ext cx="8154987" cy="48990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th-TH" sz="4400" b="1"/>
              <a:t>แนวคิด</a:t>
            </a:r>
          </a:p>
          <a:p>
            <a:pPr>
              <a:buFont typeface="Wingdings" pitchFamily="2" charset="2"/>
              <a:buNone/>
            </a:pPr>
            <a:r>
              <a:rPr lang="th-TH" sz="4400" b="1"/>
              <a:t>	พนักงานขายเป็นผู้ประกอบอาชีพทางธุรกิจ จำเป็นต้องศึกษาและหาแนวทางในการปฏิบัติงานให้มีความเหมาะสมกับลักษณะในอาชีพของตน มีความสอดคล้องกับศีลธรรม วัฒนธรรมและประเพณีของสังคมที่จะส่งผลให้สังคมมีระเบียบวินัย ความเจริญก้าวหน้า และความสำเร็จของงานอาชีพขาย</a:t>
            </a:r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4800" b="1"/>
              <a:t>หน่วย</a:t>
            </a:r>
            <a:r>
              <a:rPr lang="th-TH" sz="4800"/>
              <a:t>ที่ ๑๐ คุณสมบัติที่ดีของพนักงานขาย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0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3" dur="5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/>
      <p:bldP spid="129027" grpId="1" build="allAtOnce"/>
      <p:bldP spid="129026" grpId="0"/>
      <p:bldP spid="129026" grpId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00200"/>
            <a:ext cx="8443912" cy="4495800"/>
          </a:xfrm>
        </p:spPr>
        <p:txBody>
          <a:bodyPr>
            <a:normAutofit fontScale="92500" lnSpcReduction="10000"/>
          </a:bodyPr>
          <a:lstStyle/>
          <a:p>
            <a:r>
              <a:rPr lang="th-TH" sz="4400" b="1"/>
              <a:t>คุณสมบัติทั่วไปของพนักงานขาย</a:t>
            </a:r>
          </a:p>
          <a:p>
            <a:r>
              <a:rPr lang="th-TH" sz="4400" b="1"/>
              <a:t>คุณสมบัติที่ดีของพนักงานขายที่นายจ้างพึงปรารถนา</a:t>
            </a:r>
          </a:p>
          <a:p>
            <a:r>
              <a:rPr lang="th-TH" sz="4400" b="1"/>
              <a:t>คุณสมบัติที่ดีของพนักงานขายที่ลูกค้าพึงปรารถนา</a:t>
            </a:r>
          </a:p>
          <a:p>
            <a:r>
              <a:rPr lang="th-TH" sz="4400" b="1"/>
              <a:t>ลักษณะของพนักงานขายที่จะชนะใจลูกค้า</a:t>
            </a:r>
          </a:p>
          <a:p>
            <a:r>
              <a:rPr lang="th-TH" sz="4400" b="1"/>
              <a:t>ความรู้พื้นฐานของพนักงานขาย</a:t>
            </a:r>
          </a:p>
          <a:p>
            <a:r>
              <a:rPr lang="th-TH" sz="4400" b="1"/>
              <a:t>เทคนิคของการชนะใจลูกค้า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/>
              <a:t>สาระการเรียนรู้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  <p:bldP spid="130050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196975"/>
            <a:ext cx="8012112" cy="4899025"/>
          </a:xfrm>
        </p:spPr>
        <p:txBody>
          <a:bodyPr>
            <a:normAutofit fontScale="92500"/>
          </a:bodyPr>
          <a:lstStyle/>
          <a:p>
            <a:r>
              <a:rPr lang="th-TH" sz="4000" b="1"/>
              <a:t>สามารถอธิบายคุณสมบัติทั่วไปของพนักงานขายได้</a:t>
            </a:r>
          </a:p>
          <a:p>
            <a:r>
              <a:rPr lang="th-TH" sz="4000" b="1"/>
              <a:t>สามารถอธิบายคุณสมบัติที่ดีของพนักงานขายที่นายจ้างพึงปรารถนาได้</a:t>
            </a:r>
          </a:p>
          <a:p>
            <a:r>
              <a:rPr lang="th-TH" sz="4000" b="1"/>
              <a:t>สามารถอธิบายคุณสมบัติที่ดีของพนักงานขายที่ลูกค้าพึงปรารถนาได้</a:t>
            </a:r>
          </a:p>
          <a:p>
            <a:r>
              <a:rPr lang="th-TH" sz="4000" b="1"/>
              <a:t>บอกลักษณะของพนักงานขายที่จะชนะใจลูกค้าได้</a:t>
            </a:r>
          </a:p>
          <a:p>
            <a:r>
              <a:rPr lang="th-TH" sz="4000" b="1"/>
              <a:t>อธิบายความรู้พื้นฐานของพนักงานขายได้</a:t>
            </a:r>
          </a:p>
          <a:p>
            <a:r>
              <a:rPr lang="th-TH" sz="4000" b="1"/>
              <a:t>บอกเทคนิคของการชนะใจลูกค้าได้</a:t>
            </a: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0"/>
            <a:ext cx="6400800" cy="896938"/>
          </a:xfrm>
        </p:spPr>
        <p:txBody>
          <a:bodyPr>
            <a:normAutofit fontScale="90000"/>
          </a:bodyPr>
          <a:lstStyle/>
          <a:p>
            <a:r>
              <a:rPr lang="th-TH" sz="5400" b="1"/>
              <a:t>ผลการเรียนรู้ที่คาดหวัง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  <p:bldP spid="131074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th-TH" sz="4000" b="1"/>
              <a:t>บุคลิกภาพที่ดี</a:t>
            </a:r>
          </a:p>
          <a:p>
            <a:r>
              <a:rPr lang="th-TH" sz="4000" b="1"/>
              <a:t>มีมนุษยสัมพันธ์ที่ดี</a:t>
            </a:r>
          </a:p>
          <a:p>
            <a:r>
              <a:rPr lang="th-TH" sz="4000" b="1"/>
              <a:t>มีความซื่อสัตย์</a:t>
            </a:r>
          </a:p>
          <a:p>
            <a:r>
              <a:rPr lang="th-TH" sz="4000" b="1"/>
              <a:t>มีความร่าเริง</a:t>
            </a:r>
          </a:p>
          <a:p>
            <a:r>
              <a:rPr lang="th-TH" sz="4000" b="1"/>
              <a:t>มีความเสียสละ</a:t>
            </a:r>
          </a:p>
        </p:txBody>
      </p:sp>
      <p:sp>
        <p:nvSpPr>
          <p:cNvPr id="132101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th-TH" sz="4000" b="1"/>
              <a:t>มีความรับผิดชอบ</a:t>
            </a:r>
          </a:p>
          <a:p>
            <a:r>
              <a:rPr lang="th-TH" sz="4000" b="1"/>
              <a:t>มีความยับยั้งชั่งใจ</a:t>
            </a:r>
          </a:p>
          <a:p>
            <a:r>
              <a:rPr lang="th-TH" sz="4000" b="1"/>
              <a:t>มีความคิดริเริ่มสร้างสรรค์</a:t>
            </a:r>
          </a:p>
          <a:p>
            <a:r>
              <a:rPr lang="th-TH" sz="4000" b="1"/>
              <a:t>มีความกระตือรือร้น</a:t>
            </a: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sz="4800"/>
              <a:t>คุณสมบัติทั่วไปของพนักงานขาย ประกอบด้วย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2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2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132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2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2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132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2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2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32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2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2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132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2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2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98" decel="100000" fill="hold"/>
                                        <p:tgtEl>
                                          <p:spTgt spid="132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98" decel="100000" fill="hold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2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2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98" decel="100000" fill="hold"/>
                                        <p:tgtEl>
                                          <p:spTgt spid="132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98" decel="100000" fill="hold"/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2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2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98" decel="100000" fill="hold"/>
                                        <p:tgtEl>
                                          <p:spTgt spid="132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build="p"/>
      <p:bldP spid="132101" grpId="0" build="p"/>
      <p:bldP spid="132098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sz="4400" b="1"/>
              <a:t>บุคลิกภาพ</a:t>
            </a:r>
          </a:p>
          <a:p>
            <a:r>
              <a:rPr lang="th-TH" sz="4400" b="1"/>
              <a:t>ไม่โจมตีผู้อื่นหรือคู่แข่งขัน</a:t>
            </a:r>
          </a:p>
          <a:p>
            <a:r>
              <a:rPr lang="th-TH" sz="4400" b="1"/>
              <a:t>สร้างความเป็นมิตรให้กับทุกคน</a:t>
            </a:r>
          </a:p>
          <a:p>
            <a:r>
              <a:rPr lang="th-TH" sz="4400" b="1"/>
              <a:t>กล้ารับผิดชอบในสิ่งที่กระทำลงไป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4800"/>
              <a:t>ลักษณะของพนักงานขายที่จะชนะใจลูกค้า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/>
      <p:bldP spid="134146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sz="5400"/>
              <a:t>รู้ในเรื่องสินค้าที่จะขาย</a:t>
            </a:r>
          </a:p>
          <a:p>
            <a:r>
              <a:rPr lang="th-TH" sz="5400"/>
              <a:t>รู้เรื่องเกี่ยวกับกิจการ</a:t>
            </a:r>
          </a:p>
          <a:p>
            <a:r>
              <a:rPr lang="th-TH" sz="5400"/>
              <a:t>รู้เรื่องเกี่ยวกับลูกค้า</a:t>
            </a:r>
          </a:p>
          <a:p>
            <a:r>
              <a:rPr lang="th-TH" sz="5400"/>
              <a:t>รู้เรื่องเกี่ยวกับคู่แข่งขัน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/>
              <a:t>ความรู้พื้นฐานของพนักงานขาย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/>
      <p:bldP spid="135170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1763713" y="1125538"/>
            <a:ext cx="7075487" cy="4970462"/>
          </a:xfrm>
        </p:spPr>
        <p:txBody>
          <a:bodyPr>
            <a:normAutofit fontScale="92500" lnSpcReduction="10000"/>
          </a:bodyPr>
          <a:lstStyle/>
          <a:p>
            <a:r>
              <a:rPr lang="th-TH" sz="4400" b="1"/>
              <a:t>มีจิตใจเชื่อมั่นว่าทำได้</a:t>
            </a:r>
          </a:p>
          <a:p>
            <a:r>
              <a:rPr lang="th-TH" sz="4400" b="1"/>
              <a:t>วางแผนการทำงานเป็นขั้นตอน</a:t>
            </a:r>
          </a:p>
          <a:p>
            <a:r>
              <a:rPr lang="th-TH" sz="4400" b="1"/>
              <a:t>เลียนแบบยุทธวิธีที่ประสบผลสำเร็จมาแล้ว</a:t>
            </a:r>
          </a:p>
          <a:p>
            <a:r>
              <a:rPr lang="th-TH" sz="4400" b="1"/>
              <a:t>รักษาตลาดไม่ให้คู่แข่งเข้ามามีส่วนแบ่ง</a:t>
            </a:r>
          </a:p>
          <a:p>
            <a:r>
              <a:rPr lang="th-TH" sz="4400" b="1"/>
              <a:t>ใช้วิธีการขยายพื้นที่การขาย</a:t>
            </a:r>
          </a:p>
          <a:p>
            <a:r>
              <a:rPr lang="th-TH" sz="4400" b="1"/>
              <a:t>ใช้วิธีการขายปลีกมาผสมผสาน</a:t>
            </a:r>
          </a:p>
          <a:p>
            <a:r>
              <a:rPr lang="th-TH" sz="4400" b="1"/>
              <a:t>ใช้ข้อมูลที่ทันสมัย</a:t>
            </a: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/>
              <a:t>เทคนิคของการชนะใจลูกค้า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/>
      <p:bldP spid="136195" grpId="1" build="allAtOnce"/>
      <p:bldP spid="136194" grpId="0"/>
      <p:bldP spid="136194" grpId="1"/>
      <p:bldP spid="136194" grpId="2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1258888" y="1600200"/>
            <a:ext cx="7580312" cy="4495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th-TH" sz="4800" b="1"/>
              <a:t>แนวคิด</a:t>
            </a:r>
          </a:p>
          <a:p>
            <a:pPr>
              <a:buFont typeface="Wingdings" pitchFamily="2" charset="2"/>
              <a:buNone/>
            </a:pPr>
            <a:r>
              <a:rPr lang="th-TH" sz="4800" b="1"/>
              <a:t>	การประกอบอาชีพใดก็ตาม ทุกคนจะต้องเคารพและศรัทธาในอาชีพของตนเอง มีความซื่อสัตย์และรับผิดชอบที่จะทำให้สังคมยอมรับและศรัทธา อันเป็นการสร้างเกียรติยศและศักดิ์ศรีของตนเองและอาชีพนั้น</a:t>
            </a:r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28600"/>
            <a:ext cx="7362825" cy="1219200"/>
          </a:xfrm>
        </p:spPr>
        <p:txBody>
          <a:bodyPr>
            <a:normAutofit fontScale="90000"/>
          </a:bodyPr>
          <a:lstStyle/>
          <a:p>
            <a:r>
              <a:rPr lang="th-TH" sz="5400" b="1"/>
              <a:t>หน่วยที่ ๑๑ จรรยาบรรณของนักขาย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/>
      <p:bldP spid="137218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908050"/>
            <a:ext cx="7796212" cy="518795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h-TH" sz="4400" b="1"/>
              <a:t>ความหมายและประโยชน์ของจรรยาบรรณ</a:t>
            </a:r>
          </a:p>
          <a:p>
            <a:pPr>
              <a:lnSpc>
                <a:spcPct val="90000"/>
              </a:lnSpc>
            </a:pPr>
            <a:r>
              <a:rPr lang="th-TH" sz="4400" b="1"/>
              <a:t>จรรยาบรรณและมารยาทของนักขาย</a:t>
            </a:r>
          </a:p>
          <a:p>
            <a:pPr>
              <a:lnSpc>
                <a:spcPct val="90000"/>
              </a:lnSpc>
            </a:pPr>
            <a:r>
              <a:rPr lang="th-TH" sz="4400" b="1"/>
              <a:t>จรรยาบรรณของพนักงานขายที่มีต่อลูกค้า</a:t>
            </a:r>
          </a:p>
          <a:p>
            <a:pPr>
              <a:lnSpc>
                <a:spcPct val="90000"/>
              </a:lnSpc>
            </a:pPr>
            <a:r>
              <a:rPr lang="th-TH" sz="4400" b="1"/>
              <a:t>จรรยาบรรณของนักขายที่มีต่อกิจการ</a:t>
            </a:r>
          </a:p>
          <a:p>
            <a:pPr>
              <a:lnSpc>
                <a:spcPct val="90000"/>
              </a:lnSpc>
            </a:pPr>
            <a:r>
              <a:rPr lang="th-TH" sz="4400" b="1"/>
              <a:t>จรรยาบรรณของนักขายที่มีต่อคู่แข่งขัน</a:t>
            </a:r>
          </a:p>
          <a:p>
            <a:pPr>
              <a:lnSpc>
                <a:spcPct val="90000"/>
              </a:lnSpc>
            </a:pPr>
            <a:r>
              <a:rPr lang="th-TH" sz="4400" b="1"/>
              <a:t>จรรยาบรรณของนักขายที่มีต่อสังคม</a:t>
            </a:r>
          </a:p>
          <a:p>
            <a:pPr>
              <a:lnSpc>
                <a:spcPct val="90000"/>
              </a:lnSpc>
            </a:pPr>
            <a:r>
              <a:rPr lang="th-TH" sz="4400" b="1"/>
              <a:t>สาเหตุที่ทำให้นักขายขาดจรรยาบรรณ</a:t>
            </a:r>
          </a:p>
          <a:p>
            <a:pPr>
              <a:lnSpc>
                <a:spcPct val="90000"/>
              </a:lnSpc>
            </a:pPr>
            <a:r>
              <a:rPr lang="th-TH" sz="4400" b="1"/>
              <a:t>การสร้างเสริมจรรยาบรรณให้กับนักขาย</a:t>
            </a: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0"/>
            <a:ext cx="6400800" cy="1219200"/>
          </a:xfrm>
        </p:spPr>
        <p:txBody>
          <a:bodyPr/>
          <a:lstStyle/>
          <a:p>
            <a:r>
              <a:rPr lang="th-TH" sz="6000" b="1"/>
              <a:t>สาระการเรียนรู้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4" dur="500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7" dur="500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0" dur="500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3" dur="500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6" dur="500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9" dur="500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2" dur="500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5" dur="500"/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/>
      <p:bldP spid="138243" grpId="1" build="allAtOnce"/>
      <p:bldP spid="138242" grpId="0"/>
      <p:bldP spid="13824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1258888" y="1600200"/>
            <a:ext cx="7580312" cy="4495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th-TH" sz="4400" b="1" u="sng"/>
              <a:t>การตลาด (</a:t>
            </a:r>
            <a:r>
              <a:rPr lang="en-US" sz="4400" b="1" u="sng"/>
              <a:t>Marketing</a:t>
            </a:r>
            <a:r>
              <a:rPr lang="th-TH" sz="4400" b="1" u="sng"/>
              <a:t>) หมายถึง</a:t>
            </a:r>
            <a:r>
              <a:rPr lang="th-TH" sz="4400" b="1">
                <a:solidFill>
                  <a:schemeClr val="hlink"/>
                </a:solidFill>
              </a:rPr>
              <a:t> กระบวนการทางสังคมและการบริหาร ซึ่งบุคคลและกลุ่มบุคคลได้รับสิ่งที่สนองความจำเป็นและความต้องการของเขา หรืออาจเกิดจากการสร้างและการแลกเปลี่ยนผลิตภัณฑ์และคุณค่าของการบริหารกับบุคคลอื่น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228600"/>
            <a:ext cx="7291387" cy="823913"/>
          </a:xfrm>
        </p:spPr>
        <p:txBody>
          <a:bodyPr>
            <a:normAutofit fontScale="90000"/>
          </a:bodyPr>
          <a:lstStyle/>
          <a:p>
            <a:r>
              <a:rPr lang="th-TH" sz="4800" b="1"/>
              <a:t>ความหมายและความสำคัญของการตลาด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  <p:bldP spid="55298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836613"/>
            <a:ext cx="8154987" cy="5259387"/>
          </a:xfrm>
        </p:spPr>
        <p:txBody>
          <a:bodyPr>
            <a:normAutofit fontScale="92500" lnSpcReduction="10000"/>
          </a:bodyPr>
          <a:lstStyle/>
          <a:p>
            <a:r>
              <a:rPr lang="th-TH" sz="4400" b="1"/>
              <a:t>บอกความหมายและประโยชน์ของจรรยาบรรณได้</a:t>
            </a:r>
          </a:p>
          <a:p>
            <a:r>
              <a:rPr lang="th-TH" sz="4400" b="1"/>
              <a:t>อธิบายลักษณะของจรรยาบรรณและมารยาทของนักขายได้</a:t>
            </a:r>
          </a:p>
          <a:p>
            <a:r>
              <a:rPr lang="th-TH" sz="4400" b="1"/>
              <a:t>สรุปลักษณะของจรรยาบรรณของนักขายที่มีต่อลูกค้า กิจการ คู่แข่งขัน และสังคมได้</a:t>
            </a:r>
          </a:p>
          <a:p>
            <a:r>
              <a:rPr lang="th-TH" sz="4400" b="1"/>
              <a:t>บอกสาเหตุที่ทำให้นักขายขาดจรรยาบรรณได้</a:t>
            </a:r>
          </a:p>
          <a:p>
            <a:r>
              <a:rPr lang="th-TH" sz="4400" b="1"/>
              <a:t>บอกวิธีการสร้างเสริมจรรยาบรรณให้กับนักขายได้</a:t>
            </a: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823913"/>
          </a:xfrm>
        </p:spPr>
        <p:txBody>
          <a:bodyPr>
            <a:normAutofit fontScale="90000"/>
          </a:bodyPr>
          <a:lstStyle/>
          <a:p>
            <a:r>
              <a:rPr lang="th-TH" sz="5400" b="1"/>
              <a:t>ผลการเรียนรู้ที่คาดหวัง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98" decel="1000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/>
      <p:bldP spid="139266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h-TH" sz="4400" b="1">
                <a:solidFill>
                  <a:schemeClr val="hlink"/>
                </a:solidFill>
              </a:rPr>
              <a:t>หมายถึง พฤติกรรมต่างๆ ที่ผู้ประกอบอาชีพขายกำหนดขึ้นเพื่อเป็นการเสริมสร้าง รักษาชื่อเสียงเกียรติยศของอาชีพตนไว้</a:t>
            </a: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/>
              <a:t>จรรยาบรรณของอาชีพนักขาย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/>
      <p:bldP spid="140290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sz="4800" b="1">
                <a:solidFill>
                  <a:schemeClr val="hlink"/>
                </a:solidFill>
              </a:rPr>
              <a:t>ช่วยให้ยอดการขายเพิ่มขึ้น</a:t>
            </a:r>
          </a:p>
          <a:p>
            <a:r>
              <a:rPr lang="th-TH" sz="4800" b="1">
                <a:solidFill>
                  <a:schemeClr val="hlink"/>
                </a:solidFill>
              </a:rPr>
              <a:t>ช่วยแก้ปัญหาการเอาเปรียบของผู้ผลิต</a:t>
            </a:r>
          </a:p>
          <a:p>
            <a:r>
              <a:rPr lang="th-TH" sz="4800" b="1">
                <a:solidFill>
                  <a:schemeClr val="hlink"/>
                </a:solidFill>
              </a:rPr>
              <a:t>ช่วยให้อาชีพนักขายได้รับความเชื่อถือจากสังคม</a:t>
            </a:r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/>
              <a:t>ประโยชน์ของจรรยาบรรณ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build="p"/>
      <p:bldP spid="141314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4000" b="1"/>
              <a:t>มีความซื่อสัตย์</a:t>
            </a:r>
          </a:p>
          <a:p>
            <a:r>
              <a:rPr lang="th-TH" sz="4000" b="1"/>
              <a:t>รับผิดชอบตามเงื่อนไขที่กำหนด</a:t>
            </a:r>
          </a:p>
          <a:p>
            <a:r>
              <a:rPr lang="th-TH" sz="4000" b="1"/>
              <a:t>ให้บริการที่ดี</a:t>
            </a:r>
          </a:p>
          <a:p>
            <a:r>
              <a:rPr lang="th-TH" sz="4000" b="1"/>
              <a:t>รักษาความลับของลูกค้า</a:t>
            </a:r>
          </a:p>
          <a:p>
            <a:r>
              <a:rPr lang="th-TH" sz="4000" b="1"/>
              <a:t>รักษาผลประโยชน์และความยุติธรรมกับลูกค้าทุกคน</a:t>
            </a:r>
          </a:p>
          <a:p>
            <a:r>
              <a:rPr lang="th-TH" sz="4000" b="1"/>
              <a:t>ติดตามให้บริการหลังการขายสม่ำเสมอ</a:t>
            </a: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/>
              <a:t>จรรยาบรรณของนักขายที่มีต่อลูกค้า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/>
      <p:bldP spid="142339" grpId="1" build="allAtOnce"/>
      <p:bldP spid="142338" grpId="0"/>
      <p:bldP spid="142338" grpId="1"/>
      <p:bldP spid="142338" grpId="2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sz="4000" b="1"/>
              <a:t>บริการลูกค้าด้วยความเต็มใจและสุภาพ</a:t>
            </a:r>
          </a:p>
          <a:p>
            <a:r>
              <a:rPr lang="th-TH" sz="4000" b="1"/>
              <a:t>อุทิศเวลาให้กับกิจกรรมขององค์การอย่างเต็มที่</a:t>
            </a:r>
          </a:p>
          <a:p>
            <a:r>
              <a:rPr lang="th-TH" sz="4000" b="1"/>
              <a:t>รักษาทรัพย์สินและผลประโยชน์ของกิจการ</a:t>
            </a:r>
          </a:p>
          <a:p>
            <a:r>
              <a:rPr lang="th-TH" sz="4000" b="1"/>
              <a:t>ต้องพัฒนาตนเองให้มีคุณภาพ</a:t>
            </a:r>
          </a:p>
          <a:p>
            <a:r>
              <a:rPr lang="th-TH" sz="4000" b="1"/>
              <a:t>เก็บความลับของกิจการ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/>
              <a:t>จรรยาบรรณของนักขายที่มีต่อกิจการ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/>
      <p:bldP spid="143362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sz="4400" b="1">
                <a:solidFill>
                  <a:schemeClr val="hlink"/>
                </a:solidFill>
              </a:rPr>
              <a:t>ไม่ใช้วิธีการโจมตีและกล่าวหาสินค้าของคู่แข่งขัน</a:t>
            </a:r>
          </a:p>
          <a:p>
            <a:r>
              <a:rPr lang="th-TH" sz="4400" b="1">
                <a:solidFill>
                  <a:schemeClr val="hlink"/>
                </a:solidFill>
              </a:rPr>
              <a:t>ไม่เอาเปรียบธุรกิจที่เล็กกว่า</a:t>
            </a:r>
          </a:p>
          <a:p>
            <a:r>
              <a:rPr lang="th-TH" sz="4400" b="1">
                <a:solidFill>
                  <a:schemeClr val="hlink"/>
                </a:solidFill>
              </a:rPr>
              <a:t>ต้องสร้างความสัมพันธ์ที่ดีกับคู่แข่งขัน</a:t>
            </a:r>
          </a:p>
          <a:p>
            <a:r>
              <a:rPr lang="th-TH" sz="4400" b="1">
                <a:solidFill>
                  <a:schemeClr val="hlink"/>
                </a:solidFill>
              </a:rPr>
              <a:t>ควรให้เหตุผลในการตอบโต้คู่แข่งขัน</a:t>
            </a: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/>
              <a:t>จรรยาบรรณของนักขายที่มีต่อคู่แข่ง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/>
      <p:bldP spid="144386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1125538"/>
            <a:ext cx="7651750" cy="4970462"/>
          </a:xfrm>
        </p:spPr>
        <p:txBody>
          <a:bodyPr>
            <a:normAutofit lnSpcReduction="10000"/>
          </a:bodyPr>
          <a:lstStyle/>
          <a:p>
            <a:r>
              <a:rPr lang="th-TH" sz="4400" b="1"/>
              <a:t>รับผิดชอบต่อการขายสินค้าให้กับผู้บริโภคทุกคน</a:t>
            </a:r>
          </a:p>
          <a:p>
            <a:r>
              <a:rPr lang="th-TH" sz="4400" b="1"/>
              <a:t>รักษาผลประโยชน์ของลูกค้า</a:t>
            </a:r>
          </a:p>
          <a:p>
            <a:r>
              <a:rPr lang="th-TH" sz="4400" b="1"/>
              <a:t>ไม่ขายสินค้าที่เป็นอันตรายต่อสังคมและผู้บริโภค</a:t>
            </a:r>
          </a:p>
          <a:p>
            <a:r>
              <a:rPr lang="th-TH" sz="4400" b="1"/>
              <a:t>ไม่โฆษณาเกินความเป็นจริง</a:t>
            </a:r>
          </a:p>
          <a:p>
            <a:r>
              <a:rPr lang="th-TH" sz="4400" b="1"/>
              <a:t>มีความจริงใจซื่อสัตย์และศรัทธาต่ออาชีพ</a:t>
            </a:r>
          </a:p>
          <a:p>
            <a:endParaRPr lang="th-TH" sz="4400" b="1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/>
              <a:t>จรรยาบรรณของนักขายที่มีต่อสังคม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5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  <p:bldP spid="145410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sz="4400" b="1">
                <a:solidFill>
                  <a:schemeClr val="hlink"/>
                </a:solidFill>
              </a:rPr>
              <a:t>การได้รับสินบน</a:t>
            </a:r>
          </a:p>
          <a:p>
            <a:r>
              <a:rPr lang="th-TH" sz="4400" b="1">
                <a:solidFill>
                  <a:schemeClr val="hlink"/>
                </a:solidFill>
              </a:rPr>
              <a:t>ความต้องการมีรายได้เพิ่ม</a:t>
            </a:r>
          </a:p>
          <a:p>
            <a:r>
              <a:rPr lang="th-TH" sz="4400" b="1">
                <a:solidFill>
                  <a:schemeClr val="hlink"/>
                </a:solidFill>
              </a:rPr>
              <a:t>ความต้องการงานในบริษัทใหม่</a:t>
            </a:r>
          </a:p>
          <a:p>
            <a:r>
              <a:rPr lang="th-TH" sz="4400" b="1">
                <a:solidFill>
                  <a:schemeClr val="hlink"/>
                </a:solidFill>
              </a:rPr>
              <a:t>ความต้องการความก้าวหน้าในอาชีพ</a:t>
            </a:r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/>
              <a:t>สาเหตุที่ทำให้นักขายขาดจรรยาบรรณ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/>
      <p:bldP spid="146434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600200"/>
            <a:ext cx="7939087" cy="4495800"/>
          </a:xfrm>
        </p:spPr>
        <p:txBody>
          <a:bodyPr>
            <a:normAutofit fontScale="92500"/>
          </a:bodyPr>
          <a:lstStyle/>
          <a:p>
            <a:r>
              <a:rPr lang="th-TH" sz="5400" b="1">
                <a:solidFill>
                  <a:schemeClr val="hlink"/>
                </a:solidFill>
              </a:rPr>
              <a:t>จัดตั้งกลุ่มหรือองค์การนักขาย</a:t>
            </a:r>
          </a:p>
          <a:p>
            <a:r>
              <a:rPr lang="th-TH" sz="5400" b="1">
                <a:solidFill>
                  <a:schemeClr val="hlink"/>
                </a:solidFill>
              </a:rPr>
              <a:t>เปิดโอกาสให้มีความก้าวหน้าในอาชีพ</a:t>
            </a:r>
          </a:p>
          <a:p>
            <a:r>
              <a:rPr lang="th-TH" sz="5400" b="1">
                <a:solidFill>
                  <a:schemeClr val="hlink"/>
                </a:solidFill>
              </a:rPr>
              <a:t>ศึกษาอบรมเพิ่มเติมความรู้ด้านการขาย</a:t>
            </a:r>
          </a:p>
          <a:p>
            <a:r>
              <a:rPr lang="th-TH" sz="5400" b="1">
                <a:solidFill>
                  <a:schemeClr val="hlink"/>
                </a:solidFill>
              </a:rPr>
              <a:t>ลงโทษผู้ทำผิด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228600"/>
            <a:ext cx="7075487" cy="1219200"/>
          </a:xfrm>
        </p:spPr>
        <p:txBody>
          <a:bodyPr>
            <a:normAutofit fontScale="90000"/>
          </a:bodyPr>
          <a:lstStyle/>
          <a:p>
            <a:r>
              <a:rPr lang="th-TH" sz="4800" b="1"/>
              <a:t>การเสริมสร้างจรรยาบรรณให้กับนักขาย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/>
      <p:bldP spid="147458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1692275" y="1600200"/>
            <a:ext cx="7146925" cy="4495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th-TH" sz="4400" b="1"/>
              <a:t>แนวคิด</a:t>
            </a:r>
          </a:p>
          <a:p>
            <a:pPr>
              <a:buFont typeface="Wingdings" pitchFamily="2" charset="2"/>
              <a:buNone/>
            </a:pPr>
            <a:r>
              <a:rPr lang="th-TH" sz="4400" b="1"/>
              <a:t>		การขายเป็นอาชีพที่มีความเป็นอิสระและมีความท้าทายในตัวเอง ดังนั้น ผู้ที่ประกอบอาชีพการขายจึงต้องศึกษาแนวทางในการประกอบอาชีพให้ชัดเจน เพื่อที่จะนำไปพัฒนาสายงายของตนเองได้</a:t>
            </a: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228600"/>
            <a:ext cx="7075487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4800" b="1"/>
              <a:t>หน่วยที่ ๑๒ โอกาสและความก้าวหน้าของอาชีพการขาย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/>
      <p:bldP spid="14848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512</TotalTime>
  <Words>3940</Words>
  <Application>Microsoft PowerPoint</Application>
  <PresentationFormat>On-screen Show (4:3)</PresentationFormat>
  <Paragraphs>676</Paragraphs>
  <Slides>108</Slides>
  <Notes>108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108</vt:i4>
      </vt:variant>
    </vt:vector>
  </HeadingPairs>
  <TitlesOfParts>
    <vt:vector size="114" baseType="lpstr">
      <vt:lpstr>Arial</vt:lpstr>
      <vt:lpstr>Angsana New</vt:lpstr>
      <vt:lpstr>Wingdings</vt:lpstr>
      <vt:lpstr>Arial Black</vt:lpstr>
      <vt:lpstr>Times New Roman</vt:lpstr>
      <vt:lpstr>Concourse</vt:lpstr>
      <vt:lpstr>Slide 1</vt:lpstr>
      <vt:lpstr>หน่วยที่ ๑ ความสำคัญของการขายและแนวทางคิดทางการตลาด</vt:lpstr>
      <vt:lpstr>สาระการเรียนรู้</vt:lpstr>
      <vt:lpstr>ผลการเรียนรู้ที่คาดหวัง</vt:lpstr>
      <vt:lpstr>ความหมายและความสำคัญของการขาย</vt:lpstr>
      <vt:lpstr>ความสำคัญของการขาย</vt:lpstr>
      <vt:lpstr>แนวความคิดเกี่ยวกับการขาย</vt:lpstr>
      <vt:lpstr>หน้าที่ของการขาย</vt:lpstr>
      <vt:lpstr>ความหมายและความสำคัญของการตลาด</vt:lpstr>
      <vt:lpstr>ความสำคัญของการตลาด</vt:lpstr>
      <vt:lpstr>แนวความคิดเกี่ยวกับการตลาด</vt:lpstr>
      <vt:lpstr>แนวคิดทางการตลาดจะมีส่วนประกอบที่สำคัญอยู่ 3 ประการ คือ</vt:lpstr>
      <vt:lpstr>หน้าที่ของการตลาด</vt:lpstr>
      <vt:lpstr>ความสัมพันธ์ระหว่างการขายและการตลาด</vt:lpstr>
      <vt:lpstr>หน่วยที่ ๒ ประเภทและลักษณะของการขาย</vt:lpstr>
      <vt:lpstr>สาระการเรียนรู้</vt:lpstr>
      <vt:lpstr>ผลการเรียนรู้ที่คาดหวัง</vt:lpstr>
      <vt:lpstr>ประเภทของงานขาย  งานขายแบ่งออกเป็น 2 ประเภทใหญ่ๆ คือ</vt:lpstr>
      <vt:lpstr>Slide 19</vt:lpstr>
      <vt:lpstr>2. งานขายที่แบ่งตามลักษณะงาน แยกเป็น 2 ประเภทย่อย คือ</vt:lpstr>
      <vt:lpstr>Slide 21</vt:lpstr>
      <vt:lpstr>ลักษณะของงานขาย</vt:lpstr>
      <vt:lpstr>ประเภทของพนักงานขายตามลักษณะของงานขาย</vt:lpstr>
      <vt:lpstr>Slide 24</vt:lpstr>
      <vt:lpstr>Slide 25</vt:lpstr>
      <vt:lpstr>หน่วยที่ ๓ ช่องทางการจัดจำหน่าย</vt:lpstr>
      <vt:lpstr>สาระการเรียนรู้</vt:lpstr>
      <vt:lpstr>ผลการเรียนรู้ที่คาดหวัง</vt:lpstr>
      <vt:lpstr>ความหมายและความสำคัญของช่องทางการจัดจำหน่าย</vt:lpstr>
      <vt:lpstr>ช่องทางการจัดจำหน่ายสินค้าบริโภคและสินค้าอุตสาหกรรม ประกอบด้วย</vt:lpstr>
      <vt:lpstr>ปัจจัยที่มีอิทธิพลต่อการกำหนดช่องทางการจัดจำหน่าย ต้องพิจารณาปัจจัยประกอบด้วย</vt:lpstr>
      <vt:lpstr>การตัดสินใจเลือกช่องทางการจัดจำหน่าย มีอยู่ 2 วิธี คือ</vt:lpstr>
      <vt:lpstr>บุคคลที่เกี่ยวข้องกับช่องทางการจัดจำหน่าย</vt:lpstr>
      <vt:lpstr>ปัญหาของช่องทางการจัดจำหน่าย</vt:lpstr>
      <vt:lpstr>หน่วยที่ ๔ การโฆษณาและการส่งเสริมการขาย</vt:lpstr>
      <vt:lpstr>สาระการเรียนรู้</vt:lpstr>
      <vt:lpstr>ผลการเรียนรู้ที่คาดหวัง</vt:lpstr>
      <vt:lpstr>ความหมายของการโฆษณา (Advertising)</vt:lpstr>
      <vt:lpstr>วัตถุประสงค์ของการโฆษณา</vt:lpstr>
      <vt:lpstr>ประเภทของการโฆษณา</vt:lpstr>
      <vt:lpstr>สื่อที่ใช้โฆษณา</vt:lpstr>
      <vt:lpstr>การเลือกใช้สื่อขึ้นอยู่กับ</vt:lpstr>
      <vt:lpstr>การส่งเสริมการขาย</vt:lpstr>
      <vt:lpstr>ประเภทและวิธีการส่งเสริมการขายแบ่งออกเป็น</vt:lpstr>
      <vt:lpstr>หน่วยที่ ๕ ความรู้เกี่ยวกับผลิตภัณฑ์</vt:lpstr>
      <vt:lpstr>สาระการเรียนรู้</vt:lpstr>
      <vt:lpstr>ผลการเรียนรู้ที่คาดหวัง</vt:lpstr>
      <vt:lpstr>ผลิตภัณฑ์ (Product)</vt:lpstr>
      <vt:lpstr>ความสำคัญของความรู้เกี่ยวกับผลิตภัณฑ์มีดังนี้</vt:lpstr>
      <vt:lpstr>ประเภทของผลิตภัณฑ์ แบ่งเป็น 2 ประเภท คือ</vt:lpstr>
      <vt:lpstr>ส่วนประสมของผลิตภัณฑ์ (Product Mix) ประกอบด้วย</vt:lpstr>
      <vt:lpstr>องค์ประกอบของผลิตภัณฑ์ (Product Component)</vt:lpstr>
      <vt:lpstr>แหล่งความรู้เกี่ยวกับผลิตภัณฑ์</vt:lpstr>
      <vt:lpstr>หน่วยที่ ๖ ความรู้เกี่ยวกับผลิตภัณฑ์</vt:lpstr>
      <vt:lpstr>สาระการเรียนรู้</vt:lpstr>
      <vt:lpstr>ผลการเรียนรู้ที่คาดหวัง</vt:lpstr>
      <vt:lpstr>ความหมายและประเภทของลูกค้า</vt:lpstr>
      <vt:lpstr>การจูงใจ (Motivation) ในการซื้อสินค้า มี 2 ลักษณะ คือ</vt:lpstr>
      <vt:lpstr>ทฤษฎีการจูงใจของมาสโลว์ (Maslow’s Theory of Motivation) มีลำดับขั้นความต้องการ 5 ระดับด้วยกัน คือ</vt:lpstr>
      <vt:lpstr>กระบวนการตัดสินใจซื้อของลูกค้า</vt:lpstr>
      <vt:lpstr>ลำดับขั้นตอนการตัดสินใจซื้อที่พนักงานขายต้องพยายามสร้างแรงจูงใจให้เกิดกับลูกค้าตามทฤษฎีของ AIDAS มีดังนี้</vt:lpstr>
      <vt:lpstr>หน่วยที่ ๗ ความรู้เกี่ยวกับกิจการ</vt:lpstr>
      <vt:lpstr>สาระการเรียนรู้</vt:lpstr>
      <vt:lpstr>ผลการเรียนรู้ที่คาดหวัง</vt:lpstr>
      <vt:lpstr>ความรู้เกี่ยวกับกิจการที่พนักงานขายต้องศึกษา</vt:lpstr>
      <vt:lpstr>แหล่งความรู้เกี่ยวกับกิจการ</vt:lpstr>
      <vt:lpstr>ประโยชน์ของความรู้เกี่ยวกับกิจการ</vt:lpstr>
      <vt:lpstr>หน่วยที่ ๘ ความรู้เกี่ยวกับคู่แข่งขัน</vt:lpstr>
      <vt:lpstr>สาระการเรียนรู้</vt:lpstr>
      <vt:lpstr>ผลการเรียนรู้ที่คาดหวัง</vt:lpstr>
      <vt:lpstr>การแข่งขันมีความสำคัญต่อประชาและระบบเศรษฐกิจ คือ</vt:lpstr>
      <vt:lpstr>สิ่งที่ควรรู้เกี่ยวกับคู่แข่งขัน</vt:lpstr>
      <vt:lpstr>แหล่งข้อมูลเกี่ยวกับคู่แข่งขัน</vt:lpstr>
      <vt:lpstr>ประโยชน์ของความรู้เกี่ยวกับคู่แข่งขัน</vt:lpstr>
      <vt:lpstr>วิธีการที่พนักงานขายจะชนะคู่แข่งขัน</vt:lpstr>
      <vt:lpstr>หน่วยที่ ๙ เทคนิคการขาย</vt:lpstr>
      <vt:lpstr>สาระการเรียนรู้</vt:lpstr>
      <vt:lpstr>ผลการเรียนรู้ที่คาดหวัง</vt:lpstr>
      <vt:lpstr>ความหมายของเทคนิคการขาย</vt:lpstr>
      <vt:lpstr>เทคนิคการขายมีขั้นตอนดังต่อไปนี้</vt:lpstr>
      <vt:lpstr>หน่วยที่ ๑๐ คุณสมบัติที่ดีของพนักงานขาย</vt:lpstr>
      <vt:lpstr>สาระการเรียนรู้</vt:lpstr>
      <vt:lpstr>ผลการเรียนรู้ที่คาดหวัง</vt:lpstr>
      <vt:lpstr>คุณสมบัติทั่วไปของพนักงานขาย ประกอบด้วย</vt:lpstr>
      <vt:lpstr>ลักษณะของพนักงานขายที่จะชนะใจลูกค้า</vt:lpstr>
      <vt:lpstr>ความรู้พื้นฐานของพนักงานขาย</vt:lpstr>
      <vt:lpstr>เทคนิคของการชนะใจลูกค้า</vt:lpstr>
      <vt:lpstr>หน่วยที่ ๑๑ จรรยาบรรณของนักขาย</vt:lpstr>
      <vt:lpstr>สาระการเรียนรู้</vt:lpstr>
      <vt:lpstr>ผลการเรียนรู้ที่คาดหวัง</vt:lpstr>
      <vt:lpstr>จรรยาบรรณของอาชีพนักขาย</vt:lpstr>
      <vt:lpstr>ประโยชน์ของจรรยาบรรณ</vt:lpstr>
      <vt:lpstr>จรรยาบรรณของนักขายที่มีต่อลูกค้า</vt:lpstr>
      <vt:lpstr>จรรยาบรรณของนักขายที่มีต่อกิจการ</vt:lpstr>
      <vt:lpstr>จรรยาบรรณของนักขายที่มีต่อคู่แข่ง</vt:lpstr>
      <vt:lpstr>จรรยาบรรณของนักขายที่มีต่อสังคม</vt:lpstr>
      <vt:lpstr>สาเหตุที่ทำให้นักขายขาดจรรยาบรรณ</vt:lpstr>
      <vt:lpstr>การเสริมสร้างจรรยาบรรณให้กับนักขาย</vt:lpstr>
      <vt:lpstr>หน่วยที่ ๑๒ โอกาสและความก้าวหน้าของอาชีพการขาย</vt:lpstr>
      <vt:lpstr>สาระการเรียนรู้</vt:lpstr>
      <vt:lpstr>ผลการเรียนรู้ที่คาดหวัง</vt:lpstr>
      <vt:lpstr>โอกาสและความก้าวหน้าสำหรับผู้ประกอบอาชีพทางการขายในตำแหน่งต่างๆมีดังนี้ </vt:lpstr>
      <vt:lpstr>ปัจจัยสนับสนุนการประกอบอาชีพการขาย</vt:lpstr>
      <vt:lpstr>โอกาสและความก้าวหน้าสำหรับผู้ประกอบอาชีพการขาย ซึ่งมี ๒ ระดับ คือ</vt:lpstr>
      <vt:lpstr>Slide 105</vt:lpstr>
      <vt:lpstr>เทคนิคการสร้างความสำเร็จในอาชีพการขาย</vt:lpstr>
      <vt:lpstr>Slide 107</vt:lpstr>
      <vt:lpstr>Slide 108</vt:lpstr>
    </vt:vector>
  </TitlesOfParts>
  <Company>2100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การขาย ๑ รหัสวิชา ๒๒๐๑-๑๐๐๔</dc:title>
  <dc:creator>Compaq</dc:creator>
  <cp:lastModifiedBy>atc</cp:lastModifiedBy>
  <cp:revision>17</cp:revision>
  <dcterms:created xsi:type="dcterms:W3CDTF">2005-07-18T15:47:22Z</dcterms:created>
  <dcterms:modified xsi:type="dcterms:W3CDTF">2011-08-04T13:16:17Z</dcterms:modified>
</cp:coreProperties>
</file>