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th-TH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คลิกไอคอนเพื่อเพิ่มรูปภาพ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29D75E-053F-4F29-AC94-63B3A72806F7}" type="datetimeFigureOut">
              <a:rPr lang="th-TH" smtClean="0"/>
              <a:pPr/>
              <a:t>17/08/60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0199E88-2E07-4EC7-AE29-DE5F7764113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500042"/>
            <a:ext cx="81387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Workflow </a:t>
            </a:r>
            <a:r>
              <a:rPr lang="th-TH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หรือขั้นตอนการทำงานสำหรับการตัดต่อ</a:t>
            </a:r>
            <a:endParaRPr lang="th-TH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571472" y="1357298"/>
            <a:ext cx="36433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1.สร้างสคริปต์และโครงเรื่อง</a:t>
            </a:r>
            <a:endParaRPr lang="th-TH" dirty="0"/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571472" y="2428868"/>
            <a:ext cx="36433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2.จัดทำ </a:t>
            </a:r>
            <a:r>
              <a:rPr lang="en-US" dirty="0" smtClean="0"/>
              <a:t>Storyboard</a:t>
            </a:r>
            <a:endParaRPr lang="th-TH" dirty="0"/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571472" y="3357562"/>
            <a:ext cx="36433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3.เริ่มสร้าง</a:t>
            </a:r>
            <a:r>
              <a:rPr lang="th-TH" dirty="0" err="1" smtClean="0"/>
              <a:t>โปรเจ็กต์</a:t>
            </a:r>
            <a:endParaRPr lang="th-TH" dirty="0"/>
          </a:p>
        </p:txBody>
      </p:sp>
      <p:sp>
        <p:nvSpPr>
          <p:cNvPr id="9" name="สี่เหลี่ยมมุมมน 8"/>
          <p:cNvSpPr/>
          <p:nvPr/>
        </p:nvSpPr>
        <p:spPr>
          <a:xfrm>
            <a:off x="571472" y="4357694"/>
            <a:ext cx="364333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4.จับภาพ</a:t>
            </a:r>
            <a:r>
              <a:rPr lang="th-TH" dirty="0" err="1" smtClean="0"/>
              <a:t>วิดิ</a:t>
            </a:r>
            <a:r>
              <a:rPr lang="th-TH" dirty="0" smtClean="0"/>
              <a:t>โอ </a:t>
            </a:r>
            <a:r>
              <a:rPr lang="en-US" dirty="0" smtClean="0"/>
              <a:t>(Capture)</a:t>
            </a:r>
          </a:p>
          <a:p>
            <a:pPr algn="ctr"/>
            <a:r>
              <a:rPr lang="th-TH" dirty="0" smtClean="0"/>
              <a:t>หรือนำเข้าฟุต</a:t>
            </a:r>
            <a:r>
              <a:rPr lang="th-TH" dirty="0" err="1" smtClean="0"/>
              <a:t>เทจ</a:t>
            </a:r>
            <a:r>
              <a:rPr lang="th-TH" dirty="0" smtClean="0"/>
              <a:t> </a:t>
            </a:r>
            <a:r>
              <a:rPr lang="en-US" dirty="0" smtClean="0"/>
              <a:t>(Import)</a:t>
            </a:r>
            <a:endParaRPr lang="th-TH" dirty="0"/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571472" y="5715016"/>
            <a:ext cx="36433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5.ตั้งค่าซี</a:t>
            </a:r>
            <a:r>
              <a:rPr lang="th-TH" dirty="0" err="1" smtClean="0"/>
              <a:t>เควนซ์</a:t>
            </a:r>
            <a:endParaRPr lang="th-TH" dirty="0"/>
          </a:p>
        </p:txBody>
      </p:sp>
      <p:sp>
        <p:nvSpPr>
          <p:cNvPr id="11" name="สี่เหลี่ยมมุมมน 10"/>
          <p:cNvSpPr/>
          <p:nvPr/>
        </p:nvSpPr>
        <p:spPr>
          <a:xfrm>
            <a:off x="5072066" y="5715016"/>
            <a:ext cx="364333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6.จัดเรียงฟุต</a:t>
            </a:r>
            <a:r>
              <a:rPr lang="th-TH" dirty="0" err="1" smtClean="0"/>
              <a:t>เทจ</a:t>
            </a:r>
            <a:r>
              <a:rPr lang="th-TH" dirty="0" smtClean="0"/>
              <a:t>ตาม </a:t>
            </a:r>
            <a:endParaRPr lang="en-US" dirty="0" smtClean="0"/>
          </a:p>
          <a:p>
            <a:pPr algn="ctr"/>
            <a:r>
              <a:rPr lang="en-US" dirty="0" smtClean="0"/>
              <a:t>Storyboard </a:t>
            </a:r>
            <a:r>
              <a:rPr lang="th-TH" dirty="0" smtClean="0"/>
              <a:t>และตัดต่อ</a:t>
            </a:r>
            <a:endParaRPr lang="th-TH" dirty="0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5000628" y="4500570"/>
            <a:ext cx="36433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7.ใส่ไต</a:t>
            </a:r>
            <a:r>
              <a:rPr lang="th-TH" dirty="0" err="1" smtClean="0"/>
              <a:t>เติล</a:t>
            </a:r>
            <a:endParaRPr lang="th-TH" dirty="0"/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5000628" y="3357562"/>
            <a:ext cx="36433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8.ตกแต่ง</a:t>
            </a:r>
            <a:r>
              <a:rPr lang="th-TH" dirty="0" err="1" smtClean="0"/>
              <a:t>เอฟเฟ็กต์และท</a:t>
            </a:r>
            <a:r>
              <a:rPr lang="th-TH" dirty="0" smtClean="0"/>
              <a:t>รานซิชัน</a:t>
            </a:r>
            <a:endParaRPr lang="th-TH" dirty="0"/>
          </a:p>
        </p:txBody>
      </p:sp>
      <p:sp>
        <p:nvSpPr>
          <p:cNvPr id="14" name="สี่เหลี่ยมมุมมน 13"/>
          <p:cNvSpPr/>
          <p:nvPr/>
        </p:nvSpPr>
        <p:spPr>
          <a:xfrm>
            <a:off x="5000628" y="2357430"/>
            <a:ext cx="36433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9.ตกแต่งและสร้างสรรค์เสียง</a:t>
            </a:r>
            <a:endParaRPr lang="th-TH" dirty="0"/>
          </a:p>
        </p:txBody>
      </p:sp>
      <p:sp>
        <p:nvSpPr>
          <p:cNvPr id="15" name="สี่เหลี่ยมมุมมน 14"/>
          <p:cNvSpPr/>
          <p:nvPr/>
        </p:nvSpPr>
        <p:spPr>
          <a:xfrm>
            <a:off x="4929190" y="1357298"/>
            <a:ext cx="364333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10.เผยแพร่งาน</a:t>
            </a:r>
            <a:r>
              <a:rPr lang="th-TH" dirty="0" err="1" smtClean="0"/>
              <a:t>วิดิ</a:t>
            </a:r>
            <a:r>
              <a:rPr lang="th-TH" dirty="0" smtClean="0"/>
              <a:t>โอ </a:t>
            </a:r>
            <a:r>
              <a:rPr lang="en-US" dirty="0" smtClean="0"/>
              <a:t>(</a:t>
            </a:r>
            <a:r>
              <a:rPr lang="en-US" sz="2400" dirty="0" smtClean="0"/>
              <a:t>Export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16" name="ลูกศรลง 15"/>
          <p:cNvSpPr/>
          <p:nvPr/>
        </p:nvSpPr>
        <p:spPr>
          <a:xfrm>
            <a:off x="2000232" y="2000240"/>
            <a:ext cx="484632" cy="4286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ลง 16"/>
          <p:cNvSpPr/>
          <p:nvPr/>
        </p:nvSpPr>
        <p:spPr>
          <a:xfrm>
            <a:off x="2011924" y="2928934"/>
            <a:ext cx="484632" cy="4286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ลูกศรลง 17"/>
          <p:cNvSpPr/>
          <p:nvPr/>
        </p:nvSpPr>
        <p:spPr>
          <a:xfrm>
            <a:off x="2027942" y="3958939"/>
            <a:ext cx="484632" cy="4286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ลูกศรลง 18"/>
          <p:cNvSpPr/>
          <p:nvPr/>
        </p:nvSpPr>
        <p:spPr>
          <a:xfrm>
            <a:off x="2014087" y="5357826"/>
            <a:ext cx="484632" cy="4286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ลูกศรลง 19"/>
          <p:cNvSpPr/>
          <p:nvPr/>
        </p:nvSpPr>
        <p:spPr>
          <a:xfrm rot="16200000">
            <a:off x="4417432" y="5857892"/>
            <a:ext cx="484632" cy="4286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ลูกศรลง 20"/>
          <p:cNvSpPr/>
          <p:nvPr/>
        </p:nvSpPr>
        <p:spPr>
          <a:xfrm rot="10800000">
            <a:off x="6715140" y="5214950"/>
            <a:ext cx="484632" cy="4286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ลง 21"/>
          <p:cNvSpPr/>
          <p:nvPr/>
        </p:nvSpPr>
        <p:spPr>
          <a:xfrm rot="10800000">
            <a:off x="6643702" y="4071942"/>
            <a:ext cx="484632" cy="4286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ลูกศรลง 22"/>
          <p:cNvSpPr/>
          <p:nvPr/>
        </p:nvSpPr>
        <p:spPr>
          <a:xfrm rot="10800000">
            <a:off x="6643702" y="2928934"/>
            <a:ext cx="484632" cy="4286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ลง 23"/>
          <p:cNvSpPr/>
          <p:nvPr/>
        </p:nvSpPr>
        <p:spPr>
          <a:xfrm rot="10800000">
            <a:off x="6643702" y="1928802"/>
            <a:ext cx="484632" cy="42862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8923" y="1340768"/>
            <a:ext cx="78488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สตอปโมชัน (</a:t>
            </a: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Stop motion) 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เป็นแอนิเมชัน</a:t>
            </a:r>
            <a:r>
              <a:rPr lang="th-TH" sz="40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ที่อะ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นิเมะ</a:t>
            </a:r>
            <a:r>
              <a:rPr lang="th-TH" sz="40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เตอร์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ต้องสร้างส่วน ประกอบต่างๆ ของภาพขึ้นด้วยวิธีอื่น นอกเหนือจากการวาดบนแผ่นกระดาษ หรือแผ่นเซล และยังต้องยอมเมื่อยมือ ขยับรูปร่างท่าทางของส่วนประกอบเหล่านั้นทีละนิดๆ แล้วใช้กล้องถ่ายไว้ทีละ</a:t>
            </a:r>
            <a:r>
              <a:rPr lang="th-TH" sz="40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เฟรมๆ</a:t>
            </a:r>
            <a:endParaRPr lang="en-US" sz="40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169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340768"/>
            <a:ext cx="74888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สต็</a:t>
            </a:r>
            <a:r>
              <a:rPr lang="th-TH" sz="32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อป</a:t>
            </a:r>
            <a:r>
              <a:rPr lang="th-TH" sz="3200" b="1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โมชั่น</a:t>
            </a:r>
            <a:r>
              <a:rPr lang="th-TH" sz="32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มีเทคนิคทำได้หลากหลาย 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32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2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3200" b="1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เคลย์</a:t>
            </a:r>
            <a:r>
              <a:rPr lang="th-TH" sz="32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แอนิ</a:t>
            </a:r>
            <a:r>
              <a:rPr lang="th-TH" sz="3200" b="1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เมชั่น</a:t>
            </a:r>
            <a:r>
              <a:rPr lang="th-TH" sz="32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32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Clay animation </a:t>
            </a:r>
            <a:r>
              <a:rPr lang="th-TH" sz="32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หรือ </a:t>
            </a:r>
            <a:r>
              <a:rPr lang="th-TH" sz="3200" b="1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เคลย์เมชั่น</a:t>
            </a:r>
            <a:r>
              <a:rPr lang="th-TH" sz="32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 </a:t>
            </a:r>
            <a:r>
              <a:rPr lang="en-US" sz="3200" b="1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claymation</a:t>
            </a:r>
            <a:r>
              <a:rPr lang="en-US" sz="32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 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แอนิ</a:t>
            </a:r>
            <a:r>
              <a:rPr lang="th-TH" sz="32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เมชั่น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ที่ใช้หุ่น หรือรูปทรง ซึ่งทำจากดินเหนียว ขี้ผึ้ง หรือวัสดุใกล้เคียง โดยใส่โครงลวดไว้ข้างในเพื่อให้ดัดท่าทางได้ แล้วเคลื่อนไหวไปทีละท่าทางตามต้องการ เมื่อนำภาพทั้งหมดมาเรียงเป็นเฟรมต่อกัน ก็จะเสมือนว่ามีการเคลื่อนไหวอย่าง</a:t>
            </a:r>
            <a:r>
              <a:rPr lang="th-TH" sz="32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ต่อเนื่อง</a:t>
            </a:r>
            <a:endParaRPr lang="en-US" sz="32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86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4887" y="1340768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</a:t>
            </a:r>
            <a:r>
              <a:rPr lang="th-TH" sz="36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คัตเอาต์แแอ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นิ</a:t>
            </a:r>
            <a:r>
              <a:rPr lang="th-TH" sz="36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เมชั่น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Cutout animation) 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การนำวัสดุสองมิติ เช่น กระดาษ หรือผ้า มาตัดเป็นรูปต่าง ๆ แล้วนำมาขยับเพื่อถ่ายเก็บไว้ทีละเฟรม แล้วนำเฟรมมาต่อกัน เล่าเป็นเรื่องราวตามหัวข้อที่กำหนด แต่ปัจจุบันอาจวาดหรือสแกนภาพเข้าไปขยับในคอมพิวเตอร์ เช่น </a:t>
            </a:r>
            <a:r>
              <a:rPr lang="en-US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move, rotate 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หรือ </a:t>
            </a:r>
            <a:r>
              <a:rPr lang="en-US" sz="36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resize</a:t>
            </a:r>
            <a:endParaRPr lang="en-US" sz="36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9487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933" y="620688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หุ่นกระบอก หรือโมเดลแอนิ</a:t>
            </a:r>
            <a:r>
              <a:rPr lang="th-TH" sz="36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เมชั่น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Puppet or Model animation) 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การทำตัวละครเป็นโมเดลขึ้นมาขยับร่วมกับวัตถุอื่น อาจมีการซ้อนภาพเข้ากับฉากที่มีคนแสดงจริง และภาพพื้นเสมือนจริงก็</a:t>
            </a:r>
            <a:r>
              <a:rPr lang="th-TH" sz="36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ได้</a:t>
            </a:r>
            <a:endParaRPr lang="en-US" sz="36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3501008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sz="36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พิกซิลเลชั่น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Pixilation) 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การใช้คนจริงมาขยับท่าทางเพื่อแสดงการเคลื่อนไหว แล้วถ่ายเก็บไว้ทีละภาพ ทีละเฟรม แล้วนำมาฉายต่อเนื่องกันให้เห็นถึงการเคลื่อนไหวของคนอย่างไหล</a:t>
            </a:r>
            <a:r>
              <a:rPr lang="th-TH" sz="36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ลื่น</a:t>
            </a:r>
            <a:endParaRPr lang="en-US" sz="36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510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6306" y="537523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 แอนิ</a:t>
            </a:r>
            <a:r>
              <a:rPr lang="th-TH" sz="36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เมชั่น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กับวัตถุ (</a:t>
            </a:r>
            <a:r>
              <a:rPr lang="en-US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Object animation) 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การนำวัตถุที่ไม่สามารถดัดแปลงรูปร่างหน้าตาแบบดินเหนียว มาเป็นองค์ประกอบหลักในการสร้างภาพ เช่น ของเล่น หุ่น ตุ๊กตา หรือตัว</a:t>
            </a:r>
            <a:r>
              <a:rPr lang="th-TH" sz="36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ต่อ</a:t>
            </a:r>
            <a:r>
              <a:rPr lang="th-TH" sz="3600" dirty="0" err="1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เล</a:t>
            </a:r>
            <a:r>
              <a:rPr lang="th-TH" sz="36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โก้</a:t>
            </a:r>
            <a:endParaRPr lang="en-US" sz="36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4156" y="3356992"/>
            <a:ext cx="70657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6. แอนิ</a:t>
            </a:r>
            <a:r>
              <a:rPr lang="th-TH" sz="36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เมชั่น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เงาของแสง (</a:t>
            </a:r>
            <a:r>
              <a:rPr lang="en-US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Silhouette animation) 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การแสดงให้เห็นวัตถุผ่านเงา อาจสร้างวัตถุจากกระดาษ แล้วนำมาบังแสงเพื่อให้ได้เงาที่ต้องการ อาจใช้วิธีอื่นก็ได้ ซึ่งเป็นแนวคิดที่ปรับจากการแสดงด้วยเงาคล้ายหนังตะลุง หรือหนัง</a:t>
            </a:r>
            <a:r>
              <a:rPr lang="th-TH" sz="36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เงา</a:t>
            </a:r>
            <a:endParaRPr lang="en-US" sz="36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728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33843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stop motion animation </a:t>
            </a: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คือการถ่ายภาพนิ่งของวัตถุ แล้วค่อยๆ ขยับทีละเฟรม </a:t>
            </a:r>
            <a:r>
              <a:rPr lang="th-TH" sz="36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th-TH" sz="36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ภาพเคลื่อนไหวเวลา 1 วินาทีที่เราเห็นมาจากการถ่ายภาพนิ่ง 24 ภาพ</a:t>
            </a:r>
            <a:endParaRPr lang="en-US" sz="36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3074" name="Picture 2" descr="http://f.ptcdn.info/421/001/000/1358696685-screenLarg-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7" y="44624"/>
            <a:ext cx="3563483" cy="459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f.ptcdn.info/422/001/000/1358698047-stageCusto-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0389" y="4437112"/>
            <a:ext cx="7590004" cy="232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4405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3134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คำศัพท์ที่ใช้บ่อยใน </a:t>
            </a: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Adobe Premiere Pro</a:t>
            </a:r>
            <a:endParaRPr lang="th-TH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857364"/>
            <a:ext cx="78037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err="1" smtClean="0">
                <a:solidFill>
                  <a:srgbClr val="FFC000"/>
                </a:solidFill>
              </a:rPr>
              <a:t>โปรเจ็กต์</a:t>
            </a:r>
            <a:r>
              <a:rPr lang="th-TH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(Project) </a:t>
            </a:r>
            <a:r>
              <a:rPr lang="th-TH" dirty="0" smtClean="0"/>
              <a:t>หมายถึง ไฟล์งานที่เราสร้างขึ้นเพื่อใช้ในการตัดต่อ</a:t>
            </a:r>
          </a:p>
          <a:p>
            <a:r>
              <a:rPr lang="th-TH" dirty="0" smtClean="0"/>
              <a:t>โดยแต่ละไฟล์จะมีข้อมูลวิดีโอ ภาพ เสียงมากมายที่เราเป็นผู้กำหนด และทำการ</a:t>
            </a:r>
          </a:p>
          <a:p>
            <a:r>
              <a:rPr lang="th-TH" dirty="0" smtClean="0"/>
              <a:t>เก็บไฟล์นั้นไว้ในรูปแบบ</a:t>
            </a:r>
            <a:r>
              <a:rPr lang="th-TH" dirty="0" err="1" smtClean="0"/>
              <a:t>โปรเจ็กต์</a:t>
            </a:r>
            <a:r>
              <a:rPr lang="th-TH" dirty="0" smtClean="0"/>
              <a:t> ซึ่งจะครอบคลุมชิ้นงานทั้งหมดของเรา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3929066"/>
            <a:ext cx="81740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solidFill>
                  <a:srgbClr val="FFC000"/>
                </a:solidFill>
              </a:rPr>
              <a:t>คลิป </a:t>
            </a:r>
            <a:r>
              <a:rPr lang="en-US" dirty="0" smtClean="0">
                <a:solidFill>
                  <a:srgbClr val="FFC000"/>
                </a:solidFill>
              </a:rPr>
              <a:t>(Clip) </a:t>
            </a:r>
            <a:r>
              <a:rPr lang="th-TH" dirty="0" smtClean="0"/>
              <a:t>หมายถึง ไฟล์ต่างๆที่เรานำมาใช้งานใน</a:t>
            </a:r>
            <a:r>
              <a:rPr lang="th-TH" dirty="0" err="1" smtClean="0"/>
              <a:t>โปรเจ็คต์</a:t>
            </a:r>
            <a:r>
              <a:rPr lang="th-TH" dirty="0" smtClean="0"/>
              <a:t>เพื่อตัดต่อ ตกแต่ง</a:t>
            </a:r>
          </a:p>
          <a:p>
            <a:r>
              <a:rPr lang="th-TH" dirty="0" smtClean="0"/>
              <a:t>ให้เป็นชิ้นงานของเรา ได้แก่ ไฟล์วิดีโอ ไฟล์ภาพ และไฟล์เสียง ซึ่งเมื่อถูกนำเข้ามา</a:t>
            </a:r>
          </a:p>
          <a:p>
            <a:r>
              <a:rPr lang="th-TH" dirty="0"/>
              <a:t> </a:t>
            </a:r>
            <a:r>
              <a:rPr lang="th-TH" dirty="0" smtClean="0"/>
              <a:t>แล้วเราจะเรียกว่าคลิปวิดีโอ คลิปภาพ และคลิปสียง แทนคำว่าไฟล์</a:t>
            </a: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3134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คำศัพท์ที่ใช้บ่อยใน </a:t>
            </a: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Adobe Premiere Pro</a:t>
            </a:r>
            <a:endParaRPr lang="th-TH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857364"/>
            <a:ext cx="822532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err="1" smtClean="0">
                <a:solidFill>
                  <a:srgbClr val="FFC000"/>
                </a:solidFill>
              </a:rPr>
              <a:t>แทร็ก</a:t>
            </a:r>
            <a:r>
              <a:rPr lang="th-TH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(Track) </a:t>
            </a:r>
            <a:r>
              <a:rPr lang="th-TH" dirty="0" smtClean="0"/>
              <a:t>หมายถึง </a:t>
            </a:r>
            <a:r>
              <a:rPr lang="th-TH" dirty="0" err="1" smtClean="0"/>
              <a:t>เลเยอร์</a:t>
            </a:r>
            <a:r>
              <a:rPr lang="th-TH" dirty="0" smtClean="0"/>
              <a:t>ใน</a:t>
            </a:r>
            <a:r>
              <a:rPr lang="th-TH" dirty="0" err="1" smtClean="0"/>
              <a:t>พาเนล</a:t>
            </a:r>
            <a:r>
              <a:rPr lang="th-TH" dirty="0" smtClean="0"/>
              <a:t> </a:t>
            </a:r>
            <a:r>
              <a:rPr lang="en-US" dirty="0" smtClean="0"/>
              <a:t>Timeline </a:t>
            </a:r>
            <a:r>
              <a:rPr lang="th-TH" dirty="0" smtClean="0"/>
              <a:t>ที่ใช้สำหรับวาง</a:t>
            </a:r>
          </a:p>
          <a:p>
            <a:r>
              <a:rPr lang="th-TH" dirty="0" smtClean="0"/>
              <a:t>คลิปต่างๆ เพื่อการตัดต่อ โดยจะแยกเก็บคลิปเป็น 2 กลุ่มใหญ่ๆ ได้แก่ </a:t>
            </a:r>
            <a:r>
              <a:rPr lang="th-TH" dirty="0" err="1" smtClean="0"/>
              <a:t>แทร็กวิ</a:t>
            </a:r>
            <a:r>
              <a:rPr lang="th-TH" dirty="0" smtClean="0"/>
              <a:t>ดีโอ</a:t>
            </a:r>
          </a:p>
          <a:p>
            <a:r>
              <a:rPr lang="en-US" dirty="0" smtClean="0"/>
              <a:t>(Video Track) </a:t>
            </a:r>
            <a:r>
              <a:rPr lang="th-TH" dirty="0" err="1" smtClean="0"/>
              <a:t>แทร็กเสียง</a:t>
            </a:r>
            <a:r>
              <a:rPr lang="th-TH" dirty="0" smtClean="0"/>
              <a:t> </a:t>
            </a:r>
            <a:r>
              <a:rPr lang="en-US" dirty="0" smtClean="0"/>
              <a:t>(Audio Track) </a:t>
            </a:r>
            <a:r>
              <a:rPr lang="th-TH" dirty="0" smtClean="0"/>
              <a:t>ซึ่งแต่</a:t>
            </a:r>
            <a:r>
              <a:rPr lang="th-TH" dirty="0" err="1" smtClean="0"/>
              <a:t>ละแทร็ก</a:t>
            </a:r>
            <a:r>
              <a:rPr lang="th-TH" dirty="0" smtClean="0"/>
              <a:t>จะมีชื่อ</a:t>
            </a:r>
          </a:p>
          <a:p>
            <a:r>
              <a:rPr lang="th-TH" dirty="0" smtClean="0"/>
              <a:t>ประจำเป็นตัวเลข</a:t>
            </a:r>
            <a:r>
              <a:rPr lang="th-TH" dirty="0" err="1" smtClean="0"/>
              <a:t>ตามหลังแทร็ก</a:t>
            </a:r>
            <a:r>
              <a:rPr lang="th-TH" dirty="0" smtClean="0"/>
              <a:t>นั้นๆ สามารถเพิ่มและ</a:t>
            </a:r>
            <a:r>
              <a:rPr lang="th-TH" dirty="0" err="1" smtClean="0"/>
              <a:t>ลดแทร็ก</a:t>
            </a:r>
            <a:r>
              <a:rPr lang="th-TH" dirty="0" smtClean="0"/>
              <a:t>ได้ตามความต้องการ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3929066"/>
            <a:ext cx="839204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solidFill>
                  <a:srgbClr val="FFC000"/>
                </a:solidFill>
              </a:rPr>
              <a:t>เฟรม </a:t>
            </a:r>
            <a:r>
              <a:rPr lang="en-US" dirty="0" smtClean="0">
                <a:solidFill>
                  <a:srgbClr val="FFC000"/>
                </a:solidFill>
              </a:rPr>
              <a:t>(Frame) </a:t>
            </a:r>
            <a:r>
              <a:rPr lang="th-TH" dirty="0" smtClean="0"/>
              <a:t>หมายถึง ช่องเล็กๆแต่ละช่องที่แสดงอยู่บน</a:t>
            </a:r>
            <a:r>
              <a:rPr lang="th-TH" dirty="0" err="1" smtClean="0"/>
              <a:t>พาเนล</a:t>
            </a:r>
            <a:r>
              <a:rPr lang="th-TH" dirty="0" smtClean="0"/>
              <a:t> </a:t>
            </a:r>
            <a:r>
              <a:rPr lang="en-US" dirty="0" smtClean="0"/>
              <a:t>Timeline</a:t>
            </a:r>
          </a:p>
          <a:p>
            <a:r>
              <a:rPr lang="th-TH" dirty="0" smtClean="0"/>
              <a:t>ซึ่งในช่องๆ หนึ่งจะแสดงภาพวอดีโอ 1ภาพที่ประกอบอยู่ในคลิป โดยจะเรียงภาพ</a:t>
            </a:r>
          </a:p>
          <a:p>
            <a:r>
              <a:rPr lang="th-TH" dirty="0" smtClean="0"/>
              <a:t>เหล่านั้นต่อกันไปเรื่อยๆ เหมือนกับฟิล์มถ่ายหนัง ให้เกิดภาพเคลื่อนไหว โดยจำนวน</a:t>
            </a:r>
          </a:p>
          <a:p>
            <a:r>
              <a:rPr lang="th-TH" dirty="0" smtClean="0"/>
              <a:t>ของเฟรมจะแสดงด้วยตัวเลขในส่วนหัวของ</a:t>
            </a:r>
            <a:r>
              <a:rPr lang="th-TH" dirty="0" err="1" smtClean="0"/>
              <a:t>พาเนล</a:t>
            </a:r>
            <a:r>
              <a:rPr lang="th-TH" dirty="0" smtClean="0"/>
              <a:t> </a:t>
            </a:r>
            <a:r>
              <a:rPr lang="en-US" dirty="0" smtClean="0"/>
              <a:t>Timeline </a:t>
            </a:r>
            <a:r>
              <a:rPr lang="th-TH" dirty="0" smtClean="0"/>
              <a:t>และด้านล่างของ</a:t>
            </a:r>
          </a:p>
          <a:p>
            <a:r>
              <a:rPr lang="th-TH" dirty="0" err="1" smtClean="0"/>
              <a:t>พาเนล</a:t>
            </a:r>
            <a:r>
              <a:rPr lang="th-TH" dirty="0" smtClean="0"/>
              <a:t> </a:t>
            </a:r>
            <a:r>
              <a:rPr lang="en-US" dirty="0" smtClean="0"/>
              <a:t>Monitor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3134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คำศัพท์ที่ใช้บ่อยใน </a:t>
            </a: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Adobe Premiere Pro</a:t>
            </a:r>
            <a:endParaRPr lang="th-TH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857364"/>
            <a:ext cx="79480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solidFill>
                  <a:srgbClr val="FFC000"/>
                </a:solidFill>
              </a:rPr>
              <a:t>ซี</a:t>
            </a:r>
            <a:r>
              <a:rPr lang="th-TH" dirty="0" err="1" smtClean="0">
                <a:solidFill>
                  <a:srgbClr val="FFC000"/>
                </a:solidFill>
              </a:rPr>
              <a:t>เควนซ์</a:t>
            </a:r>
            <a:r>
              <a:rPr lang="th-TH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(Sequence) </a:t>
            </a:r>
            <a:r>
              <a:rPr lang="th-TH" dirty="0" smtClean="0"/>
              <a:t>หมายถึง ลำดับหรือส่วนหนึ่งของภาพยนตร์ที่เรียงกัน</a:t>
            </a:r>
          </a:p>
          <a:p>
            <a:r>
              <a:rPr lang="th-TH" dirty="0" smtClean="0"/>
              <a:t>เป็นเรื่อง ซึ่งใน </a:t>
            </a:r>
            <a:r>
              <a:rPr lang="en-US" dirty="0" smtClean="0"/>
              <a:t>Premiere Pro </a:t>
            </a:r>
            <a:r>
              <a:rPr lang="th-TH" dirty="0" smtClean="0"/>
              <a:t>ได้นำเอาคำนี้มาใช้เรียก</a:t>
            </a:r>
            <a:r>
              <a:rPr lang="th-TH" dirty="0" err="1" smtClean="0"/>
              <a:t>แท็บ</a:t>
            </a:r>
            <a:r>
              <a:rPr lang="th-TH" dirty="0" smtClean="0"/>
              <a:t>ย่อยสำหรับ</a:t>
            </a:r>
          </a:p>
          <a:p>
            <a:r>
              <a:rPr lang="th-TH" dirty="0" smtClean="0"/>
              <a:t>จัดลำดับคลิปใน</a:t>
            </a:r>
            <a:r>
              <a:rPr lang="th-TH" dirty="0" err="1" smtClean="0"/>
              <a:t>พาเนล</a:t>
            </a:r>
            <a:r>
              <a:rPr lang="th-TH" dirty="0" smtClean="0"/>
              <a:t> </a:t>
            </a:r>
            <a:r>
              <a:rPr lang="en-US" dirty="0" smtClean="0"/>
              <a:t>Timeline </a:t>
            </a:r>
            <a:r>
              <a:rPr lang="th-TH" dirty="0" smtClean="0"/>
              <a:t>ว่า “ซี</a:t>
            </a:r>
            <a:r>
              <a:rPr lang="th-TH" dirty="0" err="1" smtClean="0"/>
              <a:t>เควนซ์</a:t>
            </a:r>
            <a:r>
              <a:rPr lang="th-TH" smtClean="0"/>
              <a:t>”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54868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ประวัติความเป็นมาของหนังแบบ 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Stop-Motion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Stop-motion 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เริ่มมีมาตั้งแต่ช่วงปลายปี ค.ศ. 1800 มันถูกสร้างโดยใส่การเคลื่อนไหวเข้าไปในวัตถุที่เคลื่อนไหว</a:t>
            </a:r>
            <a:r>
              <a:rPr lang="th-TH" sz="32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ไม่ได้</a:t>
            </a:r>
            <a:r>
              <a:rPr lang="en-US" sz="32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ในสมัยก่อน การทำ </a:t>
            </a:r>
            <a:r>
              <a:rPr lang="en-US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stop-motion 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ส่วนมากจะทำกับวัตถุที่เคลื่อนไหวเองไม่ได้ ต้องทำการถ่ายรูปแล้วก็ขยับวัตถุทีละน้อยแล้วก็ถ่ายรูปซ้ำไปซ้ำมา พอได้ภาพจำนวนหนึ่ง ก็จะนำมาเรียงต่อกันเพื่อทำเป็นหนัง </a:t>
            </a:r>
            <a:r>
              <a:rPr lang="en-US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stop-motion 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เรื่องสั้นเรื่องแรก คือ </a:t>
            </a:r>
            <a:r>
              <a:rPr lang="en-US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The Humpty Dumpty Circus 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สร้างโดย </a:t>
            </a:r>
            <a:r>
              <a:rPr lang="en-US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Albert Smith 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กับ </a:t>
            </a:r>
            <a:r>
              <a:rPr lang="en-US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Stuart </a:t>
            </a:r>
            <a:r>
              <a:rPr lang="en-US" sz="32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Blackton</a:t>
            </a:r>
            <a:r>
              <a:rPr lang="en-US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ในปี 1899</a:t>
            </a:r>
            <a:endParaRPr lang="en-US" sz="32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25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764704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Emile </a:t>
            </a:r>
            <a:r>
              <a:rPr lang="en-US" sz="4000" b="1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Cohl</a:t>
            </a:r>
            <a:r>
              <a:rPr lang="en-US" sz="40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en-US" sz="40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Emile </a:t>
            </a:r>
            <a:r>
              <a:rPr lang="en-US" sz="40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Cohl</a:t>
            </a: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นักสร้างการ</a:t>
            </a:r>
            <a:r>
              <a:rPr lang="th-TH" sz="40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ตูน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และ</a:t>
            </a:r>
            <a:r>
              <a:rPr lang="th-TH" sz="40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ผู้สร้างอ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นิ</a:t>
            </a:r>
            <a:r>
              <a:rPr lang="th-TH" sz="40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เมชั่น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ชาวฝรั่งเศส เป็นคนนำ </a:t>
            </a: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stop-motion 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เข้ามาสู่อเมริกา เขาใช้ ภาพวาด หุ่นจำลอง และอื่นๆที่เคลื่อนไหวไม่ได้ เท่าที่เขาจะหาได้ สำหรับทำ </a:t>
            </a: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stop-motion 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แล้วหนัง </a:t>
            </a: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stop-motion 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เรื่องแรกของเขา ชื่อว่า </a:t>
            </a:r>
            <a:r>
              <a:rPr lang="en-US" sz="40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Fantasmagorie</a:t>
            </a: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เขาสร้างมันเสร็จในปี 1908 ใช้ภาพวาดทั้งหมด 700 ภาพ แล้วถ่ายรูปขึ้นมาเพื่อนำมาทำ</a:t>
            </a:r>
            <a:r>
              <a:rPr lang="th-TH" sz="4000" dirty="0" err="1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เป็นอนิเมชั่น</a:t>
            </a:r>
            <a:endParaRPr lang="en-US" sz="4000" dirty="0">
              <a:solidFill>
                <a:srgbClr val="FFC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784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24744"/>
            <a:ext cx="79563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Willis O’Brien</a:t>
            </a:r>
            <a:r>
              <a:rPr lang="en-US" sz="40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en-US" sz="4000" dirty="0" smtClean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Willis O’Brien 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เป็นผู้สร้างเทคนิคพิเศษให้กับวงการภาพยนตร์ ภาพยนตร์เรื่องแรกที่เขาร่วมสร้างคือ </a:t>
            </a: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The Lost World 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ในปี 1925 ในภาพยนตร์มีบางช่วงที่เป็น </a:t>
            </a: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stop-motion </a:t>
            </a:r>
            <a:r>
              <a:rPr lang="th-TH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ซึ่งเขาเป็นคนทำมัน จากผลงานนี้ทำให้เขาได้ร่วมงานกับทีมสร้าง </a:t>
            </a:r>
            <a:r>
              <a:rPr lang="en-US" sz="4000" dirty="0">
                <a:solidFill>
                  <a:srgbClr val="FFC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King Kong</a:t>
            </a:r>
          </a:p>
        </p:txBody>
      </p:sp>
    </p:spTree>
    <p:extLst>
      <p:ext uri="{BB962C8B-B14F-4D97-AF65-F5344CB8AC3E}">
        <p14:creationId xmlns:p14="http://schemas.microsoft.com/office/powerpoint/2010/main" xmlns="" val="2762362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ttp://cdn2.lomography.com/8b/7452038e7f17c3e5098052ed7a4e743bebaa92/600x478x2.jpg?auth=686292918ce308d8ddc6068a4d5b0972e1ccfc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7" y="260648"/>
            <a:ext cx="4519331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dn4.lomography.com/e6/616817c771dd282b03beb856001f1931ba4ea0/600x480x2.jpg?auth=35b10cfd50711cf2453327d3a36f92ffc9a67c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800603"/>
            <a:ext cx="4508614" cy="360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cdn2.lomography.com/4b/366ee39d9ded608867ea73f931faa0afd33cc5/600x422x2.jpg?auth=e8b97fc5ab4914b157da5e72051a741365775e7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838" y="-10188575"/>
            <a:ext cx="5715000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4533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http://cdn3.lomography.com/1d/9cc0786d19d67e8cd1200f894e84137c348246/600x400x2.jpg?auth=6b6737ca0041d0be3735cbb172ffa04227fef17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507656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http://cdn4.lomography.com/5b/e964d354b49fb8a02d6255c9aa26468d88ad66/600x460x2.jpg?auth=d1853d11a5805803077c1f0ed89c6b022818bc9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96952"/>
            <a:ext cx="4462578" cy="342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04443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ปลายสุด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ปลายสุด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ปลายสุด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</TotalTime>
  <Words>749</Words>
  <Application>Microsoft Office PowerPoint</Application>
  <PresentationFormat>นำเสนอทางหน้าจอ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ปลายสุด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UltraJan</dc:creator>
  <cp:lastModifiedBy>UltraJan</cp:lastModifiedBy>
  <cp:revision>7</cp:revision>
  <dcterms:created xsi:type="dcterms:W3CDTF">2016-01-10T05:47:30Z</dcterms:created>
  <dcterms:modified xsi:type="dcterms:W3CDTF">2017-08-17T06:11:25Z</dcterms:modified>
</cp:coreProperties>
</file>