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82" r:id="rId10"/>
    <p:sldId id="262" r:id="rId11"/>
    <p:sldId id="272" r:id="rId12"/>
    <p:sldId id="269" r:id="rId13"/>
    <p:sldId id="270" r:id="rId14"/>
    <p:sldId id="263" r:id="rId15"/>
    <p:sldId id="264" r:id="rId16"/>
    <p:sldId id="275" r:id="rId17"/>
    <p:sldId id="265" r:id="rId18"/>
    <p:sldId id="266" r:id="rId19"/>
    <p:sldId id="271" r:id="rId20"/>
    <p:sldId id="273" r:id="rId21"/>
    <p:sldId id="274" r:id="rId22"/>
    <p:sldId id="276" r:id="rId23"/>
    <p:sldId id="283" r:id="rId24"/>
  </p:sldIdLst>
  <p:sldSz cx="9144000" cy="6858000" type="screen4x3"/>
  <p:notesSz cx="6648450" cy="98504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8EE65-9C80-4342-A801-0993838F58AF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7B1EC-3DE7-4FAF-B992-0E711BB6B6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0840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6-08-14T05:27:05.3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22920 8582,'0'0,"24"0,1 0,-25 0,25 0,-25 0,25 0,0 0,-25 0,24 0,-24 0,25 0,-25 0,25 0,0 0,-25 0,25 0,-25 0,49 25,-49-25,25 0,0 0,0 0,-25 0,24 0,-24 0,25 0,0 0,0 0,-25 25,25-25,-1 0,1 0,-25 0,50 0,-50 0,25 0,-25 0,24 25,1-25,-25 0,25 0,0 0,-25 0,49 0,-24 25,0-25,0 0,0 0,-25 24,24-24,-24 0,25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6-08-14T05:27:06.42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22895 8806,'0'0,"0"0,0 0,25 0,-25-25,24 25,-24 0,25 0,0 0,-25 0,25 0,-25-25,25 25,-25 0,24 0,1 0,25 0,-1 0,1 0,49-25,-24 25,24 0,25 0,-25 0,-49 0,24 0,-24 0,-50 0,25 0,24 0,-49 0,25 0,-25 0,0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57224" y="4000504"/>
            <a:ext cx="7772400" cy="90353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R="9144" algn="l">
              <a:defRPr sz="36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57224" y="5143512"/>
            <a:ext cx="7772400" cy="651504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429652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Rectangle 17"/>
          <p:cNvSpPr/>
          <p:nvPr/>
        </p:nvSpPr>
        <p:spPr>
          <a:xfrm>
            <a:off x="7286644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7286644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Rectangle 19"/>
          <p:cNvSpPr/>
          <p:nvPr/>
        </p:nvSpPr>
        <p:spPr>
          <a:xfrm>
            <a:off x="7572396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ectangle 20"/>
          <p:cNvSpPr/>
          <p:nvPr/>
        </p:nvSpPr>
        <p:spPr>
          <a:xfrm>
            <a:off x="7572396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Rectangle 21"/>
          <p:cNvSpPr/>
          <p:nvPr/>
        </p:nvSpPr>
        <p:spPr>
          <a:xfrm>
            <a:off x="7858148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Rectangle 22"/>
          <p:cNvSpPr/>
          <p:nvPr/>
        </p:nvSpPr>
        <p:spPr>
          <a:xfrm>
            <a:off x="7858148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Rectangle 23"/>
          <p:cNvSpPr/>
          <p:nvPr/>
        </p:nvSpPr>
        <p:spPr>
          <a:xfrm>
            <a:off x="8429652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24"/>
          <p:cNvSpPr/>
          <p:nvPr/>
        </p:nvSpPr>
        <p:spPr>
          <a:xfrm>
            <a:off x="8143900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Rectangle 25"/>
          <p:cNvSpPr/>
          <p:nvPr/>
        </p:nvSpPr>
        <p:spPr>
          <a:xfrm>
            <a:off x="8143900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Rectangle 26"/>
          <p:cNvSpPr/>
          <p:nvPr/>
        </p:nvSpPr>
        <p:spPr>
          <a:xfrm>
            <a:off x="7572396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ectangle 29"/>
          <p:cNvSpPr/>
          <p:nvPr/>
        </p:nvSpPr>
        <p:spPr>
          <a:xfrm>
            <a:off x="7858148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Rectangle 30"/>
          <p:cNvSpPr/>
          <p:nvPr/>
        </p:nvSpPr>
        <p:spPr>
          <a:xfrm>
            <a:off x="8429652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Rectangle 32"/>
          <p:cNvSpPr/>
          <p:nvPr/>
        </p:nvSpPr>
        <p:spPr>
          <a:xfrm>
            <a:off x="8143900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ectangle 36"/>
          <p:cNvSpPr/>
          <p:nvPr/>
        </p:nvSpPr>
        <p:spPr>
          <a:xfrm>
            <a:off x="7286644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4214818"/>
            <a:ext cx="5718048" cy="977486"/>
          </a:xfrm>
        </p:spPr>
        <p:txBody>
          <a:bodyPr lIns="82296" tIns="45720" bIns="0" anchor="t"/>
          <a:lstStyle>
            <a:lvl1pPr marL="374904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366404"/>
            <a:ext cx="8156448" cy="777240"/>
          </a:xfrm>
        </p:spPr>
        <p:txBody>
          <a:bodyPr tIns="64008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buNone/>
              <a:defRPr sz="38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14348" y="5277543"/>
            <a:ext cx="750099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528878" cy="1162050"/>
          </a:xfrm>
        </p:spPr>
        <p:txBody>
          <a:bodyPr anchor="ctr"/>
          <a:lstStyle>
            <a:lvl1pPr algn="l">
              <a:buNone/>
              <a:defRPr sz="2000" b="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28878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285728"/>
            <a:ext cx="5486400" cy="5721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914400" y="4941829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57166"/>
            <a:ext cx="6858048" cy="4286280"/>
          </a:xfrm>
          <a:noFill/>
          <a:ln w="12700">
            <a:noFill/>
          </a:ln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altLang="ja-JP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914400" y="5643578"/>
            <a:ext cx="6858000" cy="428628"/>
          </a:xfrm>
        </p:spPr>
        <p:txBody>
          <a:bodyPr>
            <a:normAutofit/>
          </a:bodyPr>
          <a:lstStyle>
            <a:lvl1pPr marL="27432" indent="0">
              <a:spcBef>
                <a:spcPts val="0"/>
              </a:spcBef>
              <a:buNone/>
              <a:defRPr sz="11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-1"/>
            <a:ext cx="214282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571612"/>
            <a:ext cx="7772400" cy="4783948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21461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76A61D7D-0E9F-4577-8965-A2259ECE80EE}" type="datetimeFigureOut">
              <a:rPr lang="th-TH" smtClean="0"/>
              <a:t>11/08/60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21461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21461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fld id="{9CFDFD14-0593-4285-976B-B38535B13EA0}" type="slidenum">
              <a:rPr lang="th-TH" smtClean="0"/>
              <a:t>‹#›</a:t>
            </a:fld>
            <a:endParaRPr lang="th-TH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-3293075" y="342900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3243408" y="342823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3185349" y="3428230"/>
            <a:ext cx="6858000" cy="1588"/>
          </a:xfrm>
          <a:prstGeom prst="line">
            <a:avLst/>
          </a:prstGeom>
          <a:ln w="31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699724" y="3428182"/>
            <a:ext cx="6858000" cy="1588"/>
          </a:xfrm>
          <a:prstGeom prst="line">
            <a:avLst/>
          </a:prstGeom>
          <a:ln w="285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b="1" kern="1200" cap="none" spc="0" baseline="0">
          <a:ln/>
          <a:gradFill>
            <a:gsLst>
              <a:gs pos="0">
                <a:schemeClr val="tx2">
                  <a:lumMod val="90000"/>
                </a:schemeClr>
              </a:gs>
              <a:gs pos="50000">
                <a:schemeClr val="tx2">
                  <a:lumMod val="50000"/>
                </a:schemeClr>
              </a:gs>
              <a:gs pos="100000">
                <a:schemeClr val="tx2">
                  <a:lumMod val="2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accent2">
            <a:lumMod val="75000"/>
          </a:schemeClr>
        </a:buClr>
        <a:buSzPct val="85000"/>
        <a:buFont typeface="Wingdings 2" pitchFamily="18" charset="2"/>
        <a:buChar char="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" pitchFamily="2" charset="2"/>
        <a:buChar char="l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>
            <a:lumMod val="40000"/>
            <a:lumOff val="60000"/>
          </a:schemeClr>
        </a:buClr>
        <a:buSzPct val="65000"/>
        <a:buFont typeface="Wingdings 2" pitchFamily="18" charset="2"/>
        <a:buChar char="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2">
            <a:lumMod val="20000"/>
            <a:lumOff val="80000"/>
          </a:schemeClr>
        </a:buClr>
        <a:buSzPct val="100000"/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50000"/>
        <a:buFont typeface="Wingdings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awiwan27925blog.wordpress.com/2012/12/15/%e0%b8%a8%e0%b8%b4%e0%b8%a5%e0%b8%9b%e0%b8%b0%e0%b8%82%e0%b8%ad%e0%b8%87%e0%b8%ad%e0%b8%b5%e0%b8%a2%e0%b8%b4%e0%b8%9b%e0%b8%95%e0%b9%8c%e0%b9%82%e0%b8%9a%e0%b8%a3%e0%b8%b2%e0%b8%93%e0%b8%97%e0%b8%b5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3645024"/>
            <a:ext cx="7772400" cy="903534"/>
          </a:xfrm>
        </p:spPr>
        <p:txBody>
          <a:bodyPr>
            <a:normAutofit fontScale="90000"/>
          </a:bodyPr>
          <a:lstStyle/>
          <a:p>
            <a:r>
              <a:rPr lang="th-TH" sz="8000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/>
              </a:rPr>
              <a:t>ศิลปะของอียิปต์</a:t>
            </a:r>
            <a:r>
              <a:rPr lang="th-TH" sz="80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/>
              </a:rPr>
              <a:t>โบราณ</a:t>
            </a:r>
            <a:r>
              <a:rPr lang="th-TH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th-TH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th-TH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th-TH" sz="2800" dirty="0" smtClean="0"/>
              <a:t>โดยอาจารย์สิริมาศ สุภาพ</a:t>
            </a:r>
          </a:p>
          <a:p>
            <a:pPr algn="r"/>
            <a:r>
              <a:rPr lang="th-TH" sz="2800" dirty="0" smtClean="0"/>
              <a:t>สาขาวิชาคอมพิวเตอร์กราฟิก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71437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7300" dirty="0" smtClean="0"/>
              <a:t>ประติมากรรม 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4800" dirty="0" smtClean="0"/>
              <a:t>ลักษณะงานประติมากรรมของอียิปต์ จะมีลักษณะเด่นกว่างานจิตรกรรม มีตั้งแต่รูปแกะสลักขนาดมหึมาไปจนถึงผลงานอันประณีตบอบบางของพวกช่างทอง ชาวอิยิปต์นิยมสร้างรูปสลัก  </a:t>
            </a:r>
          </a:p>
          <a:p>
            <a:pPr marL="68580" indent="0">
              <a:buNone/>
            </a:pPr>
            <a:endParaRPr lang="th-TH" sz="4800" dirty="0" smtClean="0"/>
          </a:p>
        </p:txBody>
      </p:sp>
    </p:spTree>
    <p:extLst>
      <p:ext uri="{BB962C8B-B14F-4D97-AF65-F5344CB8AC3E}">
        <p14:creationId xmlns:p14="http://schemas.microsoft.com/office/powerpoint/2010/main" val="22754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600" dirty="0"/>
              <a:t>ประติมากรรม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5400" dirty="0"/>
              <a:t>ประติมากรรมจากหินชนิดต่าง ๆ  เช่น  หินแกรนิต หินดิโอไรด์ และหินบะซอลท์  หรือบางทีก็ เป็นหินอะลาบาสเตอร์ ซึ่งเป็นหินเนื้ออ่อนสีขาว   ถ้าเป็นประติมากรรมขนาดใหญ่ก็มักเป็นหินทราย  </a:t>
            </a:r>
          </a:p>
          <a:p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144032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600" dirty="0"/>
              <a:t>ประติมากรรม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 smtClean="0"/>
              <a:t>นอกจากนี้ยังมีทำจากหินปูน และไม้ซึ่งมักจะพอกด้วยปูนและระบายสีด้วย งานประติมากรรมขนาดเล็ก  มักจะทำจากวัสดุมีค่า  เช่น  ทองคำ  เงิน  อิเลคตรัม  หินลาปิสลาซูลี  เซรามิค ฯลฯ </a:t>
            </a:r>
          </a:p>
          <a:p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11994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7200" dirty="0"/>
              <a:t>ประติมากรรม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4800" dirty="0" smtClean="0"/>
              <a:t> ประติมากรรมของอียิปต์มีทั้งแบบลอยตัว  แบบนูนต่ำ และแบบนูนสูง  มักจะแกะสลักลวดลายภาพบนผนัง  บนเสาวิหาร   ประติมากรรมแบบลอยตัวมักทำเป็นรูปเทพเจ้า หรือรูปฟาโรห์   นอกจากนี้ยังทำเป็นรูปข้าทาสบริวาร  สัตว์เลี้ยง และ สิ่งของเครื่องใช้ต่าง ๆ  เพื่อใช้ประกอบในพิธีศพอีกด้วย</a:t>
            </a:r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14151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3"/>
            <a:ext cx="7829968" cy="5724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02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สถาปัตยกรรม 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6600" dirty="0" smtClean="0"/>
              <a:t>ลักษณะสถาปัตยกรรมอียิปต์ใช้ระบบโครงสร้างเป็นเสาและคาน แสดงรูปทรงที่เรียบง่าย  แข็งทื่อ ขนาดช่องว่างภายในมีเล็กน้อยและต่อเนื่องกันโดยตลอด  </a:t>
            </a:r>
          </a:p>
        </p:txBody>
      </p:sp>
    </p:spTree>
    <p:extLst>
      <p:ext uri="{BB962C8B-B14F-4D97-AF65-F5344CB8AC3E}">
        <p14:creationId xmlns:p14="http://schemas.microsoft.com/office/powerpoint/2010/main" val="258085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h-TH" sz="5400" dirty="0"/>
              <a:t>สถาปัตยกรรมสำคัญของชาวอียิปต์ได้แก่ สุสานที่ฝังศพ  ซึ่งมีตั้งแต่ของประชาชนธรรมดาไปจนถึงกษัตริย์ ซึ่งจะมีความวิจิตรพิสดาร ใหญ่โตไปตามฐานะและอำนาจ  ลักษณะของการสร้างสุสานที่เป็นสถาปัตยกรรมสำคัญแห่งยุคก็คือ มัสตาบา และ ปิรามิด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2952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39335"/>
            <a:ext cx="7631421" cy="257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0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5400" dirty="0" smtClean="0"/>
              <a:t>ปิรามิดในยุคแรกเป็นแบบขั้นบันได  ต่อมามีการพัฒนารูปแบบวิธีการก่อสร้างจนเป็นรูปปิรามิดที่เห็นในปัจจุบัน   </a:t>
            </a:r>
          </a:p>
          <a:p>
            <a:r>
              <a:rPr lang="th-TH" sz="5400" dirty="0" smtClean="0"/>
              <a:t>นอกจากนี้ยังมีการสร้างวิหารเทพเจ้าเพื่อใช้ประกอบพิธีกรรมของนักบวช และวิหารพิธีศพ เพื่อใช้ประกอบพิธีศพ </a:t>
            </a:r>
          </a:p>
        </p:txBody>
      </p:sp>
    </p:spTree>
    <p:extLst>
      <p:ext uri="{BB962C8B-B14F-4D97-AF65-F5344CB8AC3E}">
        <p14:creationId xmlns:p14="http://schemas.microsoft.com/office/powerpoint/2010/main" val="1929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4800" dirty="0" smtClean="0"/>
              <a:t>ในสมัยอาณาจักรใหม่ (1020 ปีก่อน พ.ศ - พ.ศ.510) วิหารเหล่านี้มีขนาดใหญ่โต และสวยงาม ทำจากอิฐและหิน  ซึ่งนำรูปแบบวิหารมากจากสมัยอาณาจักรกลางที่เจาะเข้าไปในหน้าผา  บริเวณหุบผากษัตริย์ และหุบผาราชินี ซึ่งเป็นบริเวณที่มีสุสานกษัตริย์และราชินีฝังอยู่เป็นจำนวนมาก </a:t>
            </a:r>
          </a:p>
          <a:p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29288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ศิลปะอียิปต์ (</a:t>
            </a:r>
            <a:r>
              <a:rPr lang="en-US" dirty="0" smtClean="0"/>
              <a:t>Egyptian Art)</a:t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4000" dirty="0" smtClean="0"/>
              <a:t> </a:t>
            </a:r>
            <a:r>
              <a:rPr lang="th-TH" sz="4000" dirty="0" smtClean="0"/>
              <a:t>เรื่องราว</a:t>
            </a:r>
            <a:r>
              <a:rPr lang="th-TH" sz="4000" dirty="0" smtClean="0"/>
              <a:t>อารยธรรมของอียิปต์ เกิดขึ้นเมื่อประมาณ 4,000 ปีก่อน ค.ศ.</a:t>
            </a:r>
          </a:p>
          <a:p>
            <a:r>
              <a:rPr lang="th-TH" sz="4000" dirty="0" smtClean="0"/>
              <a:t> เป็นยุคก่อน ประวัติศาสตร์ และก่อนราชวงศ์ (</a:t>
            </a:r>
            <a:r>
              <a:rPr lang="en-US" sz="4000" dirty="0" smtClean="0"/>
              <a:t>Pre-dynastic) </a:t>
            </a:r>
            <a:r>
              <a:rPr lang="th-TH" sz="4000" dirty="0" smtClean="0"/>
              <a:t>ของอียิปต์ </a:t>
            </a:r>
          </a:p>
          <a:p>
            <a:r>
              <a:rPr lang="th-TH" sz="4000" dirty="0" smtClean="0"/>
              <a:t>ชาวอียิปต์ได้สร้างศิลปวัฒนธรรมขึ้นเพื่อให้สอดคล้องกับปรัชญาในด้านคุณธรรม และตอบสนองความเชื่อว่าวิญญาณของคนตายจะกลับคืนสู่ร่างกายใหม่ จึงเป็นมูลเหตุของการทำมัมมี่ (</a:t>
            </a:r>
            <a:r>
              <a:rPr lang="en-US" sz="4000" dirty="0" smtClean="0"/>
              <a:t>mummy) </a:t>
            </a:r>
            <a:r>
              <a:rPr lang="th-TH" sz="4000" dirty="0" smtClean="0"/>
              <a:t>หีบบรรจุศพทำด้วยหิน </a:t>
            </a:r>
          </a:p>
        </p:txBody>
      </p:sp>
    </p:spTree>
    <p:extLst>
      <p:ext uri="{BB962C8B-B14F-4D97-AF65-F5344CB8AC3E}">
        <p14:creationId xmlns:p14="http://schemas.microsoft.com/office/powerpoint/2010/main" val="69997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098" name="Picture 2" descr="D:\วิชาที่สอน\ความรู้เกี่ยวกับศิลปะ\hj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33525"/>
            <a:ext cx="7632848" cy="4653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42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3" descr="D:\วิชาที่สอน\ความรู้เกี่ยวกับศิลปะ\pic_egyp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7704856" cy="5105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84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5400" dirty="0" smtClean="0"/>
              <a:t>นักศึกษาคิดว่า ศิลปะของอียิปต์ จึงต้องตกแต่งด้วยรูปของเทพเจ้า เพราะอะไร จงยกตัวอย่างเทพเจ้าของอียิปต์ </a:t>
            </a:r>
            <a:r>
              <a:rPr lang="en-US" sz="5400" dirty="0" smtClean="0"/>
              <a:t>1 </a:t>
            </a:r>
            <a:r>
              <a:rPr lang="th-TH" sz="5400" dirty="0" smtClean="0"/>
              <a:t>องค์ พร้อมทั้งบอกชื่อและลักษณะมาด้วย</a:t>
            </a:r>
          </a:p>
        </p:txBody>
      </p:sp>
    </p:spTree>
    <p:extLst>
      <p:ext uri="{BB962C8B-B14F-4D97-AF65-F5344CB8AC3E}">
        <p14:creationId xmlns:p14="http://schemas.microsoft.com/office/powerpoint/2010/main" val="11169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b="1" dirty="0" smtClean="0"/>
              <a:t>จงยกตัวอย่างศิลปกรรมของอียิปต์แต่ละชนิด</a:t>
            </a:r>
          </a:p>
          <a:p>
            <a:r>
              <a:rPr lang="th-TH" sz="4400" b="1" dirty="0"/>
              <a:t>จุดมุ่งหมายของการสร้างสรรค์งานด้านสถาปัตยกรรมของ</a:t>
            </a:r>
            <a:r>
              <a:rPr lang="th-TH" sz="4400" b="1" dirty="0" smtClean="0"/>
              <a:t>อียิปต์ จัดขึ้นมาเพื่ออะไร</a:t>
            </a:r>
          </a:p>
          <a:p>
            <a:r>
              <a:rPr lang="th-TH" sz="4400" b="1" dirty="0"/>
              <a:t>พลเมืองชาวอียิปต์โบราณมีการแบ่งเป็นชน</a:t>
            </a:r>
            <a:r>
              <a:rPr lang="th-TH" sz="4400" b="1" dirty="0" smtClean="0"/>
              <a:t>ชั้น </a:t>
            </a:r>
            <a:r>
              <a:rPr lang="th-TH" sz="4400" b="1" dirty="0"/>
              <a:t>ได้แก่ชน</a:t>
            </a:r>
            <a:r>
              <a:rPr lang="th-TH" sz="4400" b="1" dirty="0" smtClean="0"/>
              <a:t>ชั้น</a:t>
            </a:r>
            <a:r>
              <a:rPr lang="th-TH" sz="4400" b="1" dirty="0"/>
              <a:t>ใดบ้าง</a:t>
            </a:r>
          </a:p>
        </p:txBody>
      </p:sp>
    </p:spTree>
    <p:extLst>
      <p:ext uri="{BB962C8B-B14F-4D97-AF65-F5344CB8AC3E}">
        <p14:creationId xmlns:p14="http://schemas.microsoft.com/office/powerpoint/2010/main" val="3010230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4783948"/>
          </a:xfrm>
        </p:spPr>
        <p:txBody>
          <a:bodyPr>
            <a:noAutofit/>
          </a:bodyPr>
          <a:lstStyle/>
          <a:p>
            <a:r>
              <a:rPr lang="th-TH" sz="4400" dirty="0" smtClean="0"/>
              <a:t>สร้างอาคารรูปทรงพีระมิด (</a:t>
            </a:r>
            <a:r>
              <a:rPr lang="en-US" sz="4400" dirty="0" smtClean="0"/>
              <a:t>Pyramids) </a:t>
            </a:r>
            <a:r>
              <a:rPr lang="th-TH" sz="4400" dirty="0" smtClean="0"/>
              <a:t>ซึ่งเป็นสิ่งก่อสร้างที่ใหญ่ที่สุด อยู่ที่เมืองกีซา ในกรุงไคโร ภายในพีระมิดเป็นที่บรรจุพระศพกษัตริย์คูฟู (</a:t>
            </a:r>
            <a:r>
              <a:rPr lang="en-US" sz="4400" dirty="0" smtClean="0"/>
              <a:t>Khufu) </a:t>
            </a:r>
            <a:r>
              <a:rPr lang="th-TH" sz="4400" dirty="0" smtClean="0"/>
              <a:t>ฐานพีระมิดยาวด้านละ 756 ฟุต สูง 481 ฟุต กินเนื้อที่ 32 ไร่</a:t>
            </a:r>
          </a:p>
          <a:p>
            <a:r>
              <a:rPr lang="th-TH" sz="4400" dirty="0" smtClean="0"/>
              <a:t> สร้างด้วยหินนักกว่าก้อนละ 2 ตัน จำนวน 2,500,000 ก้อนประมาณว่าใช้กำลังคม 1,000,000 คน ใช้เวลาราว 20 ปี จึงเสร็จ </a:t>
            </a:r>
          </a:p>
          <a:p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16330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dirty="0"/>
              <a:t>จิตรกรรม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 smtClean="0"/>
              <a:t>นอกจากจะบรรจุพระศพของกษัตริย์แล้ว ยังเป็นที่เก็บทรัพย์สมบัติอันมีค่า ผนังภายในตกแต่งด้วยภาพเขียนสี บรรยายด้วยอักษรโบราณ ทำให้ทราบถึงชีวิตความเป็นอยู่ ขนบธรรมเนียมประเพณี และวัฒนธรรมของชาวอียิปต์ชาวอียปต์ยุคก่อนประวัติศาสตร์ได้เป็นอย่างดี</a:t>
            </a:r>
          </a:p>
          <a:p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378049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6700" dirty="0" smtClean="0"/>
              <a:t>จิตรกรรม </a:t>
            </a:r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5400" dirty="0" smtClean="0"/>
              <a:t>ลักษณะงานจิตรกรรมของอียิปต์ เป็นภาพที่เขียนไว้บนฝาผนังสุสานและวิหารต่าง ๆ สีที่ใช้เขียนภาพทำจากวัสดุทางธรรมชาติ ได้แก่  เขม่าไฟ  สารประกอบทองแดง หรือสีจากดิน  แล้วนำมาผสมกับน้ำและยางไม้ 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8251200" y="3089520"/>
              <a:ext cx="339480" cy="450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35000" y="3026160"/>
                <a:ext cx="37152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8242200" y="3143160"/>
              <a:ext cx="402120" cy="27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26360" y="3079800"/>
                <a:ext cx="433800" cy="15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332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600" dirty="0"/>
              <a:t>จิตรกรรม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5400" dirty="0" smtClean="0"/>
              <a:t>ลักษณะของงานจิตรกรรมเป็นงานที่เน้นให้เห็นรูปร่างแบน ๆ มีเส้นรอบนอกที่คมชัด จัดท่าทางของคนแสดงอิริยาบถต่าง ๆ ในรูปสัญลักษณ์มากว่าแสดงความเหมือนจริงตามธรรมชาติ  </a:t>
            </a:r>
          </a:p>
          <a:p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304360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600" dirty="0"/>
              <a:t>จิตรกรรม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 smtClean="0"/>
              <a:t>มักเขียนอักษรภาพลงในช่องว่างระหว่างรูปด้วย และเน้นสัดส่วนของสิ่งสำคัญในภาพให้ใหญ่โตกว่าส่วนประกอบอื่น ๆ เช่นภาพของกษัตริย์หรือฟาโรห์ จะมีขนาดใหญ่กว่ามเหสี และคนทั้งหลาย นิยมระบายสีสดใส บนพื้นหลังสีขาว</a:t>
            </a:r>
          </a:p>
          <a:p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143686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0" name="Picture 2" descr="D:\วิชาที่สอน\ความรู้เกี่ยวกับศิลปะ\pic_h005_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908720"/>
            <a:ext cx="7632848" cy="5315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85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D:\วิชาที่สอน\ความรู้เกี่ยวกับศิลปะ\จิตรกรรมอียิปต์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684498" cy="4779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618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461455"/>
      </a:dk2>
      <a:lt2>
        <a:srgbClr val="FFFFD2"/>
      </a:lt2>
      <a:accent1>
        <a:srgbClr val="B94B2D"/>
      </a:accent1>
      <a:accent2>
        <a:srgbClr val="B95F91"/>
      </a:accent2>
      <a:accent3>
        <a:srgbClr val="C8AF3C"/>
      </a:accent3>
      <a:accent4>
        <a:srgbClr val="78AA64"/>
      </a:accent4>
      <a:accent5>
        <a:srgbClr val="8264AA"/>
      </a:accent5>
      <a:accent6>
        <a:srgbClr val="D29B46"/>
      </a:accent6>
      <a:hlink>
        <a:srgbClr val="0000FF"/>
      </a:hlink>
      <a:folHlink>
        <a:srgbClr val="800080"/>
      </a:folHlink>
    </a:clrScheme>
    <a:fontScheme name="Twilight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0" t="100000" r="5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0" t="100000" r="50000" b="10000"/>
          </a:path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0000"/>
                <a:satMod val="200000"/>
              </a:schemeClr>
            </a:duotone>
          </a:blip>
          <a:tile tx="0" ty="0" sx="120000" sy="12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</Template>
  <TotalTime>189</TotalTime>
  <Words>771</Words>
  <Application>Microsoft Office PowerPoint</Application>
  <PresentationFormat>On-screen Show (4:3)</PresentationFormat>
  <Paragraphs>36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Twilight</vt:lpstr>
      <vt:lpstr>ศิลปะของอียิปต์โบราณ </vt:lpstr>
      <vt:lpstr>ศิลปะอียิปต์ (Egyptian Art) </vt:lpstr>
      <vt:lpstr>PowerPoint Presentation</vt:lpstr>
      <vt:lpstr>จิตรกรรม</vt:lpstr>
      <vt:lpstr>จิตรกรรม  </vt:lpstr>
      <vt:lpstr>จิตรกรรม</vt:lpstr>
      <vt:lpstr>จิตรกรรม</vt:lpstr>
      <vt:lpstr>PowerPoint Presentation</vt:lpstr>
      <vt:lpstr>PowerPoint Presentation</vt:lpstr>
      <vt:lpstr>ประติมากรรม  </vt:lpstr>
      <vt:lpstr>ประติมากรรม</vt:lpstr>
      <vt:lpstr>ประติมากรรม</vt:lpstr>
      <vt:lpstr>ประติมากรรม</vt:lpstr>
      <vt:lpstr>PowerPoint Presentation</vt:lpstr>
      <vt:lpstr>สถาปัตยกรรม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ศิลปะของอียิปต์โบราณที่มีต่อโลก</dc:title>
  <dc:creator>Corporate Edition</dc:creator>
  <cp:lastModifiedBy>User</cp:lastModifiedBy>
  <cp:revision>10</cp:revision>
  <cp:lastPrinted>2017-08-11T02:41:15Z</cp:lastPrinted>
  <dcterms:created xsi:type="dcterms:W3CDTF">2016-08-14T04:17:05Z</dcterms:created>
  <dcterms:modified xsi:type="dcterms:W3CDTF">2017-08-11T02:41:43Z</dcterms:modified>
</cp:coreProperties>
</file>