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76" r:id="rId10"/>
    <p:sldId id="273" r:id="rId11"/>
    <p:sldId id="274" r:id="rId12"/>
    <p:sldId id="263" r:id="rId13"/>
    <p:sldId id="264" r:id="rId14"/>
    <p:sldId id="270" r:id="rId15"/>
    <p:sldId id="271" r:id="rId16"/>
    <p:sldId id="272" r:id="rId17"/>
    <p:sldId id="265" r:id="rId18"/>
    <p:sldId id="266" r:id="rId19"/>
    <p:sldId id="267" r:id="rId20"/>
    <p:sldId id="268" r:id="rId21"/>
    <p:sldId id="269" r:id="rId22"/>
  </p:sldIdLst>
  <p:sldSz cx="9144000" cy="6858000" type="screen4x3"/>
  <p:notesSz cx="6648450" cy="98504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0B96E-2376-4483-8C74-D5FF50487468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6597E-1067-4EB2-85A6-4B06023D2EF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1766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316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470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364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837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79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274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246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407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820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222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197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C0FF0-075D-4C92-89C6-B4436527775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B630A-EA03-487D-8E7A-8CE99099544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649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ศิลปกรรมกรีก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h-TH" dirty="0" smtClean="0">
                <a:solidFill>
                  <a:schemeClr val="tx1"/>
                </a:solidFill>
              </a:rPr>
              <a:t>โดยอาจารย์สิริมาศ สุภาพ</a:t>
            </a:r>
          </a:p>
          <a:p>
            <a:pPr algn="r"/>
            <a:r>
              <a:rPr lang="th-TH" dirty="0" smtClean="0">
                <a:solidFill>
                  <a:schemeClr val="tx1"/>
                </a:solidFill>
              </a:rPr>
              <a:t>สาขาวิชาคอมพิวเตอร์กราฟิก</a:t>
            </a: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วิหารพาร์เธนอน (</a:t>
            </a:r>
            <a:r>
              <a:rPr lang="en-US" b="1" dirty="0"/>
              <a:t>Parthenon)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000" dirty="0"/>
              <a:t>ผู้ควบคุมการก่อสร้างมีชื่อว่า อิกไทนัส (</a:t>
            </a:r>
            <a:r>
              <a:rPr lang="en-US" sz="4000" dirty="0"/>
              <a:t>Ictinus) </a:t>
            </a:r>
            <a:r>
              <a:rPr lang="th-TH" sz="4000" dirty="0"/>
              <a:t>และ </a:t>
            </a:r>
            <a:r>
              <a:rPr lang="en-US" sz="4000" dirty="0" err="1"/>
              <a:t>Callicrates</a:t>
            </a:r>
            <a:r>
              <a:rPr lang="en-US" sz="4000" dirty="0"/>
              <a:t> </a:t>
            </a:r>
            <a:r>
              <a:rPr lang="th-TH" sz="4000" dirty="0"/>
              <a:t>เพื่ออุทิศให้กับการบูชาเทพเจ้าเอธีนา (</a:t>
            </a:r>
            <a:r>
              <a:rPr lang="en-US" sz="4000" dirty="0"/>
              <a:t>Athena) </a:t>
            </a:r>
            <a:r>
              <a:rPr lang="th-TH" sz="4000" dirty="0"/>
              <a:t>รวมความยิ่งใหญ่และรุ่งเรืองของเมืองเอเธนส์ วิหารแห่งนี้ได้สะท้อนให้เห็นหลักการทางสถาปัตยกรรมของกรีกในสมัยนี้ คือการแสวงหาความสงบ (</a:t>
            </a:r>
            <a:r>
              <a:rPr lang="en-US" sz="4000" dirty="0"/>
              <a:t>Calmness) </a:t>
            </a:r>
            <a:r>
              <a:rPr lang="th-TH" sz="4000" dirty="0"/>
              <a:t>ความกระจ่าง (</a:t>
            </a:r>
            <a:r>
              <a:rPr lang="en-US" sz="4000" dirty="0"/>
              <a:t>Clarity) </a:t>
            </a:r>
            <a:r>
              <a:rPr lang="th-TH" sz="4000" dirty="0"/>
              <a:t>และการไม่ยึดติดกับรายละเอียดที่ฟุ่มเฟือย (</a:t>
            </a:r>
            <a:r>
              <a:rPr lang="en-US" sz="4000" dirty="0"/>
              <a:t>superfluous)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15264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วิหารพาร์เธนอน  </a:t>
            </a:r>
            <a:r>
              <a:rPr lang="en-US" b="1" dirty="0"/>
              <a:t>Parthenon</a:t>
            </a:r>
            <a:endParaRPr lang="th-TH" dirty="0"/>
          </a:p>
        </p:txBody>
      </p:sp>
      <p:pic>
        <p:nvPicPr>
          <p:cNvPr id="1026" name="Picture 2" descr="D:\ข้อสอบ\ความรู้ศิลปะ\วิหารพาร์เธนอน  Parthen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99" y="1828800"/>
            <a:ext cx="4958039" cy="39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1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มรดกที่สําคัญของกรีก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6000" dirty="0" smtClean="0"/>
              <a:t>รูปแบบเสาที่สําคัญ และมีสไตล์หลัก ๆ อยู่ 3 รูปแบบด้วยกันที่ได้รับการพัฒนามาเป็น รูปแบบสําคัญทางสถาปัตยกรรมกรีก</a:t>
            </a:r>
            <a:endParaRPr lang="th-TH" sz="6000" dirty="0"/>
          </a:p>
        </p:txBody>
      </p:sp>
    </p:spTree>
    <p:extLst>
      <p:ext uri="{BB962C8B-B14F-4D97-AF65-F5344CB8AC3E}">
        <p14:creationId xmlns:p14="http://schemas.microsoft.com/office/powerpoint/2010/main" val="127967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257300"/>
            <a:ext cx="7703765" cy="483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2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เสาแบบดอริค (</a:t>
            </a:r>
            <a:r>
              <a:rPr lang="en-US" b="1" dirty="0" smtClean="0"/>
              <a:t>Doric order)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3600" dirty="0" smtClean="0"/>
              <a:t>ได้รับ</a:t>
            </a:r>
            <a:r>
              <a:rPr lang="th-TH" sz="3600" dirty="0"/>
              <a:t>การพัฒนาขึ้นครั้งแรกในเขตเพลอพอนเนซุสของกรีกดอเรียน มีขนาดหนามากที่สุด ส่วนบนของเสา (</a:t>
            </a:r>
            <a:r>
              <a:rPr lang="en-US" sz="3600" dirty="0"/>
              <a:t>Capital) (</a:t>
            </a:r>
            <a:r>
              <a:rPr lang="th-TH" sz="3600" dirty="0"/>
              <a:t>ที่รองรับคานที่เรียกว่า </a:t>
            </a:r>
            <a:r>
              <a:rPr lang="en-US" sz="3600" b="1" dirty="0"/>
              <a:t>Architrave </a:t>
            </a:r>
            <a:r>
              <a:rPr lang="th-TH" sz="3600" dirty="0"/>
              <a:t>และ </a:t>
            </a:r>
            <a:r>
              <a:rPr lang="en-US" sz="3600" dirty="0"/>
              <a:t>Frieze) </a:t>
            </a:r>
            <a:r>
              <a:rPr lang="th-TH" sz="3600" dirty="0"/>
              <a:t>มีลักษณะราบเรียบไม่มีลวดลายโค้งให้อารมณ์ความอ่อนช้อย และส่วนล่างของเสา</a:t>
            </a:r>
            <a:r>
              <a:rPr lang="en-US" sz="3600" dirty="0"/>
              <a:t> (</a:t>
            </a:r>
            <a:r>
              <a:rPr lang="th-TH" sz="3600" dirty="0"/>
              <a:t>ที่ติดกับพื้น) ไม่มีฐานของเสาที่เรียกว่า </a:t>
            </a:r>
            <a:r>
              <a:rPr lang="en-US" sz="3600" dirty="0"/>
              <a:t>Base </a:t>
            </a:r>
            <a:r>
              <a:rPr lang="th-TH" sz="3600" dirty="0"/>
              <a:t>ชาวกรีกเห็นว่าเสาแบบดอริคเป็นสัญลักษณ์แห่งหลุมฝังศพหรือความตาย (</a:t>
            </a:r>
            <a:r>
              <a:rPr lang="en-US" sz="3600" dirty="0"/>
              <a:t>grave) </a:t>
            </a:r>
            <a:r>
              <a:rPr lang="th-TH" sz="3600" dirty="0"/>
              <a:t>ความเงียบขรึมน่าเกรงขาม (</a:t>
            </a:r>
            <a:r>
              <a:rPr lang="en-US" sz="3600" dirty="0"/>
              <a:t>dignified) </a:t>
            </a:r>
            <a:r>
              <a:rPr lang="th-TH" sz="3600" dirty="0"/>
              <a:t>และความเป็นชาย (</a:t>
            </a:r>
            <a:r>
              <a:rPr lang="en-US" sz="3600" dirty="0"/>
              <a:t>masculine) 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91072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เสาแบบไอโอนิค (</a:t>
            </a:r>
            <a:r>
              <a:rPr lang="en-US" b="1" dirty="0" smtClean="0"/>
              <a:t>Ionic order)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3600" dirty="0" smtClean="0"/>
              <a:t>ได้รับ</a:t>
            </a:r>
            <a:r>
              <a:rPr lang="th-TH" sz="3600" dirty="0"/>
              <a:t>การพัฒนาขึ้นครั้งแรกในกรีกตะวันตก เขตเอเชียไมเนอร์ (ฝั่งติดกับเปอร์เซีย) มีขนาดที่บางและเรียวกว่าแบบดอริค ส่วนบนของเสาหรือหัวเสามีลักษณะที่ตกแต่งมีลวดลายที่คดโค้งมากขึ้นที่เรียกว่า </a:t>
            </a:r>
            <a:r>
              <a:rPr lang="en-US" sz="3600" b="1" dirty="0"/>
              <a:t>Volute </a:t>
            </a:r>
            <a:r>
              <a:rPr lang="th-TH" sz="3600" dirty="0"/>
              <a:t>และส่วนฐานของเสาก็เช่นกันมีการตกแต่งไม่แข็งทื่อเหมือนกับแบบดอริค ชาวกรีกเห็นว่าเสาแบบไอโอนิคเป็นสัญลักษณ์ของความบอบบาง (</a:t>
            </a:r>
            <a:r>
              <a:rPr lang="en-US" sz="3600" dirty="0"/>
              <a:t>slender) </a:t>
            </a:r>
            <a:r>
              <a:rPr lang="th-TH" sz="3600" dirty="0"/>
              <a:t>ความงดงาม</a:t>
            </a:r>
            <a:r>
              <a:rPr lang="en-US" sz="3600" dirty="0"/>
              <a:t> (elegant) </a:t>
            </a:r>
            <a:r>
              <a:rPr lang="th-TH" sz="3600" dirty="0"/>
              <a:t>และความเป็นผู้หญิง (</a:t>
            </a:r>
            <a:r>
              <a:rPr lang="en-US" sz="3600" dirty="0"/>
              <a:t>feminine) 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50557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เสาแบบโคลินเธียน (</a:t>
            </a:r>
            <a:r>
              <a:rPr lang="en-US" b="1" dirty="0" err="1" smtClean="0"/>
              <a:t>Colinthian</a:t>
            </a:r>
            <a:r>
              <a:rPr lang="en-US" b="1" dirty="0" smtClean="0"/>
              <a:t> order)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4400" dirty="0" smtClean="0"/>
              <a:t>ได้รับ</a:t>
            </a:r>
            <a:r>
              <a:rPr lang="th-TH" sz="4400" dirty="0"/>
              <a:t>การพัฒนาขึ้นมาหลังสุดในราวปลายศตวรรษที่ </a:t>
            </a:r>
            <a:r>
              <a:rPr lang="en-US" sz="4400" dirty="0"/>
              <a:t>5 </a:t>
            </a:r>
            <a:r>
              <a:rPr lang="th-TH" sz="4400" dirty="0"/>
              <a:t>ก่อนคริสตกาล ขนาดเสายังคงความเรียวเช่นกับแบบไอโอนิค และมีการประดับมาฐานเสาเช่นกัน แต่มีความแตกต่างตรงที่ส่วนบนของเสามีการตกแต่งเป็นรูปใบไม้ที่เรียกว่า</a:t>
            </a:r>
            <a:r>
              <a:rPr lang="en-US" sz="4400" b="1" dirty="0"/>
              <a:t> acanthus leave </a:t>
            </a:r>
            <a:endParaRPr lang="en-US" sz="4400" dirty="0"/>
          </a:p>
          <a:p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34636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ประติมากรรม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 smtClean="0"/>
              <a:t>สะท้อนให้เห็นถึงลักษณะธรรมชาติเทพเจ้าจึงเหมือนมนุษย์งานในยุคแรกจะตรง ๆ แข็งทื่อ - สมัยคลาสสิคเริ่มมีลักษณะพริ้วไหว และสมัยหลังจะแสดงถึงความปวดร้าว ความ ทรมานของมนุษย์ </a:t>
            </a:r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2464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จิตรกรรม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5400" dirty="0" smtClean="0"/>
              <a:t>ภาพวาดในยุคแรก นิยมพื้นสีแดง คนสีดํา วาดบนภาชนะ - ยุคเฮลเลนิสติก มีการนํากระเบื้องสีมาประดับ เรียกว่า โมเสก </a:t>
            </a:r>
            <a:r>
              <a:rPr lang="en-US" sz="5400" dirty="0" smtClean="0"/>
              <a:t>Mosaic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8179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นาฏกรรม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5400" dirty="0" smtClean="0"/>
              <a:t>เป็นการละครของกรีก ร้องประสานเสียง ในเทศกาลบวงสรวงและเฉลิมฉลองเทพเจ้า เป็นละครประเภทโศกนาฎกรรม และสุขนาฏกรรม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296114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อารยธรรมกรีก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dirty="0" smtClean="0"/>
              <a:t>• กําเนิดบริเวณชายฝั่งทะเลอีเจียน หมู่เกาะต่าง ๆ และดินแดนกรีซ </a:t>
            </a:r>
          </a:p>
          <a:p>
            <a:pPr marL="0" indent="0">
              <a:buNone/>
            </a:pPr>
            <a:r>
              <a:rPr lang="th-TH" sz="4400" dirty="0" smtClean="0"/>
              <a:t>• สภาพภูมิประเทศเป็นหุบเขา ทําให้แต่ละรัฐจึงเป็นอิสระต่อกัน เป็นรัฐเล็ก ๆ มากมาย </a:t>
            </a:r>
          </a:p>
          <a:p>
            <a:pPr marL="0" indent="0">
              <a:buNone/>
            </a:pPr>
            <a:r>
              <a:rPr lang="th-TH" sz="4400" dirty="0" smtClean="0"/>
              <a:t>• เกาะครีต </a:t>
            </a:r>
            <a:r>
              <a:rPr lang="en-US" sz="4400" dirty="0" smtClean="0"/>
              <a:t>Crete </a:t>
            </a:r>
            <a:r>
              <a:rPr lang="th-TH" sz="4400" dirty="0" smtClean="0"/>
              <a:t>เป็นเกาะใหญ่และมีความสําคัญของกรีก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40914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วรรณกรรม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6000" dirty="0" smtClean="0"/>
              <a:t>โฮเมอร์กวีนักเล่าเรื่องได้แต่ง “อีเลียด” และ “โอดิสซี” เป็นเรื่องเกี่ยวกับสงคราม ทรอย</a:t>
            </a:r>
            <a:endParaRPr lang="th-TH" sz="6000" dirty="0"/>
          </a:p>
        </p:txBody>
      </p:sp>
    </p:spTree>
    <p:extLst>
      <p:ext uri="{BB962C8B-B14F-4D97-AF65-F5344CB8AC3E}">
        <p14:creationId xmlns:p14="http://schemas.microsoft.com/office/powerpoint/2010/main" val="3705346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นักปราชญ์ที่สําคัญของโลก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 smtClean="0"/>
              <a:t>เฮโรโดตุส </a:t>
            </a:r>
            <a:r>
              <a:rPr lang="en-US" sz="4800" dirty="0" smtClean="0"/>
              <a:t>Herodotus 484-420 B.C. </a:t>
            </a:r>
          </a:p>
          <a:p>
            <a:r>
              <a:rPr lang="en-US" sz="4800" dirty="0" smtClean="0"/>
              <a:t>- </a:t>
            </a:r>
            <a:r>
              <a:rPr lang="th-TH" sz="4800" dirty="0" smtClean="0"/>
              <a:t>โซเครตีส </a:t>
            </a:r>
            <a:r>
              <a:rPr lang="en-US" sz="4800" dirty="0" smtClean="0"/>
              <a:t>Socrates 470-399 B.C. </a:t>
            </a:r>
          </a:p>
          <a:p>
            <a:r>
              <a:rPr lang="en-US" sz="4800" dirty="0" smtClean="0"/>
              <a:t>- </a:t>
            </a:r>
            <a:r>
              <a:rPr lang="th-TH" sz="4800" dirty="0" smtClean="0"/>
              <a:t>อริสโตเติ้ล </a:t>
            </a:r>
            <a:r>
              <a:rPr lang="en-US" sz="4800" dirty="0" smtClean="0"/>
              <a:t>Aristotle 384-322 B.C. </a:t>
            </a:r>
          </a:p>
          <a:p>
            <a:r>
              <a:rPr lang="en-US" sz="4800" dirty="0" smtClean="0"/>
              <a:t>- </a:t>
            </a:r>
            <a:r>
              <a:rPr lang="th-TH" sz="4800" dirty="0" smtClean="0"/>
              <a:t>เพลโต </a:t>
            </a:r>
            <a:r>
              <a:rPr lang="en-US" sz="4800" dirty="0" smtClean="0"/>
              <a:t>Plato 328-247 B.C</a:t>
            </a:r>
            <a:r>
              <a:rPr lang="en-US" sz="4800" dirty="0" smtClean="0"/>
              <a:t>.</a:t>
            </a:r>
          </a:p>
          <a:p>
            <a:pPr marL="457200" lvl="1" indent="0">
              <a:buNone/>
            </a:pPr>
            <a:r>
              <a:rPr lang="en-US" sz="4400" smtClean="0"/>
              <a:t>**</a:t>
            </a:r>
            <a:r>
              <a:rPr lang="th-TH" sz="4400" smtClean="0"/>
              <a:t>จง</a:t>
            </a:r>
            <a:r>
              <a:rPr lang="th-TH" sz="4400" dirty="0" smtClean="0"/>
              <a:t>เล่าเรื่อง</a:t>
            </a:r>
            <a:r>
              <a:rPr lang="th-TH" sz="4400"/>
              <a:t>ประวัติ</a:t>
            </a:r>
            <a:r>
              <a:rPr lang="th-TH" sz="4400"/>
              <a:t>ของ </a:t>
            </a:r>
            <a:r>
              <a:rPr lang="th-TH" sz="4400" smtClean="0"/>
              <a:t>นักปราชญ์ ด้านบน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53370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กรีกสมัยก่อนประวัติศาสตร์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 smtClean="0"/>
              <a:t> 4000 </a:t>
            </a:r>
            <a:r>
              <a:rPr lang="en-US" sz="4400" dirty="0" smtClean="0"/>
              <a:t>B.C. </a:t>
            </a:r>
            <a:r>
              <a:rPr lang="th-TH" sz="4400" dirty="0" smtClean="0"/>
              <a:t>มีการค้นพบเครื่องมือ และหลักฐานการตั้งถิ่นฐานบ้านเรือน รวมถึงป้อมปราการ </a:t>
            </a:r>
          </a:p>
          <a:p>
            <a:pPr marL="0" indent="0">
              <a:buNone/>
            </a:pPr>
            <a:r>
              <a:rPr lang="th-TH" sz="4400" dirty="0" smtClean="0"/>
              <a:t>• </a:t>
            </a:r>
            <a:r>
              <a:rPr lang="th-TH" sz="4400" dirty="0" smtClean="0"/>
              <a:t>บนเกาะครีต มีการใช้โลหะทองแดง สําริด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17810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กรีกสมัยประวัติศาสตร์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2000 B.C. </a:t>
            </a:r>
            <a:r>
              <a:rPr lang="th-TH" sz="3600" dirty="0" smtClean="0"/>
              <a:t>กําเนิดอารยธรรมไมนวน </a:t>
            </a:r>
            <a:r>
              <a:rPr lang="en-US" sz="3600" dirty="0" smtClean="0"/>
              <a:t>Minoan </a:t>
            </a:r>
            <a:r>
              <a:rPr lang="th-TH" sz="3600" dirty="0" smtClean="0"/>
              <a:t>การค้นพบดินเผาจารึกตัวอักษรบนเกาะครีต มีการก่อสร้างวังใหญ่โต </a:t>
            </a:r>
          </a:p>
          <a:p>
            <a:r>
              <a:rPr lang="th-TH" sz="3600" dirty="0" smtClean="0"/>
              <a:t> ต่อมาถูกรุกรานจากพวก ไมซิเนียน </a:t>
            </a:r>
            <a:r>
              <a:rPr lang="en-US" sz="3600" dirty="0" smtClean="0"/>
              <a:t>Mycenaean </a:t>
            </a:r>
            <a:r>
              <a:rPr lang="th-TH" sz="3600" dirty="0" smtClean="0"/>
              <a:t>และต่อมาเป็นพวก ดอเรียน </a:t>
            </a:r>
            <a:r>
              <a:rPr lang="en-US" sz="3600" dirty="0" smtClean="0"/>
              <a:t>Dorian </a:t>
            </a:r>
          </a:p>
          <a:p>
            <a:r>
              <a:rPr lang="en-US" sz="3600" dirty="0" smtClean="0"/>
              <a:t> 1120-800 B.C. </a:t>
            </a:r>
            <a:r>
              <a:rPr lang="th-TH" sz="3600" dirty="0" smtClean="0"/>
              <a:t>ถือเป็นยุคมืด การค้าขายถูกพวกฟินิเชียนเข้ามาขยายอิทธิพล </a:t>
            </a:r>
            <a:endParaRPr lang="th-TH" sz="3600" dirty="0" smtClean="0"/>
          </a:p>
          <a:p>
            <a:r>
              <a:rPr lang="th-TH" sz="3600" dirty="0" smtClean="0"/>
              <a:t>***** </a:t>
            </a:r>
            <a:r>
              <a:rPr lang="th-TH" sz="3600" dirty="0" smtClean="0"/>
              <a:t>โฮเมอร์ และอิเลียด โอดิสซีย์เกิดในช่วงนี้ *****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085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อารยธรรมกรีก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 800 B.C. </a:t>
            </a:r>
            <a:r>
              <a:rPr lang="th-TH" sz="4000" dirty="0" smtClean="0"/>
              <a:t>ยุคคลาสสิค มีลักษณะเป็นนครรัฐ เรียกว่า “โพลิส” </a:t>
            </a:r>
            <a:r>
              <a:rPr lang="en-US" sz="4000" dirty="0" smtClean="0"/>
              <a:t>Polis </a:t>
            </a:r>
            <a:r>
              <a:rPr lang="th-TH" sz="4000" dirty="0" smtClean="0"/>
              <a:t>มีกษัตริย์และขุนนาง ปกครองนคร เริ่มใช้ระบอบประชาธิปไตย</a:t>
            </a:r>
          </a:p>
          <a:p>
            <a:pPr marL="0" indent="0">
              <a:buNone/>
            </a:pPr>
            <a:endParaRPr lang="th-TH" sz="4000" dirty="0" smtClean="0"/>
          </a:p>
          <a:p>
            <a:r>
              <a:rPr lang="th-TH" sz="4000" dirty="0" smtClean="0"/>
              <a:t> 500 </a:t>
            </a:r>
            <a:r>
              <a:rPr lang="en-US" sz="4000" dirty="0" smtClean="0"/>
              <a:t>B.C. </a:t>
            </a:r>
            <a:r>
              <a:rPr lang="th-TH" sz="4000" dirty="0" smtClean="0"/>
              <a:t>ศูนย์กลางอยู่ที่ เอเธนส์แคว้นแอตติก </a:t>
            </a:r>
            <a:r>
              <a:rPr lang="en-US" sz="4000" dirty="0" smtClean="0"/>
              <a:t>Attica </a:t>
            </a:r>
            <a:r>
              <a:rPr lang="th-TH" sz="4000" dirty="0" smtClean="0"/>
              <a:t>ได้ร่วมกันกับนครรัฐกรีกอื่น ป้องกัน การรุกรานจากเปอร์เซีย กลายเป็นยุคทองแห่งเอเธนส์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16757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อารยธรรมกรีก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 431-404 B.C. </a:t>
            </a:r>
            <a:r>
              <a:rPr lang="th-TH" sz="4400" dirty="0" smtClean="0"/>
              <a:t>สงครามเพโลพอนนีเชียน ระหว่างเอเธนส์กับสปาร์ตา ผลทําให้มาซีโดเนีย เข้าครอบครองกรีก สมัยพระเจ้าอเล็กซานเดอร์มหาราช เรียกว่ายุค “เฮลเลนิสติก” ขยายดินแดนครอบคลุม ถึงอียิปต์และอินเดีย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0385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มรดกที่สําคัญของกรีก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000" u="sng" dirty="0" smtClean="0"/>
              <a:t>สถาปัตยกรรม</a:t>
            </a:r>
            <a:endParaRPr lang="en-US" sz="4000" u="sng" dirty="0" smtClean="0"/>
          </a:p>
          <a:p>
            <a:r>
              <a:rPr lang="th-TH" sz="4000" dirty="0" smtClean="0"/>
              <a:t>ชาวกรีกจะให้ความสําคัญกับเทพเจ้า เชื่อว่าพลังธรรมชาติจะให้คุณและโทษได้อํานาจ ลึกลับนี้มาจากเทพเจ้าเป็นผู้บันดาล</a:t>
            </a:r>
            <a:endParaRPr lang="en-US" sz="4000" dirty="0" smtClean="0"/>
          </a:p>
          <a:p>
            <a:r>
              <a:rPr lang="th-TH" sz="4000" dirty="0" smtClean="0"/>
              <a:t>วิหาร</a:t>
            </a:r>
            <a:r>
              <a:rPr lang="th-TH" sz="4000" dirty="0" smtClean="0"/>
              <a:t>บูชาเทพเจ้า “พาร์เธนอน” </a:t>
            </a:r>
            <a:r>
              <a:rPr lang="en-US" sz="4000" dirty="0" smtClean="0"/>
              <a:t>Parthenon 500 B.C. </a:t>
            </a:r>
            <a:r>
              <a:rPr lang="th-TH" sz="4000" dirty="0" smtClean="0"/>
              <a:t>สร้างด้วยหินอ่อน หลังคา หน้าจั่ว มีเสาหิน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83217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รูปปั้นวีนัส เดอ มิโล </a:t>
            </a:r>
            <a:r>
              <a:rPr lang="en-US" b="1" dirty="0"/>
              <a:t>Venus de Milo</a:t>
            </a:r>
            <a:endParaRPr lang="th-TH" dirty="0"/>
          </a:p>
        </p:txBody>
      </p:sp>
      <p:pic>
        <p:nvPicPr>
          <p:cNvPr id="2050" name="Picture 2" descr="D:\ข้อสอบ\ความรู้ศิลปะ\รูปปั้นวีนัส เดอ มิโล Venus de Mi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40768"/>
            <a:ext cx="461043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70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เทพเจ้าอพอลโล </a:t>
            </a:r>
            <a:r>
              <a:rPr lang="th-TH" dirty="0" smtClean="0"/>
              <a:t>กรีก</a:t>
            </a:r>
            <a:r>
              <a:rPr lang="en-US" dirty="0" smtClean="0"/>
              <a:t> - </a:t>
            </a:r>
            <a:r>
              <a:rPr lang="th-TH" dirty="0"/>
              <a:t>นักกีฬาไมรอน กรีก</a:t>
            </a:r>
          </a:p>
        </p:txBody>
      </p:sp>
      <p:pic>
        <p:nvPicPr>
          <p:cNvPr id="3074" name="Picture 2" descr="D:\ข้อสอบ\ความรู้ศิลปะ\เทพเจ้าอพอลโล กรี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2399366" cy="506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ข้อสอบ\ความรู้ศิลปะ\นักกีฬาไมรอน กรีก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708920"/>
            <a:ext cx="2298948" cy="375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76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885</Words>
  <Application>Microsoft Office PowerPoint</Application>
  <PresentationFormat>On-screen Show (4:3)</PresentationFormat>
  <Paragraphs>52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ศิลปกรรมกรีก</vt:lpstr>
      <vt:lpstr>อารยธรรมกรีก</vt:lpstr>
      <vt:lpstr>กรีกสมัยก่อนประวัติศาสตร์</vt:lpstr>
      <vt:lpstr>กรีกสมัยประวัติศาสตร์</vt:lpstr>
      <vt:lpstr>อารยธรรมกรีก</vt:lpstr>
      <vt:lpstr>อารยธรรมกรีก</vt:lpstr>
      <vt:lpstr>มรดกที่สําคัญของกรีก</vt:lpstr>
      <vt:lpstr>รูปปั้นวีนัส เดอ มิโล Venus de Milo</vt:lpstr>
      <vt:lpstr>เทพเจ้าอพอลโล กรีก - นักกีฬาไมรอน กรีก</vt:lpstr>
      <vt:lpstr>วิหารพาร์เธนอน (Parthenon)</vt:lpstr>
      <vt:lpstr>วิหารพาร์เธนอน  Parthenon</vt:lpstr>
      <vt:lpstr>มรดกที่สําคัญของกรีก</vt:lpstr>
      <vt:lpstr>PowerPoint Presentation</vt:lpstr>
      <vt:lpstr>เสาแบบดอริค (Doric order)</vt:lpstr>
      <vt:lpstr>เสาแบบไอโอนิค (Ionic order)</vt:lpstr>
      <vt:lpstr>เสาแบบโคลินเธียน (Colinthian order)</vt:lpstr>
      <vt:lpstr>ประติมากรรม</vt:lpstr>
      <vt:lpstr>จิตรกรรม</vt:lpstr>
      <vt:lpstr>นาฏกรรม</vt:lpstr>
      <vt:lpstr>วรรณกรรม</vt:lpstr>
      <vt:lpstr>นักปราชญ์ที่สําคัญของโลก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Corporate Edition</dc:creator>
  <cp:lastModifiedBy>User</cp:lastModifiedBy>
  <cp:revision>9</cp:revision>
  <cp:lastPrinted>2017-08-11T02:50:20Z</cp:lastPrinted>
  <dcterms:created xsi:type="dcterms:W3CDTF">2016-06-23T03:07:55Z</dcterms:created>
  <dcterms:modified xsi:type="dcterms:W3CDTF">2017-08-11T04:52:29Z</dcterms:modified>
</cp:coreProperties>
</file>