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73" r:id="rId3"/>
    <p:sldId id="282" r:id="rId4"/>
    <p:sldId id="281" r:id="rId5"/>
    <p:sldId id="283" r:id="rId6"/>
    <p:sldId id="284" r:id="rId7"/>
    <p:sldId id="261" r:id="rId8"/>
    <p:sldId id="256" r:id="rId9"/>
    <p:sldId id="288" r:id="rId10"/>
    <p:sldId id="272" r:id="rId11"/>
    <p:sldId id="271" r:id="rId12"/>
    <p:sldId id="265" r:id="rId13"/>
    <p:sldId id="270" r:id="rId14"/>
    <p:sldId id="266" r:id="rId15"/>
    <p:sldId id="267" r:id="rId16"/>
    <p:sldId id="269" r:id="rId17"/>
    <p:sldId id="268" r:id="rId18"/>
    <p:sldId id="302" r:id="rId19"/>
    <p:sldId id="291" r:id="rId20"/>
    <p:sldId id="280" r:id="rId21"/>
    <p:sldId id="262" r:id="rId22"/>
    <p:sldId id="258" r:id="rId23"/>
    <p:sldId id="260" r:id="rId24"/>
    <p:sldId id="279" r:id="rId25"/>
    <p:sldId id="289" r:id="rId26"/>
    <p:sldId id="295" r:id="rId27"/>
    <p:sldId id="274" r:id="rId28"/>
    <p:sldId id="294" r:id="rId29"/>
    <p:sldId id="278" r:id="rId30"/>
    <p:sldId id="292" r:id="rId31"/>
    <p:sldId id="297" r:id="rId32"/>
    <p:sldId id="296" r:id="rId33"/>
    <p:sldId id="300" r:id="rId34"/>
    <p:sldId id="301" r:id="rId35"/>
    <p:sldId id="275" r:id="rId36"/>
    <p:sldId id="293" r:id="rId37"/>
    <p:sldId id="264" r:id="rId38"/>
    <p:sldId id="263" r:id="rId39"/>
    <p:sldId id="2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sorterViewPr>
    <p:cViewPr>
      <p:scale>
        <a:sx n="100" d="100"/>
        <a:sy n="100" d="100"/>
      </p:scale>
      <p:origin x="0" y="7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6D214-FCCD-4128-9F8C-29603711F5E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210471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6D214-FCCD-4128-9F8C-29603711F5E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29557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6D214-FCCD-4128-9F8C-29603711F5E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124629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6D214-FCCD-4128-9F8C-29603711F5E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118177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6D214-FCCD-4128-9F8C-29603711F5E9}" type="datetimeFigureOut">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172797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6D214-FCCD-4128-9F8C-29603711F5E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308370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6D214-FCCD-4128-9F8C-29603711F5E9}" type="datetimeFigureOut">
              <a:rPr lang="en-US" smtClean="0"/>
              <a:t>8/29/2012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300228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6D214-FCCD-4128-9F8C-29603711F5E9}" type="datetimeFigureOut">
              <a:rPr lang="en-US" smtClean="0"/>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347905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6D214-FCCD-4128-9F8C-29603711F5E9}" type="datetimeFigureOut">
              <a:rPr lang="en-US" smtClean="0"/>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223012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6D214-FCCD-4128-9F8C-29603711F5E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44496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6D214-FCCD-4128-9F8C-29603711F5E9}" type="datetimeFigureOut">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82BA-384C-4BDE-881A-2B0BBA558D93}" type="slidenum">
              <a:rPr lang="en-US" smtClean="0"/>
              <a:t>‹#›</a:t>
            </a:fld>
            <a:endParaRPr lang="en-US"/>
          </a:p>
        </p:txBody>
      </p:sp>
    </p:spTree>
    <p:extLst>
      <p:ext uri="{BB962C8B-B14F-4D97-AF65-F5344CB8AC3E}">
        <p14:creationId xmlns:p14="http://schemas.microsoft.com/office/powerpoint/2010/main" val="76887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6D214-FCCD-4128-9F8C-29603711F5E9}" type="datetimeFigureOut">
              <a:rPr lang="en-US" smtClean="0"/>
              <a:t>8/29/2012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582BA-384C-4BDE-881A-2B0BBA558D93}" type="slidenum">
              <a:rPr lang="en-US" smtClean="0"/>
              <a:t>‹#›</a:t>
            </a:fld>
            <a:endParaRPr lang="en-US"/>
          </a:p>
        </p:txBody>
      </p:sp>
    </p:spTree>
    <p:extLst>
      <p:ext uri="{BB962C8B-B14F-4D97-AF65-F5344CB8AC3E}">
        <p14:creationId xmlns:p14="http://schemas.microsoft.com/office/powerpoint/2010/main" val="309829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vonnie.lewis\Desktop\Graphics\png_4299-Owl-Teacher-Cartoon-Character-With-Graduate-Cap-And-Point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95" y="69166"/>
            <a:ext cx="2362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hartlandhighschool.us/teachers/czapski/images/DuckWaggingTail.gif"/>
          <p:cNvPicPr/>
          <p:nvPr/>
        </p:nvPicPr>
        <p:blipFill>
          <a:blip r:embed="rId4">
            <a:extLst>
              <a:ext uri="{28A0092B-C50C-407E-A947-70E740481C1C}">
                <a14:useLocalDpi xmlns:a14="http://schemas.microsoft.com/office/drawing/2010/main" val="0"/>
              </a:ext>
            </a:extLst>
          </a:blip>
          <a:srcRect/>
          <a:stretch>
            <a:fillRect/>
          </a:stretch>
        </p:blipFill>
        <p:spPr bwMode="auto">
          <a:xfrm>
            <a:off x="4651534" y="4800600"/>
            <a:ext cx="1852612" cy="1866900"/>
          </a:xfrm>
          <a:prstGeom prst="rect">
            <a:avLst/>
          </a:prstGeom>
          <a:noFill/>
          <a:ln>
            <a:noFill/>
          </a:ln>
        </p:spPr>
      </p:pic>
      <p:pic>
        <p:nvPicPr>
          <p:cNvPr id="7" name="Picture 6" descr="http://www.hartlandhighschool.us/teachers/czapski/images/CrazyDancingDuck.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214" y="69166"/>
            <a:ext cx="2362200" cy="2978834"/>
          </a:xfrm>
          <a:prstGeom prst="rect">
            <a:avLst/>
          </a:prstGeom>
          <a:noFill/>
          <a:ln>
            <a:noFill/>
          </a:ln>
        </p:spPr>
      </p:pic>
    </p:spTree>
    <p:extLst>
      <p:ext uri="{BB962C8B-B14F-4D97-AF65-F5344CB8AC3E}">
        <p14:creationId xmlns:p14="http://schemas.microsoft.com/office/powerpoint/2010/main" val="92443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uns Art Pri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2964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626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onnie.lewis\Desktop\Parts Of Speech\verb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357" t="8136" r="5692" b="7124"/>
          <a:stretch/>
        </p:blipFill>
        <p:spPr bwMode="auto">
          <a:xfrm>
            <a:off x="0" y="0"/>
            <a:ext cx="9144000" cy="6858000"/>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29862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onnie.lewis\Desktop\Parts Of Speech\adjective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800" t="8715" r="6135" b="770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2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onnie.lewis\Desktop\Parts Of Speech\pronoun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357" t="8136" r="5470" b="7701"/>
          <a:stretch/>
        </p:blipFill>
        <p:spPr bwMode="auto">
          <a:xfrm>
            <a:off x="0" y="0"/>
            <a:ext cx="9143999" cy="68579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3643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onnie.lewis\Desktop\Parts Of Speech\adverb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967" t="9871" r="5748" b="8281"/>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8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onnie.lewis\Desktop\Parts Of Speech\conjunction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579" t="8135" r="6357" b="7703"/>
          <a:stretch/>
        </p:blipFill>
        <p:spPr bwMode="auto">
          <a:xfrm>
            <a:off x="0" y="0"/>
            <a:ext cx="9144000"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21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onnie.lewis\Desktop\Parts Of Speech\prepositions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800" t="8136" r="5914" b="7992"/>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25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onnie.lewis\Desktop\Parts Of Speech\interjections[1].jpg"/>
          <p:cNvPicPr>
            <a:picLocks noChangeAspect="1" noChangeArrowheads="1"/>
          </p:cNvPicPr>
          <p:nvPr/>
        </p:nvPicPr>
        <p:blipFill rotWithShape="1">
          <a:blip r:embed="rId2">
            <a:extLst>
              <a:ext uri="{28A0092B-C50C-407E-A947-70E740481C1C}">
                <a14:useLocalDpi xmlns:a14="http://schemas.microsoft.com/office/drawing/2010/main" val="0"/>
              </a:ext>
            </a:extLst>
          </a:blip>
          <a:srcRect l="6800" t="9003" r="6578" b="7992"/>
          <a:stretch/>
        </p:blipFill>
        <p:spPr bwMode="auto">
          <a:xfrm>
            <a:off x="0" y="0"/>
            <a:ext cx="9144000" cy="6858000"/>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Users\vonnie.lewis\Desktop\see.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4"/>
          <a:stretch/>
        </p:blipFill>
        <p:spPr bwMode="auto">
          <a:xfrm>
            <a:off x="304800" y="0"/>
            <a:ext cx="85344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vonnie.lewis\Desktop\bess.jpg"/>
          <p:cNvPicPr>
            <a:picLocks noChangeAspect="1" noChangeArrowheads="1"/>
          </p:cNvPicPr>
          <p:nvPr/>
        </p:nvPicPr>
        <p:blipFill rotWithShape="1">
          <a:blip r:embed="rId2">
            <a:extLst>
              <a:ext uri="{28A0092B-C50C-407E-A947-70E740481C1C}">
                <a14:useLocalDpi xmlns:a14="http://schemas.microsoft.com/office/drawing/2010/main" val="0"/>
              </a:ext>
            </a:extLst>
          </a:blip>
          <a:srcRect l="4797" r="4797"/>
          <a:stretch/>
        </p:blipFill>
        <p:spPr bwMode="auto">
          <a:xfrm>
            <a:off x="1371600" y="0"/>
            <a:ext cx="69342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0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49" t="5524" r="20450" b="363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296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vonnie.lewis\Desktop\Untitl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797" r="5245"/>
          <a:stretch/>
        </p:blipFill>
        <p:spPr bwMode="auto">
          <a:xfrm>
            <a:off x="762000" y="0"/>
            <a:ext cx="7543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09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onnie.lewis\Desktop\6.jpg"/>
          <p:cNvPicPr>
            <a:picLocks noChangeAspect="1" noChangeArrowheads="1"/>
          </p:cNvPicPr>
          <p:nvPr/>
        </p:nvPicPr>
        <p:blipFill rotWithShape="1">
          <a:blip r:embed="rId2">
            <a:extLst>
              <a:ext uri="{28A0092B-C50C-407E-A947-70E740481C1C}">
                <a14:useLocalDpi xmlns:a14="http://schemas.microsoft.com/office/drawing/2010/main" val="0"/>
              </a:ext>
            </a:extLst>
          </a:blip>
          <a:srcRect b="19615"/>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31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onnie.lewis\Desktop\Parts Of Speech\worksheet parts of speech 2[1].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3" t="2057" r="2164" b="286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3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onnie.lewis\Deskt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2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vonnie.lewis\Desktop\lucy.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1" r="6307"/>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67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457200" y="0"/>
            <a:ext cx="822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805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vonnie.lewis\Desktop\wowo.jpg"/>
          <p:cNvPicPr>
            <a:picLocks noChangeAspect="1" noChangeArrowheads="1"/>
          </p:cNvPicPr>
          <p:nvPr/>
        </p:nvPicPr>
        <p:blipFill rotWithShape="1">
          <a:blip r:embed="rId2">
            <a:extLst>
              <a:ext uri="{28A0092B-C50C-407E-A947-70E740481C1C}">
                <a14:useLocalDpi xmlns:a14="http://schemas.microsoft.com/office/drawing/2010/main" val="0"/>
              </a:ext>
            </a:extLst>
          </a:blip>
          <a:srcRect l="5659" r="7143"/>
          <a:stretch/>
        </p:blipFill>
        <p:spPr bwMode="auto">
          <a:xfrm>
            <a:off x="457200" y="0"/>
            <a:ext cx="8382000"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63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vonnie.lewis\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848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74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vonnie.lewis\Desktop\bes.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5" r="6587"/>
          <a:stretch/>
        </p:blipFill>
        <p:spPr bwMode="auto">
          <a:xfrm>
            <a:off x="762000" y="0"/>
            <a:ext cx="7543799"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6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vonnie.lewis\Desktop\Untitl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01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46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Study+Slides%2C+Parts+of+Speech%2C+Grades+6-8"/>
          <p:cNvPicPr>
            <a:picLocks noChangeAspect="1" noChangeArrowheads="1"/>
          </p:cNvPicPr>
          <p:nvPr/>
        </p:nvPicPr>
        <p:blipFill rotWithShape="1">
          <a:blip r:embed="rId2">
            <a:extLst>
              <a:ext uri="{28A0092B-C50C-407E-A947-70E740481C1C}">
                <a14:useLocalDpi xmlns:a14="http://schemas.microsoft.com/office/drawing/2010/main" val="0"/>
              </a:ext>
            </a:extLst>
          </a:blip>
          <a:srcRect l="28419" r="28781" b="19781"/>
          <a:stretch/>
        </p:blipFill>
        <p:spPr bwMode="auto">
          <a:xfrm>
            <a:off x="838200" y="381000"/>
            <a:ext cx="7467600" cy="6096000"/>
          </a:xfrm>
          <a:prstGeom prst="rect">
            <a:avLst/>
          </a:prstGeom>
          <a:ln w="2286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4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vonnie.lewis\Desktop\Untitl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797" r="4797"/>
          <a:stretch/>
        </p:blipFill>
        <p:spPr bwMode="auto">
          <a:xfrm>
            <a:off x="609600" y="228600"/>
            <a:ext cx="7848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83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vonnie.lewis\Desktop\Untitled t.jpg"/>
          <p:cNvPicPr>
            <a:picLocks noChangeAspect="1" noChangeArrowheads="1"/>
          </p:cNvPicPr>
          <p:nvPr/>
        </p:nvPicPr>
        <p:blipFill rotWithShape="1">
          <a:blip r:embed="rId2">
            <a:extLst>
              <a:ext uri="{28A0092B-C50C-407E-A947-70E740481C1C}">
                <a14:useLocalDpi xmlns:a14="http://schemas.microsoft.com/office/drawing/2010/main" val="0"/>
              </a:ext>
            </a:extLst>
          </a:blip>
          <a:srcRect l="3902" r="3902"/>
          <a:stretch/>
        </p:blipFill>
        <p:spPr bwMode="auto">
          <a:xfrm>
            <a:off x="381000" y="152400"/>
            <a:ext cx="8382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21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Users\vonnie.lewis\Desktop\lucy.jpg"/>
          <p:cNvPicPr>
            <a:picLocks noChangeAspect="1" noChangeArrowheads="1"/>
          </p:cNvPicPr>
          <p:nvPr/>
        </p:nvPicPr>
        <p:blipFill rotWithShape="1">
          <a:blip r:embed="rId2">
            <a:extLst>
              <a:ext uri="{28A0092B-C50C-407E-A947-70E740481C1C}">
                <a14:useLocalDpi xmlns:a14="http://schemas.microsoft.com/office/drawing/2010/main" val="0"/>
              </a:ext>
            </a:extLst>
          </a:blip>
          <a:srcRect l="2587" r="2818"/>
          <a:stretch/>
        </p:blipFill>
        <p:spPr bwMode="auto">
          <a:xfrm>
            <a:off x="838200" y="76200"/>
            <a:ext cx="7696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02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vonnie.lewis\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21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vonnie.lewis\Desktop\l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48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vonnie.lewis\Desktop\ggirl.jpg"/>
          <p:cNvPicPr>
            <a:picLocks noChangeAspect="1" noChangeArrowheads="1"/>
          </p:cNvPicPr>
          <p:nvPr/>
        </p:nvPicPr>
        <p:blipFill rotWithShape="1">
          <a:blip r:embed="rId2">
            <a:extLst>
              <a:ext uri="{28A0092B-C50C-407E-A947-70E740481C1C}">
                <a14:useLocalDpi xmlns:a14="http://schemas.microsoft.com/office/drawing/2010/main" val="0"/>
              </a:ext>
            </a:extLst>
          </a:blip>
          <a:srcRect l="4000" t="11865" r="6462" b="9581"/>
          <a:stretch/>
        </p:blipFill>
        <p:spPr bwMode="auto">
          <a:xfrm>
            <a:off x="381000" y="0"/>
            <a:ext cx="830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99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vonnie.lewis\Desktop\hey.jpg"/>
          <p:cNvPicPr>
            <a:picLocks noChangeAspect="1" noChangeArrowheads="1"/>
          </p:cNvPicPr>
          <p:nvPr/>
        </p:nvPicPr>
        <p:blipFill rotWithShape="1">
          <a:blip r:embed="rId2">
            <a:extLst>
              <a:ext uri="{28A0092B-C50C-407E-A947-70E740481C1C}">
                <a14:useLocalDpi xmlns:a14="http://schemas.microsoft.com/office/drawing/2010/main" val="0"/>
              </a:ext>
            </a:extLst>
          </a:blip>
          <a:srcRect l="4798" r="3901"/>
          <a:stretch/>
        </p:blipFill>
        <p:spPr bwMode="auto">
          <a:xfrm>
            <a:off x="609601" y="0"/>
            <a:ext cx="8153400"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80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vonnie.lewis\Desktop\g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52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170" name="Picture 2" descr="C:\Users\vonnie.lewis\Desktop\Parts Of Speech\Parts Of Speech.jpg"/>
          <p:cNvPicPr>
            <a:picLocks noChangeAspect="1" noChangeArrowheads="1"/>
          </p:cNvPicPr>
          <p:nvPr/>
        </p:nvPicPr>
        <p:blipFill rotWithShape="1">
          <a:blip r:embed="rId2">
            <a:extLst>
              <a:ext uri="{28A0092B-C50C-407E-A947-70E740481C1C}">
                <a14:useLocalDpi xmlns:a14="http://schemas.microsoft.com/office/drawing/2010/main" val="0"/>
              </a:ext>
            </a:extLst>
          </a:blip>
          <a:srcRect l="5692" r="5077" b="2359"/>
          <a:stretch/>
        </p:blipFill>
        <p:spPr bwMode="auto">
          <a:xfrm>
            <a:off x="1790699" y="381000"/>
            <a:ext cx="5562601" cy="6156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29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sl.schoolaids.com/images/Mc_R249.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94" t="7385" r="12961"/>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4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82"/>
            <a:ext cx="9144000" cy="6555641"/>
          </a:xfrm>
          <a:prstGeom prst="rect">
            <a:avLst/>
          </a:prstGeom>
        </p:spPr>
        <p:txBody>
          <a:bodyPr wrap="square">
            <a:spAutoFit/>
          </a:bodyPr>
          <a:lstStyle/>
          <a:p>
            <a:r>
              <a:rPr lang="en-US" sz="4800" b="1" dirty="0" smtClean="0">
                <a:solidFill>
                  <a:srgbClr val="000000"/>
                </a:solidFill>
              </a:rPr>
              <a:t>Learning the parts of speech is a focus of Language Arts instruction and is vital stage in writing development. The parts of speech make up sentences and knowing the different parts of speech leads to effective communication through writing.</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prstClr val="black"/>
              </a:solidFill>
            </a:endParaRPr>
          </a:p>
        </p:txBody>
      </p:sp>
      <p:pic>
        <p:nvPicPr>
          <p:cNvPr id="3" name="Picture 2" descr="http://www.hartlandhighschool.us/teachers/czapski/images/dancing_giraffees_000.gif"/>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2209800" cy="2362200"/>
          </a:xfrm>
          <a:prstGeom prst="rect">
            <a:avLst/>
          </a:prstGeom>
          <a:noFill/>
          <a:ln>
            <a:noFill/>
          </a:ln>
        </p:spPr>
      </p:pic>
    </p:spTree>
    <p:extLst>
      <p:ext uri="{BB962C8B-B14F-4D97-AF65-F5344CB8AC3E}">
        <p14:creationId xmlns:p14="http://schemas.microsoft.com/office/powerpoint/2010/main" val="127583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6091"/>
            <a:ext cx="9144000" cy="4308872"/>
          </a:xfrm>
          <a:prstGeom prst="rect">
            <a:avLst/>
          </a:prstGeom>
        </p:spPr>
        <p:txBody>
          <a:bodyPr wrap="square">
            <a:spAutoFit/>
          </a:bodyPr>
          <a:lstStyle/>
          <a:p>
            <a:r>
              <a:rPr lang="en-US" sz="3200" b="1" dirty="0" smtClean="0">
                <a:solidFill>
                  <a:srgbClr val="000000"/>
                </a:solidFill>
              </a:rPr>
              <a:t>The eight parts of speech may be exciting to grammarians, but elementary-age kids probably aren't quite so enthusiastic about nouns, pronouns, verbs, adverbs, adjectives, prepositions, interjections and conjunctions. Defining the parts of speech in terms and examples interesting to elementary-age students may help them remember and understand the parts of speech better.</a:t>
            </a:r>
            <a:r>
              <a:rPr lang="en-US" dirty="0" smtClean="0">
                <a:solidFill>
                  <a:srgbClr val="000000"/>
                </a:solidFill>
              </a:rPr>
              <a:t/>
            </a:r>
            <a:br>
              <a:rPr lang="en-US" dirty="0" smtClean="0">
                <a:solidFill>
                  <a:srgbClr val="000000"/>
                </a:solidFill>
              </a:rPr>
            </a:br>
            <a:endParaRPr lang="en-US" dirty="0">
              <a:solidFill>
                <a:prstClr val="black"/>
              </a:solidFill>
            </a:endParaRPr>
          </a:p>
        </p:txBody>
      </p:sp>
      <p:pic>
        <p:nvPicPr>
          <p:cNvPr id="3" name="Picture 2" descr="http://www.hartlandhighschool.us/teachers/czapski/images/dog_cat_dancing.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8569" y="8206"/>
            <a:ext cx="4724400" cy="2499891"/>
          </a:xfrm>
          <a:prstGeom prst="rect">
            <a:avLst/>
          </a:prstGeom>
          <a:noFill/>
          <a:ln>
            <a:noFill/>
          </a:ln>
        </p:spPr>
      </p:pic>
      <p:pic>
        <p:nvPicPr>
          <p:cNvPr id="5" name="Picture 4" descr="http://www.hartlandhighschool.us/teachers/czapski/images/WalkingDuck.gif"/>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199"/>
            <a:ext cx="1905000" cy="2431898"/>
          </a:xfrm>
          <a:prstGeom prst="rect">
            <a:avLst/>
          </a:prstGeom>
          <a:noFill/>
          <a:ln>
            <a:noFill/>
          </a:ln>
        </p:spPr>
      </p:pic>
    </p:spTree>
    <p:extLst>
      <p:ext uri="{BB962C8B-B14F-4D97-AF65-F5344CB8AC3E}">
        <p14:creationId xmlns:p14="http://schemas.microsoft.com/office/powerpoint/2010/main" val="3371092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86" y="3124200"/>
            <a:ext cx="9144000" cy="4093428"/>
          </a:xfrm>
          <a:prstGeom prst="rect">
            <a:avLst/>
          </a:prstGeom>
        </p:spPr>
        <p:txBody>
          <a:bodyPr wrap="square">
            <a:spAutoFit/>
          </a:bodyPr>
          <a:lstStyle/>
          <a:p>
            <a:r>
              <a:rPr lang="en-US" sz="2800" b="1" dirty="0" smtClean="0">
                <a:solidFill>
                  <a:srgbClr val="000000"/>
                </a:solidFill>
              </a:rPr>
              <a:t>To make students better readers and writers, it is important to</a:t>
            </a:r>
            <a:r>
              <a:rPr lang="en-US" sz="2800" b="1" dirty="0" smtClean="0">
                <a:solidFill>
                  <a:srgbClr val="FF0000"/>
                </a:solidFill>
              </a:rPr>
              <a:t> </a:t>
            </a:r>
            <a:r>
              <a:rPr lang="en-US" sz="2800" b="1" u="sng" dirty="0" smtClean="0">
                <a:solidFill>
                  <a:srgbClr val="FF0000"/>
                </a:solidFill>
                <a:hlinkClick r:id=""/>
              </a:rPr>
              <a:t>teach</a:t>
            </a:r>
            <a:r>
              <a:rPr lang="en-US" sz="2800" b="1" dirty="0" smtClean="0">
                <a:solidFill>
                  <a:srgbClr val="FF0000"/>
                </a:solidFill>
              </a:rPr>
              <a:t> </a:t>
            </a:r>
            <a:r>
              <a:rPr lang="en-US" sz="2800" b="1" dirty="0" smtClean="0">
                <a:solidFill>
                  <a:srgbClr val="000000"/>
                </a:solidFill>
              </a:rPr>
              <a:t>them the parts of speech. There are eight essential parts of speech: noun, verb, adjective, adverb, preposition, pronoun, conjunction and interjection. When first teaching students the parts of speech, teachers should focus on nouns, verbs, and adjectives. There are many options for making these lessons enjoyable for students, while at the same time teaching them important grammar skills. </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394"/>
            <a:ext cx="36576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vonnie.lewis\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l="15625" r="9375"/>
          <a:stretch/>
        </p:blipFill>
        <p:spPr bwMode="auto">
          <a:xfrm>
            <a:off x="49237" y="52168"/>
            <a:ext cx="18288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hartlandhighschool.us/teachers/czapski/images/DancingTurkey.gif"/>
          <p:cNvPicPr/>
          <p:nvPr/>
        </p:nvPicPr>
        <p:blipFill>
          <a:blip r:embed="rId4">
            <a:extLst>
              <a:ext uri="{28A0092B-C50C-407E-A947-70E740481C1C}">
                <a14:useLocalDpi xmlns:a14="http://schemas.microsoft.com/office/drawing/2010/main" val="0"/>
              </a:ext>
            </a:extLst>
          </a:blip>
          <a:srcRect/>
          <a:stretch>
            <a:fillRect/>
          </a:stretch>
        </p:blipFill>
        <p:spPr bwMode="auto">
          <a:xfrm>
            <a:off x="6707945" y="310076"/>
            <a:ext cx="2209800" cy="2819400"/>
          </a:xfrm>
          <a:prstGeom prst="rect">
            <a:avLst/>
          </a:prstGeom>
          <a:noFill/>
          <a:ln>
            <a:noFill/>
          </a:ln>
        </p:spPr>
      </p:pic>
    </p:spTree>
    <p:extLst>
      <p:ext uri="{BB962C8B-B14F-4D97-AF65-F5344CB8AC3E}">
        <p14:creationId xmlns:p14="http://schemas.microsoft.com/office/powerpoint/2010/main" val="526189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onnie.lewis\Desktop\Parts Of Speech\Parts-Of-Speech-Chart-N3691_X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68" r="12846" b="3795"/>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03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onnie.lewis\Desktop\Spider Bulletin Board[1].jpg"/>
          <p:cNvPicPr>
            <a:picLocks noChangeAspect="1" noChangeArrowheads="1"/>
          </p:cNvPicPr>
          <p:nvPr/>
        </p:nvPicPr>
        <p:blipFill rotWithShape="1">
          <a:blip r:embed="rId2">
            <a:extLst>
              <a:ext uri="{28A0092B-C50C-407E-A947-70E740481C1C}">
                <a14:useLocalDpi xmlns:a14="http://schemas.microsoft.com/office/drawing/2010/main" val="0"/>
              </a:ext>
            </a:extLst>
          </a:blip>
          <a:srcRect l="3692" t="14974" r="6155" b="25333"/>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8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uwstout.edu/content/profdev/images/inspiration08/TUrberg_spee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188</Words>
  <Application>Microsoft Office PowerPoint</Application>
  <PresentationFormat>On-screen Show (4:3)</PresentationFormat>
  <Paragraphs>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Schools of Robeson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Vonnie Mae Lewis</dc:creator>
  <cp:lastModifiedBy>Vonnie Mae Lewis</cp:lastModifiedBy>
  <cp:revision>27</cp:revision>
  <dcterms:created xsi:type="dcterms:W3CDTF">2012-06-19T02:11:22Z</dcterms:created>
  <dcterms:modified xsi:type="dcterms:W3CDTF">2012-08-29T17:47:05Z</dcterms:modified>
</cp:coreProperties>
</file>