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2" r:id="rId3"/>
    <p:sldId id="263" r:id="rId4"/>
    <p:sldId id="264" r:id="rId5"/>
    <p:sldId id="265" r:id="rId6"/>
    <p:sldId id="269" r:id="rId7"/>
    <p:sldId id="266" r:id="rId8"/>
    <p:sldId id="272" r:id="rId9"/>
    <p:sldId id="273" r:id="rId10"/>
    <p:sldId id="274" r:id="rId11"/>
    <p:sldId id="275" r:id="rId12"/>
    <p:sldId id="276" r:id="rId13"/>
    <p:sldId id="268" r:id="rId14"/>
    <p:sldId id="296" r:id="rId15"/>
    <p:sldId id="271" r:id="rId16"/>
    <p:sldId id="297" r:id="rId17"/>
    <p:sldId id="298" r:id="rId18"/>
    <p:sldId id="279" r:id="rId19"/>
    <p:sldId id="299" r:id="rId20"/>
    <p:sldId id="301" r:id="rId21"/>
    <p:sldId id="300" r:id="rId22"/>
    <p:sldId id="284" r:id="rId23"/>
    <p:sldId id="302" r:id="rId24"/>
    <p:sldId id="303" r:id="rId25"/>
    <p:sldId id="304" r:id="rId26"/>
    <p:sldId id="305" r:id="rId27"/>
    <p:sldId id="289" r:id="rId28"/>
    <p:sldId id="306" r:id="rId29"/>
    <p:sldId id="308" r:id="rId30"/>
    <p:sldId id="309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20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rot="10800000" flipH="1">
            <a:off x="5226657" y="5302711"/>
            <a:ext cx="1738000" cy="150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lIns="67733" tIns="67733" rIns="67733" bIns="677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4267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Shape 10"/>
          <p:cNvSpPr/>
          <p:nvPr/>
        </p:nvSpPr>
        <p:spPr>
          <a:xfrm rot="5400000">
            <a:off x="5078742" y="-108000"/>
            <a:ext cx="2033999" cy="2348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67733" tIns="67733" rIns="67733" bIns="677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4267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866900" y="2655767"/>
            <a:ext cx="8458000" cy="1546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6400"/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Shape 12"/>
          <p:cNvSpPr/>
          <p:nvPr/>
        </p:nvSpPr>
        <p:spPr>
          <a:xfrm rot="10800000" flipH="1">
            <a:off x="3746501" y="-230500"/>
            <a:ext cx="1481999" cy="12832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9BBD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13" name="Shape 13"/>
          <p:cNvSpPr/>
          <p:nvPr/>
        </p:nvSpPr>
        <p:spPr>
          <a:xfrm rot="10800000" flipH="1">
            <a:off x="4803631" y="1813479"/>
            <a:ext cx="658399" cy="569999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14" name="Shape 14"/>
          <p:cNvSpPr/>
          <p:nvPr/>
        </p:nvSpPr>
        <p:spPr>
          <a:xfrm rot="10800000" flipH="1">
            <a:off x="7038552" y="1140371"/>
            <a:ext cx="1259600" cy="1090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15" name="Shape 15"/>
          <p:cNvSpPr/>
          <p:nvPr/>
        </p:nvSpPr>
        <p:spPr>
          <a:xfrm rot="10800000" flipH="1">
            <a:off x="7154398" y="469766"/>
            <a:ext cx="658399" cy="569599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grpSp>
        <p:nvGrpSpPr>
          <p:cNvPr id="16" name="Shape 16"/>
          <p:cNvGrpSpPr/>
          <p:nvPr/>
        </p:nvGrpSpPr>
        <p:grpSpPr>
          <a:xfrm>
            <a:off x="7398871" y="1373040"/>
            <a:ext cx="539520" cy="498744"/>
            <a:chOff x="5975075" y="2327500"/>
            <a:chExt cx="420100" cy="388350"/>
          </a:xfrm>
        </p:grpSpPr>
        <p:sp>
          <p:nvSpPr>
            <p:cNvPr id="17" name="Shape 1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8" name="Shape 18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sp>
        <p:nvSpPr>
          <p:cNvPr id="19" name="Shape 19"/>
          <p:cNvSpPr/>
          <p:nvPr/>
        </p:nvSpPr>
        <p:spPr>
          <a:xfrm>
            <a:off x="4337361" y="151031"/>
            <a:ext cx="300112" cy="519951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grpSp>
        <p:nvGrpSpPr>
          <p:cNvPr id="20" name="Shape 20"/>
          <p:cNvGrpSpPr/>
          <p:nvPr/>
        </p:nvGrpSpPr>
        <p:grpSpPr>
          <a:xfrm>
            <a:off x="5840700" y="686923"/>
            <a:ext cx="510611" cy="809480"/>
            <a:chOff x="6718575" y="2318625"/>
            <a:chExt cx="256950" cy="407375"/>
          </a:xfrm>
        </p:grpSpPr>
        <p:sp>
          <p:nvSpPr>
            <p:cNvPr id="21" name="Shape 2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2" name="Shape 2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3" name="Shape 2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4" name="Shape 2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5" name="Shape 2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6" name="Shape 2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7" name="Shape 2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8" name="Shape 2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grpSp>
        <p:nvGrpSpPr>
          <p:cNvPr id="29" name="Shape 29"/>
          <p:cNvGrpSpPr/>
          <p:nvPr/>
        </p:nvGrpSpPr>
        <p:grpSpPr>
          <a:xfrm>
            <a:off x="4265952" y="1203944"/>
            <a:ext cx="526689" cy="537728"/>
            <a:chOff x="3951850" y="2985350"/>
            <a:chExt cx="407950" cy="416500"/>
          </a:xfrm>
        </p:grpSpPr>
        <p:sp>
          <p:nvSpPr>
            <p:cNvPr id="30" name="Shape 30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31" name="Shape 31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32" name="Shape 32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33" name="Shape 3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sp>
        <p:nvSpPr>
          <p:cNvPr id="34" name="Shape 34"/>
          <p:cNvSpPr/>
          <p:nvPr/>
        </p:nvSpPr>
        <p:spPr>
          <a:xfrm rot="10800000" flipH="1">
            <a:off x="6680711" y="6102196"/>
            <a:ext cx="1377200" cy="11928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8476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35" name="Shape 35"/>
          <p:cNvSpPr/>
          <p:nvPr/>
        </p:nvSpPr>
        <p:spPr>
          <a:xfrm rot="10800000" flipH="1">
            <a:off x="6844905" y="5408601"/>
            <a:ext cx="720000" cy="623199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36" name="Shape 36"/>
          <p:cNvSpPr/>
          <p:nvPr/>
        </p:nvSpPr>
        <p:spPr>
          <a:xfrm rot="10800000" flipH="1">
            <a:off x="4135612" y="4839625"/>
            <a:ext cx="1377200" cy="1192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37" name="Shape 37"/>
          <p:cNvSpPr/>
          <p:nvPr/>
        </p:nvSpPr>
        <p:spPr>
          <a:xfrm rot="10800000" flipH="1">
            <a:off x="4707179" y="6102215"/>
            <a:ext cx="602800" cy="5216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38" name="Shape 38"/>
          <p:cNvSpPr/>
          <p:nvPr/>
        </p:nvSpPr>
        <p:spPr>
          <a:xfrm>
            <a:off x="7160939" y="6490347"/>
            <a:ext cx="416669" cy="416645"/>
          </a:xfrm>
          <a:custGeom>
            <a:avLst/>
            <a:gdLst/>
            <a:ahLst/>
            <a:cxnLst/>
            <a:rect l="0" t="0" r="0" b="0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grpSp>
        <p:nvGrpSpPr>
          <p:cNvPr id="39" name="Shape 39"/>
          <p:cNvGrpSpPr/>
          <p:nvPr/>
        </p:nvGrpSpPr>
        <p:grpSpPr>
          <a:xfrm>
            <a:off x="7696011" y="5408587"/>
            <a:ext cx="765256" cy="734067"/>
            <a:chOff x="5241175" y="4959100"/>
            <a:chExt cx="539775" cy="517775"/>
          </a:xfrm>
        </p:grpSpPr>
        <p:sp>
          <p:nvSpPr>
            <p:cNvPr id="40" name="Shape 40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41" name="Shape 41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42" name="Shape 42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43" name="Shape 43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44" name="Shape 44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45" name="Shape 4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sp>
        <p:nvSpPr>
          <p:cNvPr id="46" name="Shape 46"/>
          <p:cNvSpPr/>
          <p:nvPr/>
        </p:nvSpPr>
        <p:spPr>
          <a:xfrm>
            <a:off x="4572277" y="5206388"/>
            <a:ext cx="503784" cy="458245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12658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 rot="10800000" flipH="1">
            <a:off x="-126625" y="825559"/>
            <a:ext cx="1379600" cy="119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lIns="67733" tIns="67733" rIns="67733" bIns="677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4267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Shape 89"/>
          <p:cNvSpPr/>
          <p:nvPr/>
        </p:nvSpPr>
        <p:spPr>
          <a:xfrm rot="5400000">
            <a:off x="666131" y="2540316"/>
            <a:ext cx="1528000" cy="176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67733" tIns="67733" rIns="67733" bIns="677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4267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2734934" y="2780801"/>
            <a:ext cx="8376399" cy="10931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Font typeface="Nixie One"/>
              <a:defRPr sz="3200"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0"/>
              </a:spcBef>
              <a:buSzPct val="100000"/>
              <a:buFont typeface="Nixie One"/>
              <a:defRPr sz="3200"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spcBef>
                <a:spcPts val="0"/>
              </a:spcBef>
              <a:buSzPct val="100000"/>
              <a:buFont typeface="Nixie One"/>
              <a:defRPr sz="3200"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spcBef>
                <a:spcPts val="0"/>
              </a:spcBef>
              <a:buSzPct val="100000"/>
              <a:buFont typeface="Nixie One"/>
              <a:defRPr sz="3200"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spcBef>
                <a:spcPts val="0"/>
              </a:spcBef>
              <a:buSzPct val="100000"/>
              <a:buFont typeface="Nixie One"/>
              <a:defRPr sz="3200"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spcBef>
                <a:spcPts val="0"/>
              </a:spcBef>
              <a:buSzPct val="100000"/>
              <a:buFont typeface="Nixie One"/>
              <a:defRPr sz="3200"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spcBef>
                <a:spcPts val="0"/>
              </a:spcBef>
              <a:buSzPct val="100000"/>
              <a:buFont typeface="Nixie One"/>
              <a:defRPr sz="3200"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spcBef>
                <a:spcPts val="0"/>
              </a:spcBef>
              <a:buSzPct val="100000"/>
              <a:buFont typeface="Nixie One"/>
              <a:defRPr sz="3200"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SzPct val="100000"/>
              <a:buFont typeface="Nixie One"/>
              <a:defRPr sz="32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1" name="Shape 91"/>
          <p:cNvSpPr/>
          <p:nvPr/>
        </p:nvSpPr>
        <p:spPr>
          <a:xfrm rot="10800000" flipH="1">
            <a:off x="-165100" y="3748767"/>
            <a:ext cx="1093199" cy="946799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92" name="Shape 92"/>
          <p:cNvSpPr/>
          <p:nvPr/>
        </p:nvSpPr>
        <p:spPr>
          <a:xfrm rot="10800000" flipH="1">
            <a:off x="850899" y="4256932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93" name="Shape 93"/>
          <p:cNvSpPr/>
          <p:nvPr/>
        </p:nvSpPr>
        <p:spPr>
          <a:xfrm rot="10800000" flipH="1">
            <a:off x="1003299" y="1602401"/>
            <a:ext cx="1093199" cy="946799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94" name="Shape 94"/>
          <p:cNvSpPr/>
          <p:nvPr/>
        </p:nvSpPr>
        <p:spPr>
          <a:xfrm rot="10800000" flipH="1">
            <a:off x="876299" y="5840232"/>
            <a:ext cx="478399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grpSp>
        <p:nvGrpSpPr>
          <p:cNvPr id="95" name="Shape 95"/>
          <p:cNvGrpSpPr/>
          <p:nvPr/>
        </p:nvGrpSpPr>
        <p:grpSpPr>
          <a:xfrm>
            <a:off x="1315778" y="1859356"/>
            <a:ext cx="468271" cy="432880"/>
            <a:chOff x="5975075" y="2327500"/>
            <a:chExt cx="420100" cy="388350"/>
          </a:xfrm>
        </p:grpSpPr>
        <p:sp>
          <p:nvSpPr>
            <p:cNvPr id="96" name="Shape 9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97" name="Shape 9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sp>
        <p:nvSpPr>
          <p:cNvPr id="98" name="Shape 98"/>
          <p:cNvSpPr/>
          <p:nvPr/>
        </p:nvSpPr>
        <p:spPr>
          <a:xfrm>
            <a:off x="270801" y="4030368"/>
            <a:ext cx="221415" cy="383605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grpSp>
        <p:nvGrpSpPr>
          <p:cNvPr id="99" name="Shape 99"/>
          <p:cNvGrpSpPr/>
          <p:nvPr/>
        </p:nvGrpSpPr>
        <p:grpSpPr>
          <a:xfrm>
            <a:off x="394304" y="1170274"/>
            <a:ext cx="329957" cy="523069"/>
            <a:chOff x="6718575" y="2318625"/>
            <a:chExt cx="256950" cy="407375"/>
          </a:xfrm>
        </p:grpSpPr>
        <p:sp>
          <p:nvSpPr>
            <p:cNvPr id="100" name="Shape 10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01" name="Shape 10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02" name="Shape 10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03" name="Shape 10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04" name="Shape 10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05" name="Shape 10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06" name="Shape 10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07" name="Shape 10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grpSp>
        <p:nvGrpSpPr>
          <p:cNvPr id="108" name="Shape 108"/>
          <p:cNvGrpSpPr/>
          <p:nvPr/>
        </p:nvGrpSpPr>
        <p:grpSpPr>
          <a:xfrm>
            <a:off x="1639313" y="4413974"/>
            <a:ext cx="457175" cy="466757"/>
            <a:chOff x="3951850" y="2985350"/>
            <a:chExt cx="407950" cy="416500"/>
          </a:xfrm>
        </p:grpSpPr>
        <p:sp>
          <p:nvSpPr>
            <p:cNvPr id="109" name="Shape 10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10" name="Shape 110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11" name="Shape 111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12" name="Shape 112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sp>
        <p:nvSpPr>
          <p:cNvPr id="113" name="Shape 113"/>
          <p:cNvSpPr/>
          <p:nvPr/>
        </p:nvSpPr>
        <p:spPr>
          <a:xfrm rot="10800000" flipH="1">
            <a:off x="723899" y="4816234"/>
            <a:ext cx="1093199" cy="946799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114" name="Shape 114"/>
          <p:cNvSpPr/>
          <p:nvPr/>
        </p:nvSpPr>
        <p:spPr>
          <a:xfrm rot="10800000" flipH="1">
            <a:off x="971999" y="566265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115" name="Shape 115"/>
          <p:cNvSpPr/>
          <p:nvPr/>
        </p:nvSpPr>
        <p:spPr>
          <a:xfrm rot="10800000" flipH="1">
            <a:off x="-153402" y="5328034"/>
            <a:ext cx="1093199" cy="946399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116" name="Shape 116"/>
          <p:cNvSpPr/>
          <p:nvPr/>
        </p:nvSpPr>
        <p:spPr>
          <a:xfrm rot="10800000" flipH="1">
            <a:off x="548266" y="344832"/>
            <a:ext cx="478399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117" name="Shape 117"/>
          <p:cNvSpPr/>
          <p:nvPr/>
        </p:nvSpPr>
        <p:spPr>
          <a:xfrm>
            <a:off x="1105117" y="5124277"/>
            <a:ext cx="330763" cy="330743"/>
          </a:xfrm>
          <a:custGeom>
            <a:avLst/>
            <a:gdLst/>
            <a:ahLst/>
            <a:cxnLst/>
            <a:rect l="0" t="0" r="0" b="0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grpSp>
        <p:nvGrpSpPr>
          <p:cNvPr id="118" name="Shape 118"/>
          <p:cNvGrpSpPr/>
          <p:nvPr/>
        </p:nvGrpSpPr>
        <p:grpSpPr>
          <a:xfrm>
            <a:off x="89455" y="2242253"/>
            <a:ext cx="607499" cy="582737"/>
            <a:chOff x="5241175" y="4959100"/>
            <a:chExt cx="539775" cy="517775"/>
          </a:xfrm>
        </p:grpSpPr>
        <p:sp>
          <p:nvSpPr>
            <p:cNvPr id="119" name="Shape 119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20" name="Shape 120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21" name="Shape 121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22" name="Shape 122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23" name="Shape 123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124" name="Shape 124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sp>
        <p:nvSpPr>
          <p:cNvPr id="125" name="Shape 125"/>
          <p:cNvSpPr/>
          <p:nvPr/>
        </p:nvSpPr>
        <p:spPr>
          <a:xfrm>
            <a:off x="193234" y="5619333"/>
            <a:ext cx="399935" cy="363784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126" name="Shape 126"/>
          <p:cNvSpPr txBox="1"/>
          <p:nvPr/>
        </p:nvSpPr>
        <p:spPr>
          <a:xfrm>
            <a:off x="125333" y="2572775"/>
            <a:ext cx="2609600" cy="871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32847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 rot="5400000">
            <a:off x="666131" y="209465"/>
            <a:ext cx="1528000" cy="176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67733" tIns="67733" rIns="67733" bIns="677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4267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2310267" y="3174534"/>
            <a:ext cx="2902400" cy="33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2"/>
          </p:nvPr>
        </p:nvSpPr>
        <p:spPr>
          <a:xfrm>
            <a:off x="5361296" y="3174534"/>
            <a:ext cx="2902400" cy="33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3"/>
          </p:nvPr>
        </p:nvSpPr>
        <p:spPr>
          <a:xfrm>
            <a:off x="8412325" y="3174534"/>
            <a:ext cx="2902400" cy="33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4" name="Shape 214"/>
          <p:cNvSpPr/>
          <p:nvPr/>
        </p:nvSpPr>
        <p:spPr>
          <a:xfrm rot="10800000" flipH="1">
            <a:off x="-165100" y="1411967"/>
            <a:ext cx="1093199" cy="946799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215" name="Shape 215"/>
          <p:cNvSpPr/>
          <p:nvPr/>
        </p:nvSpPr>
        <p:spPr>
          <a:xfrm rot="10800000" flipH="1">
            <a:off x="850899" y="1920132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216" name="Shape 216"/>
          <p:cNvSpPr/>
          <p:nvPr/>
        </p:nvSpPr>
        <p:spPr>
          <a:xfrm rot="10800000" flipH="1">
            <a:off x="1993899" y="-175532"/>
            <a:ext cx="1093199" cy="946799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217" name="Shape 217"/>
          <p:cNvSpPr/>
          <p:nvPr/>
        </p:nvSpPr>
        <p:spPr>
          <a:xfrm rot="10800000" flipH="1">
            <a:off x="437066" y="118565"/>
            <a:ext cx="478399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grpSp>
        <p:nvGrpSpPr>
          <p:cNvPr id="218" name="Shape 218"/>
          <p:cNvGrpSpPr/>
          <p:nvPr/>
        </p:nvGrpSpPr>
        <p:grpSpPr>
          <a:xfrm>
            <a:off x="2306378" y="81423"/>
            <a:ext cx="468271" cy="432880"/>
            <a:chOff x="5975075" y="2327500"/>
            <a:chExt cx="420100" cy="388350"/>
          </a:xfrm>
        </p:grpSpPr>
        <p:sp>
          <p:nvSpPr>
            <p:cNvPr id="219" name="Shape 21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20" name="Shape 220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sp>
        <p:nvSpPr>
          <p:cNvPr id="221" name="Shape 221"/>
          <p:cNvSpPr/>
          <p:nvPr/>
        </p:nvSpPr>
        <p:spPr>
          <a:xfrm>
            <a:off x="270801" y="1693568"/>
            <a:ext cx="221415" cy="383605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grpSp>
        <p:nvGrpSpPr>
          <p:cNvPr id="222" name="Shape 222"/>
          <p:cNvGrpSpPr/>
          <p:nvPr/>
        </p:nvGrpSpPr>
        <p:grpSpPr>
          <a:xfrm>
            <a:off x="1205701" y="686923"/>
            <a:ext cx="510611" cy="809480"/>
            <a:chOff x="6718575" y="2318625"/>
            <a:chExt cx="256950" cy="407375"/>
          </a:xfrm>
        </p:grpSpPr>
        <p:sp>
          <p:nvSpPr>
            <p:cNvPr id="223" name="Shape 22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24" name="Shape 22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25" name="Shape 22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26" name="Shape 22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27" name="Shape 22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28" name="Shape 22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29" name="Shape 22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30" name="Shape 23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grpSp>
        <p:nvGrpSpPr>
          <p:cNvPr id="231" name="Shape 231"/>
          <p:cNvGrpSpPr/>
          <p:nvPr/>
        </p:nvGrpSpPr>
        <p:grpSpPr>
          <a:xfrm>
            <a:off x="447679" y="2454040"/>
            <a:ext cx="457175" cy="466757"/>
            <a:chOff x="3951850" y="2985350"/>
            <a:chExt cx="407950" cy="416500"/>
          </a:xfrm>
        </p:grpSpPr>
        <p:sp>
          <p:nvSpPr>
            <p:cNvPr id="232" name="Shape 232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33" name="Shape 23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34" name="Shape 234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35" name="Shape 235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51680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lIns="67733" tIns="67733" rIns="67733" bIns="677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4267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Shape 238"/>
          <p:cNvSpPr/>
          <p:nvPr/>
        </p:nvSpPr>
        <p:spPr>
          <a:xfrm rot="5400000">
            <a:off x="666131" y="209465"/>
            <a:ext cx="1528000" cy="176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67733" tIns="67733" rIns="67733" bIns="677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4267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2310267" y="1094933"/>
            <a:ext cx="6592400" cy="86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0" name="Shape 240"/>
          <p:cNvSpPr/>
          <p:nvPr/>
        </p:nvSpPr>
        <p:spPr>
          <a:xfrm rot="10800000" flipH="1">
            <a:off x="-165100" y="1411967"/>
            <a:ext cx="1093199" cy="946799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241" name="Shape 241"/>
          <p:cNvSpPr/>
          <p:nvPr/>
        </p:nvSpPr>
        <p:spPr>
          <a:xfrm rot="10800000" flipH="1">
            <a:off x="850899" y="1920132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242" name="Shape 242"/>
          <p:cNvSpPr/>
          <p:nvPr/>
        </p:nvSpPr>
        <p:spPr>
          <a:xfrm rot="10800000" flipH="1">
            <a:off x="1993899" y="-175532"/>
            <a:ext cx="1093199" cy="946799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243" name="Shape 243"/>
          <p:cNvSpPr/>
          <p:nvPr/>
        </p:nvSpPr>
        <p:spPr>
          <a:xfrm rot="10800000" flipH="1">
            <a:off x="437066" y="118565"/>
            <a:ext cx="478399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grpSp>
        <p:nvGrpSpPr>
          <p:cNvPr id="244" name="Shape 244"/>
          <p:cNvGrpSpPr/>
          <p:nvPr/>
        </p:nvGrpSpPr>
        <p:grpSpPr>
          <a:xfrm>
            <a:off x="2306378" y="81423"/>
            <a:ext cx="468271" cy="432880"/>
            <a:chOff x="5975075" y="2327500"/>
            <a:chExt cx="420100" cy="388350"/>
          </a:xfrm>
        </p:grpSpPr>
        <p:sp>
          <p:nvSpPr>
            <p:cNvPr id="245" name="Shape 245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46" name="Shape 24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sp>
        <p:nvSpPr>
          <p:cNvPr id="247" name="Shape 247"/>
          <p:cNvSpPr/>
          <p:nvPr/>
        </p:nvSpPr>
        <p:spPr>
          <a:xfrm>
            <a:off x="270801" y="1693568"/>
            <a:ext cx="221415" cy="383605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grpSp>
        <p:nvGrpSpPr>
          <p:cNvPr id="248" name="Shape 248"/>
          <p:cNvGrpSpPr/>
          <p:nvPr/>
        </p:nvGrpSpPr>
        <p:grpSpPr>
          <a:xfrm>
            <a:off x="1205701" y="686923"/>
            <a:ext cx="510611" cy="809480"/>
            <a:chOff x="6718575" y="2318625"/>
            <a:chExt cx="256950" cy="407375"/>
          </a:xfrm>
        </p:grpSpPr>
        <p:sp>
          <p:nvSpPr>
            <p:cNvPr id="249" name="Shape 24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50" name="Shape 250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51" name="Shape 25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52" name="Shape 25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53" name="Shape 25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54" name="Shape 25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55" name="Shape 25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56" name="Shape 25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grpSp>
        <p:nvGrpSpPr>
          <p:cNvPr id="257" name="Shape 257"/>
          <p:cNvGrpSpPr/>
          <p:nvPr/>
        </p:nvGrpSpPr>
        <p:grpSpPr>
          <a:xfrm>
            <a:off x="447679" y="2454040"/>
            <a:ext cx="457175" cy="466757"/>
            <a:chOff x="3951850" y="2985350"/>
            <a:chExt cx="407950" cy="416500"/>
          </a:xfrm>
        </p:grpSpPr>
        <p:sp>
          <p:nvSpPr>
            <p:cNvPr id="258" name="Shape 258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59" name="Shape 25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60" name="Shape 260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61" name="Shape 261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sp>
        <p:nvSpPr>
          <p:cNvPr id="262" name="Shape 262"/>
          <p:cNvSpPr/>
          <p:nvPr/>
        </p:nvSpPr>
        <p:spPr>
          <a:xfrm rot="10800000" flipH="1">
            <a:off x="11315699" y="5641034"/>
            <a:ext cx="1093199" cy="946799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263" name="Shape 263"/>
          <p:cNvSpPr/>
          <p:nvPr/>
        </p:nvSpPr>
        <p:spPr>
          <a:xfrm rot="10800000" flipH="1">
            <a:off x="10833099" y="6154265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264" name="Shape 264"/>
          <p:cNvSpPr/>
          <p:nvPr/>
        </p:nvSpPr>
        <p:spPr>
          <a:xfrm rot="10800000" flipH="1">
            <a:off x="10428463" y="3913867"/>
            <a:ext cx="1093199" cy="946399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265" name="Shape 265"/>
          <p:cNvSpPr/>
          <p:nvPr/>
        </p:nvSpPr>
        <p:spPr>
          <a:xfrm rot="10800000" flipH="1">
            <a:off x="11315701" y="4682899"/>
            <a:ext cx="478399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266" name="Shape 266"/>
          <p:cNvSpPr/>
          <p:nvPr/>
        </p:nvSpPr>
        <p:spPr>
          <a:xfrm>
            <a:off x="11696917" y="5949077"/>
            <a:ext cx="330763" cy="330743"/>
          </a:xfrm>
          <a:custGeom>
            <a:avLst/>
            <a:gdLst/>
            <a:ahLst/>
            <a:cxnLst/>
            <a:rect l="0" t="0" r="0" b="0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grpSp>
        <p:nvGrpSpPr>
          <p:cNvPr id="267" name="Shape 267"/>
          <p:cNvGrpSpPr/>
          <p:nvPr/>
        </p:nvGrpSpPr>
        <p:grpSpPr>
          <a:xfrm>
            <a:off x="9805423" y="4568953"/>
            <a:ext cx="607499" cy="582737"/>
            <a:chOff x="5241175" y="4959100"/>
            <a:chExt cx="539775" cy="517775"/>
          </a:xfrm>
        </p:grpSpPr>
        <p:sp>
          <p:nvSpPr>
            <p:cNvPr id="268" name="Shape 26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69" name="Shape 269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70" name="Shape 270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71" name="Shape 271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72" name="Shape 272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  <p:sp>
          <p:nvSpPr>
            <p:cNvPr id="273" name="Shape 273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733"/>
            </a:p>
          </p:txBody>
        </p:sp>
      </p:grpSp>
      <p:sp>
        <p:nvSpPr>
          <p:cNvPr id="274" name="Shape 274"/>
          <p:cNvSpPr/>
          <p:nvPr/>
        </p:nvSpPr>
        <p:spPr>
          <a:xfrm>
            <a:off x="10775101" y="4205167"/>
            <a:ext cx="399935" cy="363784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403472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 rot="10800000" flipH="1">
            <a:off x="10957801" y="5495277"/>
            <a:ext cx="913600" cy="791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lIns="67733" tIns="67733" rIns="67733" bIns="677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4267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Shape 316"/>
          <p:cNvSpPr/>
          <p:nvPr/>
        </p:nvSpPr>
        <p:spPr>
          <a:xfrm rot="5400000">
            <a:off x="517983" y="140283"/>
            <a:ext cx="1258800" cy="145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67733" tIns="67733" rIns="67733" bIns="677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4267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7" name="Shape 317"/>
          <p:cNvSpPr/>
          <p:nvPr/>
        </p:nvSpPr>
        <p:spPr>
          <a:xfrm rot="10800000" flipH="1">
            <a:off x="-165100" y="1130388"/>
            <a:ext cx="899200" cy="7792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318" name="Shape 318"/>
          <p:cNvSpPr/>
          <p:nvPr/>
        </p:nvSpPr>
        <p:spPr>
          <a:xfrm rot="10800000" flipH="1">
            <a:off x="670820" y="1548600"/>
            <a:ext cx="470400" cy="40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319" name="Shape 319"/>
          <p:cNvSpPr/>
          <p:nvPr/>
        </p:nvSpPr>
        <p:spPr>
          <a:xfrm rot="10800000" flipH="1">
            <a:off x="1611231" y="-175749"/>
            <a:ext cx="899200" cy="7792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320" name="Shape 320"/>
          <p:cNvSpPr/>
          <p:nvPr/>
        </p:nvSpPr>
        <p:spPr>
          <a:xfrm rot="10800000" flipH="1">
            <a:off x="330338" y="66257"/>
            <a:ext cx="393599" cy="340799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321" name="Shape 321"/>
          <p:cNvSpPr/>
          <p:nvPr/>
        </p:nvSpPr>
        <p:spPr>
          <a:xfrm rot="10800000" flipH="1">
            <a:off x="11684757" y="5981305"/>
            <a:ext cx="723999" cy="6272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322" name="Shape 322"/>
          <p:cNvSpPr/>
          <p:nvPr/>
        </p:nvSpPr>
        <p:spPr>
          <a:xfrm rot="10800000" flipH="1">
            <a:off x="11365080" y="6321465"/>
            <a:ext cx="378800" cy="327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323" name="Shape 323"/>
          <p:cNvSpPr/>
          <p:nvPr/>
        </p:nvSpPr>
        <p:spPr>
          <a:xfrm rot="10800000" flipH="1">
            <a:off x="11097047" y="4837363"/>
            <a:ext cx="723999" cy="626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  <p:sp>
        <p:nvSpPr>
          <p:cNvPr id="324" name="Shape 324"/>
          <p:cNvSpPr/>
          <p:nvPr/>
        </p:nvSpPr>
        <p:spPr>
          <a:xfrm rot="10800000" flipH="1">
            <a:off x="11684758" y="5346510"/>
            <a:ext cx="316799" cy="274399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1793139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93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19BBD5"/>
              </a:buClr>
              <a:buSzPct val="100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buClr>
                <a:srgbClr val="19BBD5"/>
              </a:buClr>
              <a:buSzPct val="100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buClr>
                <a:srgbClr val="19BBD5"/>
              </a:buClr>
              <a:buSzPct val="100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buClr>
                <a:srgbClr val="19BBD5"/>
              </a:buClr>
              <a:buSzPct val="100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buClr>
                <a:srgbClr val="19BBD5"/>
              </a:buClr>
              <a:buSzPct val="100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buClr>
                <a:srgbClr val="19BBD5"/>
              </a:buClr>
              <a:buSzPct val="100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buClr>
                <a:srgbClr val="19BBD5"/>
              </a:buClr>
              <a:buSzPct val="100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buClr>
                <a:srgbClr val="19BBD5"/>
              </a:buClr>
              <a:buSzPct val="100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buClr>
                <a:srgbClr val="19BBD5"/>
              </a:buClr>
              <a:buSzPct val="100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310267" y="3006832"/>
            <a:ext cx="6592400" cy="22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9BBD5"/>
              </a:buClr>
              <a:buFont typeface="Muli"/>
              <a:buChar char="◇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480"/>
              </a:spcBef>
              <a:buClr>
                <a:srgbClr val="19BBD5"/>
              </a:buClr>
              <a:buFont typeface="Muli"/>
              <a:buChar char="￭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480"/>
              </a:spcBef>
              <a:buClr>
                <a:srgbClr val="19BBD5"/>
              </a:buClr>
              <a:buFont typeface="Muli"/>
              <a:buChar char="￮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360"/>
              </a:spcBef>
              <a:buClr>
                <a:srgbClr val="19BBD5"/>
              </a:buClr>
              <a:buFont typeface="Muli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360"/>
              </a:spcBef>
              <a:buClr>
                <a:srgbClr val="19BBD5"/>
              </a:buClr>
              <a:buFont typeface="Muli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360"/>
              </a:spcBef>
              <a:buClr>
                <a:srgbClr val="C6DAEC"/>
              </a:buClr>
              <a:buFont typeface="Muli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360"/>
              </a:spcBef>
              <a:buClr>
                <a:srgbClr val="C6DAEC"/>
              </a:buClr>
              <a:buFont typeface="Muli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360"/>
              </a:spcBef>
              <a:buClr>
                <a:srgbClr val="C6DAEC"/>
              </a:buClr>
              <a:buFont typeface="Muli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360"/>
              </a:spcBef>
              <a:buClr>
                <a:srgbClr val="C6DAEC"/>
              </a:buClr>
              <a:buFont typeface="Muli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493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  <p:sldLayoutId id="2147483667" r:id="rId4"/>
    <p:sldLayoutId id="2147483669" r:id="rId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7.xml"/><Relationship Id="rId5" Type="http://schemas.openxmlformats.org/officeDocument/2006/relationships/slide" Target="slide22.xml"/><Relationship Id="rId4" Type="http://schemas.openxmlformats.org/officeDocument/2006/relationships/slide" Target="slide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220">
            <a:off x="9495925" y="-3923282"/>
            <a:ext cx="3865897" cy="34749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87768" y="2832962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2000" dirty="0">
                <a:solidFill>
                  <a:schemeClr val="bg1"/>
                </a:solidFill>
                <a:latin typeface="2005_iannnnnDVD" panose="02000000000000000000" pitchFamily="2" charset="0"/>
                <a:cs typeface="+mj-cs"/>
              </a:rPr>
            </a:br>
            <a:endParaRPr lang="th-TH" sz="54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4401" y="1980437"/>
            <a:ext cx="9144000" cy="341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  <a:latin typeface="2548_D2" panose="02000000000000000000" pitchFamily="2" charset="0"/>
                <a:cs typeface="2548_D2" panose="02000000000000000000" pitchFamily="2" charset="0"/>
              </a:rPr>
              <a:t>Welcome to E-learning</a:t>
            </a:r>
          </a:p>
          <a:p>
            <a:pPr algn="ctr"/>
            <a:r>
              <a:rPr lang="th-TH" sz="4400" dirty="0">
                <a:solidFill>
                  <a:schemeClr val="bg1"/>
                </a:solidFill>
              </a:rPr>
              <a:t>วิชา การเขียนโปรแกรมกราฟิกส์</a:t>
            </a:r>
            <a:br>
              <a:rPr lang="en-US" sz="2000" dirty="0">
                <a:solidFill>
                  <a:schemeClr val="bg1"/>
                </a:solidFill>
                <a:latin typeface="2005_iannnnnDVD" panose="02000000000000000000" pitchFamily="2" charset="0"/>
                <a:cs typeface="+mj-cs"/>
              </a:rPr>
            </a:br>
            <a:endParaRPr lang="th-TH" sz="5400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220">
            <a:off x="11457078" y="-3070757"/>
            <a:ext cx="3865897" cy="347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5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143 0.75255 L -0.55143 0.75278 C -0.55091 0.76088 -0.55091 0.76945 -0.54987 0.77755 C -0.54883 0.78727 -0.54714 0.79537 -0.54362 0.80255 C -0.54232 0.80556 -0.54049 0.8081 -0.53893 0.81088 C -0.53815 0.81528 -0.53724 0.82847 -0.53112 0.82199 C -0.5293 0.82014 -0.53008 0.81458 -0.52956 0.81088 C -0.52852 0.79329 -0.52891 0.78889 -0.52643 0.77477 C -0.52552 0.76921 -0.52331 0.7581 -0.52331 0.75833 C -0.5168 0.78148 -0.52161 0.76088 -0.51862 0.80533 C -0.5181 0.81412 -0.51576 0.82292 -0.51393 0.83033 C -0.50964 0.80741 -0.51615 0.84329 -0.50924 0.79421 C -0.50885 0.79074 -0.50729 0.77894 -0.50612 0.77477 C -0.50534 0.77176 -0.50404 0.76921 -0.50299 0.76644 C -0.49948 0.79213 -0.50469 0.76574 -0.49674 0.7831 C -0.49583 0.78542 -0.49622 0.78912 -0.49518 0.79144 C -0.49401 0.79468 -0.49245 0.79769 -0.49049 0.79977 C -0.48919 0.80139 -0.48047 0.80509 -0.47956 0.80533 C -0.47122 0.8044 -0.46276 0.80579 -0.45456 0.80255 C -0.44935 0.80046 -0.45208 0.7831 -0.45299 0.78033 C -0.45404 0.77801 -0.45612 0.77847 -0.45768 0.77755 C -0.46237 0.77847 -0.46745 0.77732 -0.47174 0.78033 C -0.47331 0.78148 -0.47292 0.78588 -0.47331 0.78866 C -0.47396 0.79329 -0.47435 0.79792 -0.47487 0.80255 C -0.47383 0.81204 -0.47578 0.82408 -0.47174 0.83033 C -0.46354 0.84352 -0.45885 0.82662 -0.45612 0.81921 C -0.45664 0.80533 -0.45703 0.79144 -0.45768 0.77755 C -0.45807 0.77292 -0.45833 0.75926 -0.45924 0.76366 C -0.4612 0.77246 -0.46029 0.78218 -0.46081 0.79144 C -0.45977 0.79977 -0.4599 0.8088 -0.45768 0.81644 C -0.45703 0.81921 -0.45469 0.81852 -0.45299 0.81921 C -0.45104 0.82037 -0.44883 0.82107 -0.44674 0.82199 C -0.44049 0.82107 -0.43424 0.82107 -0.42799 0.81921 C -0.42357 0.81806 -0.41667 0.8125 -0.41237 0.8081 C -0.41081 0.80648 -0.40924 0.8044 -0.40768 0.80255 C -0.4082 0.79421 -0.40755 0.78542 -0.40924 0.77755 C -0.4099 0.775 -0.41237 0.77454 -0.41393 0.77477 C -0.41875 0.77546 -0.42331 0.77847 -0.42799 0.78033 C -0.43138 0.79792 -0.43346 0.80162 -0.42956 0.82199 C -0.42891 0.82593 -0.42682 0.82847 -0.42487 0.83033 C -0.42201 0.83333 -0.41549 0.83611 -0.41549 0.83634 C -0.41029 0.83403 -0.40456 0.83519 -0.39987 0.83033 C -0.39661 0.82732 -0.39362 0.81366 -0.39362 0.81412 C -0.39323 0.81019 -0.39167 0.79838 -0.39049 0.79421 C -0.38971 0.79121 -0.38841 0.78866 -0.38737 0.78588 C -0.38372 0.78866 -0.37773 0.7875 -0.37643 0.79421 C -0.36914 0.83357 -0.37253 0.83264 -0.38268 0.83866 C -0.39831 0.83195 -0.39336 0.83796 -0.38737 0.78033 C -0.38698 0.77662 -0.37956 0.77292 -0.37799 0.77199 C -0.36914 0.77292 -0.36016 0.77153 -0.35143 0.77477 C -0.34961 0.77546 -0.34857 0.77986 -0.34831 0.7831 C -0.34792 0.79144 -0.35326 0.80232 -0.34987 0.8081 C -0.34688 0.81366 -0.34844 0.79306 -0.34674 0.78588 C -0.34531 0.77986 -0.34258 0.77477 -0.34049 0.76921 L -0.33737 0.76088 C -0.33529 0.76181 -0.33294 0.76134 -0.33112 0.76366 C -0.32266 0.775 -0.32487 0.78218 -0.32331 0.79977 C -0.32292 0.80463 -0.3224 0.80926 -0.32174 0.81366 C -0.32135 0.81667 -0.32135 0.81991 -0.32018 0.82199 C -0.31862 0.825 -0.31602 0.8257 -0.31393 0.82755 C -0.31055 0.82616 -0.30065 0.82199 -0.29831 0.81921 L -0.29362 0.81366 C -0.29219 0.80972 -0.28776 0.79884 -0.28737 0.79421 C -0.28724 0.79144 -0.28841 0.78866 -0.28893 0.78588 C -0.29466 0.78681 -0.30078 0.78542 -0.30612 0.78866 C -0.30768 0.78958 -0.30768 0.79421 -0.30768 0.79699 C -0.30768 0.80556 -0.30664 0.81366 -0.30612 0.82199 C -0.29935 0.82107 -0.29245 0.82199 -0.28581 0.81921 C -0.27891 0.81644 -0.28008 0.81088 -0.27799 0.80255 C -0.27708 0.79884 -0.2763 0.79514 -0.275 0.79144 C -0.26914 0.77477 -0.27214 0.78565 -0.26549 0.77199 C -0.26432 0.76945 -0.26354 0.76644 -0.2625 0.76366 C -0.26094 0.75996 -0.25924 0.75625 -0.25768 0.75255 C -0.25716 0.74607 -0.25625 0.72662 -0.25625 0.7331 C -0.25625 0.74676 -0.25833 0.77871 -0.25924 0.79421 C -0.25872 0.80533 -0.26003 0.81736 -0.25768 0.82755 C -0.25703 0.83079 -0.25456 0.82431 -0.25299 0.82199 C -0.2513 0.81968 -0.24987 0.81644 -0.24831 0.81366 C -0.24557 0.79908 -0.24779 0.80787 -0.24049 0.78866 L -0.23737 0.78033 C -0.23906 0.77847 -0.24414 0.77546 -0.24206 0.77477 C -0.2375 0.77338 -0.23255 0.77477 -0.22799 0.77755 C -0.22578 0.77917 -0.22396 0.79097 -0.22331 0.79421 C -0.22383 0.80347 -0.22148 0.81505 -0.22487 0.82199 C -0.22708 0.82639 -0.23359 0.82222 -0.23424 0.81644 C -0.23659 0.80232 -0.23411 0.78681 -0.23281 0.77199 C -0.23203 0.76435 -0.22461 0.75718 -0.22174 0.75533 C -0.21484 0.75046 -0.20599 0.74908 -0.19831 0.74699 C -0.1944 0.74468 -0.1918 0.74283 -0.18737 0.74144 C -0.18385 0.74028 -0.18008 0.73958 -0.17643 0.73866 C -0.17852 0.74051 -0.18099 0.74167 -0.18268 0.74421 C -0.18424 0.7463 -0.18477 0.75 -0.18594 0.75255 C -0.18724 0.75556 -0.18893 0.7581 -0.19063 0.76088 C -0.1944 0.78148 -0.1931 0.77083 -0.19063 0.81088 C -0.19036 0.81412 -0.1901 0.81713 -0.18893 0.81921 C -0.18776 0.82199 -0.18594 0.82292 -0.18424 0.82477 C -0.18112 0.82384 -0.1776 0.82523 -0.17487 0.82199 C -0.17031 0.81644 -0.16888 0.80602 -0.16719 0.79699 C -0.16849 0.79236 -0.17279 0.78357 -0.16862 0.77755 C -0.16719 0.77523 -0.16445 0.7757 -0.16237 0.77477 C -0.15182 0.76227 -0.16523 0.77639 -0.14831 0.76644 C -0.14661 0.76551 -0.14518 0.76273 -0.14362 0.76088 C -0.13789 0.76273 -0.13164 0.76181 -0.12643 0.76644 C -0.12461 0.76829 -0.12604 0.77431 -0.12487 0.77755 C -0.12383 0.78102 -0.12174 0.7831 -0.12018 0.78588 C -0.11966 0.79051 -0.12122 0.79838 -0.11862 0.79977 C -0.11654 0.80116 -0.11484 0.78472 -0.11549 0.78866 C -0.11784 0.8007 -0.11667 0.79421 -0.11862 0.8081 C -0.11367 0.82593 -0.11615 0.82593 -0.09831 0.81644 C -0.09479 0.81458 -0.09206 0.80903 -0.08893 0.80533 L -0.08424 0.79977 C -0.0832 0.79699 -0.08203 0.79445 -0.08112 0.79144 C -0.08047 0.78889 -0.07799 0.78403 -0.07956 0.7831 C -0.08372 0.78102 -0.08789 0.78496 -0.09206 0.78588 C -0.09414 0.79653 -0.09557 0.8 -0.09206 0.81366 C -0.09141 0.8169 -0.08893 0.81736 -0.08737 0.81921 C -0.08477 0.81852 -0.08203 0.81875 -0.07956 0.81644 C -0.07305 0.81065 -0.07617 0.80857 -0.07331 0.79977 C -0.07214 0.79583 -0.07057 0.7919 -0.06862 0.78866 C -0.06589 0.7838 -0.06289 0.78218 -0.05924 0.78033 C -0.05729 0.7794 -0.05508 0.77847 -0.05299 0.77755 C -0.04831 0.77847 -0.04141 0.77315 -0.03893 0.78033 C -0.02487 0.82315 -0.0487 0.82986 -0.03112 0.82199 C -0.02344 0.80139 -0.03333 0.82685 -0.02331 0.80533 C -0.01979 0.79769 -0.0207 0.79491 -0.01549 0.78866 C -0.01432 0.78704 -0.01237 0.78681 -0.01081 0.78588 C -0.00768 0.78727 -0.00313 0.78912 0.00013 0.79144 C 0.00221 0.79306 0.00443 0.79468 0.00638 0.79699 C 0.01823 0.81296 0.00729 0.80509 0.01732 0.81088 C 0.02786 0.80463 0.01641 0.81343 0.025 0.79977 C 0.02786 0.79537 0.03451 0.78866 0.03451 0.78889 C 0.0349 0.78588 0.03451 0.7794 0.03607 0.78033 C 0.03815 0.78171 0.03867 0.7875 0.03906 0.79144 C 0.04023 0.80162 0.04023 0.81204 0.04076 0.82199 C 0.04232 0.82107 0.04375 0.82014 0.04544 0.81921 C 0.0474 0.81852 0.04961 0.81783 0.05169 0.81644 C 0.05378 0.81505 0.05586 0.81296 0.05794 0.81088 C 0.05951 0.80926 0.06081 0.80671 0.0625 0.80533 C 0.06458 0.80394 0.06667 0.80371 0.06888 0.80255 C 0.07201 0.80093 0.075 0.79884 0.07826 0.79699 C 0.07982 0.79607 0.08138 0.7956 0.08294 0.79421 L 0.08919 0.78866 C 0.08815 0.78496 0.08815 0.77871 0.08594 0.77755 C 0.07617 0.77246 0.07383 0.77963 0.06888 0.78866 C 0.06927 0.80162 0.06654 0.81667 0.07044 0.82755 C 0.07227 0.83333 0.07786 0.82732 0.08138 0.82477 C 0.08333 0.82338 0.08477 0.81968 0.08594 0.81644 C 0.09141 0.80301 0.08711 0.80926 0.09076 0.79699 C 0.09154 0.79398 0.09271 0.79144 0.09388 0.78866 C 0.09544 0.79144 0.09714 0.79398 0.09844 0.79699 C 0.10521 0.81204 0.10182 0.81574 0.10013 0.84144 C 0.09974 0.84607 0.09727 0.85556 0.09544 0.8581 C 0.09414 0.85996 0.08893 0.86111 0.09076 0.86111 C 0.09297 0.86111 0.10625 0.85695 0.10937 0.85533 C 0.11263 0.85394 0.11549 0.8507 0.11888 0.84977 C 0.12565 0.84792 0.13242 0.84653 0.13919 0.84421 C 0.14115 0.84375 0.14323 0.84167 0.14531 0.84144 C 0.2263 0.8382 0.27422 0.83866 0.35013 0.83866 L 0.34844 0.84421 " pathEditMode="relative" rAng="0" ptsTypes="AAAAAAAAAAAAAAAAAAAAAAAAAAAAAAAAAAAAAAAAAAAAAAAAAAAAAAAAAAAAAAAAAAAAAAAAAAAAAAAAAAAAAAAAAAAAAAAAAAAAAAAAAAAAAAAAAAAAAAAAAAAAAAAAAAAAAAAAAAAAAAAAAAAAAAAAAAAAA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78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644 0.89398 L -0.67644 0.89421 C -0.675 0.88842 -0.6737 0.88287 -0.67227 0.87731 C -0.67162 0.87546 -0.6711 0.87338 -0.67019 0.87176 C -0.66888 0.87014 -0.66732 0.86944 -0.66602 0.86805 C -0.66524 0.87176 -0.66511 0.87592 -0.66394 0.87916 C -0.66172 0.88472 -0.66133 0.88565 -0.65977 0.89213 C -0.65925 0.89398 -0.65899 0.89583 -0.65873 0.89768 C -0.65899 0.90208 -0.65899 0.90648 -0.65977 0.91065 C -0.66003 0.91273 -0.66055 0.9162 -0.66185 0.9162 C -0.66289 0.9162 -0.6625 0.9125 -0.66289 0.91065 C -0.6625 0.90833 -0.66237 0.90555 -0.66185 0.90324 C -0.66133 0.90115 -0.65977 0.9 -0.65977 0.89768 C -0.65938 0.88981 -0.65964 0.88148 -0.66081 0.87361 C -0.66107 0.87152 -0.66276 0.87106 -0.66394 0.8699 C -0.66524 0.86852 -0.66667 0.86759 -0.6681 0.8662 C -0.6737 0.86065 -0.66862 0.86412 -0.67435 0.86065 C -0.675 0.85879 -0.67617 0.8574 -0.67644 0.85509 C -0.67709 0.84421 -0.67487 0.84328 -0.67123 0.8368 C -0.6694 0.83727 -0.66732 0.83657 -0.66602 0.83842 C -0.66485 0.84027 -0.66511 0.84352 -0.66498 0.84583 C -0.66446 0.85277 -0.66498 0.85972 -0.66394 0.8662 C -0.66354 0.86852 -0.66198 0.86944 -0.66081 0.8699 C -0.65664 0.87152 -0.65235 0.87106 -0.64831 0.87176 C -0.64584 0.87222 -0.64336 0.87315 -0.64102 0.87361 C -0.64128 0.87731 -0.6405 0.88217 -0.64206 0.88472 C -0.64297 0.88657 -0.64571 0.88541 -0.64623 0.88287 C -0.64701 0.87893 -0.64545 0.8743 -0.64519 0.8699 C -0.64414 0.8706 -0.64219 0.8699 -0.64206 0.87176 C -0.64089 0.88426 -0.64232 0.89004 -0.64414 0.89953 C -0.64375 0.90509 -0.64479 0.91157 -0.6431 0.9162 C -0.64128 0.9206 -0.63229 0.91666 -0.6306 0.9162 C -0.63021 0.90393 -0.63099 0.8912 -0.62956 0.87916 C -0.62917 0.87615 -0.6267 0.87546 -0.62539 0.87361 C -0.62045 0.86736 -0.62214 0.8699 -0.61394 0.8662 L -0.60977 0.86435 C -0.60873 0.86504 -0.60729 0.86481 -0.60664 0.8662 C -0.60573 0.86828 -0.6056 0.87106 -0.6056 0.87361 C -0.6056 0.88055 -0.60586 0.88727 -0.60664 0.89398 C -0.60729 0.90115 -0.60899 0.90625 -0.61081 0.9125 C -0.60274 0.92199 -0.60547 0.92037 -0.58789 0.91435 C -0.58659 0.91389 -0.5862 0.91088 -0.58581 0.90879 C -0.5849 0.90532 -0.58373 0.89768 -0.58373 0.89791 C -0.58399 0.89537 -0.58373 0.89213 -0.58477 0.89027 C -0.58568 0.88865 -0.58815 0.89074 -0.58894 0.88842 C -0.58959 0.88634 -0.58854 0.88333 -0.58789 0.88102 C -0.58594 0.87546 -0.58451 0.87546 -0.58164 0.87361 C -0.57852 0.8743 -0.57487 0.87245 -0.57227 0.87546 C -0.57032 0.87754 -0.57084 0.88287 -0.57019 0.88657 L -0.56914 0.89213 C -0.56875 0.89907 -0.56953 0.90625 -0.5681 0.9125 C -0.56745 0.91504 -0.56628 0.90787 -0.56602 0.90509 C -0.56589 0.9044 -0.56537 0.88889 -0.56394 0.88472 C -0.56302 0.88264 -0.56198 0.88078 -0.56081 0.87916 C -0.5599 0.87824 -0.55873 0.87801 -0.55769 0.87731 C -0.55664 0.87801 -0.55521 0.87777 -0.55456 0.87916 C -0.55378 0.88055 -0.55391 0.8831 -0.55352 0.88472 C -0.55287 0.8868 -0.55183 0.88842 -0.55144 0.89027 C -0.55052 0.89398 -0.54935 0.90139 -0.54935 0.90162 C -0.54896 0.90694 -0.55091 0.91527 -0.54831 0.91805 C -0.54623 0.92037 -0.53464 0.91597 -0.5306 0.91435 C -0.53021 0.9125 -0.52995 0.91065 -0.52956 0.90879 C -0.52748 0.90162 -0.52526 0.90231 -0.53164 0.90509 C -0.5319 0.90671 -0.53412 0.91481 -0.53164 0.9162 C -0.52995 0.91713 -0.52813 0.91504 -0.52644 0.91435 C -0.52539 0.9125 -0.52357 0.91134 -0.52331 0.90879 C -0.52214 0.89791 -0.52357 0.89421 -0.52748 0.88842 C -0.52839 0.88703 -0.52956 0.88611 -0.5306 0.88472 C -0.53086 0.88287 -0.53216 0.88078 -0.53164 0.87916 C -0.52722 0.86852 -0.51875 0.87083 -0.51289 0.8699 C -0.5142 0.88379 -0.51524 0.89074 -0.51289 0.90694 C -0.5125 0.90879 -0.51081 0.90833 -0.50977 0.90879 C -0.50899 0.90694 -0.50847 0.90486 -0.50769 0.90324 C -0.50248 0.89282 -0.49805 0.88842 -0.50456 0.89583 C -0.5043 0.89467 -0.50326 0.88333 -0.50144 0.88287 C -0.49922 0.8824 -0.49727 0.88541 -0.49519 0.88657 C -0.49479 0.89537 -0.49519 0.90416 -0.49414 0.9125 C -0.49375 0.91504 -0.49232 0.91736 -0.49102 0.91805 C -0.4892 0.91875 -0.4875 0.9169 -0.48581 0.9162 C -0.48308 0.90208 -0.48021 0.88865 -0.48581 0.87176 C -0.48789 0.86551 -0.49414 0.8706 -0.49831 0.8699 C -0.49948 0.86342 -0.50078 0.85949 -0.49831 0.85139 C -0.49753 0.84907 -0.49545 0.84907 -0.49414 0.84768 C -0.49141 0.8618 -0.49505 0.84444 -0.49102 0.85879 C -0.48659 0.8743 -0.49375 0.85416 -0.48789 0.8699 C -0.4875 0.86759 -0.48711 0.86504 -0.48685 0.8625 C -0.48646 0.85949 -0.4862 0.85648 -0.48581 0.85324 C -0.48542 0.85139 -0.48503 0.84953 -0.48477 0.84768 C -0.48399 0.84953 -0.48308 0.85139 -0.48269 0.85324 C -0.48203 0.85578 -0.48203 0.85833 -0.48164 0.86065 C -0.48047 0.86736 -0.47995 0.87245 -0.47748 0.87731 C -0.47539 0.88125 -0.47396 0.88727 -0.47123 0.88842 L -0.46706 0.89027 C -0.46524 0.88981 -0.45769 0.8912 -0.45769 0.88287 C -0.45769 0.88078 -0.45899 0.87916 -0.45977 0.87731 C -0.46719 0.88171 -0.46407 0.87893 -0.46914 0.88472 C -0.47149 0.89722 -0.46914 0.88194 -0.46914 0.90139 C -0.46914 0.90463 -0.46979 0.90764 -0.47019 0.91065 C -0.46823 0.91736 -0.46758 0.92569 -0.46081 0.9162 C -0.45899 0.91389 -0.45938 0.90879 -0.45873 0.90509 L -0.45769 0.89953 C -0.45729 0.89537 -0.45729 0.89074 -0.45664 0.88657 C -0.45625 0.88449 -0.45573 0.88171 -0.45456 0.88102 C -0.45248 0.88009 -0.45039 0.8824 -0.44831 0.88287 C -0.44753 0.88472 -0.44649 0.88634 -0.44623 0.88842 C -0.44532 0.89514 -0.44688 0.90277 -0.44519 0.90879 C -0.4444 0.91111 -0.4431 0.90486 -0.44206 0.90324 C -0.44102 0.90185 -0.43998 0.90092 -0.43894 0.89953 C -0.43776 0.89375 -0.4362 0.87893 -0.42852 0.89768 C -0.4237 0.90949 -0.4293 0.91412 -0.43269 0.91805 C -0.43373 0.91759 -0.43555 0.91828 -0.43581 0.9162 C -0.43685 0.90231 -0.43555 0.89699 -0.43373 0.88657 C -0.43021 0.88773 -0.42683 0.88703 -0.42435 0.89213 C -0.42266 0.8956 -0.42019 0.90324 -0.42019 0.90347 C -0.41953 0.88981 -0.4181 0.87754 -0.42019 0.86435 C -0.42045 0.86227 -0.42123 0.86018 -0.42227 0.85879 C -0.42305 0.85764 -0.42435 0.85764 -0.42539 0.85694 C -0.42448 0.8493 -0.42487 0.84583 -0.42123 0.84027 C -0.42032 0.83912 -0.41914 0.83912 -0.4181 0.83842 C -0.39505 0.84305 -0.41211 0.83426 -0.40769 0.90879 C -0.40755 0.91088 -0.4056 0.91018 -0.40456 0.91065 C -0.39532 0.91527 -0.40469 0.90995 -0.39727 0.91435 C -0.39336 0.91389 -0.38946 0.91435 -0.38581 0.9125 C -0.38438 0.9118 -0.38308 0.90949 -0.38269 0.90694 C -0.38125 0.89791 -0.38125 0.88842 -0.3806 0.87916 C -0.38021 0.88102 -0.37995 0.8831 -0.37956 0.88472 C -0.37891 0.8868 -0.37787 0.88819 -0.37748 0.89027 C -0.37683 0.89259 -0.37696 0.89537 -0.37644 0.89768 C -0.37591 0.89977 -0.37487 0.90139 -0.37435 0.90324 C -0.37383 0.90509 -0.37396 0.9074 -0.37331 0.90879 C -0.37253 0.91065 -0.37123 0.91134 -0.37019 0.9125 C -0.36979 0.91018 -0.36914 0.90764 -0.36914 0.90509 C -0.36914 0.90324 -0.37058 0.90902 -0.37019 0.91065 C -0.36966 0.9125 -0.3681 0.91203 -0.36706 0.9125 C -0.36602 0.91018 -0.36407 0.9081 -0.36394 0.90509 C -0.36276 0.89143 -0.36341 0.88796 -0.3681 0.88102 C -0.36901 0.87963 -0.37019 0.8787 -0.37123 0.87731 C -0.37084 0.87546 -0.37097 0.87291 -0.37019 0.87176 C -0.36836 0.86967 -0.36394 0.86805 -0.36394 0.86828 C -0.36146 0.86875 -0.35873 0.86805 -0.35664 0.8699 C -0.3556 0.87083 -0.35586 0.87361 -0.3556 0.87546 C -0.35482 0.8787 -0.35417 0.88171 -0.35352 0.88472 C -0.35339 0.88565 -0.35677 0.91597 -0.34935 0.91805 C -0.34818 0.91852 -0.34727 0.9169 -0.34623 0.9162 C -0.34727 0.91504 -0.34818 0.91365 -0.34935 0.9125 C -0.35026 0.91157 -0.35196 0.9125 -0.35248 0.91065 C -0.35287 0.90902 -0.35183 0.90694 -0.35144 0.90509 C -0.34961 0.89907 -0.34935 0.89953 -0.34623 0.89583 C -0.34349 0.88194 -0.34714 0.89907 -0.3431 0.88472 C -0.34258 0.8831 -0.34232 0.88102 -0.34206 0.87916 C -0.34128 0.89282 -0.34349 0.90787 -0.33998 0.9199 C -0.33841 0.925 -0.33321 0.92106 -0.3306 0.91805 C -0.32865 0.91597 -0.32917 0.91065 -0.32852 0.90694 C -0.32813 0.90509 -0.328 0.90301 -0.32748 0.90139 C -0.32604 0.89768 -0.32409 0.89467 -0.32331 0.89027 L -0.32227 0.88472 C -0.32253 0.88287 -0.3224 0.88055 -0.32331 0.87916 C -0.32435 0.87754 -0.32748 0.87986 -0.32748 0.87731 C -0.32748 0.87199 -0.31927 0.87037 -0.3181 0.8699 C -0.31667 0.86875 -0.31537 0.86666 -0.31394 0.8662 C -0.31003 0.86551 -0.30912 0.86898 -0.30769 0.87361 C -0.3069 0.87615 -0.30625 0.8787 -0.3056 0.88102 C -0.30521 0.88981 -0.30821 0.90139 -0.30456 0.90694 C -0.30078 0.91273 -0.29466 0.9074 -0.28998 0.90509 C -0.2888 0.90463 -0.28776 0.9 -0.28894 0.89953 C -0.29232 0.89815 -0.29584 0.90092 -0.29935 0.90139 C -0.29831 0.90277 -0.2974 0.90486 -0.29623 0.90509 C -0.29336 0.90578 -0.29089 0.90208 -0.28894 0.89953 C -0.28776 0.89352 -0.28659 0.89004 -0.28894 0.88287 C -0.28946 0.88125 -0.29102 0.88194 -0.29206 0.88102 C -0.2931 0.88009 -0.29414 0.8787 -0.29519 0.87731 C -0.29597 0.87291 -0.29766 0.86713 -0.29519 0.8625 C -0.29388 0.86041 -0.29167 0.86134 -0.28998 0.86065 C -0.28438 0.86134 -0.27774 0.85671 -0.27331 0.8625 C -0.26836 0.86898 -0.27683 0.88773 -0.27852 0.89213 C -0.27917 0.89398 -0.28008 0.8956 -0.2806 0.89768 L -0.28269 0.90879 C -0.28295 0.90694 -0.28373 0.90532 -0.28373 0.90324 C -0.28373 0.89745 -0.2819 0.89699 -0.27956 0.89398 C -0.27852 0.89467 -0.27709 0.89444 -0.27644 0.89583 C -0.27318 0.90162 -0.27917 0.90902 -0.27123 0.9125 L -0.26706 0.91435 C -0.26667 0.91134 -0.26615 0.90833 -0.26602 0.90509 C -0.2655 0.89953 -0.26537 0.89398 -0.26498 0.88842 C -0.26472 0.88657 -0.26459 0.88449 -0.26394 0.88287 C -0.26315 0.88125 -0.26185 0.88055 -0.26081 0.87916 C -0.25326 0.88194 -0.25703 0.87801 -0.25352 0.88842 C -0.25222 0.89236 -0.24935 0.89953 -0.24935 0.89977 C -0.24896 0.89467 -0.24922 0.88935 -0.24831 0.88472 C -0.24662 0.87777 -0.23933 0.88264 -0.23789 0.88287 C -0.23529 0.89606 -0.23698 0.89074 -0.23373 0.89953 C -0.23334 0.90324 -0.23373 0.9074 -0.23269 0.91065 C -0.23177 0.91296 -0.22982 0.91342 -0.22852 0.91435 C -0.2224 0.91898 -0.22826 0.91273 -0.22227 0.9199 C -0.22045 0.91875 -0.2181 0.91875 -0.21706 0.9162 C -0.21628 0.91481 -0.21732 0.91227 -0.2181 0.91065 C -0.21888 0.90902 -0.22396 0.90324 -0.22539 0.90139 C -0.22683 0.89328 -0.22917 0.88634 -0.22644 0.87731 C -0.22565 0.875 -0.22357 0.875 -0.22227 0.87361 C -0.21394 0.8743 -0.20547 0.8743 -0.19727 0.87546 C -0.19336 0.87615 -0.18464 0.88078 -0.1806 0.88287 C -0.18086 0.89398 -0.18164 0.90509 -0.18164 0.9162 C -0.18164 0.9199 -0.18099 0.90879 -0.1806 0.90509 C -0.18034 0.90324 -0.18008 0.90139 -0.17956 0.89953 C -0.17644 0.88958 -0.17604 0.88958 -0.17227 0.88287 C -0.17123 0.88472 -0.16992 0.88634 -0.16914 0.88842 C -0.16849 0.89004 -0.16823 0.89213 -0.1681 0.89398 C -0.16719 0.90023 -0.16667 0.90648 -0.16602 0.9125 C -0.16563 0.91018 -0.16498 0.90764 -0.16498 0.90509 C -0.16498 0.88842 -0.16446 0.87176 -0.16602 0.85509 C -0.16615 0.85301 -0.1681 0.8574 -0.16914 0.85879 C -0.17058 0.86111 -0.17201 0.86365 -0.17331 0.8662 C -0.17409 0.86805 -0.17435 0.87037 -0.17539 0.87176 C -0.17617 0.87315 -0.17748 0.87315 -0.17852 0.87361 C -0.18021 0.87315 -0.18242 0.87407 -0.18373 0.87176 C -0.18516 0.86898 -0.18581 0.86065 -0.18581 0.86088 C -0.18477 0.85949 -0.18386 0.85717 -0.18269 0.85694 C -0.17513 0.85602 -0.17331 0.85764 -0.1681 0.86065 C -0.16654 0.86481 -0.16472 0.86898 -0.16394 0.87361 C -0.16263 0.88009 -0.16328 0.88287 -0.16185 0.88842 C -0.1612 0.89051 -0.16016 0.8919 -0.15977 0.89398 C -0.15886 0.89768 -0.15834 0.90139 -0.15769 0.90509 L -0.15664 0.91065 C -0.15521 0.90879 -0.15339 0.90764 -0.15248 0.90509 C -0.15157 0.90301 -0.15196 0.9 -0.15144 0.89768 C -0.15091 0.8956 -0.14987 0.89421 -0.14935 0.89213 C -0.14883 0.89051 -0.14857 0.88842 -0.14831 0.88657 C -0.14857 0.88356 -0.14974 0.88032 -0.14935 0.87731 C -0.14896 0.87523 -0.1474 0.87384 -0.14623 0.87361 L -0.12852 0.87546 C -0.12604 0.88819 -0.12891 0.87291 -0.12539 0.89398 C -0.125 0.89583 -0.12461 0.89768 -0.12435 0.89953 C -0.12149 0.89629 -0.11901 0.89143 -0.11498 0.89768 C -0.11328 0.90023 -0.11289 0.90879 -0.11289 0.90902 C -0.11315 0.91065 -0.11289 0.91342 -0.11394 0.91435 C -0.11862 0.92014 -0.1194 0.91574 -0.12227 0.91065 C -0.12188 0.90578 -0.12162 0.90069 -0.12123 0.89583 C -0.12097 0.89398 -0.12123 0.89097 -0.12019 0.89027 C -0.1181 0.88935 -0.11602 0.89166 -0.11394 0.89213 C -0.11315 0.89398 -0.11237 0.89583 -0.11185 0.89768 C -0.11133 0.89953 -0.11081 0.90532 -0.11081 0.90324 C -0.11081 0.90069 -0.11159 0.89838 -0.11185 0.89583 C -0.11224 0.89097 -0.11211 0.88588 -0.11289 0.88102 C -0.11315 0.87893 -0.11433 0.87754 -0.11498 0.87546 C -0.11537 0.87384 -0.11563 0.87176 -0.11602 0.8699 C -0.11563 0.86504 -0.11537 0.86018 -0.11498 0.85509 C -0.11472 0.85324 -0.11459 0.85115 -0.11394 0.84953 C -0.11276 0.84722 -0.11107 0.84583 -0.10977 0.84398 C -0.10482 0.84467 -0.1 0.84467 -0.09519 0.84583 C -0.09232 0.84652 -0.08685 0.84953 -0.08685 0.84977 C -0.08373 0.85324 -0.08308 0.85347 -0.0806 0.85879 C -0.07969 0.86065 -0.0793 0.86296 -0.07852 0.86435 C -0.07761 0.86597 -0.0763 0.86666 -0.07539 0.86805 C -0.07422 0.8699 -0.07344 0.87222 -0.07227 0.87361 C -0.07123 0.87477 -0.07005 0.87477 -0.06914 0.87546 C -0.06042 0.88125 -0.06745 0.87801 -0.05769 0.88102 C -0.05586 0.88171 -0.05417 0.88217 -0.05248 0.88287 C -0.05104 0.88356 -0.04961 0.88426 -0.04831 0.88472 C -0.0418 0.88703 -0.0388 0.88727 -0.03164 0.88842 C 0.0112 0.90879 -0.02136 0.89606 0.06836 0.89398 C 0.07187 0.8919 0.07669 0.88912 0.07981 0.88842 C 0.08476 0.88773 0.08958 0.88842 0.09453 0.8884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2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366" y="1082233"/>
            <a:ext cx="7405233" cy="8604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ประเภทของภาพกราฟิก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1612900" y="2286000"/>
            <a:ext cx="10336825" cy="4470400"/>
          </a:xfrm>
        </p:spPr>
        <p:txBody>
          <a:bodyPr/>
          <a:lstStyle/>
          <a:p>
            <a:r>
              <a:rPr lang="th-TH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1. เท็กซ์โหมด (</a:t>
            </a:r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Text Mode) </a:t>
            </a:r>
            <a:b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</a:b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คอมพิวเตอร์ทุกเครื่องจะแสดงผลในโหมดนี้ได้ โดยการนำตัวอักษร ตัวเลข และเครื่องหมาย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ต่างๆ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ที่มีอยู่ในหน่วยความจำของคอมพิวเตอร์มาแสดงที่จอภาพตามคำสั่ง แต่เนื่องจากตัวอักษร ตัวเลขและเครื่องหมายที่มีอยู่ ถูกกำหนดรูปร่างไว้แน่นอนแล้ว และมีจำนวนจำกัด</a:t>
            </a:r>
          </a:p>
          <a:p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2. กราฟิกโหมด (</a:t>
            </a:r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Graphic Mode) </a:t>
            </a:r>
            <a:b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</a:b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เพื่อให้คอมพิวเตอร์สามารถแสดงผลเป็นพิกเซลได้จำนวนมาก จึงได้มีการสร้างวงจรอิเล็กทรอนิกส์ เพื่อใช้สำหรับควบคุมการแสดงผลที่จอภาพ ซึ่งนิยมเรียกกันว่า ระบบกราฟิก ระบบกราฟิกมีหลายชนิด เช่น ซีจีเอ (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CGA) 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อีจี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เอ (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EGA) 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วีจี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เอ (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VGA)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เฮอร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์คิ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วลีส (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Hercules)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ซึ่งแต่ละชนิดจะมีคุณสมบัติในการแสดงพิกเซลได้แตกต่างกันคือตั้งแต่ขนาด 320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x 200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พิกเซล ถึง 1024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x 786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พิกเซล</a:t>
            </a:r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6" name="Arrow: Right 5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Arrow: Left 6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380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267" y="1183833"/>
            <a:ext cx="6592400" cy="8604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ประเภทของจอภาพ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idx="3"/>
          </p:nvPr>
        </p:nvSpPr>
        <p:spPr>
          <a:xfrm>
            <a:off x="1981200" y="2183934"/>
            <a:ext cx="9549425" cy="4051766"/>
          </a:xfrm>
        </p:spPr>
        <p:txBody>
          <a:bodyPr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จอภาพแบ่งออกเป็น 3 ประเภท คือ</a:t>
            </a: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1.CRT (Cathode Ray Tube Monitor)</a:t>
            </a:r>
          </a:p>
          <a:p>
            <a:pPr>
              <a:buNone/>
            </a:pP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	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เป็นจอแสดงผลที่รับสัญญาณภาพแบบอนาล็อก (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Analog)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โดยมีการพัฒนาจอแสดงผล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CRT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มาจาก	จอโทรทัศน์ในสมัยนั้น</a:t>
            </a: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2.LCD (Liquid Crystal Display)</a:t>
            </a:r>
          </a:p>
          <a:p>
            <a:pPr>
              <a:buNone/>
            </a:pP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	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เป็นจอแสดงผลรุ่นที่สองต่อจากจอแสดงผลแบบ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CRT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ในสมัยแรกๆจอ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LCD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นั้นเริ่มใช้งาน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จริงๆ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ใน	นาฬิกาและเครื่องคิดเลข เป็นจอแสดงผลตัวเลขขนาดเล็ก 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3.LED (Light Emitting </a:t>
            </a:r>
            <a:r>
              <a:rPr lang="en-US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Diod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)</a:t>
            </a:r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pPr>
              <a:buNone/>
            </a:pP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	มี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หล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ัการทำงานที่ไม่ยากและสลับซับซ้อน ด้วยการนำหลอด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LED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มาเรียงรายกันเป็นแถว โดยภาพ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ต่างๆ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	จะเกิดขึ้นจากการติดดับของหลอด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LED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ทำให้เกิดภาพและสีที่ได้ชัดเจนกว่าจอแสดงผลแบบอื่น ๆ</a:t>
            </a:r>
          </a:p>
          <a:p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5" name="Arrow: Right 4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Arrow: Left 5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46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767" y="1260033"/>
            <a:ext cx="6592400" cy="8604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ประเภทของเครื่องพิมพ์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1651000" y="2336334"/>
            <a:ext cx="10273325" cy="3393199"/>
          </a:xfrm>
        </p:spPr>
        <p:txBody>
          <a:bodyPr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เครื่องพิมพ์เลเซอร์ (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Laser printer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หรือ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Toner-based printers) </a:t>
            </a:r>
            <a:b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</a:b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เป็นเครื่องพิมพ์ที่ใช้เทคโนโลยีเดียวกับเครื่องถ่ายเอกสารคือยิงเลเซอร์ไป สร้างภาพบนกระดาษในการสร้างรูปภาพ หรือตัวอักษร</a:t>
            </a:r>
          </a:p>
          <a:p>
            <a:r>
              <a:rPr lang="th-TH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เครื่องพิมพ์แบบพ่นหมึก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 หรือ </a:t>
            </a:r>
            <a:r>
              <a:rPr lang="th-TH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เครื่องพิมพ์อิงก์เจ</a:t>
            </a:r>
            <a:r>
              <a:rPr lang="th-TH" sz="2400" b="1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็ต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 (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Inkjet Printer) </a:t>
            </a:r>
            <a:b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</a:b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เป็นเครื่องพิมพ์ที่ทำงานโดยการพ่นหมึกออกมาเป็นหยด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เล็กๆ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ลงบนกระดาษ เมื่อต้องการพิมพ์รูปทรงหรือรูปภาพ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ใดๆ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เครื่องพิมพ์จะทำการพ่นหมึกออกตามแต่ละจุดในตำแหน่งที่เครื่องประมวลผลไว้ อย่างแม่นยำ ตามความต้องการของเรา</a:t>
            </a:r>
          </a:p>
          <a:p>
            <a:r>
              <a:rPr lang="th-TH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เครื่องพิมพ์แบบใช้ความร้อน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 (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Thermal printer)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เป็นเครื่องพิมพ์ที่ทำงานโดนการให้ความร้อนแก่กระดาษโดยไม่ต้องใช้หมึก เช่นแบบที่ใช้ในการพิมพ์ใบเสร็จจากเครื่อง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ATM 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เครื่องคิดเงินในห้างสรรพสินค้าหรือร้านสะดวกซื้อ</a:t>
            </a:r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6" name="Arrow: Right 5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Arrow: Left 6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2931207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" y="2453640"/>
            <a:ext cx="11582400" cy="3485887"/>
          </a:xfrm>
        </p:spPr>
        <p:txBody>
          <a:bodyPr/>
          <a:lstStyle/>
          <a:p>
            <a:r>
              <a:rPr lang="th-TH" sz="6600" dirty="0">
                <a:solidFill>
                  <a:srgbClr val="00B0F0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บทที่ 2 ความรู้เบื้องต้นเกี่ยวกับโปรแกรม </a:t>
            </a:r>
            <a:r>
              <a:rPr lang="en-US" sz="6600" dirty="0">
                <a:solidFill>
                  <a:srgbClr val="00B0F0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Photoshop</a:t>
            </a:r>
            <a:r>
              <a:rPr lang="th-TH" sz="6600" dirty="0">
                <a:solidFill>
                  <a:srgbClr val="00B0F0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  </a:t>
            </a:r>
            <a:br>
              <a:rPr lang="th-TH" sz="66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</a:br>
            <a:endParaRPr lang="th-TH" dirty="0"/>
          </a:p>
        </p:txBody>
      </p:sp>
      <p:sp>
        <p:nvSpPr>
          <p:cNvPr id="3" name="Cloud 2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4" name="Arrow: Right 3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Arrow: Left 4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78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466" y="1371601"/>
            <a:ext cx="8383133" cy="15621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ประวัติความเป็นมาของ </a:t>
            </a:r>
            <a:r>
              <a:rPr lang="en-US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Adobe Photoshop</a:t>
            </a:r>
            <a:br>
              <a:rPr lang="th-TH" dirty="0">
                <a:latin typeface="2005_iannnnnGMO" panose="02000000000000000000" pitchFamily="2" charset="0"/>
                <a:cs typeface="2005_iannnnnGMO" panose="02000000000000000000" pitchFamily="2" charset="0"/>
              </a:rPr>
            </a:b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2915" y="2577635"/>
            <a:ext cx="9310234" cy="2388066"/>
          </a:xfrm>
        </p:spPr>
        <p:txBody>
          <a:bodyPr/>
          <a:lstStyle/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Photoshop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เป็นโปรแกรมของบริษัท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Adobe (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อ่านว่า 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อะ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-โด-บี้) ซึ่งเป็นผู้พัฒนาโปรแกรม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กราฟิค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รายใหญ่ ไม่ว่าจะเป็นโปรแกรม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Illustrator, PageMaker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และ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Acrobat </a:t>
            </a:r>
          </a:p>
          <a:p>
            <a:pPr>
              <a:buNone/>
            </a:pP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โปรแกรม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Photoshop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เวอร์ชั่นแรกนั้นเริ่มต้นสร้างขึ้นในปี ค.ศ. 1990 และได้รับการพัฒนามาเรื่อย ๆ จากเวอร์ชั่น 2, 2.5, 3, 4, 5, 5.5 เวอร์ชั่น 6, 7,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CS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จนถึงเวอร์ชั่นล่าสุดใน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ปัจ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จุปัน ที่เรียกกันว่าเวอร์ชั่น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CS3 , CS4</a:t>
            </a:r>
          </a:p>
          <a:p>
            <a:pPr>
              <a:buNone/>
            </a:pPr>
            <a:endParaRPr lang="th-TH" dirty="0"/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5" name="Arrow: Right 4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Arrow: Left 5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68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874634" y="647201"/>
            <a:ext cx="8376399" cy="1093199"/>
          </a:xfrm>
        </p:spPr>
        <p:txBody>
          <a:bodyPr/>
          <a:lstStyle/>
          <a:p>
            <a:pPr>
              <a:buNone/>
            </a:pPr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ส่วนประกอบของโปรแกรม </a:t>
            </a:r>
            <a:r>
              <a:rPr lang="en-US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Photoshop</a:t>
            </a:r>
            <a:endParaRPr lang="th-TH" sz="4800" dirty="0">
              <a:solidFill>
                <a:schemeClr val="tx1"/>
              </a:solidFill>
              <a:latin typeface="2005_iannnnnGMO" panose="02000000000000000000" pitchFamily="2" charset="0"/>
              <a:cs typeface="2005_iannnnnGMO" panose="02000000000000000000" pitchFamily="2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475366" y="2044234"/>
            <a:ext cx="9437234" cy="38993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ct val="100000"/>
              <a:buFont typeface="Nixie One"/>
              <a:buChar char="◇"/>
              <a:defRPr sz="3200" b="0" i="0" u="none" strike="noStrike" cap="none">
                <a:solidFill>
                  <a:srgbClr val="C6DAE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ct val="100000"/>
              <a:buFont typeface="Nixie One"/>
              <a:buChar char="￭"/>
              <a:defRPr sz="3200" b="0" i="0" u="none" strike="noStrike" cap="none">
                <a:solidFill>
                  <a:srgbClr val="C6DAE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ct val="100000"/>
              <a:buFont typeface="Nixie One"/>
              <a:buChar char="￮"/>
              <a:defRPr sz="3200" b="0" i="0" u="none" strike="noStrike" cap="none">
                <a:solidFill>
                  <a:srgbClr val="C6DAE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ct val="100000"/>
              <a:buFont typeface="Nixie One"/>
              <a:buNone/>
              <a:defRPr sz="3200" b="0" i="0" u="none" strike="noStrike" cap="none">
                <a:solidFill>
                  <a:srgbClr val="C6DAE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ct val="100000"/>
              <a:buFont typeface="Nixie One"/>
              <a:buNone/>
              <a:defRPr sz="3200" b="0" i="0" u="none" strike="noStrike" cap="none">
                <a:solidFill>
                  <a:srgbClr val="C6DAE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ct val="100000"/>
              <a:buFont typeface="Nixie One"/>
              <a:buNone/>
              <a:defRPr sz="3200" b="0" i="0" u="none" strike="noStrike" cap="none">
                <a:solidFill>
                  <a:srgbClr val="C6DAE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ct val="100000"/>
              <a:buFont typeface="Nixie One"/>
              <a:buNone/>
              <a:defRPr sz="3200" b="0" i="0" u="none" strike="noStrike" cap="none">
                <a:solidFill>
                  <a:srgbClr val="C6DAE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ct val="100000"/>
              <a:buFont typeface="Nixie One"/>
              <a:buNone/>
              <a:defRPr sz="3200" b="0" i="0" u="none" strike="noStrike" cap="none">
                <a:solidFill>
                  <a:srgbClr val="C6DAE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ct val="100000"/>
              <a:buFont typeface="Nixie One"/>
              <a:buNone/>
              <a:defRPr sz="3200" b="0" i="0" u="none" strike="noStrike" cap="none">
                <a:solidFill>
                  <a:srgbClr val="C6DAE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1 = Title Bar 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หรือแถบชื่อเรื่อง เป็นตำแหน่งที่แสดงชื่อของโปรแกรม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2 = Menu Bar 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หรือแถบเมนู เป็นตำแหน่งแสดงคำสั่งต่าง ๆ ในการทำงาน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3 = Toolbox 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หรือกล่องเครื่องมือ เป็นตำแหน่งที่เก็บรวมรวมเครื่องมือต่าง ๆ ของโฟโต้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ช้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อป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4 = Option Bar 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เป็นตำแหน่งแสดงรายละเอียดของเครื่องมือ (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Tools)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ที่คุณเลือกใช้งานอยู่ในปัจจุบัน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?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ถ้าเป็น               เวอร์ชั่นที่เป็น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CS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จะมีการแบ่งกลุ่มและเพิ่มเติม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Tool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ใหม่เข้ามา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5 = Palette 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เป็นหน้าต่างพิเศษที่ช่วยในการทำงาน สามารถเพิ่มหรือลดได้ตามความต้องการ (สามารถเลือกได้จากเมนู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window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เลือกหน้าต่างที่ต้องการแสดงหรือไม่แสดง)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6 = Canvas / Work Area 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หน้าต่างเอกสาร เป็นหน้าต่างงานของเราที่กำลังสร้างอยู่ สังเกตด้านบนจะเห็นชื่อของไฟล์ และขนาดของภาพที่ถูกย่อหรือขยายอยู่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หัวใจของ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Photoshop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คือการทำงานเป็น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Layer </a:t>
            </a:r>
            <a:r>
              <a:rPr lang="en-US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Layer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คือ ชั้นของรูปภาพ วัตถุ จะไม่เกี่ยวข้องกัน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endParaRPr lang="th-TH" dirty="0"/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5" name="Arrow: Right 4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Arrow: Left 5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533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3465" y="1374333"/>
            <a:ext cx="8929234" cy="860400"/>
          </a:xfrm>
        </p:spPr>
        <p:txBody>
          <a:bodyPr/>
          <a:lstStyle/>
          <a:p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เครื่องมือเกี่ยวกับการวาดภาพและการเขียนด้วยอักษร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2241470" y="2349034"/>
            <a:ext cx="9473225" cy="3393199"/>
          </a:xfrm>
        </p:spPr>
        <p:txBody>
          <a:bodyPr/>
          <a:lstStyle/>
          <a:p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Move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ใช้สำหรับเลือกพื้นที่บนภาพเป็นรูปสี่เหลี่ยม วงกลม วงรี หรือเลือกเป็นแถวคอลัมน์  ขนาด 1 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พิเซล</a:t>
            </a:r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Marquee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ใช้สำหรับย้ายพื้นที่ที่เลือกไว้ของภาพ หรือย้ายภาพใน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อร์หรือย้ายเส้นไกด์</a:t>
            </a:r>
          </a:p>
          <a:p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Lasso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ใช้เลือกพื้นที่บนภาพเป็นแนวเขตแบบอิสระ</a:t>
            </a:r>
          </a:p>
          <a:p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Magic Wand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ใช้เลือกพื้นที่ด้วยวิธีระบายบนภาพ หรือเลือกจากสีที่ใกล้เคียงกัน</a:t>
            </a:r>
          </a:p>
          <a:p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Crop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ใช้ตัดขอบภาพ</a:t>
            </a:r>
          </a:p>
          <a:p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Slice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ใช้ตัดแบ่งภาพเพื่อบันทึกไฟล์ภาพย่อย ๆ ที่เรียกว่า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สไลซ์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(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Slice)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สำหรับนำไปสร้างเว็บเพจ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เป็นต้น</a:t>
            </a:r>
          </a:p>
          <a:p>
            <a:pPr>
              <a:buNone/>
            </a:pPr>
            <a:endParaRPr lang="th-TH" dirty="0"/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6" name="Arrow: Right 5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Arrow: Left 6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06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9867" y="1107633"/>
            <a:ext cx="6592400" cy="8604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การเข้าออกจากโปรแกรม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504367" y="2577634"/>
            <a:ext cx="4845633" cy="2591265"/>
          </a:xfrm>
        </p:spPr>
        <p:txBody>
          <a:bodyPr/>
          <a:lstStyle/>
          <a:p>
            <a:pPr algn="just"/>
            <a:r>
              <a:rPr lang="th-TH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การเข้าสู่โปรแกรม</a:t>
            </a:r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 Photoshop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คลิกที่ปุ่ม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Start</a:t>
            </a:r>
          </a:p>
          <a:p>
            <a:pPr algn="just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เลือก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Programs Adobe Photoshop 5.5</a:t>
            </a:r>
          </a:p>
          <a:p>
            <a:pPr algn="just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คลิกที่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Adobe </a:t>
            </a:r>
            <a:r>
              <a:rPr lang="en-US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Phoshop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5.5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จะปรากฏหน้าจอแรกของโปรแกรม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Photoshop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ขึ้นมา</a:t>
            </a:r>
          </a:p>
          <a:p>
            <a:pPr algn="just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คลิกที่เมนู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File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เลือก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New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จะเป็นการสร้างหน้ากระดาษของการทำงาน</a:t>
            </a:r>
          </a:p>
          <a:p>
            <a:pPr algn="just"/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6451600" y="2577634"/>
            <a:ext cx="5079025" cy="2984965"/>
          </a:xfrm>
        </p:spPr>
        <p:txBody>
          <a:bodyPr/>
          <a:lstStyle/>
          <a:p>
            <a:r>
              <a:rPr lang="th-TH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การออกจากโปรแกรม </a:t>
            </a:r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Photoshop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เมื่อเราใช้งานโปรแกรม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Photoshop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เสร็จแล้ว เราสามารถออกจากโปรแกรมได้หลายวิธีดังนี้คือ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คลิกที่เมนู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File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เลือกคำสั่ง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Exit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ที่อยู่ด้านล่างสุดหรือ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คลิกที่ปุ่ม อยู่บริเวณมุมขวาด้านบนของหน้าจอหรือ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คลิกที่ปุ่ม อยู่บริเวณมุมซ้ายด้านบนของหน้าจอแล้วเลือกคำสั่ง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Close</a:t>
            </a:r>
          </a:p>
          <a:p>
            <a:endParaRPr lang="th-TH" dirty="0"/>
          </a:p>
        </p:txBody>
      </p:sp>
      <p:sp>
        <p:nvSpPr>
          <p:cNvPr id="6" name="Cloud 5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7" name="Arrow: Right 6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Arrow: Left 7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65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9800" y="2655767"/>
            <a:ext cx="10795000" cy="1546399"/>
          </a:xfrm>
        </p:spPr>
        <p:txBody>
          <a:bodyPr/>
          <a:lstStyle/>
          <a:p>
            <a:r>
              <a:rPr lang="th-TH" sz="6600" dirty="0">
                <a:solidFill>
                  <a:srgbClr val="00B0F0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บทที่ 3 ความรู้เกี่ยวกับ </a:t>
            </a:r>
            <a:r>
              <a:rPr lang="en-US" sz="6600" dirty="0">
                <a:solidFill>
                  <a:srgbClr val="00B0F0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Layer</a:t>
            </a:r>
            <a:r>
              <a:rPr lang="th-TH" sz="6600" dirty="0">
                <a:solidFill>
                  <a:srgbClr val="00B0F0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  </a:t>
            </a:r>
          </a:p>
        </p:txBody>
      </p:sp>
      <p:sp>
        <p:nvSpPr>
          <p:cNvPr id="3" name="Cloud 2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4" name="Arrow: Right 3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Arrow: Left 4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438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067" y="2047433"/>
            <a:ext cx="6592400" cy="8604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ความหมายของ </a:t>
            </a:r>
            <a:r>
              <a:rPr lang="en-US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Layer Palette</a:t>
            </a:r>
            <a:br>
              <a:rPr lang="th-TH" dirty="0"/>
            </a:b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1612900" y="2477633"/>
            <a:ext cx="9828825" cy="1575266"/>
          </a:xfrm>
        </p:spPr>
        <p:txBody>
          <a:bodyPr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  เมนูคำสั่งต่าง ๆ ที่ใช้ในการควบคุมรายละเอียดของขั้นตอนการทำงานพา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เล็ต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แต่ละเมนูมีหน้าที่และ </a:t>
            </a:r>
          </a:p>
          <a:p>
            <a:pPr>
              <a:buNone/>
            </a:pP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     การใช้งานต่างกัน</a:t>
            </a:r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6" name="Arrow: Right 5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Arrow: Left 6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444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75070" y="1155893"/>
            <a:ext cx="6592400" cy="86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h-TH" sz="6000" dirty="0">
                <a:cs typeface="+mj-cs"/>
              </a:rPr>
              <a:t>จุดประสงค์รายวิชา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4160" y="2567940"/>
            <a:ext cx="7543800" cy="27889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1. เพื่อให้เข้าใจหลักการทำงานและการแสดงผลของภาพคอมพิวเตอร์กราฟิก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2. เพื่อให้มีทักษะการใช้โปรแกรมกราฟิก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3. มีกิจนิสัยและส่งเสริมคุณธรรม จริยธรรม ค่านิยมที่ดีในการใช้คอมพิวเตอร์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37" y="4419600"/>
            <a:ext cx="216069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3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68009 L -2.08333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3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89768 L -3.95833E-6 -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166" y="1343283"/>
            <a:ext cx="8751433" cy="8604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ส่วนประกอบของ </a:t>
            </a:r>
            <a:r>
              <a:rPr lang="en-US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Layer Palette</a:t>
            </a:r>
            <a:br>
              <a:rPr lang="th-TH" dirty="0"/>
            </a:br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th-TH" dirty="0"/>
          </a:p>
          <a:p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2272166" y="1621083"/>
            <a:ext cx="9549425" cy="4040433"/>
          </a:xfrm>
        </p:spPr>
        <p:txBody>
          <a:bodyPr/>
          <a:lstStyle/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1. Navigator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เป็นพา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เล็ต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ที่แสดงหน้าจอของรูปภาพที่ใช้งานอยู่ ทำหน้าที่สำหรับการปรับมุมมอง</a:t>
            </a:r>
            <a:b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</a:b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ของรูปภาพโดยสามารถคลิกที่ปุ่ม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Zoom Slider</a:t>
            </a:r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2. info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เป็นพา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เล็ต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สำหรับแสดงค่าสีแบบ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RGB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และ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CMYK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ของรูปภาพในรูปแบบของตัวเลข</a:t>
            </a: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3. History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เป็นพา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เล็ต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ที่เก็บรายละเอียดขั้นตอนการทำงานทั้งหมดเพื่ออำนวยความสะดวกเมื่อต้องการ ย้อนกลับ  </a:t>
            </a: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4. Color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เป็นพา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เล็ต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สำหรับกำหนดสี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Foreground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และ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Background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โดยการเลื่อนแถบเพื่อปรับสี ตามต้องการ </a:t>
            </a: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5. Swatches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เป็นพา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เล็ต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ที่กำหนดสีแบบสำเร็จรูปเพื่อความสะดวกในการเลือกสี</a:t>
            </a: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6. Style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เป็นพา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เล็ต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ที่ใช้ในการกำหนดรูปแบบต่าง ๆ โดยการเลือกรูปแบบที่ต้องการ ได้แก่ ตัวอักษร </a:t>
            </a: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7. Layer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เป็นพา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เล็ต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สำหรับใช้ควบคุมการใช้งาน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อร์ต่าง ๆ </a:t>
            </a: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8. Channels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เป็นพา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เล็ต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ที่แสดงการแยกสีของรูปภาพที่กำลังทำงานอยู่</a:t>
            </a: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9. Paths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เป็นพา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เล็ต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ที่ใช้แสดง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Path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ที่ถูกสร้างขึ้นในรูปภาพที่กำลังทำงาน</a:t>
            </a:r>
            <a:r>
              <a:rPr lang="th-TH" dirty="0"/>
              <a:t> </a:t>
            </a:r>
          </a:p>
        </p:txBody>
      </p:sp>
      <p:sp>
        <p:nvSpPr>
          <p:cNvPr id="6" name="Cloud 5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7" name="Arrow: Right 6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Arrow: Left 7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131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0167" y="800100"/>
            <a:ext cx="6592400" cy="15494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การรวม</a:t>
            </a:r>
            <a:r>
              <a:rPr lang="th-TH" sz="4800" dirty="0" err="1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อร์</a:t>
            </a:r>
            <a:b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</a:br>
            <a:endParaRPr lang="th-TH" sz="4800" dirty="0">
              <a:solidFill>
                <a:schemeClr val="tx1"/>
              </a:solidFill>
              <a:latin typeface="2005_iannnnnGMO" panose="02000000000000000000" pitchFamily="2" charset="0"/>
              <a:cs typeface="2005_iannnnnGMO" panose="02000000000000000000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0267" y="2577634"/>
            <a:ext cx="2902400" cy="3393199"/>
          </a:xfrm>
        </p:spPr>
        <p:txBody>
          <a:bodyPr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1. วิธีรวมล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อร์ทั้งหมดผ่านแถบเมนูด้านบน</a:t>
            </a:r>
          </a:p>
          <a:p>
            <a:pPr>
              <a:buNone/>
            </a:pPr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คลิก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อร์ภาพไหนก็ได้ แล้วเลือกแถบ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layer -&gt; merge Visible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หรือ (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Shift + Ctrl + E)  </a:t>
            </a:r>
          </a:p>
          <a:p>
            <a:pPr>
              <a:buNone/>
            </a:pPr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361296" y="2589868"/>
            <a:ext cx="2902400" cy="3393199"/>
          </a:xfrm>
        </p:spPr>
        <p:txBody>
          <a:bodyPr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2. วิธีรวม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อร์ทั้งหมดผ่าน แถบเครื่องมือ</a:t>
            </a:r>
          </a:p>
          <a:p>
            <a:pPr>
              <a:buNone/>
            </a:pPr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คลิก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 (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layer )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ภาพไหนก็ได้ แล้วคลิกขวา แล้วเลือก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merge Visible</a:t>
            </a:r>
          </a:p>
          <a:p>
            <a:pPr>
              <a:buNone/>
            </a:pP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8412325" y="2577633"/>
            <a:ext cx="2902400" cy="3393199"/>
          </a:xfrm>
        </p:spPr>
        <p:txBody>
          <a:bodyPr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3. วิธีการรวมเฉพาะ 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</a:t>
            </a:r>
          </a:p>
          <a:p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กด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Ctrl +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ภาพที่ต้องการรวม จากนั้น กด ( </a:t>
            </a:r>
            <a:r>
              <a:rPr lang="en-US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Crtl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+ E )</a:t>
            </a:r>
          </a:p>
          <a:p>
            <a:pPr>
              <a:buNone/>
            </a:pPr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2278225" y="1887835"/>
            <a:ext cx="613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การรวม</a:t>
            </a:r>
            <a:r>
              <a:rPr lang="th-TH" sz="2400" dirty="0" err="1">
                <a:solidFill>
                  <a:schemeClr val="bg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solidFill>
                  <a:schemeClr val="bg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อร์ (</a:t>
            </a:r>
            <a:r>
              <a:rPr lang="en-US" sz="2400" dirty="0">
                <a:solidFill>
                  <a:schemeClr val="bg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layer) photoshop </a:t>
            </a:r>
            <a:r>
              <a:rPr lang="th-TH" sz="2400" dirty="0">
                <a:solidFill>
                  <a:schemeClr val="bg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นั้น มี 3 วิธี</a:t>
            </a:r>
          </a:p>
        </p:txBody>
      </p:sp>
      <p:sp>
        <p:nvSpPr>
          <p:cNvPr id="7" name="Cloud 6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8" name="Arrow: Right 7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Arrow: Left 8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48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2655767"/>
            <a:ext cx="11379200" cy="1546399"/>
          </a:xfrm>
        </p:spPr>
        <p:txBody>
          <a:bodyPr/>
          <a:lstStyle/>
          <a:p>
            <a:r>
              <a:rPr lang="th-TH" sz="6600" dirty="0">
                <a:solidFill>
                  <a:srgbClr val="00B0F0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บทที่ 4 ตัวอักษรและการจัดการข้อความ</a:t>
            </a:r>
          </a:p>
        </p:txBody>
      </p:sp>
      <p:sp>
        <p:nvSpPr>
          <p:cNvPr id="3" name="Cloud 2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4" name="Arrow: Right 3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Arrow: Left 4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02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9066" y="1475933"/>
            <a:ext cx="7278233" cy="8604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การพิมพ์ข้อความใน </a:t>
            </a:r>
            <a:r>
              <a:rPr lang="en-US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Photoshop</a:t>
            </a:r>
            <a:br>
              <a:rPr lang="th-TH" dirty="0"/>
            </a:b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2400300" y="1574334"/>
            <a:ext cx="9537700" cy="3393199"/>
          </a:xfrm>
        </p:spPr>
        <p:txBody>
          <a:bodyPr/>
          <a:lstStyle/>
          <a:p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pPr lvl="1"/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 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คลิกที่ไอคอน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 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ที่อยู่บน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Toolbox   </a:t>
            </a:r>
          </a:p>
          <a:p>
            <a:pPr lvl="1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จะได้รูปเมาส์</a:t>
            </a:r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 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I</a:t>
            </a:r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 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นำเมาส์ไปคลิกบริเวณที่ต้องการจะพิมพ์ข้อความ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pPr lvl="1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จะปรากฏหน้าต่าง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Type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Tool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ขึ้นมาให้พิมพ์ข้อความที่ต้องการ แล้วกำหนด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Font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,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Size,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Leading,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Kerning,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Tracking,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Baseline,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Color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ตามที่ต้องการ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pPr lvl="1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เมื่อเลือกรูปแบบต่าง ๆ ได้เป็นที่พอใจแล้ว กดปุ่ม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OK</a:t>
            </a:r>
          </a:p>
          <a:p>
            <a:pPr lvl="1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ผลลัพธ์ที่ได้ในรูปแบบตามที่ต้องการ(แนวนอนหรือแนวตั้ง)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endParaRPr lang="th-TH" dirty="0"/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6" name="Arrow: Right 5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Arrow: Left 6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0751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win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267" y="1552133"/>
            <a:ext cx="6592400" cy="860400"/>
          </a:xfrm>
        </p:spPr>
        <p:txBody>
          <a:bodyPr/>
          <a:lstStyle/>
          <a:p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การหมุนข้อความ</a:t>
            </a:r>
            <a:b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</a:br>
            <a:endParaRPr lang="th-TH" sz="4800" dirty="0">
              <a:solidFill>
                <a:schemeClr val="tx1"/>
              </a:solidFill>
              <a:latin typeface="2005_iannnnnGMO" panose="02000000000000000000" pitchFamily="2" charset="0"/>
              <a:cs typeface="2005_iannnnnGMO" panose="02000000000000000000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2375875" y="1842633"/>
            <a:ext cx="9816125" cy="3393199"/>
          </a:xfrm>
        </p:spPr>
        <p:txBody>
          <a:bodyPr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1. เปิดโปรแกรม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Photoshop</a:t>
            </a: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2.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เลือกเมนู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File &gt; new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และกำหนดความกว้างประมาณ 3 นิ้ว และความสูง 2 นิ้ว กำหนดขนาดของ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Font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Option Bar 6 mm</a:t>
            </a:r>
          </a:p>
          <a:p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3.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เลือกเครื่องมือ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T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Tool box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แล้ว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Click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บน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work area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ตรงตำแหน่งที่จะพิมพ์ข้อความ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4. พิมพ์ข้อความตามที่ต้องการ 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5. เลือกเมนู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Image &gt; </a:t>
            </a:r>
            <a:r>
              <a:rPr lang="en-US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lmage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Rotation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จะมีคำสั่งย่อยให้เลือก</a:t>
            </a:r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6" name="Arrow: Right 5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Arrow: Left 6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7964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win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2867" y="1650999"/>
            <a:ext cx="6592400" cy="888533"/>
          </a:xfrm>
        </p:spPr>
        <p:txBody>
          <a:bodyPr/>
          <a:lstStyle/>
          <a:p>
            <a:pPr algn="ctr"/>
            <a:r>
              <a:rPr lang="th-TH" sz="4800" dirty="0" err="1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การทำ</a:t>
            </a:r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อักษรนูน</a:t>
            </a:r>
            <a:b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</a:br>
            <a:endParaRPr lang="th-TH" sz="4800" dirty="0">
              <a:solidFill>
                <a:schemeClr val="tx1"/>
              </a:solidFill>
              <a:latin typeface="2005_iannnnnGMO" panose="02000000000000000000" pitchFamily="2" charset="0"/>
              <a:cs typeface="2005_iannnnnGMO" panose="02000000000000000000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2895600" y="1955566"/>
            <a:ext cx="9765325" cy="3393199"/>
          </a:xfrm>
        </p:spPr>
        <p:txBody>
          <a:bodyPr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1. เปิดโปรแกรม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Photoshop  CS4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เลือก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File New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2. เลือกเครื่องมือ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Type Tool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3. เลือกพื้นที่ที่ต้องการ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Click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พิมพ์ข้อความ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4.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Click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ขวาที่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Layer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เลือก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Blending Options &gt; Bevel and </a:t>
            </a:r>
            <a:r>
              <a:rPr lang="en-US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Embross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&gt; Contour </a:t>
            </a:r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5. ลองเปลี่ยน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Blending Options &gt; Bevel and </a:t>
            </a:r>
            <a:r>
              <a:rPr lang="en-US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Embross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&gt; texture</a:t>
            </a:r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</p:txBody>
      </p:sp>
      <p:sp>
        <p:nvSpPr>
          <p:cNvPr id="6" name="Cloud 5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7" name="Arrow: Right 6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Arrow: Left 7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2872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win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8867" y="993333"/>
            <a:ext cx="6592400" cy="860400"/>
          </a:xfrm>
        </p:spPr>
        <p:txBody>
          <a:bodyPr/>
          <a:lstStyle/>
          <a:p>
            <a:r>
              <a:rPr lang="th-TH" sz="4800" dirty="0" err="1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การทำ</a:t>
            </a:r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Animation </a:t>
            </a:r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ให้กับข้อความ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2019301" y="2095035"/>
            <a:ext cx="9220200" cy="1270466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Animation </a:t>
            </a:r>
            <a:r>
              <a:rPr lang="th-TH" sz="2400" dirty="0">
                <a:solidFill>
                  <a:schemeClr val="bg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คือ </a:t>
            </a:r>
            <a:r>
              <a:rPr lang="th-TH" sz="2400" dirty="0" err="1">
                <a:solidFill>
                  <a:schemeClr val="bg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การทำ</a:t>
            </a:r>
            <a:r>
              <a:rPr lang="th-TH" sz="2400" dirty="0">
                <a:solidFill>
                  <a:schemeClr val="bg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ตัวอักษรหรือภาพให้มีการเครื่องไหว วิธีการทำตัวอักษรหรือภาพให้เคลื่อนไหวได้ต้องสร้างตัวอักษรหรือภาพขึ้นมาชุดหนึ่งและทำให้ตัวอักษรหรือภาพชุดนั้นแสดงผลในเวลาที่เร็วมากจนมองเห็นเป็นภาพต่อเนื่อง</a:t>
            </a:r>
            <a:endParaRPr lang="th-TH" sz="2400" dirty="0">
              <a:solidFill>
                <a:schemeClr val="bg1"/>
              </a:solidFill>
            </a:endParaRPr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6" name="Arrow: Right 5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Arrow: Left 6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5693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win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66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บทที่ 5 รู้จัก</a:t>
            </a:r>
            <a:r>
              <a:rPr lang="en-US" sz="6600" dirty="0">
                <a:latin typeface="2005_iannnnnGMO" panose="02000000000000000000" pitchFamily="2" charset="0"/>
                <a:cs typeface="2005_iannnnnGMO" panose="02000000000000000000" pitchFamily="2" charset="0"/>
              </a:rPr>
              <a:t> Palette </a:t>
            </a:r>
            <a:r>
              <a:rPr lang="th-TH" sz="66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ใน </a:t>
            </a:r>
            <a:r>
              <a:rPr lang="en-US" sz="6600" dirty="0">
                <a:latin typeface="2005_iannnnnGMO" panose="02000000000000000000" pitchFamily="2" charset="0"/>
                <a:cs typeface="2005_iannnnnGMO" panose="02000000000000000000" pitchFamily="2" charset="0"/>
              </a:rPr>
              <a:t>Photoshop</a:t>
            </a:r>
            <a:endParaRPr lang="th-TH" sz="66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</p:txBody>
      </p:sp>
      <p:sp>
        <p:nvSpPr>
          <p:cNvPr id="3" name="Cloud 2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4" name="Arrow: Right 3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Arrow: Left 4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159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5925" y="1869633"/>
            <a:ext cx="6592400" cy="860400"/>
          </a:xfrm>
        </p:spPr>
        <p:txBody>
          <a:bodyPr/>
          <a:lstStyle/>
          <a:p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ความหมาย</a:t>
            </a:r>
            <a:r>
              <a:rPr lang="en-US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Palette</a:t>
            </a:r>
            <a:b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</a:br>
            <a:endParaRPr lang="th-TH" sz="4800" dirty="0">
              <a:solidFill>
                <a:schemeClr val="tx1"/>
              </a:solidFill>
              <a:latin typeface="2005_iannnnnGMO" panose="02000000000000000000" pitchFamily="2" charset="0"/>
              <a:cs typeface="2005_iannnnnGMO" panose="02000000000000000000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2578201" y="2107735"/>
            <a:ext cx="8394600" cy="2553166"/>
          </a:xfrm>
        </p:spPr>
        <p:txBody>
          <a:bodyPr/>
          <a:lstStyle/>
          <a:p>
            <a:r>
              <a:rPr lang="th-TH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พา</a:t>
            </a:r>
            <a:r>
              <a:rPr lang="th-TH" sz="2400" b="1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</a:t>
            </a:r>
            <a:r>
              <a:rPr lang="th-TH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ท (</a:t>
            </a:r>
            <a:r>
              <a:rPr lang="en-US" sz="2400" b="1" dirty="0">
                <a:latin typeface="2005_iannnnnGMO" panose="02000000000000000000" pitchFamily="2" charset="0"/>
                <a:cs typeface="2005_iannnnnGMO" panose="02000000000000000000" pitchFamily="2" charset="0"/>
              </a:rPr>
              <a:t>Palette) 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คือกลุ่มของหน้าต่างที่รวบรวมคุณสมบัติการทำงานของเครื่องมือ ช่วยควบคุมรายละเอียดปลีกย่อยในขั้นตอนการทำงาน</a:t>
            </a:r>
          </a:p>
        </p:txBody>
      </p:sp>
      <p:sp>
        <p:nvSpPr>
          <p:cNvPr id="6" name="Cloud 5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7" name="Arrow: Right 6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Arrow: Left 7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233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67" y="1679133"/>
            <a:ext cx="6592400" cy="860400"/>
          </a:xfrm>
        </p:spPr>
        <p:txBody>
          <a:bodyPr/>
          <a:lstStyle/>
          <a:p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ประโยชน์ของ </a:t>
            </a:r>
            <a:r>
              <a:rPr lang="en-US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Layer Palette</a:t>
            </a:r>
            <a:b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</a:br>
            <a:endParaRPr lang="th-TH" sz="4800" dirty="0">
              <a:solidFill>
                <a:schemeClr val="tx1"/>
              </a:solidFill>
              <a:latin typeface="2005_iannnnnGMO" panose="02000000000000000000" pitchFamily="2" charset="0"/>
              <a:cs typeface="2005_iannnnnGMO" panose="02000000000000000000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2006600" y="1993434"/>
            <a:ext cx="9854225" cy="3393199"/>
          </a:xfrm>
        </p:spPr>
        <p:txBody>
          <a:bodyPr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1.ใช้ในการบอกตำแหน่งของ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อร์ว่า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์ไ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หนอยู่บนสุด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2.ถ้าเรากดตัวเลยที่อยู่ทางขวา จะสามารถเปลี่ยนตัวเลขได้ ตัวเลขเหล่านี้ มีไว้เพื่อ การจัดลำดับ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อร์นั่นเอง 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3.เมื่อเราต้องการจะเรียก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์ไ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 ก็ีคลิกที่ชื่อ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อรืในช่อง 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Layer Palette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ได้เลย เพียงเท่านี้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อร์ที่อยุ่ใน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Document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ก็จะถูกเรียกไปด้วย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4.ถ้าคลิกที่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อร์แล้วกด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ctrl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ลากไปไว้ใน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 ซ้อนกันได้ในทันที (หรือจะแยกออกมาก็ได้ โดยกด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Ctrl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ค้างแล้วลากออกมาเช่นกัน)</a:t>
            </a:r>
            <a:endParaRPr lang="en-US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5.เครื่องหมายรูปตา ใช้ในการกำหนดว่าจะแสดงหรือไม่แสดง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 โดยการคลิกที่รูปตาว่าจะให้เปิด หรือ ปิด และยังเลือกได้ว่าจะเปิดปิดการแสดง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อร์ใดบ้าง โดยการคลิกที่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รุป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ตาของ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เลเย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อร์นั้น</a:t>
            </a:r>
          </a:p>
        </p:txBody>
      </p:sp>
      <p:sp>
        <p:nvSpPr>
          <p:cNvPr id="6" name="Cloud 5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7" name="Arrow: Right 6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Arrow: Left 7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0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98147" y="942533"/>
            <a:ext cx="6592400" cy="86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h-TH" sz="6000" dirty="0">
                <a:cs typeface="+mj-cs"/>
              </a:rPr>
              <a:t>มาตรฐานรายวิชา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3240" y="2590800"/>
            <a:ext cx="7147560" cy="28498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1. อธิบายความหมาย หลักการทำงาน และการแสดงผลของคอมพิวเตอร์กราฟิก</a:t>
            </a: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2. ประยุกต์ใช้งานโปรแกรมในงานคอมพิวเตอร์กราฟิก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86" y="4475947"/>
            <a:ext cx="216069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1.04143 L 0.00078 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52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-0.97199 L -1.04167E-6 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4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2027" y="576773"/>
            <a:ext cx="6592400" cy="860400"/>
          </a:xfrm>
        </p:spPr>
        <p:txBody>
          <a:bodyPr/>
          <a:lstStyle/>
          <a:p>
            <a:r>
              <a:rPr lang="th-TH" sz="4800" dirty="0" err="1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การทำ</a:t>
            </a:r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ภาพให้มีเงา</a:t>
            </a:r>
          </a:p>
        </p:txBody>
      </p:sp>
      <p:pic>
        <p:nvPicPr>
          <p:cNvPr id="6" name="การทำเงา ให้รูปภาพ Photosh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5159" y="1920240"/>
            <a:ext cx="7071361" cy="3983865"/>
          </a:xfrm>
          <a:prstGeom prst="rect">
            <a:avLst/>
          </a:prstGeom>
        </p:spPr>
      </p:pic>
      <p:sp>
        <p:nvSpPr>
          <p:cNvPr id="7" name="Cloud 6">
            <a:hlinkClick r:id="rId5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8" name="Arrow: Right 7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Arrow: Left 8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17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18933" y="828706"/>
            <a:ext cx="6592400" cy="86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h-TH" sz="6000" dirty="0">
                <a:cs typeface="+mj-cs"/>
              </a:rPr>
              <a:t>คำอธิบายรายวิชา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2800" y="2438400"/>
            <a:ext cx="6903720" cy="31394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ของแฟ้มภาพกราฟิก ความแตกต่างของกราฟิกแบบ 2 มิติ การใช้โปรแกรมสร้างภาพกราฟิกแบบ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Vector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การศึกษาและปฏิบัติการเกี่ยวกับทฤษฎีคอมพิวเตอร์กราฟิกหลักการของกราฟิกแบบ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Vector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และ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Raster 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ประเภทและคุณลักษณะและ </a:t>
            </a:r>
            <a:r>
              <a:rPr lang="en-US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Raster</a:t>
            </a:r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01" y="4472831"/>
            <a:ext cx="2113525" cy="23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5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69606 L -2.91667E-6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348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66875 L -2.91667E-6 -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20" y="-212190"/>
            <a:ext cx="7984818" cy="79848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81250" y="2956576"/>
            <a:ext cx="3352800" cy="655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2. ความรู้เบื้องต้นเกี่ยวกับโปรแกรม </a:t>
            </a:r>
            <a:r>
              <a:rPr lang="en-US" sz="22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  <a:hlinkClick r:id="rId3" action="ppaction://hlinksldjump"/>
              </a:rPr>
              <a:t>Photoshop</a:t>
            </a:r>
            <a:endParaRPr lang="en-US" sz="2200" dirty="0">
              <a:solidFill>
                <a:schemeClr val="tx1"/>
              </a:solidFill>
              <a:latin typeface="2005_iannnnnGMO" panose="02000000000000000000" pitchFamily="2" charset="0"/>
              <a:cs typeface="2005_iannnnnGMO" panose="02000000000000000000" pitchFamily="2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2381250" y="3780219"/>
            <a:ext cx="3352800" cy="655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3. </a:t>
            </a:r>
            <a:r>
              <a:rPr lang="th-TH" sz="22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ความรู้เกี่ยวกับ </a:t>
            </a: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2381250" y="4603862"/>
            <a:ext cx="3352800" cy="655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4. </a:t>
            </a:r>
            <a:r>
              <a:rPr lang="th-TH" sz="22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ตัวอักษรและการจัดการข้อความ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81250" y="5427505"/>
            <a:ext cx="3352800" cy="655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5. รู้จัก </a:t>
            </a:r>
            <a:r>
              <a:rPr lang="en-US" sz="22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Palette </a:t>
            </a:r>
            <a:r>
              <a:rPr lang="th-TH" sz="22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ใน  </a:t>
            </a:r>
            <a:r>
              <a:rPr lang="en-US" sz="22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  <a:hlinkClick r:id="rId6" action="ppaction://hlinksldjump"/>
              </a:rPr>
              <a:t>Photoshop</a:t>
            </a:r>
            <a:endParaRPr lang="th-TH" sz="2200" dirty="0">
              <a:solidFill>
                <a:schemeClr val="tx1"/>
              </a:solidFill>
              <a:latin typeface="2005_iannnnnGMO" panose="02000000000000000000" pitchFamily="2" charset="0"/>
              <a:cs typeface="2005_iannnnnGMO" panose="02000000000000000000" pitchFamily="2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2381250" y="2084064"/>
            <a:ext cx="3352800" cy="655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1. คอมพิวเตอร์กราฟิกเบื้องต้น</a:t>
            </a:r>
          </a:p>
        </p:txBody>
      </p:sp>
    </p:spTree>
    <p:extLst>
      <p:ext uri="{BB962C8B-B14F-4D97-AF65-F5344CB8AC3E}">
        <p14:creationId xmlns:p14="http://schemas.microsoft.com/office/powerpoint/2010/main" val="2003289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6600" dirty="0">
                <a:solidFill>
                  <a:srgbClr val="00B0F0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บทที่ 1 คอมพิวเตอร์กราฟิกเบื้องต้น</a:t>
            </a:r>
            <a:endParaRPr lang="th-TH" dirty="0">
              <a:solidFill>
                <a:srgbClr val="00B0F0"/>
              </a:solidFill>
            </a:endParaRPr>
          </a:p>
        </p:txBody>
      </p:sp>
      <p:sp>
        <p:nvSpPr>
          <p:cNvPr id="3" name="Cloud 2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4" name="Arrow: Right 3">
            <a:hlinkClick r:id="" action="ppaction://hlinkshowjump?jump=nextslide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Arrow: Left 4">
            <a:hlinkClick r:id="" action="ppaction://hlinkshowjump?jump=previousslide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408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9279" y="2057400"/>
            <a:ext cx="10134600" cy="5029200"/>
          </a:xfrm>
        </p:spPr>
        <p:txBody>
          <a:bodyPr/>
          <a:lstStyle/>
          <a:p>
            <a:pPr algn="just"/>
            <a:r>
              <a:rPr lang="th-TH" sz="32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คอมพิวเตอร์กราฟิก (</a:t>
            </a:r>
            <a:r>
              <a:rPr lang="en-US" sz="3200" dirty="0">
                <a:latin typeface="2005_iannnnnGMO" panose="02000000000000000000" pitchFamily="2" charset="0"/>
                <a:cs typeface="2005_iannnnnGMO" panose="02000000000000000000" pitchFamily="2" charset="0"/>
              </a:rPr>
              <a:t>Computer Graphics) </a:t>
            </a:r>
            <a:r>
              <a:rPr lang="th-TH" sz="32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หมายถึง “การใช้เทคโนโลยีคอมพิวเตอร์ในการจัดการ รูปภาพ โดยการสร้าง ตกแต่งแก้ไข และน าเสนอภาพกราฟิกผ่านจอภาพ หรือพิมพ์ออกมาผ่านเครื่องพิมพ์ ที่ สามารถสื่อความหมายได้ตรงตามที่ผู้สื่อสารต้องการ</a:t>
            </a:r>
          </a:p>
          <a:p>
            <a:pPr algn="just"/>
            <a:r>
              <a:rPr lang="th-TH" sz="32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ภาพกราฟิก 2 ประเภท ได้แก่ </a:t>
            </a:r>
          </a:p>
          <a:p>
            <a:pPr algn="just">
              <a:buNone/>
            </a:pPr>
            <a:r>
              <a:rPr lang="th-TH" sz="3200" dirty="0">
                <a:latin typeface="2005_iannnnnGMO" panose="02000000000000000000" pitchFamily="2" charset="0"/>
                <a:cs typeface="2005_iannnnnGMO" panose="02000000000000000000" pitchFamily="2" charset="0"/>
              </a:rPr>
              <a:t>	1. ภาพกราฟิกแบบ 2 มิติ เป็นภาพที่คุ้นเคยและพบเห็นโดยทั่วไป เช่น ภาพถ่าย 	ภาพวาด ภาพลายเส้น สัญลักษณ์ โลโก้ กราฟ</a:t>
            </a:r>
          </a:p>
          <a:p>
            <a:pPr algn="just">
              <a:buNone/>
            </a:pPr>
            <a:r>
              <a:rPr lang="th-TH" sz="3200" dirty="0">
                <a:latin typeface="2005_iannnnnGMO" panose="02000000000000000000" pitchFamily="2" charset="0"/>
                <a:cs typeface="2005_iannnnnGMO" panose="02000000000000000000" pitchFamily="2" charset="0"/>
              </a:rPr>
              <a:t>	2. ภาพกราฟิกแบบ 3 มิติ เป็นภาพกราฟิกที่ใช้โปรแกรมสร้างภาพ 3 มิติ โดยเฉพาะ 	เช่น โปรแกรม 3</a:t>
            </a:r>
            <a:r>
              <a:rPr lang="en-US" sz="3200" dirty="0">
                <a:latin typeface="2005_iannnnnGMO" panose="02000000000000000000" pitchFamily="2" charset="0"/>
                <a:cs typeface="2005_iannnnnGMO" panose="02000000000000000000" pitchFamily="2" charset="0"/>
              </a:rPr>
              <a:t>Ds Max </a:t>
            </a:r>
            <a:r>
              <a:rPr lang="th-TH" sz="32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โปรแกรม </a:t>
            </a:r>
            <a:r>
              <a:rPr lang="en-US" sz="3200" dirty="0">
                <a:latin typeface="2005_iannnnnGMO" panose="02000000000000000000" pitchFamily="2" charset="0"/>
                <a:cs typeface="2005_iannnnnGMO" panose="02000000000000000000" pitchFamily="2" charset="0"/>
              </a:rPr>
              <a:t>Maya </a:t>
            </a:r>
            <a:r>
              <a:rPr lang="th-TH" sz="32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ภาพที่ได้จะมีสีและแสงเงาที่เสมือนจริง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idx="1"/>
          </p:nvPr>
        </p:nvSpPr>
        <p:spPr>
          <a:xfrm>
            <a:off x="2174500" y="964201"/>
            <a:ext cx="8376399" cy="1093199"/>
          </a:xfrm>
        </p:spPr>
        <p:txBody>
          <a:bodyPr/>
          <a:lstStyle/>
          <a:p>
            <a:pPr algn="ctr">
              <a:buNone/>
            </a:pPr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ความหมายของกราฟิกและคอมพิวเตอร์กราฟิก</a:t>
            </a:r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957455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5" name="Arrow: Right 4">
            <a:hlinkClick r:id="rId3" action="ppaction://hlinksldjump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                                      </a:t>
            </a:r>
          </a:p>
        </p:txBody>
      </p:sp>
      <p:sp>
        <p:nvSpPr>
          <p:cNvPr id="7" name="Arrow: Left 6">
            <a:hlinkClick r:id="rId4" action="ppaction://hlinksldjump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6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161" y="1541973"/>
            <a:ext cx="8753973" cy="8604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ประวัติความเป็นมาของคอมพิวเตอร์กราฟิก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2042161" y="2625894"/>
            <a:ext cx="9265920" cy="3531066"/>
          </a:xfrm>
        </p:spPr>
        <p:txBody>
          <a:bodyPr/>
          <a:lstStyle/>
          <a:p>
            <a:pPr algn="just"/>
            <a:r>
              <a:rPr lang="th-TH" sz="28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กราฟิก (</a:t>
            </a:r>
            <a:r>
              <a:rPr lang="en-US" sz="2800" dirty="0">
                <a:latin typeface="2005_iannnnnGMO" panose="02000000000000000000" pitchFamily="2" charset="0"/>
                <a:cs typeface="2005_iannnnnGMO" panose="02000000000000000000" pitchFamily="2" charset="0"/>
              </a:rPr>
              <a:t>Graphic) </a:t>
            </a:r>
            <a:r>
              <a:rPr lang="th-TH" sz="28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มาจากค าในภาษากรีก 2 ค า ได้แก่ </a:t>
            </a:r>
            <a:r>
              <a:rPr lang="en-US" sz="28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Graphikos</a:t>
            </a:r>
            <a:r>
              <a:rPr lang="en-US" sz="2800" dirty="0">
                <a:latin typeface="2005_iannnnnGMO" panose="02000000000000000000" pitchFamily="2" charset="0"/>
                <a:cs typeface="2005_iannnnnGMO" panose="02000000000000000000" pitchFamily="2" charset="0"/>
              </a:rPr>
              <a:t> </a:t>
            </a:r>
            <a:r>
              <a:rPr lang="th-TH" sz="28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หมายถึง การเขียนภาพสีและภาพ ขาวด า กับค าว่า </a:t>
            </a:r>
            <a:r>
              <a:rPr lang="en-US" sz="28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Graphein</a:t>
            </a:r>
            <a:r>
              <a:rPr lang="en-US" sz="2800" dirty="0">
                <a:latin typeface="2005_iannnnnGMO" panose="02000000000000000000" pitchFamily="2" charset="0"/>
                <a:cs typeface="2005_iannnnnGMO" panose="02000000000000000000" pitchFamily="2" charset="0"/>
              </a:rPr>
              <a:t> </a:t>
            </a:r>
            <a:r>
              <a:rPr lang="th-TH" sz="28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ที่หมายถึง การเขียนด้วยตัวหนังสือและการสื่อความหมายโดยการใช้เส้น ซึ่งต่อมามี ผู้ให้ความหมายของค าว่า “กราฟิก” ไว้หลายประการแต่สามารถที่จะสรุปได้ว่า กราฟิก หมายถึง “งานที่ต้องการ แสดงความจริงหรือความคิดผ่านการสื่อความหมายด้วยเส้น สัญลักษณ์ รูปวาด ภาพถ่าย กราฟ แผนภูมิ การ์ตูน ฯลฯ</a:t>
            </a:r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  <a:hlinkClick r:id="rId2" action="ppaction://hlinksldjump"/>
              </a:rPr>
              <a:t>หน้า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หลัก</a:t>
            </a:r>
          </a:p>
        </p:txBody>
      </p:sp>
      <p:sp>
        <p:nvSpPr>
          <p:cNvPr id="6" name="Arrow: Right 5">
            <a:hlinkClick r:id="rId3" action="ppaction://hlinksldjump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Arrow: Left 6">
            <a:hlinkClick r:id="rId4" action="ppaction://hlinksldjump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17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003301"/>
            <a:ext cx="8484734" cy="11049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chemeClr val="tx1"/>
                </a:solidFill>
                <a:latin typeface="2005_iannnnnGMO" panose="02000000000000000000" pitchFamily="2" charset="0"/>
                <a:cs typeface="2005_iannnnnGMO" panose="02000000000000000000" pitchFamily="2" charset="0"/>
              </a:rPr>
              <a:t>ประโยชน์ของคอมพิวเตอร์กราฟิก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2057400" y="2488734"/>
            <a:ext cx="9549425" cy="3531066"/>
          </a:xfrm>
        </p:spPr>
        <p:txBody>
          <a:bodyPr/>
          <a:lstStyle/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ใช้แสดงผลงานด้วยภาพแทนการแสดงด้วยข้อความ ซึ่งช่วยให้เข้าใจได้ง่าย และน่าสนใจ</a:t>
            </a:r>
          </a:p>
          <a:p>
            <a:pPr>
              <a:buNone/>
            </a:pPr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ใช้แสดงแผนที่ แผนผัง และภาพของสิ่ง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ต่างๆ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ซึ่งภาพเหล่านี้ไม่สามารถแสดงในลักษณะอื่นได้</a:t>
            </a:r>
          </a:p>
          <a:p>
            <a:pPr>
              <a:buNone/>
            </a:pPr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ใช้ในการออกแบทางด้าน</a:t>
            </a:r>
            <a:r>
              <a:rPr lang="th-TH" sz="2400" dirty="0" err="1">
                <a:latin typeface="2005_iannnnnGMO" panose="02000000000000000000" pitchFamily="2" charset="0"/>
                <a:cs typeface="2005_iannnnnGMO" panose="02000000000000000000" pitchFamily="2" charset="0"/>
              </a:rPr>
              <a:t>ต่างๆ</a:t>
            </a:r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 เช่น ออกแบบบ้าน รถยนต์ เครื่องจักร เครื่องแต่งกาย</a:t>
            </a:r>
          </a:p>
          <a:p>
            <a:pPr>
              <a:buNone/>
            </a:pPr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คอมพิวเตอร์กราฟิกที่มีผู้รู้จัก และนิยมใช้กันมากคงจะได้แก่ เกมส์คอมพิวเตอร์</a:t>
            </a:r>
          </a:p>
          <a:p>
            <a:pPr>
              <a:buNone/>
            </a:pPr>
            <a:endParaRPr lang="th-TH" sz="2400" dirty="0">
              <a:latin typeface="2005_iannnnnGMO" panose="02000000000000000000" pitchFamily="2" charset="0"/>
              <a:cs typeface="2005_iannnnnGMO" panose="02000000000000000000" pitchFamily="2" charset="0"/>
            </a:endParaRPr>
          </a:p>
          <a:p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คอมพิวเตอร์กราฟิกสามารถนำมาสร้างภาพนิ่ง ภาพสไลด์ ภาพยนต์ และรายการวิดีโอ</a:t>
            </a:r>
          </a:p>
        </p:txBody>
      </p:sp>
      <p:sp>
        <p:nvSpPr>
          <p:cNvPr id="4" name="Cloud 3">
            <a:hlinkClick r:id="rId2" action="ppaction://hlinksldjump"/>
          </p:cNvPr>
          <p:cNvSpPr/>
          <p:nvPr/>
        </p:nvSpPr>
        <p:spPr>
          <a:xfrm>
            <a:off x="9490364" y="5749637"/>
            <a:ext cx="1399309" cy="90054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2005_iannnnnGMO" panose="02000000000000000000" pitchFamily="2" charset="0"/>
                <a:cs typeface="2005_iannnnnGMO" panose="02000000000000000000" pitchFamily="2" charset="0"/>
              </a:rPr>
              <a:t>หน้าหลัก</a:t>
            </a:r>
          </a:p>
        </p:txBody>
      </p:sp>
      <p:sp>
        <p:nvSpPr>
          <p:cNvPr id="6" name="Arrow: Right 5">
            <a:hlinkClick r:id="rId3" action="ppaction://hlinksldjump"/>
          </p:cNvPr>
          <p:cNvSpPr/>
          <p:nvPr/>
        </p:nvSpPr>
        <p:spPr>
          <a:xfrm>
            <a:off x="11097491" y="5985164"/>
            <a:ext cx="581891" cy="54032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Arrow: Left 6">
            <a:hlinkClick r:id="rId4" action="ppaction://hlinksldjump"/>
          </p:cNvPr>
          <p:cNvSpPr/>
          <p:nvPr/>
        </p:nvSpPr>
        <p:spPr>
          <a:xfrm>
            <a:off x="8700656" y="6012873"/>
            <a:ext cx="581890" cy="512618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02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</p:sld>
</file>

<file path=ppt/theme/theme1.xml><?xml version="1.0" encoding="utf-8"?>
<a:theme xmlns:a="http://schemas.openxmlformats.org/drawingml/2006/main" name="Imoge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Imogen</Template>
  <TotalTime>553</TotalTime>
  <Words>1005</Words>
  <Application>Microsoft Office PowerPoint</Application>
  <PresentationFormat>Widescreen</PresentationFormat>
  <Paragraphs>164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2005_iannnnnDVD</vt:lpstr>
      <vt:lpstr>2005_iannnnnGMO</vt:lpstr>
      <vt:lpstr>2548_D2</vt:lpstr>
      <vt:lpstr>Angsana New</vt:lpstr>
      <vt:lpstr>Arial</vt:lpstr>
      <vt:lpstr>Cordia New</vt:lpstr>
      <vt:lpstr>Helvetica Neue</vt:lpstr>
      <vt:lpstr>Muli</vt:lpstr>
      <vt:lpstr>Nixie One</vt:lpstr>
      <vt:lpstr>Imogen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บทที่ 1 คอมพิวเตอร์กราฟิกเบื้องต้น</vt:lpstr>
      <vt:lpstr>PowerPoint Presentation</vt:lpstr>
      <vt:lpstr>ประวัติความเป็นมาของคอมพิวเตอร์กราฟิก</vt:lpstr>
      <vt:lpstr>ประโยชน์ของคอมพิวเตอร์กราฟิก</vt:lpstr>
      <vt:lpstr>ประเภทของภาพกราฟิก</vt:lpstr>
      <vt:lpstr>ประเภทของจอภาพ</vt:lpstr>
      <vt:lpstr>ประเภทของเครื่องพิมพ์</vt:lpstr>
      <vt:lpstr>บทที่ 2 ความรู้เบื้องต้นเกี่ยวกับโปรแกรม Photoshop   </vt:lpstr>
      <vt:lpstr>ประวัติความเป็นมาของ Adobe Photoshop </vt:lpstr>
      <vt:lpstr>PowerPoint Presentation</vt:lpstr>
      <vt:lpstr>เครื่องมือเกี่ยวกับการวาดภาพและการเขียนด้วยอักษร</vt:lpstr>
      <vt:lpstr>การเข้าออกจากโปรแกรม</vt:lpstr>
      <vt:lpstr>บทที่ 3 ความรู้เกี่ยวกับ Layer  </vt:lpstr>
      <vt:lpstr>ความหมายของ Layer Palette </vt:lpstr>
      <vt:lpstr>ส่วนประกอบของ Layer Palette </vt:lpstr>
      <vt:lpstr>การรวมเลเยอร์ </vt:lpstr>
      <vt:lpstr>บทที่ 4 ตัวอักษรและการจัดการข้อความ</vt:lpstr>
      <vt:lpstr>การพิมพ์ข้อความใน Photoshop </vt:lpstr>
      <vt:lpstr>การหมุนข้อความ </vt:lpstr>
      <vt:lpstr>การทำอักษรนูน </vt:lpstr>
      <vt:lpstr>การทำ Animation ให้กับข้อความ</vt:lpstr>
      <vt:lpstr>บทที่ 5 รู้จัก Palette ใน Photoshop</vt:lpstr>
      <vt:lpstr>ความหมายPalette </vt:lpstr>
      <vt:lpstr>ประโยชน์ของ Layer Palette </vt:lpstr>
      <vt:lpstr>การทำภาพให้มีเงา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E-learning วิชา การเขียนโปรแกรมกร</dc:title>
  <dc:creator>com1test</dc:creator>
  <cp:lastModifiedBy>com1test</cp:lastModifiedBy>
  <cp:revision>56</cp:revision>
  <dcterms:created xsi:type="dcterms:W3CDTF">2017-05-09T01:58:03Z</dcterms:created>
  <dcterms:modified xsi:type="dcterms:W3CDTF">2017-08-17T08:06:07Z</dcterms:modified>
</cp:coreProperties>
</file>