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4" r:id="rId3"/>
    <p:sldId id="259" r:id="rId4"/>
    <p:sldId id="258" r:id="rId5"/>
    <p:sldId id="260" r:id="rId6"/>
    <p:sldId id="277" r:id="rId7"/>
    <p:sldId id="275" r:id="rId8"/>
    <p:sldId id="278" r:id="rId9"/>
    <p:sldId id="279" r:id="rId10"/>
    <p:sldId id="280" r:id="rId11"/>
    <p:sldId id="262" r:id="rId12"/>
    <p:sldId id="263" r:id="rId13"/>
    <p:sldId id="264" r:id="rId14"/>
    <p:sldId id="265" r:id="rId15"/>
    <p:sldId id="269" r:id="rId16"/>
    <p:sldId id="266" r:id="rId17"/>
    <p:sldId id="267" r:id="rId18"/>
    <p:sldId id="270" r:id="rId19"/>
    <p:sldId id="271" r:id="rId20"/>
    <p:sldId id="257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74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1FED-38B0-4851-9987-0C5767337514}" type="datetimeFigureOut">
              <a:rPr lang="th-TH" smtClean="0"/>
              <a:pPr/>
              <a:t>04/10/58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BABF-BB3E-4E60-88A8-1F1C7D79429E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6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14348" y="1214422"/>
            <a:ext cx="7772400" cy="1470025"/>
          </a:xfrm>
        </p:spPr>
        <p:txBody>
          <a:bodyPr>
            <a:noAutofit/>
          </a:bodyPr>
          <a:lstStyle/>
          <a:p>
            <a:r>
              <a:rPr lang="th-TH" sz="17300" dirty="0" smtClean="0">
                <a:latin typeface="FreesiaUPC" pitchFamily="34" charset="-34"/>
                <a:cs typeface="FreesiaUPC" pitchFamily="34" charset="-34"/>
              </a:rPr>
              <a:t>เครน</a:t>
            </a:r>
            <a:endParaRPr lang="th-TH" sz="17300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 anchor="ctr" anchorCtr="0">
            <a:noAutofit/>
          </a:bodyPr>
          <a:lstStyle/>
          <a:p>
            <a:r>
              <a:rPr lang="en-US" sz="11500" dirty="0" smtClean="0">
                <a:solidFill>
                  <a:schemeClr val="tx1"/>
                </a:solidFill>
                <a:latin typeface="Footlight MT Light" pitchFamily="18" charset="0"/>
              </a:rPr>
              <a:t>Crane</a:t>
            </a:r>
            <a:endParaRPr lang="th-TH" sz="11500" dirty="0">
              <a:solidFill>
                <a:schemeClr val="tx1"/>
              </a:solidFill>
              <a:latin typeface="Footlight MT Ligh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607223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th-TH" sz="2600" b="1" dirty="0" smtClean="0">
                <a:solidFill>
                  <a:srgbClr val="FF0000"/>
                </a:solidFill>
              </a:rPr>
              <a:t>เด</a:t>
            </a:r>
            <a:r>
              <a:rPr lang="th-TH" sz="2600" b="1" dirty="0" err="1" smtClean="0">
                <a:solidFill>
                  <a:srgbClr val="FF0000"/>
                </a:solidFill>
              </a:rPr>
              <a:t>อริค</a:t>
            </a:r>
            <a:r>
              <a:rPr lang="th-TH" sz="2600" b="1" dirty="0" smtClean="0">
                <a:solidFill>
                  <a:srgbClr val="FF0000"/>
                </a:solidFill>
              </a:rPr>
              <a:t>เครน ปั้นจั่นสามขา</a:t>
            </a:r>
          </a:p>
          <a:p>
            <a:endParaRPr lang="th-TH" dirty="0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2786050" y="928670"/>
            <a:ext cx="5900750" cy="564360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dirty="0" err="1" smtClean="0"/>
              <a:t>เ</a:t>
            </a:r>
            <a:r>
              <a:rPr lang="th-TH" sz="2400" dirty="0" err="1" smtClean="0"/>
              <a:t>ดอร์ริค</a:t>
            </a:r>
            <a:r>
              <a:rPr lang="th-TH" sz="2400" dirty="0" smtClean="0"/>
              <a:t>เครน</a:t>
            </a:r>
            <a:r>
              <a:rPr lang="en-US" sz="2000" dirty="0" smtClean="0"/>
              <a:t>(Derrick Crane) </a:t>
            </a:r>
            <a:r>
              <a:rPr lang="th-TH" sz="2400" dirty="0" smtClean="0"/>
              <a:t>คือเครื่องจักรที่ใช้สำหรับงานยกย้ายวัสดุในแนวดิ่งคล้ายกับทาว</a:t>
            </a:r>
            <a:r>
              <a:rPr lang="th-TH" sz="2400" dirty="0" err="1" smtClean="0"/>
              <a:t>เวอร์</a:t>
            </a:r>
            <a:r>
              <a:rPr lang="th-TH" sz="2400" dirty="0" smtClean="0"/>
              <a:t>เครนแบบ</a:t>
            </a:r>
            <a:r>
              <a:rPr lang="th-TH" sz="2400" dirty="0" err="1" smtClean="0"/>
              <a:t>กระดกบูม</a:t>
            </a:r>
            <a:r>
              <a:rPr lang="th-TH" sz="2400" dirty="0" smtClean="0"/>
              <a:t>ต่างกันเพียงลักษณะการติดตั้ง เนื่องจาก</a:t>
            </a:r>
            <a:r>
              <a:rPr lang="th-TH" sz="2400" dirty="0" err="1" smtClean="0"/>
              <a:t>เดอร์ริค</a:t>
            </a:r>
            <a:r>
              <a:rPr lang="th-TH" sz="2400" dirty="0" smtClean="0"/>
              <a:t>เครนจะถูกติดตั้งบนโครงสร้างเหล็กหรือไม่ก็บนพื้นคอนกรีตอัดแรงโดยติดตั้งถ่ายแรงไปที่หัวเสา</a:t>
            </a:r>
          </a:p>
          <a:p>
            <a:pPr>
              <a:lnSpc>
                <a:spcPct val="150000"/>
              </a:lnSpc>
              <a:buNone/>
            </a:pPr>
            <a:r>
              <a:rPr lang="th-TH" sz="2400" dirty="0" smtClean="0"/>
              <a:t>		   ส่วนมากที่พบติดตั้งใช้งานบ่อยๆก็คืองานติดตั้งเพื่อรื้อถอนทาว</a:t>
            </a:r>
            <a:r>
              <a:rPr lang="th-TH" sz="2400" dirty="0" err="1" smtClean="0"/>
              <a:t>เวอร์</a:t>
            </a:r>
            <a:r>
              <a:rPr lang="th-TH" sz="2400" dirty="0" smtClean="0"/>
              <a:t>เครนลงจากตัวอาคารหลังจากที่ใช้งานเสร็จเรียบร้อยแล้ว หลังจากนั้น</a:t>
            </a:r>
            <a:r>
              <a:rPr lang="th-TH" sz="2400" dirty="0" err="1" smtClean="0"/>
              <a:t>ไซต์</a:t>
            </a:r>
            <a:r>
              <a:rPr lang="th-TH" sz="2400" dirty="0" smtClean="0"/>
              <a:t>งานก่อสร้างก็จะใช้ตัว</a:t>
            </a:r>
            <a:r>
              <a:rPr lang="th-TH" sz="2400" dirty="0" err="1" smtClean="0"/>
              <a:t>เดอร์ริค</a:t>
            </a:r>
            <a:r>
              <a:rPr lang="th-TH" sz="2400" dirty="0" smtClean="0"/>
              <a:t>นี้ใช้งานต่อไปอีกสักระยะเพื่อเก็บงานหลังจากนั้นก็จะรื้อถอนตัว</a:t>
            </a:r>
            <a:r>
              <a:rPr lang="th-TH" sz="2400" dirty="0" err="1" smtClean="0"/>
              <a:t>เดอร์ริค</a:t>
            </a:r>
            <a:r>
              <a:rPr lang="th-TH" sz="2400" dirty="0" smtClean="0"/>
              <a:t>นี้ออกโดยมี</a:t>
            </a:r>
            <a:r>
              <a:rPr lang="th-TH" sz="2400" dirty="0" err="1" smtClean="0"/>
              <a:t>เดอร์ริค</a:t>
            </a:r>
            <a:r>
              <a:rPr lang="th-TH" sz="2400" dirty="0" smtClean="0"/>
              <a:t>ตัวเล็กอีกตัวมารื้อถอนเสร็จแล้ว</a:t>
            </a:r>
            <a:r>
              <a:rPr lang="th-TH" sz="2400" dirty="0" err="1" smtClean="0"/>
              <a:t>เดอร์ริค</a:t>
            </a:r>
            <a:r>
              <a:rPr lang="th-TH" sz="2400" dirty="0" smtClean="0"/>
              <a:t>ตัวเล็กนี้ก็จะถูกรื้อถอนโดยคนและขนย้ายออกจากตัวอาคารโดยกองทัพมดนั่นคือคนนั้นเอง โดยขนลงมาโดยลิฟต์ก่อสร้าง ลิฟต์ขนวัสดุชั่วคราว</a:t>
            </a:r>
          </a:p>
          <a:p>
            <a:pPr>
              <a:lnSpc>
                <a:spcPct val="150000"/>
              </a:lnSpc>
              <a:buNone/>
            </a:pPr>
            <a:endParaRPr lang="th-TH" dirty="0"/>
          </a:p>
        </p:txBody>
      </p:sp>
      <p:pic>
        <p:nvPicPr>
          <p:cNvPr id="5" name="รูปภาพ 4" descr="art_419869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785926"/>
            <a:ext cx="2536920" cy="3429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>
          <a:xfrm>
            <a:off x="457200" y="417514"/>
            <a:ext cx="8229600" cy="796908"/>
          </a:xfrm>
        </p:spPr>
        <p:txBody>
          <a:bodyPr/>
          <a:lstStyle/>
          <a:p>
            <a:r>
              <a:rPr lang="th-TH" b="1" dirty="0" smtClean="0"/>
              <a:t>ส่วนประกอบของปั้นจั่น</a:t>
            </a:r>
            <a:endParaRPr lang="th-TH" dirty="0"/>
          </a:p>
        </p:txBody>
      </p:sp>
      <p:pic>
        <p:nvPicPr>
          <p:cNvPr id="7" name="ตัวยึดเนื้อหา 6" descr="Crane-JibCrane[4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5" y="1357298"/>
            <a:ext cx="2000264" cy="2000264"/>
          </a:xfrm>
        </p:spPr>
      </p:pic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2786050" y="1357298"/>
            <a:ext cx="6000792" cy="514353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h-TH" sz="2300" b="1" dirty="0" smtClean="0">
                <a:solidFill>
                  <a:srgbClr val="FF0000"/>
                </a:solidFill>
                <a:latin typeface="Browallia New" pitchFamily="34" charset="-34"/>
              </a:rPr>
              <a:t>แขนบูม</a:t>
            </a:r>
            <a:r>
              <a:rPr lang="th-TH" sz="2300" b="1" dirty="0" smtClean="0">
                <a:latin typeface="Browallia New" pitchFamily="34" charset="-34"/>
              </a:rPr>
              <a:t>   </a:t>
            </a:r>
            <a:r>
              <a:rPr lang="th-TH" sz="2300" dirty="0" smtClean="0">
                <a:latin typeface="Browallia New" pitchFamily="34" charset="-34"/>
              </a:rPr>
              <a:t>เป็นแขนโลหะซ้อนกันอยู่ ทำจากเหล็กกล้ามีโครงสร้างระบบไฮ</a:t>
            </a:r>
            <a:r>
              <a:rPr lang="th-TH" sz="2300" dirty="0" err="1" smtClean="0">
                <a:latin typeface="Browallia New" pitchFamily="34" charset="-34"/>
              </a:rPr>
              <a:t>ดรอลิค</a:t>
            </a:r>
            <a:r>
              <a:rPr lang="th-TH" sz="2300" dirty="0" smtClean="0">
                <a:latin typeface="Browallia New" pitchFamily="34" charset="-34"/>
              </a:rPr>
              <a:t> สามารถยืด-หดได้ ยิ่งแขนบู</a:t>
            </a:r>
            <a:r>
              <a:rPr lang="th-TH" sz="2300" dirty="0" err="1" smtClean="0">
                <a:latin typeface="Browallia New" pitchFamily="34" charset="-34"/>
              </a:rPr>
              <a:t>มยื่น</a:t>
            </a:r>
            <a:r>
              <a:rPr lang="th-TH" sz="2300" dirty="0" smtClean="0">
                <a:latin typeface="Browallia New" pitchFamily="34" charset="-34"/>
              </a:rPr>
              <a:t>ออกไปในแนวราบมาก การยกน้ำหนักที่ไม่ทำให้เครนล้ม ก็จะทำได้น้อยลง</a:t>
            </a:r>
            <a:endParaRPr lang="en-US" sz="2300" dirty="0" smtClean="0">
              <a:latin typeface="Browallia New" pitchFamily="34" charset="-34"/>
            </a:endParaRPr>
          </a:p>
          <a:p>
            <a:pPr>
              <a:lnSpc>
                <a:spcPct val="150000"/>
              </a:lnSpc>
            </a:pPr>
            <a:r>
              <a:rPr lang="th-TH" sz="2300" b="1" dirty="0" smtClean="0">
                <a:solidFill>
                  <a:srgbClr val="FF0000"/>
                </a:solidFill>
                <a:latin typeface="Browallia New" pitchFamily="34" charset="-34"/>
              </a:rPr>
              <a:t>กว้าน</a:t>
            </a:r>
            <a:r>
              <a:rPr lang="th-TH" sz="2300" dirty="0" smtClean="0">
                <a:solidFill>
                  <a:srgbClr val="FF0000"/>
                </a:solidFill>
                <a:latin typeface="Browallia New" pitchFamily="34" charset="-34"/>
              </a:rPr>
              <a:t> </a:t>
            </a:r>
            <a:r>
              <a:rPr lang="th-TH" sz="2300" dirty="0" smtClean="0">
                <a:latin typeface="Browallia New" pitchFamily="34" charset="-34"/>
              </a:rPr>
              <a:t>  ทำหน้าที่ควบคุมลวดสลิงเครนที่ใช้ในการยกสิ่งของ เมื่อกว้านม้วนลวดสลิงเครนกลับเข้ามา สิ่งของจะถูกยกลอยขึ้น ระบบของรอกชุดและลวดสลิงเครนที่อยู่ระหว่าง</a:t>
            </a:r>
            <a:r>
              <a:rPr lang="th-TH" sz="2300" dirty="0" err="1" smtClean="0">
                <a:latin typeface="Browallia New" pitchFamily="34" charset="-34"/>
              </a:rPr>
              <a:t>บูม</a:t>
            </a:r>
            <a:r>
              <a:rPr lang="th-TH" sz="2300" dirty="0" smtClean="0">
                <a:latin typeface="Browallia New" pitchFamily="34" charset="-34"/>
              </a:rPr>
              <a:t> กับตะขอจะทำหน้าที่ช่วยผ่อนแรงให้กับกว้าน เช่น ถ้าน้ำหนักยก </a:t>
            </a:r>
            <a:r>
              <a:rPr lang="en-US" sz="2300" dirty="0" smtClean="0">
                <a:latin typeface="Browallia New" pitchFamily="34" charset="-34"/>
              </a:rPr>
              <a:t>20</a:t>
            </a:r>
            <a:r>
              <a:rPr lang="th-TH" sz="2300" dirty="0" smtClean="0">
                <a:latin typeface="Browallia New" pitchFamily="34" charset="-34"/>
              </a:rPr>
              <a:t>ตัน ลวดสลิงเครนจะผ่านรอก </a:t>
            </a:r>
            <a:r>
              <a:rPr lang="en-US" sz="2300" dirty="0" smtClean="0">
                <a:latin typeface="Browallia New" pitchFamily="34" charset="-34"/>
              </a:rPr>
              <a:t>4 </a:t>
            </a:r>
            <a:r>
              <a:rPr lang="th-TH" sz="2300" dirty="0" smtClean="0">
                <a:latin typeface="Browallia New" pitchFamily="34" charset="-34"/>
              </a:rPr>
              <a:t>หรือ </a:t>
            </a:r>
            <a:r>
              <a:rPr lang="en-US" sz="2300" dirty="0" smtClean="0">
                <a:latin typeface="Browallia New" pitchFamily="34" charset="-34"/>
              </a:rPr>
              <a:t>5 </a:t>
            </a:r>
            <a:r>
              <a:rPr lang="th-TH" sz="2300" dirty="0" smtClean="0">
                <a:latin typeface="Browallia New" pitchFamily="34" charset="-34"/>
              </a:rPr>
              <a:t>ตัว</a:t>
            </a:r>
            <a:r>
              <a:rPr lang="en-US" sz="2300" dirty="0" smtClean="0">
                <a:latin typeface="Browallia New" pitchFamily="34" charset="-34"/>
              </a:rPr>
              <a:t> </a:t>
            </a:r>
            <a:r>
              <a:rPr lang="th-TH" sz="2300" dirty="0" smtClean="0">
                <a:latin typeface="Browallia New" pitchFamily="34" charset="-34"/>
              </a:rPr>
              <a:t> ถ้าน้ำหนักยก </a:t>
            </a:r>
            <a:r>
              <a:rPr lang="en-US" sz="2300" dirty="0" smtClean="0">
                <a:latin typeface="Browallia New" pitchFamily="34" charset="-34"/>
              </a:rPr>
              <a:t>45 </a:t>
            </a:r>
            <a:r>
              <a:rPr lang="th-TH" sz="2300" dirty="0" smtClean="0">
                <a:latin typeface="Browallia New" pitchFamily="34" charset="-34"/>
              </a:rPr>
              <a:t>ตัน ลวดสลิงเครนจะผ่านรอก </a:t>
            </a:r>
            <a:r>
              <a:rPr lang="en-US" sz="2300" dirty="0" smtClean="0">
                <a:latin typeface="Browallia New" pitchFamily="34" charset="-34"/>
              </a:rPr>
              <a:t>7 </a:t>
            </a:r>
            <a:r>
              <a:rPr lang="th-TH" sz="2300" dirty="0" smtClean="0">
                <a:latin typeface="Browallia New" pitchFamily="34" charset="-34"/>
              </a:rPr>
              <a:t>หรือ </a:t>
            </a:r>
            <a:r>
              <a:rPr lang="en-US" sz="2300" dirty="0" smtClean="0">
                <a:latin typeface="Browallia New" pitchFamily="34" charset="-34"/>
              </a:rPr>
              <a:t>11 </a:t>
            </a:r>
            <a:r>
              <a:rPr lang="th-TH" sz="2300" dirty="0" smtClean="0">
                <a:latin typeface="Browallia New" pitchFamily="34" charset="-34"/>
              </a:rPr>
              <a:t>ตัว</a:t>
            </a:r>
            <a:endParaRPr lang="en-US" sz="2300" dirty="0" smtClean="0">
              <a:latin typeface="Browallia New" pitchFamily="34" charset="-34"/>
            </a:endParaRPr>
          </a:p>
          <a:p>
            <a:pPr>
              <a:lnSpc>
                <a:spcPct val="150000"/>
              </a:lnSpc>
            </a:pPr>
            <a:endParaRPr lang="th-TH" sz="2300" dirty="0"/>
          </a:p>
        </p:txBody>
      </p:sp>
      <p:pic>
        <p:nvPicPr>
          <p:cNvPr id="8" name="รูปภาพ 7" descr="images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500438"/>
            <a:ext cx="1957103" cy="1428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3286116" y="428604"/>
            <a:ext cx="5472122" cy="6072230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th-TH" sz="2200" b="1" dirty="0" smtClean="0">
                <a:solidFill>
                  <a:srgbClr val="FF0000"/>
                </a:solidFill>
                <a:latin typeface="Browallia New" pitchFamily="34" charset="-34"/>
              </a:rPr>
              <a:t>ขายันพื้น</a:t>
            </a:r>
            <a:r>
              <a:rPr lang="th-TH" sz="2200" dirty="0" smtClean="0">
                <a:solidFill>
                  <a:srgbClr val="FF0000"/>
                </a:solidFill>
                <a:latin typeface="Browallia New" pitchFamily="34" charset="-34"/>
              </a:rPr>
              <a:t>  </a:t>
            </a:r>
            <a:r>
              <a:rPr lang="th-TH" sz="2200" dirty="0" smtClean="0">
                <a:latin typeface="Browallia New" pitchFamily="34" charset="-34"/>
              </a:rPr>
              <a:t>ในระหว่างยกของหนัก เครนต้องพึ่งขายันพื้นในการป้องกันไม่ให้เอียงไปด้านใดด้านหนึ่ง ขายันพื้นแต่ละอันจะทำหน้าที่เหมือนจุดหมุนของตาชั่ง ช่วยรักษาสมดุลระหว่างน้ำหนักสิ่งของที่ยกกับ น้ำหนักของรถเครนเอง ขายันพื้นทำจากเหล็กกล้าอลูมิเนียม แต่ละขาสามารถเลื่อนขึ้นลง-ได้อย่างอิสระ เพื่อทำให้รถเครนวางตัวอยู่ในแนวระดับ</a:t>
            </a:r>
            <a:endParaRPr lang="th-TH" sz="1200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th-TH" sz="2200" b="1" dirty="0" smtClean="0">
                <a:solidFill>
                  <a:srgbClr val="FF0000"/>
                </a:solidFill>
              </a:rPr>
              <a:t>น้ำหนักถ่วง</a:t>
            </a:r>
            <a:r>
              <a:rPr lang="th-TH" sz="2200" dirty="0" smtClean="0">
                <a:solidFill>
                  <a:srgbClr val="FF0000"/>
                </a:solidFill>
              </a:rPr>
              <a:t>  </a:t>
            </a:r>
            <a:r>
              <a:rPr lang="th-TH" sz="2200" dirty="0" smtClean="0"/>
              <a:t>น้ำหนักถ่วงมีไว้เพื่อทำให้เครนสมดุล ขณะกำลังยกสิ่งของ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endParaRPr lang="th-TH" sz="1200" dirty="0" smtClean="0"/>
          </a:p>
          <a:p>
            <a:pPr>
              <a:lnSpc>
                <a:spcPct val="150000"/>
              </a:lnSpc>
            </a:pPr>
            <a:r>
              <a:rPr lang="th-TH" sz="2200" b="1" dirty="0" smtClean="0">
                <a:solidFill>
                  <a:srgbClr val="FF0000"/>
                </a:solidFill>
              </a:rPr>
              <a:t>ตะขอ</a:t>
            </a:r>
            <a:r>
              <a:rPr lang="th-TH" sz="2200" dirty="0" smtClean="0"/>
              <a:t>  ตะขอใช้สำหรับเกี่ยวกับสิ่งของที่ต้องการยก ตะขอมีหลากหลายรูปแบบ ต้องเลือกให้ถูกต้องกับการใช้งาน</a:t>
            </a:r>
            <a:endParaRPr lang="en-US" sz="2200" dirty="0" smtClean="0"/>
          </a:p>
          <a:p>
            <a:endParaRPr lang="en-US" dirty="0" smtClean="0"/>
          </a:p>
          <a:p>
            <a:endParaRPr lang="th-TH" dirty="0"/>
          </a:p>
        </p:txBody>
      </p:sp>
      <p:pic>
        <p:nvPicPr>
          <p:cNvPr id="7" name="รูปภาพ 6" descr="ถ่ว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97" y="3143248"/>
            <a:ext cx="1976329" cy="1480339"/>
          </a:xfrm>
          <a:prstGeom prst="rect">
            <a:avLst/>
          </a:prstGeom>
        </p:spPr>
      </p:pic>
      <p:pic>
        <p:nvPicPr>
          <p:cNvPr id="8" name="รูปภาพ 7" descr="นาร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335" y="4714884"/>
            <a:ext cx="1675715" cy="1728792"/>
          </a:xfrm>
          <a:prstGeom prst="rect">
            <a:avLst/>
          </a:prstGeom>
        </p:spPr>
      </p:pic>
      <p:pic>
        <p:nvPicPr>
          <p:cNvPr id="9" name="รูปภาพ 8" descr="บลย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714356"/>
            <a:ext cx="243840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2.</a:t>
            </a:r>
            <a:r>
              <a:rPr lang="th-TH" dirty="0" smtClean="0"/>
              <a:t>เครนแบบสะพาน</a:t>
            </a:r>
            <a:endParaRPr lang="th-TH" dirty="0"/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52149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h-TH" b="1" dirty="0" smtClean="0">
                <a:solidFill>
                  <a:srgbClr val="FF0000"/>
                </a:solidFill>
              </a:rPr>
              <a:t>เครนเหนือศีรษะ แบบคานคู่</a:t>
            </a:r>
            <a:endParaRPr lang="th-TH" b="1" dirty="0">
              <a:solidFill>
                <a:srgbClr val="FF0000"/>
              </a:solidFill>
            </a:endParaRPr>
          </a:p>
        </p:txBody>
      </p:sp>
      <p:pic>
        <p:nvPicPr>
          <p:cNvPr id="7" name="รูปภาพ 6" descr="OVERHEAD CRANES : DOULE GIRDER"/>
          <p:cNvPicPr/>
          <p:nvPr/>
        </p:nvPicPr>
        <p:blipFill>
          <a:blip r:embed="rId2"/>
          <a:srcRect l="16347" r="15100" b="16476"/>
          <a:stretch>
            <a:fillRect/>
          </a:stretch>
        </p:blipFill>
        <p:spPr bwMode="auto">
          <a:xfrm>
            <a:off x="714348" y="2214554"/>
            <a:ext cx="2214578" cy="184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ตัวยึดเนื้อหา 8"/>
          <p:cNvSpPr>
            <a:spLocks noGrp="1"/>
          </p:cNvSpPr>
          <p:nvPr>
            <p:ph sz="half" idx="2"/>
          </p:nvPr>
        </p:nvSpPr>
        <p:spPr>
          <a:xfrm>
            <a:off x="3000364" y="1571612"/>
            <a:ext cx="5686436" cy="4900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     </a:t>
            </a:r>
            <a:r>
              <a:rPr lang="th-TH" dirty="0" smtClean="0"/>
              <a:t>	</a:t>
            </a:r>
            <a:r>
              <a:rPr lang="th-TH" sz="2400" dirty="0" smtClean="0"/>
              <a:t>เครนเหนือศีรษะ แบบคานคู่ มีความเหมาะสมกับโรงงานอุตสาหกรรมที่ใช้งานยกน้ำหนักที่หนักมาก</a:t>
            </a:r>
            <a:r>
              <a:rPr lang="en-US" sz="2400" dirty="0" smtClean="0"/>
              <a:t>  </a:t>
            </a:r>
            <a:r>
              <a:rPr lang="th-TH" sz="2400" dirty="0" smtClean="0"/>
              <a:t>ซึ่งควรมีความกว้างใช้งานตั้งแต่</a:t>
            </a:r>
            <a:r>
              <a:rPr lang="en-US" sz="2400" dirty="0" smtClean="0"/>
              <a:t>   </a:t>
            </a:r>
            <a:r>
              <a:rPr lang="th-TH" sz="2400" dirty="0" smtClean="0"/>
              <a:t>10 - 30 เมตร</a:t>
            </a:r>
            <a:r>
              <a:rPr lang="en-US" sz="2400" dirty="0" smtClean="0"/>
              <a:t>  </a:t>
            </a:r>
            <a:r>
              <a:rPr lang="th-TH" sz="2400" dirty="0" smtClean="0"/>
              <a:t>และควรมีน้ำหนักยกตั้งแต่ 5 ตัน ถึง 50 ตัน เป็นมาตรฐาน ซึ่งจะมีรอกไฟฟ้าสำหรับเครนแบบคานคู่ที่ออกแบบผลิตเป็นมาตรฐานรุ่นต่างๆ ไว้แล้ว สำหรับใช้งานวางบนเครนแบบคานคู่</a:t>
            </a:r>
            <a:r>
              <a:rPr lang="en-US" sz="2400" dirty="0" smtClean="0"/>
              <a:t>  </a:t>
            </a:r>
            <a:r>
              <a:rPr lang="th-TH" sz="2400" dirty="0" smtClean="0"/>
              <a:t>โดยมีความเหมาะสมและปลอดภัย</a:t>
            </a:r>
            <a:r>
              <a:rPr lang="en-US" sz="2400" dirty="0" smtClean="0"/>
              <a:t>  </a:t>
            </a:r>
            <a:r>
              <a:rPr lang="th-TH" sz="2400" dirty="0" smtClean="0"/>
              <a:t>ส่วนมากจะใช้สำหรับงานอุตสาหกรรมขนาดใหญ่ ซึ่งมีไม่มากนัก โครงสร้างตัวเครนเป็นแบบคานคู่ สำหรับผู้ใช้งานทั่วไปส่วนใหญ่ต้องการระยะในการยกสูงประมาณ</a:t>
            </a:r>
            <a:r>
              <a:rPr lang="en-US" sz="2400" dirty="0" smtClean="0"/>
              <a:t>  </a:t>
            </a:r>
            <a:r>
              <a:rPr lang="th-TH" sz="2400" dirty="0" smtClean="0"/>
              <a:t>6-12 เมตร โดยวัดจากพื้นถึงระยะตะขอยกขึ้นสูงสุดถึงใต้คานของเครนไฟฟ้าชนิดนี้</a:t>
            </a:r>
            <a:r>
              <a:rPr lang="en-US" sz="2400" dirty="0" smtClean="0"/>
              <a:t> 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10" name="รูปภาพ 9" descr="konecranes-equipment-smarton-600x383.jpg"/>
          <p:cNvPicPr>
            <a:picLocks noChangeAspect="1"/>
          </p:cNvPicPr>
          <p:nvPr/>
        </p:nvPicPr>
        <p:blipFill>
          <a:blip r:embed="rId3"/>
          <a:srcRect r="10389"/>
          <a:stretch>
            <a:fillRect/>
          </a:stretch>
        </p:blipFill>
        <p:spPr>
          <a:xfrm>
            <a:off x="571472" y="4429132"/>
            <a:ext cx="2504040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sz="half" idx="1"/>
          </p:nvPr>
        </p:nvSpPr>
        <p:spPr>
          <a:xfrm>
            <a:off x="457200" y="428604"/>
            <a:ext cx="4038600" cy="6000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FF0000"/>
                </a:solidFill>
              </a:rPr>
              <a:t>เครนเหนือศีรษะ แบบคานเดี่ยว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3143240" y="714356"/>
            <a:ext cx="5543560" cy="571504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เครนเหนือศีรษะ แบบคานเดี่ยว มีความเหมาะสมใช้กับโรงงานอุตสาหกรรมที่ใช้งานยกน้ำหนักไม่หนักมาก ซึ่งควรมีความกว้างใช้งานตั้งแต่</a:t>
            </a:r>
            <a:r>
              <a:rPr lang="en-US" sz="2400" dirty="0" smtClean="0"/>
              <a:t>  </a:t>
            </a:r>
            <a:r>
              <a:rPr lang="en-US" sz="2000" dirty="0" smtClean="0"/>
              <a:t> 6 - 25</a:t>
            </a:r>
            <a:r>
              <a:rPr lang="th-TH" sz="2000" dirty="0" smtClean="0"/>
              <a:t> </a:t>
            </a:r>
            <a:r>
              <a:rPr lang="th-TH" sz="2400" dirty="0" smtClean="0"/>
              <a:t>เมตร</a:t>
            </a:r>
            <a:r>
              <a:rPr lang="en-US" sz="2400" dirty="0" smtClean="0"/>
              <a:t>  </a:t>
            </a:r>
            <a:r>
              <a:rPr lang="th-TH" sz="2400" dirty="0" smtClean="0"/>
              <a:t>และควรมีน้ำหนักยกตั้งแต่ </a:t>
            </a:r>
            <a:r>
              <a:rPr lang="en-US" sz="2000" dirty="0" smtClean="0"/>
              <a:t>0.1</a:t>
            </a:r>
            <a:r>
              <a:rPr lang="th-TH" sz="2000" dirty="0" smtClean="0"/>
              <a:t> </a:t>
            </a:r>
            <a:r>
              <a:rPr lang="th-TH" sz="2400" dirty="0" smtClean="0"/>
              <a:t>ตัน ถึง </a:t>
            </a:r>
            <a:r>
              <a:rPr lang="en-US" sz="2000" dirty="0" smtClean="0"/>
              <a:t>12.5</a:t>
            </a:r>
            <a:r>
              <a:rPr lang="th-TH" sz="2400" dirty="0" smtClean="0"/>
              <a:t> ตัน เป็นมาตรฐาน  โครงสร้างตัวเครนมีน้ำหนักเบาซึ่งไม่เป็นภาระหนักสำหรับโครงสร้างเสาโรงงาน</a:t>
            </a:r>
            <a:r>
              <a:rPr lang="en-US" sz="2400" dirty="0" smtClean="0"/>
              <a:t>  </a:t>
            </a:r>
            <a:r>
              <a:rPr lang="th-TH" sz="2400" dirty="0" smtClean="0"/>
              <a:t>และใช้พื้นที่ความสูงจากรางวิ่งเครนถึงหลังคาไม่มากนัก</a:t>
            </a:r>
            <a:r>
              <a:rPr lang="en-US" sz="2400" dirty="0" smtClean="0"/>
              <a:t> </a:t>
            </a:r>
            <a:r>
              <a:rPr lang="th-TH" sz="2400" dirty="0" smtClean="0"/>
              <a:t>สามารถเคลื่อนที่ยกวัตถุได้ชิดซ้าย-ขวา ได้มากขึ้น สำหรับในเรื่องการยกสูงผู้ใช้งานทั่วไปส่วนใหญ่ต้องการระยะในการยกสูงประมาณ </a:t>
            </a:r>
            <a:r>
              <a:rPr lang="en-US" sz="2000" dirty="0" smtClean="0"/>
              <a:t>5 - 10 </a:t>
            </a:r>
            <a:r>
              <a:rPr lang="th-TH" sz="2400" dirty="0" smtClean="0"/>
              <a:t>เมตร โดยวัดจากพื้นถึงระยะตะขอยกขึ้นสูงสุดถึงใต้คานของเครนไฟฟ้าชนิดนี้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7" name="รูปภาพ 6" descr="OVERHEAD CRANES : SINGLE GIRDER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237" y="1214422"/>
            <a:ext cx="2651441" cy="1967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thumb-20150523-090028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2643206" cy="2357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3.</a:t>
            </a:r>
            <a:r>
              <a:rPr lang="th-TH" dirty="0" smtClean="0"/>
              <a:t>เครนแบบใช้กับราวพื้น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785786" y="3714752"/>
            <a:ext cx="7753376" cy="26432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เครนที่ใช้กับรางบนพื้น (</a:t>
            </a:r>
            <a:r>
              <a:rPr lang="en-US" sz="2400" dirty="0" smtClean="0"/>
              <a:t>Gantry Crane) </a:t>
            </a:r>
            <a:r>
              <a:rPr lang="th-TH" sz="2400" dirty="0" smtClean="0"/>
              <a:t>มีทั้งแบบขาเดี่ยว และสองขา ซึ่งสามารถเคลื่อนย้ายได้ คล้ายกับเครนแบบสะพาน ยกเว้นคานแบบสะพานจะยึดติดตึงกับอาคารทั้งสองด้าน แต่แบบนี่จะสามารถขับเคลื่อนไปในที่ต่างๆ ส่วนมากใช้ยกสินค้าหนัก ตู้สินค้าในท่าเรือ โดยมีรางที่บังคับเส้นทางการวิ่งที่แน่นอน ส่วนมากใช้ภายในอาคาร</a:t>
            </a:r>
            <a:endParaRPr lang="th-TH" sz="2400" dirty="0"/>
          </a:p>
        </p:txBody>
      </p:sp>
      <p:pic>
        <p:nvPicPr>
          <p:cNvPr id="6" name="รูปภาพ 5" descr="Electrical-Hoist-Single-Girder-Gantry-Crane-MH3t-32t-Single-Beam-Gantry-Crane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07995" y="1458278"/>
            <a:ext cx="3128010" cy="204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sz="half" idx="1"/>
          </p:nvPr>
        </p:nvSpPr>
        <p:spPr>
          <a:xfrm>
            <a:off x="457200" y="500042"/>
            <a:ext cx="4038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FF0000"/>
                </a:solidFill>
              </a:rPr>
              <a:t>เครนสนามขาสูงข้างเดียว : แบบคานเดี่ยว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half" idx="2"/>
          </p:nvPr>
        </p:nvSpPr>
        <p:spPr>
          <a:xfrm>
            <a:off x="3357554" y="1071546"/>
            <a:ext cx="5329246" cy="505461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smtClean="0"/>
              <a:t>		</a:t>
            </a:r>
            <a:r>
              <a:rPr lang="en-US" sz="2400" dirty="0" smtClean="0"/>
              <a:t> </a:t>
            </a:r>
            <a:r>
              <a:rPr lang="th-TH" sz="2400" dirty="0" smtClean="0"/>
              <a:t>เครนสนามขาสูงข้างเดียว แบบคานเดี่ยว มีความเหมาะสมใช้บนพื้นที่กลางแจ้ง โดยติดตั้งรางวิ่งชั้นบนไว้ที่เสา ด้านข้าง - นอกตัวอาคารโรงงาน</a:t>
            </a:r>
            <a:r>
              <a:rPr lang="en-US" sz="2400" dirty="0" smtClean="0"/>
              <a:t>  </a:t>
            </a:r>
            <a:r>
              <a:rPr lang="th-TH" sz="2400" dirty="0" smtClean="0"/>
              <a:t>หรือใช้ติดตั้งในร่ม โดยติดตั้งรางวิ่งชั้นบนไว้ที่เสาด้านข้าง - ในตัวอาคารโรงงาน ผู้ใช้งานสามารถออกแบบเครนในโรงงานเป็น</a:t>
            </a:r>
            <a:r>
              <a:rPr lang="en-US" sz="2400" dirty="0" smtClean="0"/>
              <a:t>  </a:t>
            </a:r>
            <a:r>
              <a:rPr lang="th-TH" sz="2400" dirty="0" smtClean="0"/>
              <a:t>2 ระดับได้อีกด้วย</a:t>
            </a:r>
            <a:r>
              <a:rPr lang="en-US" sz="2400" dirty="0" smtClean="0"/>
              <a:t>  </a:t>
            </a:r>
            <a:r>
              <a:rPr lang="th-TH" sz="2400" dirty="0" smtClean="0"/>
              <a:t>โดยใช้ติดตั้งใต้ชุดเครนเหนือศีรษะ เพื่อทำงานเฉพาะกับเครื่องจักร</a:t>
            </a:r>
            <a:r>
              <a:rPr lang="en-US" sz="2400" dirty="0" smtClean="0"/>
              <a:t> </a:t>
            </a:r>
            <a:r>
              <a:rPr lang="th-TH" sz="2400" dirty="0" smtClean="0"/>
              <a:t>หรือใช้งานกับพื้นที่ในอาคารโรงงานงานด้านใดด้านหนึ่ง หรือติดตั้งไว้ทั้ง 2 ฝั่งของตัวอาคารโรงงานเดียวกันก็ได้</a:t>
            </a:r>
            <a:endParaRPr lang="th-TH" sz="2400" dirty="0"/>
          </a:p>
        </p:txBody>
      </p:sp>
      <p:pic>
        <p:nvPicPr>
          <p:cNvPr id="7" name="รูปภาพ 6" descr="SEMI GANTRY CRANES : SINGLE GIRDE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38213"/>
            <a:ext cx="2667000" cy="1747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รูปภาพ 8" descr="นนาาา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3957653"/>
            <a:ext cx="2705100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ตัวยึดเนื้อหา 4"/>
          <p:cNvSpPr>
            <a:spLocks noGrp="1"/>
          </p:cNvSpPr>
          <p:nvPr>
            <p:ph sz="half" idx="1"/>
          </p:nvPr>
        </p:nvSpPr>
        <p:spPr>
          <a:xfrm>
            <a:off x="457200" y="642918"/>
            <a:ext cx="4038600" cy="54832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2400" b="1" dirty="0" smtClean="0">
                <a:solidFill>
                  <a:srgbClr val="FF0000"/>
                </a:solidFill>
              </a:rPr>
              <a:t>เครนสนามขาสูงข้างเดียว : แบบคานคู่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endParaRPr lang="th-TH" dirty="0"/>
          </a:p>
        </p:txBody>
      </p:sp>
      <p:sp>
        <p:nvSpPr>
          <p:cNvPr id="10" name="ตัวยึดเนื้อหา 9"/>
          <p:cNvSpPr>
            <a:spLocks noGrp="1"/>
          </p:cNvSpPr>
          <p:nvPr>
            <p:ph sz="half" idx="2"/>
          </p:nvPr>
        </p:nvSpPr>
        <p:spPr>
          <a:xfrm>
            <a:off x="3357554" y="1571612"/>
            <a:ext cx="5329246" cy="41259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เครนสนามขาสูงข้างเดียว แบบคานคู่ มีความเหมาะสมใช้ติดตั้งบนพื้นที่กลางแจ้ง</a:t>
            </a:r>
            <a:r>
              <a:rPr lang="en-US" sz="2400" dirty="0" smtClean="0"/>
              <a:t>  </a:t>
            </a:r>
            <a:r>
              <a:rPr lang="th-TH" sz="2400" dirty="0" smtClean="0"/>
              <a:t>และในร่มภายในตัวอาคารโรงงานมีคุณสมบัติทุกประการเช่นเดียวกันกับเครนสนามขาสูงข้างเดียว แบบคานเดี่ยว และกรณีที่ต้องการออกแบบเป็นแบบคานคู่ เพราะผู้ใช้งานต้องการประสิทธิภาพภาพในการยกวัตถุ และสินค้าที่หนักกว่า</a:t>
            </a:r>
            <a:r>
              <a:rPr lang="en-US" sz="2400" dirty="0" smtClean="0"/>
              <a:t>  </a:t>
            </a:r>
            <a:r>
              <a:rPr lang="th-TH" sz="2400" dirty="0" smtClean="0"/>
              <a:t>และพื้นที่ใช้งานในพื้นที่ที่กว้าง</a:t>
            </a:r>
            <a:endParaRPr lang="th-TH" sz="2400" dirty="0"/>
          </a:p>
        </p:txBody>
      </p:sp>
      <p:pic>
        <p:nvPicPr>
          <p:cNvPr id="11" name="รูปภาพ 10" descr="สนามคานคู่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2571744"/>
            <a:ext cx="2765829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</a:t>
            </a:r>
            <a:r>
              <a:rPr lang="th-TH" dirty="0" smtClean="0"/>
              <a:t>เครนแบบวางสินค้า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786182" y="1474805"/>
            <a:ext cx="4643470" cy="50974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รถเครนที่ใช้วางสินค้า มีการออกแบบมาใช้ในการจัดวางสินค้าโดยเฉพาะ สามารถจัดวางสินค้าในพื้นที่แคบได้ มีขนาดเล็กและเคลื่อนที่ได้เหมาะแก่การใช้งานในคลังสินค้า ลักษณะของเครนวางสินค้าคล้ายกับเครนสนาม มีคานบนและมีเสาคู่เหมือนกัน คุณสมบัติการใช้งานอาจจะมีประสิทธิภาพไม่เท่ากัน เพราะมีขนาดที่แตกต่างกัน</a:t>
            </a:r>
          </a:p>
          <a:p>
            <a:pPr>
              <a:buNone/>
            </a:pPr>
            <a:endParaRPr lang="th-TH" dirty="0"/>
          </a:p>
        </p:txBody>
      </p:sp>
      <p:pic>
        <p:nvPicPr>
          <p:cNvPr id="6" name="ตัวยึดเนื้อหา 5" descr="RTG_cra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5919" r="11557"/>
          <a:stretch>
            <a:fillRect/>
          </a:stretch>
        </p:blipFill>
        <p:spPr>
          <a:xfrm>
            <a:off x="857224" y="2046647"/>
            <a:ext cx="2928958" cy="28825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ประโยชน์ของเครน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ในบางงานอย่างจำเป็นต้องเคลื่อนย้ายวัตถุที่มีขนาดใหญ่และมีน้ำหนักมาก เช่นงานก่อสร้างที่จำเป็นจ้องใช้การขนย้ายที่ได้ประสิทธิภาพ เพราะวัตถุแต่ละชิ้นนั้นค่อนข้างใหญ่อย่างเช่นเสาหลัก เหล็กเส้นต่างๆที่ไม่สามารถใช้รถธรรมดาขนได้ จะต้องใช้รถเครนลากหรือยกเท่านั้น โดยปกติแล้วรถเครนจะเป็นประโยชน์ในการก่อสร้างต่างๆซะส่วนใหญ่ นอกจากนี้ยังมีงานเกี่ยวกับการดับเพลิงหรือกู้ภัยต่างๆที่จะต้องใช้รถเครนด้วย ในกรณีที่เกิดไฟไหม้ขึ้นที่ตึกสูง รถเครนอาจจะถูกนำมาใช้ขนย้ายคนลงจากที่สูงหรือใช้ต่อกับสายยางฉีดน้ำแรงดันสูงเพื่อช่วยดับไฟ</a:t>
            </a:r>
            <a:endParaRPr lang="en-US" sz="2400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พก.jpg"/>
          <p:cNvPicPr>
            <a:picLocks noChangeAspect="1"/>
          </p:cNvPicPr>
          <p:nvPr/>
        </p:nvPicPr>
        <p:blipFill>
          <a:blip r:embed="rId2"/>
          <a:srcRect b="16418"/>
          <a:stretch>
            <a:fillRect/>
          </a:stretch>
        </p:blipFill>
        <p:spPr>
          <a:xfrm>
            <a:off x="1693856" y="362038"/>
            <a:ext cx="5756288" cy="60673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จัดทำโดย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1264435" y="1600200"/>
            <a:ext cx="6615130" cy="4525963"/>
          </a:xfrm>
        </p:spPr>
        <p:txBody>
          <a:bodyPr/>
          <a:lstStyle/>
          <a:p>
            <a:pPr>
              <a:buNone/>
            </a:pPr>
            <a:r>
              <a:rPr lang="th-TH" dirty="0" smtClean="0"/>
              <a:t>นางสาว</a:t>
            </a:r>
            <a:r>
              <a:rPr lang="th-TH" dirty="0" err="1" smtClean="0"/>
              <a:t>วรรณพร</a:t>
            </a:r>
            <a:r>
              <a:rPr lang="th-TH" dirty="0" smtClean="0"/>
              <a:t> 	ปานทอง	เลขที่ ๔</a:t>
            </a:r>
            <a:endParaRPr lang="th-TH" dirty="0" smtClean="0"/>
          </a:p>
          <a:p>
            <a:pPr>
              <a:buNone/>
            </a:pPr>
            <a:r>
              <a:rPr lang="th-TH" dirty="0" smtClean="0"/>
              <a:t>นางสาวศิริพร		นาคเกิด		เลขที่ ๑๙</a:t>
            </a:r>
          </a:p>
          <a:p>
            <a:pPr>
              <a:buNone/>
            </a:pPr>
            <a:r>
              <a:rPr lang="th-TH" dirty="0" smtClean="0"/>
              <a:t>นางสาว</a:t>
            </a:r>
            <a:r>
              <a:rPr lang="th-TH" dirty="0" err="1" smtClean="0"/>
              <a:t>ศิริ</a:t>
            </a:r>
            <a:r>
              <a:rPr lang="th-TH" dirty="0" smtClean="0"/>
              <a:t>ลักษณ์	สร้อยแก้ว	เลขที่ ๒๐</a:t>
            </a:r>
          </a:p>
          <a:p>
            <a:pPr>
              <a:buNone/>
            </a:pPr>
            <a:r>
              <a:rPr lang="th-TH" dirty="0" smtClean="0"/>
              <a:t>นายปกรณ์		</a:t>
            </a:r>
            <a:r>
              <a:rPr lang="th-TH" dirty="0" err="1" smtClean="0"/>
              <a:t>ปราณีต</a:t>
            </a:r>
            <a:r>
              <a:rPr lang="th-TH" smtClean="0"/>
              <a:t>พลกรัง</a:t>
            </a:r>
            <a:r>
              <a:rPr lang="th-TH" dirty="0" smtClean="0"/>
              <a:t>	เลขที่ ๒๑</a:t>
            </a:r>
          </a:p>
          <a:p>
            <a:pPr>
              <a:buNone/>
            </a:pPr>
            <a:r>
              <a:rPr lang="th-TH" dirty="0" smtClean="0"/>
              <a:t>นางสาวสมฤดี		อุ่นแก้ว		เลขที่ ๒๕</a:t>
            </a:r>
          </a:p>
          <a:p>
            <a:pPr>
              <a:buNone/>
            </a:pPr>
            <a:r>
              <a:rPr lang="th-TH" dirty="0" smtClean="0"/>
              <a:t>นางสาว</a:t>
            </a:r>
            <a:r>
              <a:rPr lang="th-TH" dirty="0" err="1" smtClean="0"/>
              <a:t>ปิ</a:t>
            </a:r>
            <a:r>
              <a:rPr lang="th-TH" dirty="0" smtClean="0"/>
              <a:t>ยะดา		บำรุงฤทธิ์	เลขที่ ๒๗</a:t>
            </a:r>
          </a:p>
          <a:p>
            <a:pPr>
              <a:buNone/>
            </a:pPr>
            <a:r>
              <a:rPr lang="th-TH" dirty="0" smtClean="0"/>
              <a:t>นางสาว</a:t>
            </a:r>
            <a:r>
              <a:rPr lang="th-TH" dirty="0" err="1" smtClean="0"/>
              <a:t>ปวิต</a:t>
            </a:r>
            <a:r>
              <a:rPr lang="th-TH" dirty="0" smtClean="0"/>
              <a:t>รา		ไชยฉลาด	เลขที่ ๒๘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1143000"/>
          </a:xfrm>
        </p:spPr>
        <p:txBody>
          <a:bodyPr>
            <a:normAutofit/>
          </a:bodyPr>
          <a:lstStyle/>
          <a:p>
            <a:r>
              <a:rPr lang="th-TH" sz="6000" b="1" dirty="0" smtClean="0">
                <a:cs typeface="+mn-cs"/>
              </a:rPr>
              <a:t>เครน</a:t>
            </a:r>
            <a:r>
              <a:rPr lang="th-TH" sz="6000" dirty="0" smtClean="0">
                <a:cs typeface="+mn-cs"/>
              </a:rPr>
              <a:t> </a:t>
            </a:r>
            <a:r>
              <a:rPr lang="en-US" sz="6000" dirty="0" smtClean="0">
                <a:cs typeface="+mn-cs"/>
              </a:rPr>
              <a:t>(Crane)</a:t>
            </a:r>
            <a:endParaRPr lang="th-TH" sz="6000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3614750"/>
          </a:xfrm>
        </p:spPr>
        <p:txBody>
          <a:bodyPr/>
          <a:lstStyle/>
          <a:p>
            <a:pPr>
              <a:buNone/>
            </a:pPr>
            <a:r>
              <a:rPr lang="th-TH" dirty="0"/>
              <a:t>	</a:t>
            </a:r>
            <a:r>
              <a:rPr lang="th-TH" dirty="0" smtClean="0"/>
              <a:t>	</a:t>
            </a:r>
            <a:r>
              <a:rPr lang="th-TH" sz="4000" b="1" dirty="0" smtClean="0">
                <a:solidFill>
                  <a:srgbClr val="FF0000"/>
                </a:solidFill>
                <a:latin typeface="Browallia New" pitchFamily="34" charset="-34"/>
              </a:rPr>
              <a:t>เครน</a:t>
            </a:r>
            <a:r>
              <a:rPr lang="th-TH" sz="3600" dirty="0" smtClean="0">
                <a:latin typeface="Browallia New" pitchFamily="34" charset="-34"/>
              </a:rPr>
              <a:t>  ตามภาษาของราชการ เรียกว่า “ </a:t>
            </a:r>
            <a:r>
              <a:rPr lang="th-TH" sz="4000" dirty="0" smtClean="0">
                <a:solidFill>
                  <a:srgbClr val="FF0000"/>
                </a:solidFill>
                <a:latin typeface="Browallia New" pitchFamily="34" charset="-34"/>
              </a:rPr>
              <a:t>ปั้นจั่น</a:t>
            </a:r>
            <a:r>
              <a:rPr lang="th-TH" sz="3600" dirty="0" smtClean="0">
                <a:latin typeface="Browallia New" pitchFamily="34" charset="-34"/>
              </a:rPr>
              <a:t> ”</a:t>
            </a:r>
          </a:p>
          <a:p>
            <a:pPr>
              <a:buNone/>
            </a:pPr>
            <a:endParaRPr lang="th-TH" sz="3600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th-TH" sz="3600" dirty="0" smtClean="0">
                <a:latin typeface="Browallia New" pitchFamily="34" charset="-34"/>
              </a:rPr>
              <a:t>		“ ปั้นจั่น ”</a:t>
            </a:r>
            <a:r>
              <a:rPr lang="th-TH" sz="3600" dirty="0">
                <a:latin typeface="Browallia New" pitchFamily="34" charset="-34"/>
              </a:rPr>
              <a:t> </a:t>
            </a:r>
            <a:r>
              <a:rPr lang="th-TH" sz="3600" dirty="0" smtClean="0">
                <a:latin typeface="Browallia New" pitchFamily="34" charset="-34"/>
              </a:rPr>
              <a:t> หมายความว่า เครื่องจักรกลที่ใช้ยกสิ่งของขึ้นลงตามแนวดิ่ง และเคลื่อนย้ายสิ่งของเหล่านั้น ในลักษณะแขวนลอยไปตามแนวราบ</a:t>
            </a:r>
          </a:p>
          <a:p>
            <a:pPr>
              <a:buNone/>
            </a:pPr>
            <a:endParaRPr lang="th-TH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cs typeface="+mn-cs"/>
              </a:rPr>
              <a:t>ปั้นจั่นสามารถแบ่งเป็น </a:t>
            </a:r>
            <a:r>
              <a:rPr lang="en-US" dirty="0" smtClean="0">
                <a:cs typeface="+mn-cs"/>
              </a:rPr>
              <a:t>4</a:t>
            </a:r>
            <a:r>
              <a:rPr lang="en-US" b="1" dirty="0" smtClean="0">
                <a:cs typeface="+mn-cs"/>
              </a:rPr>
              <a:t> </a:t>
            </a:r>
            <a:r>
              <a:rPr lang="th-TH" b="1" dirty="0" smtClean="0">
                <a:cs typeface="+mn-cs"/>
              </a:rPr>
              <a:t>ชนิด</a:t>
            </a:r>
            <a:endParaRPr lang="th-TH" b="1" dirty="0">
              <a:cs typeface="+mn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186254"/>
          </a:xfrm>
        </p:spPr>
        <p:txBody>
          <a:bodyPr/>
          <a:lstStyle/>
          <a:p>
            <a:pPr>
              <a:buNone/>
            </a:pPr>
            <a:r>
              <a:rPr lang="en-US" sz="3600" dirty="0" smtClean="0"/>
              <a:t>		</a:t>
            </a:r>
            <a:r>
              <a:rPr lang="en-US" sz="3600" dirty="0" smtClean="0">
                <a:latin typeface="Browallia New" pitchFamily="34" charset="-34"/>
              </a:rPr>
              <a:t>1.</a:t>
            </a:r>
            <a:r>
              <a:rPr lang="th-TH" sz="3600" dirty="0" smtClean="0">
                <a:latin typeface="Browallia New" pitchFamily="34" charset="-34"/>
              </a:rPr>
              <a:t>เครนแบบมีแขนของปั้นจั่น</a:t>
            </a:r>
          </a:p>
          <a:p>
            <a:pPr>
              <a:buNone/>
            </a:pPr>
            <a:endParaRPr lang="th-TH" sz="1600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en-US" sz="3600" dirty="0" smtClean="0">
                <a:latin typeface="Browallia New" pitchFamily="34" charset="-34"/>
              </a:rPr>
              <a:t>		2.</a:t>
            </a:r>
            <a:r>
              <a:rPr lang="th-TH" sz="3600" dirty="0" smtClean="0">
                <a:latin typeface="Browallia New" pitchFamily="34" charset="-34"/>
              </a:rPr>
              <a:t>เครนแบบมีสะพาน</a:t>
            </a:r>
          </a:p>
          <a:p>
            <a:pPr>
              <a:buNone/>
            </a:pPr>
            <a:endParaRPr lang="th-TH" sz="1600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en-US" sz="3600" dirty="0" smtClean="0">
                <a:latin typeface="Browallia New" pitchFamily="34" charset="-34"/>
              </a:rPr>
              <a:t>		3.</a:t>
            </a:r>
            <a:r>
              <a:rPr lang="th-TH" sz="3600" dirty="0" smtClean="0">
                <a:latin typeface="Browallia New" pitchFamily="34" charset="-34"/>
              </a:rPr>
              <a:t>เครนแบบใช้กับราวบนพื้น</a:t>
            </a:r>
          </a:p>
          <a:p>
            <a:pPr>
              <a:buNone/>
            </a:pPr>
            <a:endParaRPr lang="th-TH" sz="1600" dirty="0" smtClean="0">
              <a:latin typeface="Browallia New" pitchFamily="34" charset="-34"/>
            </a:endParaRPr>
          </a:p>
          <a:p>
            <a:pPr>
              <a:buNone/>
            </a:pPr>
            <a:r>
              <a:rPr lang="en-US" sz="3600" dirty="0" smtClean="0">
                <a:latin typeface="Browallia New" pitchFamily="34" charset="-34"/>
              </a:rPr>
              <a:t>		4.</a:t>
            </a:r>
            <a:r>
              <a:rPr lang="th-TH" sz="3600" dirty="0" smtClean="0">
                <a:latin typeface="Browallia New" pitchFamily="34" charset="-34"/>
              </a:rPr>
              <a:t>เครนแบบใช้วางสินค้า</a:t>
            </a:r>
            <a:endParaRPr lang="th-TH" dirty="0" smtClean="0">
              <a:latin typeface="Browallia New" pitchFamily="34" charset="-34"/>
            </a:endParaRP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cs typeface="+mn-cs"/>
              </a:rPr>
              <a:t>1.</a:t>
            </a:r>
            <a:r>
              <a:rPr lang="th-TH" b="1" dirty="0" smtClean="0">
                <a:cs typeface="+mn-cs"/>
              </a:rPr>
              <a:t>เครนแบบมีแขนของปั้นจั่น</a:t>
            </a:r>
            <a:endParaRPr lang="th-TH" b="1" dirty="0">
              <a:cs typeface="+mn-cs"/>
            </a:endParaRP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dirty="0" smtClean="0"/>
              <a:t>	</a:t>
            </a:r>
            <a:r>
              <a:rPr lang="th-TH" sz="2400" b="1" dirty="0" smtClean="0">
                <a:solidFill>
                  <a:srgbClr val="FF0000"/>
                </a:solidFill>
              </a:rPr>
              <a:t>ทาว</a:t>
            </a:r>
            <a:r>
              <a:rPr lang="th-TH" sz="2400" b="1" dirty="0" err="1" smtClean="0">
                <a:solidFill>
                  <a:srgbClr val="FF0000"/>
                </a:solidFill>
              </a:rPr>
              <a:t>เวอร์</a:t>
            </a:r>
            <a:r>
              <a:rPr lang="th-TH" sz="2400" b="1" dirty="0" smtClean="0">
                <a:solidFill>
                  <a:srgbClr val="FF0000"/>
                </a:solidFill>
              </a:rPr>
              <a:t>เครนแบบปั้นจั่นหอสูง</a:t>
            </a:r>
          </a:p>
          <a:p>
            <a:endParaRPr lang="en-US" sz="2400" dirty="0" smtClean="0"/>
          </a:p>
          <a:p>
            <a:endParaRPr lang="th-TH" dirty="0"/>
          </a:p>
        </p:txBody>
      </p:sp>
      <p:sp>
        <p:nvSpPr>
          <p:cNvPr id="7" name="ตัวยึดเนื้อหา 6"/>
          <p:cNvSpPr>
            <a:spLocks noGrp="1"/>
          </p:cNvSpPr>
          <p:nvPr>
            <p:ph sz="half" idx="2"/>
          </p:nvPr>
        </p:nvSpPr>
        <p:spPr>
          <a:xfrm>
            <a:off x="3643306" y="1760557"/>
            <a:ext cx="5043494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เครนตั้งเสายื่นแขนหมุน  มีความเหมาะสมใช้สำหรับงานยกวัตถุงานหรือสินค้าเฉพาะพื้นที่รอบวงรัศมีความยาวของวงแขนที่ยื่นหมุนของชุดเครน  ใช้ยกน้ำหนักไม่หนักมาก  ประมาณ  100  กิโลกรัม  ถึง  5  ตัน ระยะความสูงในการยกวัตถุจากพื้นถึงระยะตะขอสูงสุดที่รอกแขวนใต้คานแขนยื่น ซึ่งส่วนใหญ่นิยมใช้ความสูงในการยกไม่เกิน  5  เมตร ระยะรัศมีของวงแขนหมุน ส่วนใหญ่นิยมใช้กันอยู่ที่  180 ,270,360,องศา</a:t>
            </a:r>
            <a:endParaRPr lang="en-US" dirty="0" smtClean="0"/>
          </a:p>
          <a:p>
            <a:pPr lvl="0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th-TH" dirty="0"/>
          </a:p>
        </p:txBody>
      </p:sp>
      <p:pic>
        <p:nvPicPr>
          <p:cNvPr id="6" name="รูปภาพ 5" descr="รน้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857496"/>
            <a:ext cx="2571768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4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rmAutofit/>
          </a:bodyPr>
          <a:lstStyle/>
          <a:p>
            <a:r>
              <a:rPr lang="th-TH" dirty="0" smtClean="0"/>
              <a:t>การติดตั้งเครนแบบปั้นจั่นหอสูง</a:t>
            </a:r>
            <a:endParaRPr lang="th-TH" dirty="0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th-TH" dirty="0" smtClean="0"/>
              <a:t>		</a:t>
            </a:r>
            <a:r>
              <a:rPr lang="th-TH" sz="2400" dirty="0" smtClean="0"/>
              <a:t>สำหรับสิ่งสำคัญก่อนการติดตั้งเครนตั้งเสายื่นแขนหมุน  คือ  ต้องเตรียมทำฐานรากเพื่อรองรับเครนตั้งเสาให้แข็งแรง  เพราะเครนชนิดนี้  เมื่อยกน้ำหนักขึ้นที่ปลายแขน  โครงสร้างเครนจะเกิดแรงกดและแรงดึงถอนที่แผ่นเหล็กรองรับฐานเสา  จึงไม่ควร</a:t>
            </a:r>
            <a:r>
              <a:rPr lang="th-TH" sz="2400" dirty="0" err="1" smtClean="0"/>
              <a:t>ใช้น็อตส</a:t>
            </a:r>
            <a:r>
              <a:rPr lang="th-TH" sz="2400" dirty="0" smtClean="0"/>
              <a:t>กรูขนาดเล็กๆสั้นๆเจาะฝังยึดแผ่นเหล็กรองรับฐานเสาเครนไว้  ซึ่งมันจะไม่สามารถรองรับแรงดึงถอนได้และจะทำให้ชุดเครนล้มลงเป็นอันตรายได้  สำหรับฐานรากที่แข็งแรงควรหล่อเป็นแบบคอนกรีตใต้พื้น  ผูกเหล็กโครงสร้าง   และใช้  </a:t>
            </a:r>
            <a:r>
              <a:rPr lang="en-US" sz="2000" dirty="0" smtClean="0"/>
              <a:t>J-Bolt</a:t>
            </a:r>
            <a:r>
              <a:rPr lang="en-US" sz="2400" dirty="0" smtClean="0"/>
              <a:t> </a:t>
            </a:r>
            <a:r>
              <a:rPr lang="th-TH" sz="2400" dirty="0" smtClean="0"/>
              <a:t>ผูกฝังยึดโผล่ขึ้นมาตามรูแบบแผ่นเหล็กเสาของผู้ผลิตเครนโดยให้ขอแบบขนาดฐานรากคอนกรีตได้จากผู้ออกแบบซึ่งจะมีความเหมาะสม  ถูกต้อง  และปลอดภัยกว่า</a:t>
            </a:r>
            <a:endParaRPr lang="en-US" sz="2400" dirty="0" smtClean="0"/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28596" y="331797"/>
            <a:ext cx="8215370" cy="59547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7400" dirty="0" smtClean="0"/>
              <a:t>		</a:t>
            </a:r>
            <a:r>
              <a:rPr lang="th-TH" b="1" dirty="0" smtClean="0">
                <a:solidFill>
                  <a:srgbClr val="FF0000"/>
                </a:solidFill>
              </a:rPr>
              <a:t>รถโมบายเครน (ปั่นจั่นชนิดเคลื่อนที่ได้)</a:t>
            </a:r>
          </a:p>
          <a:p>
            <a:pPr>
              <a:lnSpc>
                <a:spcPct val="170000"/>
              </a:lnSpc>
              <a:buNone/>
            </a:pPr>
            <a:r>
              <a:rPr lang="th-TH" sz="2400" dirty="0" smtClean="0"/>
              <a:t> 		คือ รถเครนที่ใช้ยกสิ่งของ วัสดุ อุปกรณ์ต่างๆ ทั้งในโรงงานอุตสาหกรรมและ</a:t>
            </a:r>
            <a:r>
              <a:rPr lang="th-TH" sz="2400" dirty="0" err="1" smtClean="0"/>
              <a:t>ไซต์</a:t>
            </a:r>
            <a:r>
              <a:rPr lang="th-TH" sz="2400" dirty="0" smtClean="0"/>
              <a:t>งานก่อสร้างต่างๆ ข้อดีของโมบายเครนคือสะดวก รวดเร็ว เคลื่อนที่ได้ง่าย</a:t>
            </a:r>
          </a:p>
          <a:p>
            <a:pPr>
              <a:lnSpc>
                <a:spcPct val="170000"/>
              </a:lnSpc>
              <a:buNone/>
            </a:pPr>
            <a:r>
              <a:rPr lang="th-TH" sz="2400" dirty="0" smtClean="0"/>
              <a:t>		  โมบายเครนมีอยู่หลายแบบหลายชนิดทั้งแบบ </a:t>
            </a:r>
            <a:r>
              <a:rPr lang="en-US" sz="2000" dirty="0" smtClean="0"/>
              <a:t>Truck Crane </a:t>
            </a:r>
            <a:r>
              <a:rPr lang="th-TH" sz="2400" dirty="0" smtClean="0"/>
              <a:t>ที่วิ่งเดินทางไปในระยะที่ไกลได้เปรียบเสมือนรถบรรทุก</a:t>
            </a:r>
            <a:r>
              <a:rPr lang="th-TH" sz="2400" dirty="0" err="1" smtClean="0"/>
              <a:t>คันนึง</a:t>
            </a:r>
            <a:r>
              <a:rPr lang="th-TH" sz="2400" dirty="0" smtClean="0"/>
              <a:t> แต่ข้อเสียคือมีช่วงยาวใช้ในที่แคบๆไม่เหมาะ หรือแบบ</a:t>
            </a:r>
            <a:r>
              <a:rPr lang="th-TH" sz="2400" dirty="0" err="1" smtClean="0"/>
              <a:t>ราทเทอร์เรน</a:t>
            </a:r>
            <a:r>
              <a:rPr lang="th-TH" sz="2400" dirty="0" smtClean="0"/>
              <a:t>ที่เรียกกันในท้องตลาดว่าเครน 4 ล้อ เหมาะกับงานที่ใช้ในที่จำกัด แคบๆ เนื่องจากมีรูปร่างค่อนข้างเล็ก และวงเลี้ยวที่แคบ แต่ก็มีข้อเสียคือเดินทางไกลไม่สะดวกต้องใส่หลังเท</a:t>
            </a:r>
            <a:r>
              <a:rPr lang="th-TH" sz="2400" dirty="0" err="1" smtClean="0"/>
              <a:t>เลอร์</a:t>
            </a:r>
            <a:r>
              <a:rPr lang="th-TH" sz="2400" dirty="0" smtClean="0"/>
              <a:t>ไป และแบบสุดท้ายที่พบเจอกันคือแบบ</a:t>
            </a:r>
            <a:r>
              <a:rPr lang="th-TH" sz="2400" dirty="0" err="1" smtClean="0"/>
              <a:t>ออลเทอร์เรน</a:t>
            </a:r>
            <a:r>
              <a:rPr lang="th-TH" sz="2400" dirty="0" smtClean="0"/>
              <a:t>เครนจะเป็นการผสมผสานเอาข้อดีของทั้งสองแบบมารวมกัน</a:t>
            </a:r>
          </a:p>
          <a:p>
            <a:pPr>
              <a:buNone/>
            </a:pPr>
            <a:endParaRPr lang="th-TH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tadano_g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289" t="12821"/>
          <a:stretch>
            <a:fillRect/>
          </a:stretch>
        </p:blipFill>
        <p:spPr>
          <a:xfrm>
            <a:off x="428596" y="785794"/>
            <a:ext cx="3114530" cy="2428892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571868" y="500042"/>
            <a:ext cx="5114932" cy="600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All Terrain Crane</a:t>
            </a:r>
            <a:r>
              <a:rPr lang="en-US" sz="2400" b="1" dirty="0" smtClean="0"/>
              <a:t>:</a:t>
            </a:r>
            <a:r>
              <a:rPr lang="en-US" sz="2400" dirty="0" smtClean="0"/>
              <a:t> </a:t>
            </a:r>
            <a:r>
              <a:rPr lang="th-TH" sz="2400" dirty="0" smtClean="0"/>
              <a:t>เป็นรถเครนที่ถูกออกแบบมาเพื่อเหมาะกับการใช้งานในทุกสภาวะการทำงานเหมาะกับการวิ่งบนถนน และพื้นที่ทำงานที่ขรุขระ โดยการออกแบบให้มีความสามารถในการขับเคลื่อนเหมาะกับทุกสภาพพื้นผิว และยังสามารถบังคับการเลี้ยวได้ทุกล้อ</a:t>
            </a:r>
          </a:p>
          <a:p>
            <a:pPr>
              <a:buNone/>
            </a:pPr>
            <a:endParaRPr lang="en-US" sz="1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Rough Terrain Crane</a:t>
            </a:r>
            <a:r>
              <a:rPr lang="th-TH" sz="2400" dirty="0" smtClean="0"/>
              <a:t> เป็นรถเครนไฮโดรริกเครนแบบขับเคลื่อนทุกล้อ เหมาะสมกับการทำงานในพื้นที่แคบ สามารถเคลื่อนย้ายใช้งานในพื้นที่ทำงานต่าง ๆ ได้อย่างสะดวก</a:t>
            </a:r>
          </a:p>
          <a:p>
            <a:pPr>
              <a:lnSpc>
                <a:spcPct val="150000"/>
              </a:lnSpc>
            </a:pPr>
            <a:endParaRPr lang="th-TH" sz="2400" dirty="0" smtClean="0"/>
          </a:p>
          <a:p>
            <a:pPr>
              <a:lnSpc>
                <a:spcPct val="150000"/>
              </a:lnSpc>
            </a:pPr>
            <a:endParaRPr lang="th-TH" sz="2400" dirty="0"/>
          </a:p>
        </p:txBody>
      </p:sp>
      <p:pic>
        <p:nvPicPr>
          <p:cNvPr id="6" name="รูปภาพ 5" descr="พก.jpg"/>
          <p:cNvPicPr>
            <a:picLocks noChangeAspect="1"/>
          </p:cNvPicPr>
          <p:nvPr/>
        </p:nvPicPr>
        <p:blipFill>
          <a:blip r:embed="rId3" cstate="print"/>
          <a:srcRect b="16107"/>
          <a:stretch>
            <a:fillRect/>
          </a:stretch>
        </p:blipFill>
        <p:spPr>
          <a:xfrm>
            <a:off x="785786" y="3429000"/>
            <a:ext cx="2643206" cy="279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ตัวยึดเนื้อหา 4" descr="ฟห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979493"/>
            <a:ext cx="3357586" cy="2235193"/>
          </a:xfrm>
        </p:spPr>
      </p:pic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3857620" y="571480"/>
            <a:ext cx="4829180" cy="592935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 </a:t>
            </a:r>
            <a:r>
              <a:rPr lang="en-US" sz="2400" dirty="0" smtClean="0"/>
              <a:t> Truck Crane</a:t>
            </a:r>
            <a:r>
              <a:rPr lang="en-US" sz="2400" b="1" dirty="0" smtClean="0"/>
              <a:t> </a:t>
            </a:r>
            <a:r>
              <a:rPr lang="en-US" sz="2400" dirty="0" smtClean="0"/>
              <a:t> </a:t>
            </a:r>
            <a:r>
              <a:rPr lang="th-TH" sz="2400" dirty="0" smtClean="0"/>
              <a:t>เป็นเครนที่ออกแบบประกอบติดตั้งกับตัวถังรถที่มีระบบการขับเคลื่อนแบบรถบรรทุกทั่วไป เหมาะสำหรับการขับเคลื่อนบนพื้นถนน แต่มีโครงสร้างของตัวรถที่ยาว และไม่สะดวกในการเคลื่อนย้ายในพื้นที่หน้างาน</a:t>
            </a:r>
          </a:p>
          <a:p>
            <a:endParaRPr lang="th-TH" sz="16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Cargos Crane</a:t>
            </a:r>
            <a:r>
              <a:rPr lang="th-TH" sz="2400" dirty="0" smtClean="0"/>
              <a:t> เป็นเครนติดบนหลังรถบรรทุกแบบแขนตรง และยึดหดด้วยระบบไฮโดรริก และลวดสลิง ซึ่งมีการออกแบบและผลิตรุ่นที่สามารถติดตั้งบนรถบรรทุกได้ทุกยี่ห้อ ทุกรุ่น และยังมีเครนรุ่นที่ออกแบบสำหรับติดตั้งบนเรืออีกด้วย</a:t>
            </a:r>
            <a:endParaRPr lang="th-TH" sz="2400" dirty="0"/>
          </a:p>
        </p:txBody>
      </p:sp>
      <p:pic>
        <p:nvPicPr>
          <p:cNvPr id="6" name="รูปภาพ 5" descr="ยบ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3929066"/>
            <a:ext cx="3240635" cy="2143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306</Words>
  <Application>Microsoft Office PowerPoint</Application>
  <PresentationFormat>นำเสนอทางหน้าจอ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ชุดรูปแบบของ Office</vt:lpstr>
      <vt:lpstr>เครน</vt:lpstr>
      <vt:lpstr>ภาพนิ่ง 2</vt:lpstr>
      <vt:lpstr>เครน (Crane)</vt:lpstr>
      <vt:lpstr>ปั้นจั่นสามารถแบ่งเป็น 4 ชนิด</vt:lpstr>
      <vt:lpstr>1.เครนแบบมีแขนของปั้นจั่น</vt:lpstr>
      <vt:lpstr>การติดตั้งเครนแบบปั้นจั่นหอสูง</vt:lpstr>
      <vt:lpstr>ภาพนิ่ง 7</vt:lpstr>
      <vt:lpstr>ภาพนิ่ง 8</vt:lpstr>
      <vt:lpstr>ภาพนิ่ง 9</vt:lpstr>
      <vt:lpstr>ภาพนิ่ง 10</vt:lpstr>
      <vt:lpstr>ส่วนประกอบของปั้นจั่น</vt:lpstr>
      <vt:lpstr>ภาพนิ่ง 12</vt:lpstr>
      <vt:lpstr>2.เครนแบบสะพาน</vt:lpstr>
      <vt:lpstr>ภาพนิ่ง 14</vt:lpstr>
      <vt:lpstr>3.เครนแบบใช้กับราวพื้น</vt:lpstr>
      <vt:lpstr>ภาพนิ่ง 16</vt:lpstr>
      <vt:lpstr>ภาพนิ่ง 17</vt:lpstr>
      <vt:lpstr>4.เครนแบบวางสินค้า</vt:lpstr>
      <vt:lpstr>ประโยชน์ของเครน</vt:lpstr>
      <vt:lpstr>จัดทำโดย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เครน</dc:title>
  <dc:creator>ACER</dc:creator>
  <cp:lastModifiedBy>ACER</cp:lastModifiedBy>
  <cp:revision>57</cp:revision>
  <dcterms:created xsi:type="dcterms:W3CDTF">2015-09-28T11:15:34Z</dcterms:created>
  <dcterms:modified xsi:type="dcterms:W3CDTF">2015-10-04T04:44:59Z</dcterms:modified>
</cp:coreProperties>
</file>