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55236F-04BA-430F-9513-DEA19CC10108}" type="datetimeFigureOut">
              <a:rPr lang="th-TH" smtClean="0"/>
              <a:t>05/09/60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55E01D-CA1C-49D3-829A-BC4393117C8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networksolution.com/wiki/word/0494/silo-%E0%B9%84%E0%B8%8B%E0%B9%82%E0%B8%A5" TargetMode="External"/><Relationship Id="rId3" Type="http://schemas.openxmlformats.org/officeDocument/2006/relationships/hyperlink" Target="http://www.foodnetworksolution.com/wiki/word/0229/cereal-grain-%E0%B9%80%E0%B8%A1%E0%B8%A5%E0%B9%87%E0%B8%94%E0%B8%98%E0%B8%B1%E0%B8%8D%E0%B8%9E%E0%B8%B7%E0%B8%8A" TargetMode="External"/><Relationship Id="rId7" Type="http://schemas.openxmlformats.org/officeDocument/2006/relationships/hyperlink" Target="http://www.foodnetworksolution.com/wiki/word/2974/flash-drier" TargetMode="External"/><Relationship Id="rId2" Type="http://schemas.openxmlformats.org/officeDocument/2006/relationships/hyperlink" Target="http://www.foodnetworksolution.com/wiki/word/0262/conveyor-%E0%B8%AD%E0%B8%B8%E0%B8%9B%E0%B8%81%E0%B8%A3%E0%B8%93%E0%B9%8C%E0%B8%A5%E0%B8%B3%E0%B9%80%E0%B8%A5%E0%B8%B5%E0%B8%A2%E0%B8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networksolution.com/wiki/word/0331/food-additive-%E0%B8%A7%E0%B8%B1%E0%B8%95%E0%B8%96%E0%B8%B8%E0%B9%80%E0%B8%88%E0%B8%B7%E0%B8%AD%E0%B8%9B%E0%B8%99%E0%B8%AD%E0%B8%B2%E0%B8%AB%E0%B8%B2%E0%B8%A3" TargetMode="External"/><Relationship Id="rId5" Type="http://schemas.openxmlformats.org/officeDocument/2006/relationships/hyperlink" Target="http://www.foodnetworksolution.com/wiki/word/0324/flour-%E0%B9%81%E0%B8%9B%E0%B9%89%E0%B8%87" TargetMode="External"/><Relationship Id="rId4" Type="http://schemas.openxmlformats.org/officeDocument/2006/relationships/hyperlink" Target="http://www.foodnetworksolution.com/wiki/word/0501/starch-%E0%B8%AA%E0%B8%95%E0%B8%B2%E0%B8%A3%E0%B9%8C%E0%B8%8B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eiphar.blogspot.com/search/label/Metal%20Detector%20Conveyor" TargetMode="External"/><Relationship Id="rId2" Type="http://schemas.openxmlformats.org/officeDocument/2006/relationships/hyperlink" Target="http://heiphar.blogspot.com/search/label/%E0%B9%80%E0%B8%84%E0%B8%A3%E0%B8%B7%E0%B9%88%E0%B8%AD%E0%B8%87%E0%B8%95%E0%B8%A3%E0%B8%A7%E0%B8%88%E0%B8%88%E0%B8%B1%E0%B8%9A%E0%B9%82%E0%B8%A5%E0%B8%AB%E0%B8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eiphar.blogspot.com/search/label/X-Lift" TargetMode="External"/><Relationship Id="rId2" Type="http://schemas.openxmlformats.org/officeDocument/2006/relationships/hyperlink" Target="http://heiphar.blogspot.com/search/label/%E0%B8%A5%E0%B8%B4%E0%B8%9F%E0%B8%97%E0%B9%8C%E0%B8%A2%E0%B8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heiphar.blogspot.com/search/label/%E0%B8%A5%E0%B8%B4%E0%B8%9F%E0%B8%97%E0%B9%8C%E0%B8%A2%E0%B8%81%E0%B9%81%E0%B8%9A%E0%B8%9A%E0%B8%95%E0%B8%B4%E0%B8%94%E0%B8%95%E0%B8%B1%E0%B9%89%E0%B8%87%E0%B8%81%E0%B8%B1%E0%B8%9A%E0%B8%9E%E0%B8%B7%E0%B9%89%E0%B8%9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600200"/>
            <a:ext cx="7702624" cy="3124944"/>
          </a:xfrm>
        </p:spPr>
        <p:txBody>
          <a:bodyPr>
            <a:noAutofit/>
          </a:bodyPr>
          <a:lstStyle/>
          <a:p>
            <a:r>
              <a:rPr lang="th-TH" sz="9600" b="1" dirty="0">
                <a:latin typeface="Cordia New" pitchFamily="34" charset="-34"/>
                <a:cs typeface="Cordia New" pitchFamily="34" charset="-34"/>
              </a:rPr>
              <a:t>สายพาน</a:t>
            </a:r>
            <a:r>
              <a:rPr lang="th-TH" sz="9600" b="1" dirty="0" smtClean="0">
                <a:latin typeface="Cordia New" pitchFamily="34" charset="-34"/>
                <a:cs typeface="Cordia New" pitchFamily="34" charset="-34"/>
              </a:rPr>
              <a:t>ลำเลียง</a:t>
            </a:r>
            <a:br>
              <a:rPr lang="th-TH" sz="96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96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Belt Conveyor)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54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357301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1.6. 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ระบบโซ่ลำเลียง 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Accumulator Conveyor (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แบบ 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ชั้น)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itchFamily="34" charset="-34"/>
                <a:cs typeface="Cordia New" pitchFamily="34" charset="-34"/>
              </a:rPr>
              <a:t>        ระบบโซ่ลำเลียง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Accumulator Conveyor (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แบบ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ชั้น</a:t>
            </a: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 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ใช้ในการลำเลียงเคลื่อนย้ายชิ้นงานจากจุดหนึ่งไปยังอีกจุดหนึ่งขับเคลื่อนด้วยโซ่ ลักษณะการทำงานจะลำเลียงชิ้นงานมาตามสายพานลำเลียง เมื่อมาถึงจุดสุดทางลำเลียงจะมี ชุดลำเลียงอีกหนึ่งชุด ทำหน้าที่ในการย้ายชิ้นงานจากชั้นบนลงมาชั้นล่าง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 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11" descr="ระบบโซ่ลำเลียง Accumulator Conveyor (แบบ 2 ชั้น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9" y="764704"/>
            <a:ext cx="2876917" cy="267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589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75856" y="1916832"/>
            <a:ext cx="5436592" cy="34506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1.7. 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ระบบโซ่ลำเลียง 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Automation </a:t>
            </a:r>
            <a:r>
              <a:rPr lang="en-US" b="1" dirty="0" smtClean="0">
                <a:latin typeface="Angsana New"/>
                <a:ea typeface="Times New Roman"/>
                <a:cs typeface="Cordia New"/>
              </a:rPr>
              <a:t>Conveyor(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แบบอัตโนมัติ)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b="1" dirty="0">
                <a:latin typeface="Calibri"/>
                <a:ea typeface="Times New Roman"/>
                <a:cs typeface="Angsana New"/>
              </a:rPr>
              <a:t>             </a:t>
            </a:r>
            <a:r>
              <a:rPr lang="th-TH" dirty="0">
                <a:latin typeface="Calibri"/>
                <a:ea typeface="Times New Roman"/>
                <a:cs typeface="Angsana New"/>
              </a:rPr>
              <a:t>ใช้ในการลำเลียงเคลื่อนย้ายชิ้นงานจากจุดหนึ่งไปยังอีกจุดหนึ่งขับเคลื่อนด้วยโซ่ ลักษณะการทำงานจะลำเลียงชิ้นงานมาตามสายพานลำเลียงและเคลื่อนย้ายชิ้นงาน</a:t>
            </a:r>
            <a:r>
              <a:rPr lang="th-TH" dirty="0" err="1">
                <a:latin typeface="Calibri"/>
                <a:ea typeface="Times New Roman"/>
                <a:cs typeface="Angsana New"/>
              </a:rPr>
              <a:t>ไปไลน์</a:t>
            </a:r>
            <a:r>
              <a:rPr lang="th-TH" dirty="0">
                <a:latin typeface="Calibri"/>
                <a:ea typeface="Times New Roman"/>
                <a:cs typeface="Angsana New"/>
              </a:rPr>
              <a:t>การผลิตอื่นแบบอัตโนมัติ... 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2" descr="ระบบโซ่ลำเลียง Automation Conveyor (แบบอัตโนมัติ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448272" cy="251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59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548680"/>
            <a:ext cx="7408333" cy="374441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750"/>
              </a:spcAft>
            </a:pPr>
            <a:r>
              <a:rPr lang="th-TH" sz="3600" b="1" dirty="0">
                <a:latin typeface="Angsana New"/>
                <a:ea typeface="Times New Roman"/>
                <a:cs typeface="Angsana New"/>
              </a:rPr>
              <a:t>2.อุปกรณ์ลำเลียงด้วยลม (</a:t>
            </a:r>
            <a:r>
              <a:rPr lang="en-US" sz="3600" b="1" dirty="0">
                <a:latin typeface="Angsana New"/>
                <a:ea typeface="Times New Roman"/>
                <a:cs typeface="Angsana New"/>
              </a:rPr>
              <a:t>pneumatic conveyor)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en-US" dirty="0">
                <a:latin typeface="Angsana New"/>
                <a:ea typeface="Times New Roman"/>
                <a:cs typeface="Angsana New"/>
              </a:rPr>
              <a:t>                    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เป็นอุปกรณ์ลำเลียง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2" tooltip="conveyor (อุปกรณ์ลำเลียง)"/>
              </a:rPr>
              <a:t>conveyor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ที่ใช้ขนถ่ายวัสดุที่มีมวลเบา</a:t>
            </a:r>
            <a:r>
              <a:rPr lang="en-US" dirty="0">
                <a:latin typeface="Angsana New"/>
                <a:ea typeface="Times New Roman"/>
                <a:cs typeface="Angsana New"/>
              </a:rPr>
              <a:t> 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และสามารถใช้ลมเป่าให้ลอยได้</a:t>
            </a:r>
            <a:r>
              <a:rPr lang="en-US" dirty="0">
                <a:latin typeface="Angsana New"/>
                <a:ea typeface="Times New Roman"/>
                <a:cs typeface="Angsana New"/>
              </a:rPr>
              <a:t> 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เช่น เมล็ดธัญพืช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3" tooltip="cereal grain (เมล็ดธัญพืช)"/>
              </a:rPr>
              <a:t>cereal grain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 </a:t>
            </a:r>
            <a:r>
              <a:rPr lang="th-TH" dirty="0" err="1">
                <a:latin typeface="Angsana New"/>
                <a:ea typeface="Times New Roman"/>
                <a:cs typeface="Angsana New"/>
              </a:rPr>
              <a:t>สตาร์ซ</a:t>
            </a:r>
            <a:r>
              <a:rPr lang="th-TH" dirty="0">
                <a:latin typeface="Angsana New"/>
                <a:ea typeface="Times New Roman"/>
                <a:cs typeface="Angsana New"/>
              </a:rPr>
              <a:t>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4" tooltip="starch (สตาร์ซ)"/>
              </a:rPr>
              <a:t>starch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แป้ง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5" tooltip="flour (แป้ง)"/>
              </a:rPr>
              <a:t>flour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 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อาหารสัตว์ วัตถุเจือปนอาหาร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6" tooltip="food additive (วัตถุเจือปนอาหาร)"/>
              </a:rPr>
              <a:t>food additive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วัสดุเคลื่อนที่ภายในท่อจึงสามารถลำเลียงขนถ่ายวัสดุได้ทั้งแนวดิ่ง แนวระดับ แนวราบ</a:t>
            </a:r>
            <a:r>
              <a:rPr lang="en-US" dirty="0">
                <a:latin typeface="Angsana New"/>
                <a:ea typeface="Times New Roman"/>
                <a:cs typeface="Angsana New"/>
              </a:rPr>
              <a:t> 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เอียงทำมุม หรือแนวโค้งได้ เหมาะสำหรับลำเลียงวัสดุในพื้นที่ที่ค่อนข้างจำกัด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th-TH" dirty="0">
                <a:latin typeface="Angsana New"/>
                <a:ea typeface="Times New Roman"/>
                <a:cs typeface="Angsana New"/>
              </a:rPr>
              <a:t>การลำเลียงด้วยลมใช้เพื่อลำเลียงในกระบวนการผลิต เช่น การทำแห้งด้วยลม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7" tooltip="flash drier"/>
              </a:rPr>
              <a:t>flash drier</a:t>
            </a:r>
            <a:r>
              <a:rPr lang="en-US" dirty="0">
                <a:latin typeface="Angsana New"/>
                <a:ea typeface="Times New Roman"/>
                <a:cs typeface="Angsana New"/>
              </a:rPr>
              <a:t> 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หรือ </a:t>
            </a:r>
            <a:r>
              <a:rPr lang="en-US" dirty="0">
                <a:latin typeface="Angsana New"/>
                <a:ea typeface="Times New Roman"/>
                <a:cs typeface="Angsana New"/>
              </a:rPr>
              <a:t>pneumatic drier)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หรือการลำเลียงเข้า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loading)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เพื่อการถ่ายออก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unloading)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จากรถบรรทุก ไซโล (</a:t>
            </a:r>
            <a:r>
              <a:rPr lang="en-US" dirty="0">
                <a:solidFill>
                  <a:srgbClr val="0000FF"/>
                </a:solidFill>
                <a:latin typeface="Angsana New"/>
                <a:ea typeface="Times New Roman"/>
                <a:cs typeface="Angsana New"/>
                <a:hlinkClick r:id="rId8" tooltip="silo (ไซโล)"/>
              </a:rPr>
              <a:t>silo</a:t>
            </a:r>
            <a:r>
              <a:rPr lang="en-US" dirty="0">
                <a:latin typeface="Angsana New"/>
                <a:ea typeface="Times New Roman"/>
                <a:cs typeface="Angsana New"/>
              </a:rPr>
              <a:t>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หรือไซโคลน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th-TH" dirty="0">
                <a:latin typeface="Angsana New"/>
                <a:ea typeface="Times New Roman"/>
                <a:cs typeface="Angsana New"/>
              </a:rPr>
              <a:t>อุปกรณ์ลำเลียงด้วยลม มี </a:t>
            </a:r>
            <a:r>
              <a:rPr lang="en-US" dirty="0">
                <a:latin typeface="Angsana New"/>
                <a:ea typeface="Times New Roman"/>
                <a:cs typeface="Angsana New"/>
              </a:rPr>
              <a:t>2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วิธีหลัก คือ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en-US" dirty="0">
                <a:latin typeface="Angsana New"/>
                <a:ea typeface="Times New Roman"/>
                <a:cs typeface="Angsana New"/>
              </a:rPr>
              <a:t>              2.1.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ระบบมีความดันเป็นบวก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positive pressure)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เป็นการลำเลียงแบบใช้ลมเป่า หรือ เรียกว่า การลำเลียงด้วยความดัน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pressure conveying)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สามารถลำเลียงได้ในระยะทางไกล</a:t>
            </a:r>
            <a:endParaRPr lang="en-US" sz="2000" dirty="0">
              <a:latin typeface="Angsana New"/>
              <a:ea typeface="Times New Roman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13" descr="pneumatic conveyo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1" y="4365104"/>
            <a:ext cx="5565775" cy="169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956731" y="3861048"/>
            <a:ext cx="7408333" cy="3450696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en-US" dirty="0">
                <a:latin typeface="Angsana New"/>
                <a:ea typeface="Times New Roman"/>
                <a:cs typeface="Angsana New"/>
              </a:rPr>
              <a:t>2.2.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ระบบมีความดันเป็นลบ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negative pressure)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เป็นการลำเลียงโดยใช้ลมดูด</a:t>
            </a:r>
            <a:r>
              <a:rPr lang="en-US" dirty="0">
                <a:latin typeface="Angsana New"/>
                <a:ea typeface="Times New Roman"/>
                <a:cs typeface="Angsana New"/>
              </a:rPr>
              <a:t> (suction conveying)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หรือที่เรียกว่า การลำเลียงด้วยสุญญากาศ (</a:t>
            </a:r>
            <a:r>
              <a:rPr lang="en-US" dirty="0">
                <a:latin typeface="Angsana New"/>
                <a:ea typeface="Times New Roman"/>
                <a:cs typeface="Angsana New"/>
              </a:rPr>
              <a:t>vacuum conveying)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ลำเลียงได้ในระยะทางสั้นกว่าแบบความดันเป็นบวก มีข้อดีคือ ไม่มีการรั่ว หรือฟุ้งกระจายออกจากระบบ เหมาะกับระบบที่ต้องการความสะอาดสูงหรืออาจใช้ทั้งสองระบบร่วมกัน</a:t>
            </a:r>
            <a:endParaRPr lang="en-US" sz="2000" dirty="0">
              <a:latin typeface="Angsana New"/>
              <a:ea typeface="Times New Roman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16" y="1196752"/>
            <a:ext cx="6069965" cy="23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6" y="2348880"/>
            <a:ext cx="7408333" cy="40987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400"/>
              </a:lnSpc>
              <a:spcBef>
                <a:spcPts val="375"/>
              </a:spcBef>
              <a:spcAft>
                <a:spcPts val="375"/>
              </a:spcAft>
            </a:pPr>
            <a:r>
              <a:rPr lang="th-TH" sz="3600" b="1" kern="1800" dirty="0">
                <a:solidFill>
                  <a:srgbClr val="0070C0"/>
                </a:solidFill>
                <a:latin typeface="Helvetica"/>
                <a:ea typeface="Times New Roman"/>
                <a:cs typeface="Angsana New"/>
              </a:rPr>
              <a:t>3.สายพานลำเลียงแม่เหล็ก</a:t>
            </a:r>
            <a:endParaRPr lang="en-US" sz="1600" dirty="0">
              <a:solidFill>
                <a:srgbClr val="0070C0"/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th-TH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        เหมาะสำหรับการขนถ่ายก้อนเหล็กและอนุภาค เช่น</a:t>
            </a:r>
            <a:r>
              <a:rPr lang="th-TH" dirty="0" err="1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เกล็ก</a:t>
            </a:r>
            <a:r>
              <a:rPr lang="th-TH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เหล็กและเหล็กหล่อสั้นๆ</a:t>
            </a:r>
            <a:endParaRPr lang="en-US" sz="1600" dirty="0">
              <a:solidFill>
                <a:srgbClr val="0070C0"/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375"/>
              </a:spcAft>
            </a:pPr>
            <a:r>
              <a:rPr lang="th-TH" b="1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สายพานลำเลียงเกล็ดโลหะ</a:t>
            </a:r>
            <a:r>
              <a:rPr lang="th-TH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แบบ </a:t>
            </a:r>
            <a:r>
              <a:rPr lang="en-US" dirty="0">
                <a:solidFill>
                  <a:srgbClr val="0070C0"/>
                </a:solidFill>
                <a:latin typeface="Angsana New"/>
                <a:ea typeface="Times New Roman"/>
                <a:cs typeface="Cordia New"/>
              </a:rPr>
              <a:t>TL2M </a:t>
            </a:r>
            <a:r>
              <a:rPr lang="th-TH" dirty="0">
                <a:solidFill>
                  <a:srgbClr val="0070C0"/>
                </a:solidFill>
                <a:latin typeface="Angsana New"/>
                <a:ea typeface="Times New Roman"/>
                <a:cs typeface="Cordia New"/>
              </a:rPr>
              <a:t>เป็นสายพานลำเลียงโลหะที่ได้รับการออกแบบมาภายใต้แนวคิดจากประสบการณ์หลายปีในการออกแบบและการผลิตและการบริการของสายพานแบบบานพับ</a:t>
            </a:r>
            <a:r>
              <a:rPr lang="en-US" dirty="0">
                <a:solidFill>
                  <a:srgbClr val="0070C0"/>
                </a:solidFill>
                <a:latin typeface="Angsana New"/>
                <a:ea typeface="Times New Roman"/>
                <a:cs typeface="Cordia New"/>
              </a:rPr>
              <a:t> </a:t>
            </a:r>
            <a:r>
              <a:rPr lang="th-TH" dirty="0">
                <a:solidFill>
                  <a:srgbClr val="0070C0"/>
                </a:solidFill>
                <a:latin typeface="Angsana New"/>
                <a:ea typeface="Times New Roman"/>
                <a:cs typeface="Cordia New"/>
              </a:rPr>
              <a:t>จุดมุ่งหมายของเราคือการออกแบบสายพานลำเลียงแม่เหล็กที่มีอายุการใช้งานสูงสุดและความต้องการการซ่อมบำรุงน้อยที่สุด สายพานลำเลียงอยู่บนพื้นฐานของการออกแบบเป็นโมดูล และสามารถปรับให้เหมาะสมกับเครื่องมือเครื่องใดๆ</a:t>
            </a:r>
            <a:endParaRPr lang="en-US" sz="1600" dirty="0">
              <a:solidFill>
                <a:srgbClr val="0070C0"/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สายพานลำเลียงแม่เหล็กเหมาะสำหรับก้อนโลหะเหล็กที่ละเอียดและอนุภาคเหล็ก เช่นเกล็ดเหล็กและเหล็กหล่อ อาจจะใช้สายพานลำเลียงเป็นตัวกรองหยาบของสารหล่อเย็น แม่เหล็กถาวรที่แข็งแกร่งจำนวนมากจะถูกลำเลียงโดยโซ่ไร้ปลายสองโซ่ทางด้านล่างของ</a:t>
            </a:r>
            <a:r>
              <a:rPr lang="th-TH" dirty="0" err="1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ผิวสเตนเลส</a:t>
            </a:r>
            <a:r>
              <a:rPr lang="th-TH" dirty="0">
                <a:solidFill>
                  <a:srgbClr val="0070C0"/>
                </a:solidFill>
                <a:latin typeface="Calibri"/>
                <a:ea typeface="Times New Roman"/>
                <a:cs typeface="Angsana New"/>
              </a:rPr>
              <a:t> และ ก้อนโลหะหรือชิ้นส่วนถูกลำเลียงด้วยสนามแม่เหล็ก</a:t>
            </a:r>
            <a:endParaRPr lang="en-US" sz="1600" dirty="0">
              <a:solidFill>
                <a:srgbClr val="0070C0"/>
              </a:solidFill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http://www.nederman.co.th/~/media/Products/Material%20handling%20and%20separation/Conveyors/Magnetic_Convey.ashx?mw=46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4990"/>
          <a:stretch/>
        </p:blipFill>
        <p:spPr bwMode="auto">
          <a:xfrm>
            <a:off x="5148064" y="476672"/>
            <a:ext cx="302433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68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419872" y="764704"/>
            <a:ext cx="5436592" cy="47853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atin typeface="Calibri"/>
                <a:ea typeface="Times New Roman"/>
                <a:cs typeface="Angsana New"/>
              </a:rPr>
              <a:t>4.อุปกรณ์ลำเลียงแบบค้นหาหรือตรวจจับ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th-TH" dirty="0">
                <a:latin typeface="Calibri"/>
                <a:ea typeface="Times New Roman"/>
                <a:cs typeface="Angsana New"/>
              </a:rPr>
              <a:t>               เครื่องตรวจจับโลหะแบบสายพานลำเลียง ( </a:t>
            </a:r>
            <a:r>
              <a:rPr lang="en-US" dirty="0">
                <a:latin typeface="Angsana New"/>
                <a:ea typeface="Times New Roman"/>
                <a:cs typeface="Cordia New"/>
              </a:rPr>
              <a:t>Metal Detector Conveyor )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เป็นเครื่องตรวจจับโลหะ ในการตรวจหาสิ่งแปลกปลอมประเภทโลหะ มีประสิทธิภาพสูง เหมาะสำหรับโรงงานอุตสาหกรรมทุกประเภท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               </a:t>
            </a:r>
            <a:r>
              <a:rPr lang="th-TH" dirty="0">
                <a:latin typeface="Calibri"/>
                <a:ea typeface="Times New Roman"/>
                <a:cs typeface="Angsana New"/>
                <a:hlinkClick r:id="rId2"/>
              </a:rPr>
              <a:t>เครื่องตรวจจับโลหะ</a:t>
            </a:r>
            <a:r>
              <a:rPr lang="th-TH" dirty="0">
                <a:latin typeface="Calibri"/>
                <a:ea typeface="Times New Roman"/>
                <a:cs typeface="Angsana New"/>
              </a:rPr>
              <a:t>แบบสายพานลำเลียง (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</a:t>
            </a:r>
            <a:r>
              <a:rPr lang="en-US" dirty="0">
                <a:latin typeface="Angsana New"/>
                <a:ea typeface="Times New Roman"/>
                <a:cs typeface="Cordia New"/>
                <a:hlinkClick r:id="rId3"/>
              </a:rPr>
              <a:t>Metal Detector Conveyor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)  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ทำหน้าที่ในการตรวจจับหาสิ่งแปลกปลอมประเภทโลหะ เพื่อให้ชิ้นงานหรือสินค้าที่ต้องการความปลอดภัยสูง ไม่มีสิ่งแปลกปลอมติดไปกับชิ้นงานหรือสินค้าได้ เครื่องตรวจจับโลหะแบบสายพานลำเลียง มีประสิทธิภาพสูงในการตรวจจับโลหะ โดยมีอุปกรณ์และวิธีการในการแยกสินค้าที่มีโลหะปนเปื้อนหลายแบบ เช่น ปุ่มกดหยุดสายพานลำเลียง</a:t>
            </a:r>
            <a:r>
              <a:rPr lang="en-US" dirty="0">
                <a:latin typeface="Angsana New"/>
                <a:ea typeface="Times New Roman"/>
                <a:cs typeface="Cordia New"/>
              </a:rPr>
              <a:t>,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ร้องเตือน</a:t>
            </a:r>
            <a:r>
              <a:rPr lang="en-US" dirty="0">
                <a:latin typeface="Angsana New"/>
                <a:ea typeface="Times New Roman"/>
                <a:cs typeface="Cordia New"/>
              </a:rPr>
              <a:t>,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หยุดเครื่อง</a:t>
            </a:r>
            <a:r>
              <a:rPr lang="en-US" dirty="0">
                <a:latin typeface="Angsana New"/>
                <a:ea typeface="Times New Roman"/>
                <a:cs typeface="Cordia New"/>
              </a:rPr>
              <a:t>,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สัญญาณเตือน เป็นต้น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6" descr="เครื่องตรวจจับโลหะแบบสายพานลำเลียง ( Metal Detector Conveyor 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4" y="2060848"/>
            <a:ext cx="2750835" cy="271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052736"/>
            <a:ext cx="5184576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>
                <a:latin typeface="Calibri"/>
                <a:ea typeface="Times New Roman"/>
                <a:cs typeface="Angsana New"/>
              </a:rPr>
              <a:t>อุปกรณ์ลำเลียงแบบแนวดิ่งหรือ</a:t>
            </a:r>
            <a:r>
              <a:rPr lang="th-TH" sz="3200" b="1" dirty="0">
                <a:latin typeface="Calibri"/>
                <a:ea typeface="Calibri"/>
                <a:cs typeface="Angsana New"/>
              </a:rPr>
              <a:t>กระพ้อลำเลียง (</a:t>
            </a:r>
            <a:r>
              <a:rPr lang="en-US" sz="3200" b="1" dirty="0">
                <a:latin typeface="Angsana New"/>
                <a:ea typeface="Calibri"/>
                <a:cs typeface="Cordia New"/>
              </a:rPr>
              <a:t>Bucket Elevator)</a:t>
            </a:r>
            <a:r>
              <a:rPr lang="en-US" dirty="0">
                <a:latin typeface="Angsana New"/>
                <a:ea typeface="Calibri"/>
                <a:cs typeface="Cordia New"/>
              </a:rPr>
              <a:t> </a:t>
            </a:r>
            <a:endParaRPr lang="en-US" sz="14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Calibri"/>
                <a:ea typeface="Calibri"/>
                <a:cs typeface="Angsana New"/>
              </a:rPr>
              <a:t>คือ เครื่องมือในการขนถ่ายวัสดุปริมาณมวล</a:t>
            </a:r>
            <a:r>
              <a:rPr lang="en-US" dirty="0">
                <a:latin typeface="Angsana New"/>
                <a:ea typeface="Calibri"/>
                <a:cs typeface="Cordia New"/>
              </a:rPr>
              <a:t> (Bulk Material) </a:t>
            </a:r>
            <a:r>
              <a:rPr lang="th-TH" dirty="0">
                <a:latin typeface="Angsana New"/>
                <a:ea typeface="Calibri"/>
                <a:cs typeface="Cordia New"/>
              </a:rPr>
              <a:t>ในทิศทางเดียว</a:t>
            </a:r>
            <a:r>
              <a:rPr lang="en-US" dirty="0">
                <a:latin typeface="Angsana New"/>
                <a:ea typeface="Calibri"/>
                <a:cs typeface="Cordia New"/>
              </a:rPr>
              <a:t> (One way) </a:t>
            </a:r>
            <a:r>
              <a:rPr lang="th-TH" dirty="0">
                <a:latin typeface="Angsana New"/>
                <a:ea typeface="Calibri"/>
                <a:cs typeface="Cordia New"/>
              </a:rPr>
              <a:t>อย่างต่อเนื่องในแนวเอียง</a:t>
            </a:r>
            <a:r>
              <a:rPr lang="en-US" dirty="0">
                <a:latin typeface="Angsana New"/>
                <a:ea typeface="Calibri"/>
                <a:cs typeface="Cordia New"/>
              </a:rPr>
              <a:t>(Incline)</a:t>
            </a:r>
            <a:r>
              <a:rPr lang="th-TH" dirty="0">
                <a:latin typeface="Angsana New"/>
                <a:ea typeface="Calibri"/>
                <a:cs typeface="Cordia New"/>
              </a:rPr>
              <a:t>หรือในแนวดิ่ง</a:t>
            </a:r>
            <a:r>
              <a:rPr lang="en-US" dirty="0">
                <a:latin typeface="Angsana New"/>
                <a:ea typeface="Calibri"/>
                <a:cs typeface="Cordia New"/>
              </a:rPr>
              <a:t>(vertical)  </a:t>
            </a:r>
            <a:r>
              <a:rPr lang="th-TH" dirty="0">
                <a:latin typeface="Angsana New"/>
                <a:ea typeface="Calibri"/>
                <a:cs typeface="Cordia New"/>
              </a:rPr>
              <a:t>กระพ้อลำเลียง (</a:t>
            </a:r>
            <a:r>
              <a:rPr lang="en-US" dirty="0">
                <a:latin typeface="Angsana New"/>
                <a:ea typeface="Calibri"/>
                <a:cs typeface="Cordia New"/>
              </a:rPr>
              <a:t>Bucket Elevator) </a:t>
            </a:r>
            <a:r>
              <a:rPr lang="th-TH" dirty="0">
                <a:latin typeface="Angsana New"/>
                <a:ea typeface="Calibri"/>
                <a:cs typeface="Cordia New"/>
              </a:rPr>
              <a:t>ใช้โซ่(</a:t>
            </a:r>
            <a:r>
              <a:rPr lang="en-US" dirty="0">
                <a:latin typeface="Angsana New"/>
                <a:ea typeface="Calibri"/>
                <a:cs typeface="Cordia New"/>
              </a:rPr>
              <a:t>Chain) </a:t>
            </a:r>
            <a:r>
              <a:rPr lang="th-TH" dirty="0">
                <a:latin typeface="Angsana New"/>
                <a:ea typeface="Calibri"/>
                <a:cs typeface="Cordia New"/>
              </a:rPr>
              <a:t>หรือสายพาน</a:t>
            </a:r>
            <a:r>
              <a:rPr lang="en-US" dirty="0">
                <a:latin typeface="Angsana New"/>
                <a:ea typeface="Calibri"/>
                <a:cs typeface="Cordia New"/>
              </a:rPr>
              <a:t>(Belt) </a:t>
            </a:r>
            <a:r>
              <a:rPr lang="th-TH" dirty="0">
                <a:latin typeface="Angsana New"/>
                <a:ea typeface="Calibri"/>
                <a:cs typeface="Cordia New"/>
              </a:rPr>
              <a:t>เป็นตัวกลาง</a:t>
            </a:r>
            <a:r>
              <a:rPr lang="en-US" dirty="0">
                <a:latin typeface="Angsana New"/>
                <a:ea typeface="Calibri"/>
                <a:cs typeface="Cordia New"/>
              </a:rPr>
              <a:t>(Medium) </a:t>
            </a:r>
            <a:r>
              <a:rPr lang="th-TH" dirty="0">
                <a:latin typeface="Angsana New"/>
                <a:ea typeface="Calibri"/>
                <a:cs typeface="Cordia New"/>
              </a:rPr>
              <a:t>ในการลำเลียงลูกกระพ้อ</a:t>
            </a:r>
            <a:r>
              <a:rPr lang="en-US" dirty="0">
                <a:latin typeface="Angsana New"/>
                <a:ea typeface="Calibri"/>
                <a:cs typeface="Cordia New"/>
              </a:rPr>
              <a:t> (Bucket) </a:t>
            </a:r>
            <a:r>
              <a:rPr lang="th-TH" dirty="0">
                <a:latin typeface="Angsana New"/>
                <a:ea typeface="Calibri"/>
                <a:cs typeface="Cordia New"/>
              </a:rPr>
              <a:t>ที่ยึดติดกับโซ่ (</a:t>
            </a:r>
            <a:r>
              <a:rPr lang="en-US" dirty="0">
                <a:latin typeface="Angsana New"/>
                <a:ea typeface="Calibri"/>
                <a:cs typeface="Cordia New"/>
              </a:rPr>
              <a:t>Chain)</a:t>
            </a:r>
            <a:r>
              <a:rPr lang="th-TH" dirty="0">
                <a:latin typeface="Angsana New"/>
                <a:ea typeface="Calibri"/>
                <a:cs typeface="Cordia New"/>
              </a:rPr>
              <a:t>หรือสายพาน(</a:t>
            </a:r>
            <a:r>
              <a:rPr lang="en-US" dirty="0">
                <a:latin typeface="Angsana New"/>
                <a:ea typeface="Calibri"/>
                <a:cs typeface="Cordia New"/>
              </a:rPr>
              <a:t>Belt) </a:t>
            </a:r>
            <a:r>
              <a:rPr lang="th-TH" dirty="0">
                <a:latin typeface="Angsana New"/>
                <a:ea typeface="Calibri"/>
                <a:cs typeface="Cordia New"/>
              </a:rPr>
              <a:t>โดยลำเลียงจากส่วนล่าง</a:t>
            </a:r>
            <a:r>
              <a:rPr lang="en-US" dirty="0">
                <a:latin typeface="Angsana New"/>
                <a:ea typeface="Calibri"/>
                <a:cs typeface="Cordia New"/>
              </a:rPr>
              <a:t> (Boot) </a:t>
            </a:r>
            <a:r>
              <a:rPr lang="th-TH" dirty="0">
                <a:latin typeface="Angsana New"/>
                <a:ea typeface="Calibri"/>
                <a:cs typeface="Cordia New"/>
              </a:rPr>
              <a:t>ของต้นกระพ้อไปยังส่วนหัว</a:t>
            </a:r>
            <a:r>
              <a:rPr lang="en-US" dirty="0">
                <a:latin typeface="Angsana New"/>
                <a:ea typeface="Calibri"/>
                <a:cs typeface="Cordia New"/>
              </a:rPr>
              <a:t>(Head)</a:t>
            </a:r>
            <a:r>
              <a:rPr lang="th-TH" dirty="0">
                <a:latin typeface="Angsana New"/>
                <a:ea typeface="Calibri"/>
                <a:cs typeface="Cordia New"/>
              </a:rPr>
              <a:t>ที่เป็นตำแหน่งจ่าย</a:t>
            </a:r>
            <a:r>
              <a:rPr lang="en-US" dirty="0">
                <a:latin typeface="Angsana New"/>
                <a:ea typeface="Calibri"/>
                <a:cs typeface="Cordia New"/>
              </a:rPr>
              <a:t>(Discharge) </a:t>
            </a:r>
            <a:r>
              <a:rPr lang="th-TH" dirty="0">
                <a:latin typeface="Angsana New"/>
                <a:ea typeface="Calibri"/>
                <a:cs typeface="Cordia New"/>
              </a:rPr>
              <a:t>วัสดุ</a:t>
            </a:r>
            <a:endParaRPr lang="en-US" sz="14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11111"/>
                </a:solidFill>
                <a:latin typeface="Angsana New"/>
                <a:ea typeface="Times New Roman"/>
                <a:cs typeface="Cordia New"/>
              </a:rPr>
              <a:t> </a:t>
            </a:r>
            <a:endParaRPr lang="en-US" sz="14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4" descr="http://www.conveyorguide.co.th/images/introc_1378713085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8225"/>
            <a:ext cx="2063115" cy="473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628800"/>
            <a:ext cx="4924069" cy="40653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</a:pPr>
            <a:r>
              <a:rPr lang="th-TH" dirty="0" err="1">
                <a:solidFill>
                  <a:srgbClr val="4F81BD"/>
                </a:solidFill>
                <a:latin typeface="Cambria"/>
                <a:ea typeface="Times New Roman"/>
                <a:cs typeface="Angsana New"/>
              </a:rPr>
              <a:t>ลิฟท์</a:t>
            </a:r>
            <a:r>
              <a:rPr lang="th-TH" dirty="0">
                <a:solidFill>
                  <a:srgbClr val="4F81BD"/>
                </a:solidFill>
                <a:latin typeface="Cambria"/>
                <a:ea typeface="Times New Roman"/>
                <a:cs typeface="Angsana New"/>
              </a:rPr>
              <a:t>ยกลำเลียง </a:t>
            </a:r>
            <a:r>
              <a:rPr lang="en-US" dirty="0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X-Lift (</a:t>
            </a:r>
            <a:r>
              <a:rPr lang="th-TH" dirty="0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แบบตัว </a:t>
            </a:r>
            <a:r>
              <a:rPr lang="en-US" dirty="0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X) </a:t>
            </a:r>
            <a:r>
              <a:rPr lang="th-TH" dirty="0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ใช้ในการขนย้ายสินค้าหรือวัสดุจากที่ต่ำขึ้นสู่ที่สูงในแนวดิ่ง ทำงานด้วยไฮโดร</a:t>
            </a:r>
            <a:r>
              <a:rPr lang="th-TH" dirty="0" err="1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ลิค</a:t>
            </a:r>
            <a:r>
              <a:rPr lang="th-TH" dirty="0">
                <a:solidFill>
                  <a:srgbClr val="4F81BD"/>
                </a:solidFill>
                <a:latin typeface="Angsana New"/>
                <a:ea typeface="Times New Roman"/>
                <a:cs typeface="Angsana New"/>
              </a:rPr>
              <a:t>ในการยกตัวขึ้น เหมาะสำหรับโรงงาน        อุตสาหกรรมขนย้ายทุกประเภท</a:t>
            </a:r>
            <a:endParaRPr lang="en-US" sz="2000" b="1" dirty="0">
              <a:solidFill>
                <a:srgbClr val="4F81BD"/>
              </a:solidFill>
              <a:latin typeface="Cambria"/>
              <a:ea typeface="Times New Roman"/>
              <a:cs typeface="Angsan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dirty="0" smtClean="0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2"/>
              </a:rPr>
              <a:t>            </a:t>
            </a:r>
            <a:r>
              <a:rPr lang="th-TH" dirty="0" err="1" smtClean="0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2"/>
              </a:rPr>
              <a:t>ลิฟท์</a:t>
            </a:r>
            <a:r>
              <a:rPr lang="th-TH" dirty="0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2"/>
              </a:rPr>
              <a:t>ยก</a:t>
            </a:r>
            <a:r>
              <a:rPr lang="th-TH" dirty="0">
                <a:latin typeface="Calibri"/>
                <a:ea typeface="Calibri"/>
                <a:cs typeface="Angsana New"/>
              </a:rPr>
              <a:t>ลำเลียง</a:t>
            </a:r>
            <a:r>
              <a:rPr lang="en-US" dirty="0">
                <a:latin typeface="Angsana New"/>
                <a:ea typeface="Calibri"/>
                <a:cs typeface="Cordia New"/>
              </a:rPr>
              <a:t> </a:t>
            </a:r>
            <a:r>
              <a:rPr lang="en-US" u="sng" dirty="0">
                <a:solidFill>
                  <a:srgbClr val="0000FF"/>
                </a:solidFill>
                <a:latin typeface="Angsana New"/>
                <a:ea typeface="Calibri"/>
                <a:cs typeface="Cordia New"/>
                <a:hlinkClick r:id="rId3"/>
              </a:rPr>
              <a:t>X-Lift</a:t>
            </a:r>
            <a:r>
              <a:rPr lang="en-US" dirty="0">
                <a:latin typeface="Angsana New"/>
                <a:ea typeface="Calibri"/>
                <a:cs typeface="Cordia New"/>
              </a:rPr>
              <a:t> (</a:t>
            </a:r>
            <a:r>
              <a:rPr lang="th-TH" dirty="0">
                <a:latin typeface="Angsana New"/>
                <a:ea typeface="Calibri"/>
                <a:cs typeface="Cordia New"/>
              </a:rPr>
              <a:t>แบบตัว </a:t>
            </a:r>
            <a:r>
              <a:rPr lang="en-US" dirty="0">
                <a:latin typeface="Angsana New"/>
                <a:ea typeface="Calibri"/>
                <a:cs typeface="Cordia New"/>
              </a:rPr>
              <a:t>X) </a:t>
            </a:r>
            <a:r>
              <a:rPr lang="th-TH" dirty="0" err="1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4"/>
              </a:rPr>
              <a:t>ลิฟท์</a:t>
            </a:r>
            <a:r>
              <a:rPr lang="th-TH" dirty="0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4"/>
              </a:rPr>
              <a:t>ยกแบบติดตั้งกับ</a:t>
            </a:r>
            <a:r>
              <a:rPr lang="th-TH" u="sng" dirty="0">
                <a:solidFill>
                  <a:srgbClr val="0000FF"/>
                </a:solidFill>
                <a:latin typeface="Calibri"/>
                <a:ea typeface="Calibri"/>
                <a:cs typeface="Angsana New"/>
                <a:hlinkClick r:id="rId4"/>
              </a:rPr>
              <a:t>พื้น</a:t>
            </a:r>
            <a:r>
              <a:rPr lang="en-US" dirty="0">
                <a:latin typeface="Angsana New"/>
                <a:ea typeface="Calibri"/>
                <a:cs typeface="Cordia New"/>
              </a:rPr>
              <a:t> </a:t>
            </a:r>
            <a:r>
              <a:rPr lang="th-TH" dirty="0">
                <a:latin typeface="Calibri"/>
                <a:ea typeface="Calibri"/>
                <a:cs typeface="Angsana New"/>
              </a:rPr>
              <a:t>ใช้ในการขนย้ายสินค้าหรือวัสดุจากที่ต่ำขึ้นสู่ที่สูงในแนวดิ่ง รูปแบบการขนย้ายหลังจากสินค้าหรือวัสดุเคลื่อนมาวางบน</a:t>
            </a:r>
            <a:r>
              <a:rPr lang="th-TH" dirty="0" err="1">
                <a:latin typeface="Calibri"/>
                <a:ea typeface="Calibri"/>
                <a:cs typeface="Angsana New"/>
              </a:rPr>
              <a:t>ลิฟท์</a:t>
            </a:r>
            <a:r>
              <a:rPr lang="th-TH" dirty="0">
                <a:latin typeface="Calibri"/>
                <a:ea typeface="Calibri"/>
                <a:cs typeface="Angsana New"/>
              </a:rPr>
              <a:t>ยก ใช้ไฮโดร</a:t>
            </a:r>
            <a:r>
              <a:rPr lang="th-TH" dirty="0" err="1">
                <a:latin typeface="Calibri"/>
                <a:ea typeface="Calibri"/>
                <a:cs typeface="Angsana New"/>
              </a:rPr>
              <a:t>ลิค</a:t>
            </a:r>
            <a:r>
              <a:rPr lang="th-TH" dirty="0">
                <a:latin typeface="Calibri"/>
                <a:ea typeface="Calibri"/>
                <a:cs typeface="Angsana New"/>
              </a:rPr>
              <a:t>ทำการดันให้</a:t>
            </a:r>
            <a:r>
              <a:rPr lang="th-TH" dirty="0" err="1">
                <a:latin typeface="Calibri"/>
                <a:ea typeface="Calibri"/>
                <a:cs typeface="Angsana New"/>
              </a:rPr>
              <a:t>ลิฟท์</a:t>
            </a:r>
            <a:r>
              <a:rPr lang="th-TH" dirty="0">
                <a:latin typeface="Calibri"/>
                <a:ea typeface="Calibri"/>
                <a:cs typeface="Angsana New"/>
              </a:rPr>
              <a:t>ยกตัวขึ้นจะมี</a:t>
            </a:r>
            <a:r>
              <a:rPr lang="th-TH" dirty="0" err="1">
                <a:latin typeface="Calibri"/>
                <a:ea typeface="Calibri"/>
                <a:cs typeface="Angsana New"/>
              </a:rPr>
              <a:t>ลักษ</a:t>
            </a:r>
            <a:r>
              <a:rPr lang="th-TH" dirty="0">
                <a:latin typeface="Calibri"/>
                <a:ea typeface="Calibri"/>
                <a:cs typeface="Angsana New"/>
              </a:rPr>
              <a:t>ระคล้ายตัว </a:t>
            </a:r>
            <a:r>
              <a:rPr lang="en-US" dirty="0">
                <a:latin typeface="Angsana New"/>
                <a:ea typeface="Calibri"/>
                <a:cs typeface="Cordia New"/>
              </a:rPr>
              <a:t>X </a:t>
            </a:r>
            <a:r>
              <a:rPr lang="th-TH" dirty="0">
                <a:latin typeface="Angsana New"/>
                <a:ea typeface="Calibri"/>
                <a:cs typeface="Cordia New"/>
              </a:rPr>
              <a:t>และ</a:t>
            </a:r>
            <a:r>
              <a:rPr lang="th-TH" dirty="0" err="1">
                <a:latin typeface="Angsana New"/>
                <a:ea typeface="Calibri"/>
                <a:cs typeface="Cordia New"/>
              </a:rPr>
              <a:t>ลิฟท์</a:t>
            </a:r>
            <a:r>
              <a:rPr lang="th-TH" dirty="0">
                <a:latin typeface="Angsana New"/>
                <a:ea typeface="Calibri"/>
                <a:cs typeface="Cordia New"/>
              </a:rPr>
              <a:t>ยกลำเลียงสามารถใช้สกรู</a:t>
            </a:r>
            <a:r>
              <a:rPr lang="th-TH" dirty="0" err="1">
                <a:latin typeface="Angsana New"/>
                <a:ea typeface="Calibri"/>
                <a:cs typeface="Cordia New"/>
              </a:rPr>
              <a:t>แจ็ค</a:t>
            </a:r>
            <a:r>
              <a:rPr lang="th-TH" dirty="0">
                <a:latin typeface="Angsana New"/>
                <a:ea typeface="Calibri"/>
                <a:cs typeface="Cordia New"/>
              </a:rPr>
              <a:t> (</a:t>
            </a:r>
            <a:r>
              <a:rPr lang="en-US" dirty="0">
                <a:latin typeface="Angsana New"/>
                <a:ea typeface="Calibri"/>
                <a:cs typeface="Cordia New"/>
              </a:rPr>
              <a:t>Screw Jack) </a:t>
            </a:r>
            <a:r>
              <a:rPr lang="th-TH" dirty="0">
                <a:latin typeface="Angsana New"/>
                <a:ea typeface="Calibri"/>
                <a:cs typeface="Cordia New"/>
              </a:rPr>
              <a:t>เป็นตัวยกให้</a:t>
            </a:r>
            <a:r>
              <a:rPr lang="th-TH" dirty="0" err="1">
                <a:latin typeface="Angsana New"/>
                <a:ea typeface="Calibri"/>
                <a:cs typeface="Cordia New"/>
              </a:rPr>
              <a:t>ลิฟท์</a:t>
            </a:r>
            <a:r>
              <a:rPr lang="th-TH" dirty="0">
                <a:latin typeface="Angsana New"/>
                <a:ea typeface="Calibri"/>
                <a:cs typeface="Cordia New"/>
              </a:rPr>
              <a:t>ยกตัวได้ สามารถรับน้ำหนัก</a:t>
            </a:r>
            <a:r>
              <a:rPr lang="th-TH" dirty="0" err="1">
                <a:latin typeface="Angsana New"/>
                <a:ea typeface="Calibri"/>
                <a:cs typeface="Cordia New"/>
              </a:rPr>
              <a:t>ได้มาก</a:t>
            </a:r>
            <a:r>
              <a:rPr lang="th-TH" dirty="0">
                <a:latin typeface="Angsana New"/>
                <a:ea typeface="Calibri"/>
                <a:cs typeface="Cordia New"/>
              </a:rPr>
              <a:t> เหมาะสำหรับงานที่ต้องขนย้ายขึ้นที่สูง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 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ngsana New"/>
              <a:buChar char="-"/>
            </a:pPr>
            <a:r>
              <a:rPr lang="th-TH" b="1" dirty="0">
                <a:solidFill>
                  <a:schemeClr val="bg1"/>
                </a:solidFill>
                <a:latin typeface="Calibri"/>
                <a:ea typeface="Times New Roman"/>
                <a:cs typeface="Angsana New"/>
              </a:rPr>
              <a:t>อุปกรณ์ลำเลียง</a:t>
            </a:r>
            <a:r>
              <a:rPr lang="th-TH" b="1" dirty="0" err="1">
                <a:solidFill>
                  <a:schemeClr val="bg1"/>
                </a:solidFill>
                <a:latin typeface="Calibri"/>
                <a:ea typeface="Times New Roman"/>
                <a:cs typeface="Angsana New"/>
              </a:rPr>
              <a:t>ลิฟท์</a:t>
            </a:r>
            <a:r>
              <a:rPr lang="th-TH" b="1" dirty="0">
                <a:solidFill>
                  <a:schemeClr val="bg1"/>
                </a:solidFill>
                <a:latin typeface="Calibri"/>
                <a:ea typeface="Times New Roman"/>
                <a:cs typeface="Angsana New"/>
              </a:rPr>
              <a:t>แนวดิ่งหรือ</a:t>
            </a:r>
            <a:r>
              <a:rPr lang="th-TH" b="1" dirty="0" err="1">
                <a:solidFill>
                  <a:schemeClr val="bg1"/>
                </a:solidFill>
                <a:latin typeface="Calibri"/>
                <a:ea typeface="Times New Roman"/>
                <a:cs typeface="Angsana New"/>
              </a:rPr>
              <a:t>ลิฟท์</a:t>
            </a:r>
            <a:r>
              <a:rPr lang="th-TH" b="1" dirty="0">
                <a:solidFill>
                  <a:schemeClr val="bg1"/>
                </a:solidFill>
                <a:latin typeface="Calibri"/>
                <a:ea typeface="Times New Roman"/>
                <a:cs typeface="Angsana New"/>
              </a:rPr>
              <a:t>ลำเลียง(แบบตัว </a:t>
            </a:r>
            <a:r>
              <a:rPr lang="en-US" b="1" dirty="0">
                <a:solidFill>
                  <a:schemeClr val="bg1"/>
                </a:solidFill>
                <a:latin typeface="Angsana New"/>
                <a:ea typeface="Times New Roman"/>
                <a:cs typeface="Cordia New"/>
              </a:rPr>
              <a:t>X</a:t>
            </a:r>
            <a:r>
              <a:rPr lang="th-TH" b="1" dirty="0" smtClean="0">
                <a:solidFill>
                  <a:schemeClr val="bg1"/>
                </a:solidFill>
                <a:latin typeface="Angsana New"/>
                <a:ea typeface="Times New Roman"/>
                <a:cs typeface="Cordia New"/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4" name="Picture 5" descr="ลิฟท์ยกลำเลียง X-Lift (แบบตัว X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48180"/>
            <a:ext cx="2961640" cy="296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173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7" y="1412776"/>
            <a:ext cx="5616624" cy="5184576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สำหรับการประยุกต์ใช้งานในด้านอื่น เช่น ลำเลียงกากน้ำตาล (ลักษณะเป็นเค้ก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ข้น) หรือ เศษกลึง(ลักษณะเป็นเส้น)  นั้นเป็นไปได้ ภายใต้การออกแบบการใช้งานที่เหมาะสม</a:t>
            </a:r>
            <a:endParaRPr lang="en-US" sz="2600" dirty="0">
              <a:latin typeface="Cordia New" pitchFamily="34" charset="-34"/>
              <a:cs typeface="Cordia New" pitchFamily="34" charset="-34"/>
            </a:endParaRPr>
          </a:p>
          <a:p>
            <a:r>
              <a:rPr lang="en-US" sz="2600" dirty="0">
                <a:latin typeface="Cordia New" pitchFamily="34" charset="-34"/>
                <a:cs typeface="Cordia New" pitchFamily="34" charset="-34"/>
              </a:rPr>
              <a:t>           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การใช้งานสกรูลำเลียงมีข้อจำกัดบางอย่าง ซึ่งต้องพิจารณาก่อนการเลือกใช้ เช่น ข้อจำกัดเรื่องความยาว (ระยะทางในการลำเลียง) การเสียดสีกันของวัสดุขณะลำเลียง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การมีวัสดุตกค้างภายในรางหลังการเดินเครื่อง การแตกป่นเนื่องจากการเสียดสีของวัสดุขณะลำเลียง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600" dirty="0" err="1">
                <a:latin typeface="Cordia New" pitchFamily="34" charset="-34"/>
                <a:cs typeface="Cordia New" pitchFamily="34" charset="-34"/>
              </a:rPr>
              <a:t>สึกห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ร่อสูงที่ใบและราง ข้อจำกัดเกี่ยวกับความลาดเอียง(ในการลำเลียงของวัสดุบางชนิด) แต่อย่างไรก็ดี วัสดุบางอย่างสามารถลำเลียงไดดีด้วยสกรูลำเลียงทั้งแนวราบ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แนวเอียง หรือแนวดิ่ง ส่วนการออกแบบสกรูลำเลียงให้มีแบ</a:t>
            </a:r>
            <a:r>
              <a:rPr lang="th-TH" sz="2600" dirty="0" err="1">
                <a:latin typeface="Cordia New" pitchFamily="34" charset="-34"/>
                <a:cs typeface="Cordia New" pitchFamily="34" charset="-34"/>
              </a:rPr>
              <a:t>ริ่ง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แขวนทำให้สามารถเพิ่มระยะทางในการขนถ่ายลำเลียงได้ แต่ก็ส่งผลให้เกิดวัสดุตกค้างในตำแหน่งที่ติดตั้งแบ</a:t>
            </a:r>
            <a:r>
              <a:rPr lang="th-TH" sz="2600" dirty="0" err="1">
                <a:latin typeface="Cordia New" pitchFamily="34" charset="-34"/>
                <a:cs typeface="Cordia New" pitchFamily="34" charset="-34"/>
              </a:rPr>
              <a:t>ริ่ง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แขวนและอาจเพิ่มภาระในการดูแลและบำรุงรักษาระหว่างการใช้งาน </a:t>
            </a:r>
            <a:endParaRPr lang="en-US" sz="2600" dirty="0">
              <a:latin typeface="Cordia New" pitchFamily="34" charset="-34"/>
              <a:cs typeface="Cordia New" pitchFamily="34" charset="-34"/>
            </a:endParaRPr>
          </a:p>
          <a:p>
            <a:r>
              <a:rPr lang="en-US" sz="2600" dirty="0">
                <a:latin typeface="Cordia New" pitchFamily="34" charset="-34"/>
                <a:cs typeface="Cordia New" pitchFamily="34" charset="-34"/>
              </a:rPr>
              <a:t>         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ข้อดีของสกรูลำเลียงในการลำเลียงวัสดุมีหลายอย่าง เช่น ออกแบบง่าย สามารถควบคุมฝุ่นหรือความชื้นไว้ภายในตัวสกรูลำเลียงไม่ให้ฟุ้งออกมาด้านนอกได้ง่าย สามารถทำหน้าที่ในการผสมวัสดุในขณะลำเลียงควบคู่กันไป การใช้สกรูลำเลียงในบางกรณีจะมีการซ่อมบำรุงต่ำ การดูแลรักษาง่าย มีขนาด</a:t>
            </a:r>
            <a:r>
              <a:rPr lang="th-TH" sz="2600" dirty="0" err="1">
                <a:latin typeface="Cordia New" pitchFamily="34" charset="-34"/>
                <a:cs typeface="Cordia New" pitchFamily="34" charset="-34"/>
              </a:rPr>
              <a:t>กระทัดรัด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 นิยมใช้ในงานที่มีพื้นที่จำกัด สามารถใช้กับงานที่มีจุดให้วัตถุดิบเข้าและ/หรือออกหลายจุด สามารถติดตั้งอุปกรณ์ร่วม เช่น ประตูเปิด/ปิด ที่ตำแหน่งทางเข้า/ออก เพื่อกำหนดจุดปล่อยวัสดุเข้า/ออกได้ สามารถใช้เป็นอุปกรณ์ควบคุมอัตราการไหลของวัสดุได้ในบางกรณี สามารถติดใบพัดหรือเลือกชนิดของใบเพื่อทำหน้าที่เป็นเครื่องผสมขณะลำเลียง สามารถเสริมเสื้อที่รางเพื่อส่งผ่านความร้อนหรือความเย็นไปยังวัสดุที่ลำเลียงผ่านได้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5.อุปกรณ์ลำเลียงแบบบิด แบบตะปูควง หรือ แบบสกรูลำเลียง</a:t>
            </a:r>
            <a:r>
              <a:rPr lang="th-TH" dirty="0"/>
              <a:t> </a:t>
            </a:r>
          </a:p>
        </p:txBody>
      </p:sp>
      <p:pic>
        <p:nvPicPr>
          <p:cNvPr id="4" name="Picture 7" descr="http://image.dek-d.com/27/0513/8261/1197631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921635" cy="389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43608" y="3573016"/>
            <a:ext cx="7408333" cy="3450696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Angsana New"/>
              </a:rPr>
              <a:t>6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Angsana New"/>
              </a:rPr>
              <a:t>.</a:t>
            </a:r>
            <a:r>
              <a:rPr lang="th-TH" sz="4000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Angsana New"/>
              </a:rPr>
              <a:t>อุปกรณ์ลำเลียงแบบสั่นสะเทือน</a:t>
            </a:r>
            <a:r>
              <a:rPr lang="th-TH" sz="20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ngsana New"/>
              <a:ea typeface="Times New Roman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ahoma"/>
                <a:ea typeface="Times New Roman"/>
              </a:rPr>
              <a:t> 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Angsana New"/>
              </a:rPr>
              <a:t>           ระบบขนถ่ายวัสดุแบบสั่นสะเทือน เป็นระบบขนถ่ายวัสดุที่ใช้การสั่นสะเทือนของมอเตอร์ พาวัสดุไปยังทิศทางที่ต้องการ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 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และยังที่ทำหน้าที่เป็นตัวช่วย ทำให้การลำเลียงวัสดุเป็นไปอย่างสม่ำเสมอ และยังทำหน้าที่คัดแยกวัสดุได้เป็นอย่างดี นิยมใช้ในอุตสาหกรรมต่างๆ เช่น อุตสาหกรรมถ่านหิน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,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อุตสาหกรรมผลิตอิฐมวลเบา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,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โรงโม่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,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</a:rPr>
              <a:t>โรงน้ำตาล เป็นต้น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ngsana New"/>
              <a:ea typeface="Times New Roman"/>
            </a:endParaRPr>
          </a:p>
          <a:p>
            <a:pPr marL="0" indent="0">
              <a:buNone/>
            </a:pP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8" descr="http://www.unique-conveyor.com/images/column_1308978897/Untitled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460"/>
            <a:ext cx="363699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9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dirty="0" smtClean="0">
                <a:latin typeface="Calibri"/>
                <a:ea typeface="Calibri"/>
                <a:cs typeface="Angsana New"/>
              </a:rPr>
              <a:t>              สายพาน</a:t>
            </a:r>
            <a:r>
              <a:rPr lang="th-TH" dirty="0">
                <a:latin typeface="Calibri"/>
                <a:ea typeface="Calibri"/>
                <a:cs typeface="Angsana New"/>
              </a:rPr>
              <a:t>ลำเลียง (</a:t>
            </a:r>
            <a:r>
              <a:rPr lang="en-US" dirty="0">
                <a:latin typeface="Angsana New"/>
                <a:ea typeface="Calibri"/>
                <a:cs typeface="Cordia New"/>
              </a:rPr>
              <a:t>Belt Conveyor) </a:t>
            </a:r>
            <a:r>
              <a:rPr lang="th-TH" dirty="0">
                <a:latin typeface="Angsana New"/>
                <a:ea typeface="Calibri"/>
                <a:cs typeface="Cordia New"/>
              </a:rPr>
              <a:t>คือ อุปกรณ์ลำเลียง (</a:t>
            </a:r>
            <a:r>
              <a:rPr lang="en-US" dirty="0">
                <a:latin typeface="Angsana New"/>
                <a:ea typeface="Calibri"/>
                <a:cs typeface="Cordia New"/>
              </a:rPr>
              <a:t>Conveyor) </a:t>
            </a:r>
            <a:r>
              <a:rPr lang="th-TH" dirty="0">
                <a:latin typeface="Angsana New"/>
                <a:ea typeface="Calibri"/>
                <a:cs typeface="Cordia New"/>
              </a:rPr>
              <a:t>ที่ใช้สายพาน (</a:t>
            </a:r>
            <a:r>
              <a:rPr lang="en-US" dirty="0">
                <a:latin typeface="Angsana New"/>
                <a:ea typeface="Calibri"/>
                <a:cs typeface="Cordia New"/>
              </a:rPr>
              <a:t>Belt) </a:t>
            </a:r>
            <a:r>
              <a:rPr lang="th-TH" dirty="0">
                <a:latin typeface="Angsana New"/>
                <a:ea typeface="Calibri"/>
                <a:cs typeface="Cordia New"/>
              </a:rPr>
              <a:t>เป็นตัวนำพาวัสดุ ระบบสายพานลำเลียงทำหน้าที่เคลื่อนย้ายวัสดุจากจุดหนึ่งไปยังอีกจุดหนึ่ง  หลังจากวัสดุหรือชิ้นงานผ่านกระบวนการตามขั้นตอนมา เมื่อมาถึงการขนย้ายหรือลำเลียงก็จะใช้ระบบสายพานลำเลียง (</a:t>
            </a:r>
            <a:r>
              <a:rPr lang="en-US" dirty="0">
                <a:latin typeface="Angsana New"/>
                <a:ea typeface="Calibri"/>
                <a:cs typeface="Cordia New"/>
              </a:rPr>
              <a:t>Belt Conveyor System) </a:t>
            </a:r>
            <a:r>
              <a:rPr lang="th-TH" dirty="0">
                <a:latin typeface="Angsana New"/>
                <a:ea typeface="Calibri"/>
                <a:cs typeface="Cordia New"/>
              </a:rPr>
              <a:t>ในการเคลื่อนย้ายวัสดุหรือชิ้นงาน  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h-TH" dirty="0">
                <a:latin typeface="Calibri"/>
                <a:ea typeface="Calibri"/>
                <a:cs typeface="Angsana New"/>
              </a:rPr>
              <a:t>    </a:t>
            </a:r>
            <a:r>
              <a:rPr lang="th-TH" dirty="0" smtClean="0">
                <a:latin typeface="Calibri"/>
                <a:ea typeface="Calibri"/>
                <a:cs typeface="Angsana New"/>
              </a:rPr>
              <a:t>            </a:t>
            </a:r>
            <a:r>
              <a:rPr lang="th-TH" u="sng" dirty="0" smtClean="0">
                <a:latin typeface="Calibri"/>
                <a:ea typeface="Calibri"/>
                <a:cs typeface="Angsana New"/>
              </a:rPr>
              <a:t>ดังนั้น</a:t>
            </a:r>
            <a:r>
              <a:rPr lang="th-TH" dirty="0" smtClean="0">
                <a:latin typeface="Calibri"/>
                <a:ea typeface="Calibri"/>
                <a:cs typeface="Angsana New"/>
              </a:rPr>
              <a:t> </a:t>
            </a:r>
            <a:r>
              <a:rPr lang="th-TH" dirty="0">
                <a:latin typeface="Calibri"/>
                <a:ea typeface="Calibri"/>
                <a:cs typeface="Angsana New"/>
              </a:rPr>
              <a:t>ระบบสายพานลำเลียงจึงเหมาะสำหรับ โรงงานอุตสาหกรรมทุกประเภท ที่ใช้ระบบสายพานลำเลียงในกระบวนการผลิต</a:t>
            </a:r>
            <a:r>
              <a:rPr lang="en-US" dirty="0">
                <a:latin typeface="Angsana New"/>
                <a:ea typeface="Calibri"/>
                <a:cs typeface="Cordia New"/>
              </a:rPr>
              <a:t>3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7200" b="1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Angsana New"/>
              </a:rPr>
              <a:t>สายพาน</a:t>
            </a:r>
            <a:r>
              <a:rPr lang="th-TH" sz="7200" b="1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Angsana New"/>
              </a:rPr>
              <a:t>ลำเลียง</a:t>
            </a:r>
            <a:endParaRPr lang="th-TH" sz="7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0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1484784"/>
            <a:ext cx="5572141" cy="44644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Angsana New"/>
              </a:rPr>
              <a:t>รถลำเลียงอัตโนมัติ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 &gt; AGV automated guided vehicle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Helvectica"/>
                <a:ea typeface="Times New Roman"/>
                <a:cs typeface="Angsan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Helvectica"/>
                <a:ea typeface="Times New Roman"/>
                <a:cs typeface="Angsan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รถลำเลียงอัตโนมัติ 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AGV- automated guided vehicle)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นี้จะลากตัวพ่วงหลากชนิด เพื่อรับส่งสินค้าตาม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station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ต่างๆได้ ตามความต้องการ  ของลูกค้า เช่น จาก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ไลน์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ผลิต สู่คลังสินค้า หรือ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station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อื่นๆต่อไป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 </a:t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สามารถทดแทนการขนย้ายสินค้าด้วยรถ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Angsana New"/>
              </a:rPr>
              <a:t> 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Times New Roman"/>
                <a:cs typeface="Angsana New"/>
              </a:rPr>
              <a:t>โฟล์คลิฟท์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ช่วยประหยัดค่าแรงงานคนงาน หรือคนขับรถ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โฟล์คลิฟท์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ทำงานอัตโนมัติอย่างสม่ำเสมอ ต่อเนื่อง สามารถ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คำนวน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ประสิทธิภาพการทำงานได้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ปลอดภัยในการขนย้ายสินค้า ด้วยความเร็วในการเคลื่อนที่ ที่เราสามารถควบคุมได้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เป็นมิตรต่อสภาพแวดล้อม สะอาด เพราะขับเคลื่อนด้วยระบบไฟฟ้า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หรือ สามารถใช้ลำเลียงอื่นๆ เช่น ในกิจการร้านอาหาร หรือ บริการอื่นๆ รถลำเลียงสามารถลำเลียงอาหาร หรือ วัสดุที่ต้องการไปถึงลูกค้า ตามเส้นทางที่กำหนด เป็นการลดแรงงาน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บริกร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 และเหมาะแก่กิจการที่เน้นการบริการตนเองของลูกค้า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/>
            </a:r>
            <a:b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</a:b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- 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ในงานอี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เวนต์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ต่างๆ รถลำเลียง</a:t>
            </a:r>
            <a:r>
              <a:rPr lang="th-TH" sz="1400" dirty="0" err="1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ย้ง</a:t>
            </a:r>
            <a:r>
              <a:rPr lang="th-TH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สามารถ สร้างสีสัน ในการบริการผู้เข้าร่วมงาน ด้วยลักษณะหุ่นยนต์ที่แล่นบริการผู้เข้าร่วมงานได้อย่างทั่วถึง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ngsana New"/>
                <a:ea typeface="Times New Roman"/>
                <a:cs typeface="Cordia New"/>
              </a:rPr>
              <a:t>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sz="14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</a:t>
            </a:r>
            <a:r>
              <a:rPr lang="th-TH" b="1" dirty="0"/>
              <a:t>อุปกรณ์ลำเลียงแบบรถ</a:t>
            </a:r>
            <a:r>
              <a:rPr lang="th-TH" b="1" dirty="0" smtClean="0"/>
              <a:t>ลาก</a:t>
            </a:r>
            <a:endParaRPr lang="th-TH" dirty="0"/>
          </a:p>
        </p:txBody>
      </p:sp>
      <p:pic>
        <p:nvPicPr>
          <p:cNvPr id="4" name="Picture 1" descr="http://webiz.co.th/files/photos/990018/8556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 bwMode="auto">
          <a:xfrm>
            <a:off x="5868144" y="2005181"/>
            <a:ext cx="3018794" cy="2235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3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556792"/>
            <a:ext cx="4492021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           เป็น</a:t>
            </a:r>
            <a:r>
              <a:rPr lang="th-TH" dirty="0"/>
              <a:t>อุปกรณ์ ที่พัฒนามาจากการใช้ ท่อนไม้ ในยุคแรกๆ มาทำให้เป็นรูปร่าง สะดวกขึ้น โดยหลักการของลูกกลิ้งลำเลียงคือ การให้วัสดุที่ต้องการเคลื่อนย้าย สัมผัสโดยตรงกับลูกกลิ้ง แล้วลูกกลิ้งจะหมุน เพื่อลดแรงเสียดทานระหว่างวัสดุกับพื้นผิว</a:t>
            </a:r>
            <a:r>
              <a:rPr lang="en-US" dirty="0"/>
              <a:t>  </a:t>
            </a:r>
            <a:r>
              <a:rPr lang="th-TH" dirty="0"/>
              <a:t>ลูกกลิ้งลำเลียง แบ่งออกเป็น</a:t>
            </a:r>
            <a:r>
              <a:rPr lang="en-US" dirty="0"/>
              <a:t>2</a:t>
            </a:r>
            <a:r>
              <a:rPr lang="th-TH" dirty="0"/>
              <a:t>ประเภทใหญ่ คือ แบบหมุนไปตามวัสดุ ซึงก็คือแบบที่ใช้ในสมัยก่อน โดยการนำลูกกลิ้งไปรองรับวัสดุแล้วเลื่อนวัสดุ แต่ว่าการเคลื่อนย้ายแบบนี้ มีข้อเสียคือ เราจำเป็นต้องเอาลูกกลิ้งที่หมุนหลุดออกจากวัสดุ มาเติมใส่ด้านหน้าวัสดุเพื่อให้เกิดความต่อเนื่อง แต่ว่าใช้ลูกกลิ้งแบบนี้ สามารถใช้ในระยะทางยาวๆได้ และ ทำง่าย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8.ลูกกลิ้งลำเลียง หรือ </a:t>
            </a:r>
            <a:r>
              <a:rPr lang="en-US" b="1" dirty="0"/>
              <a:t>Roller conveyors </a:t>
            </a:r>
            <a:endParaRPr lang="th-TH" dirty="0"/>
          </a:p>
        </p:txBody>
      </p:sp>
      <p:pic>
        <p:nvPicPr>
          <p:cNvPr id="4" name="Picture 2" descr="http://f.ptcdn.info/189/016/000/1393582066-UsedC2a-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096344" cy="337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79512" y="1340768"/>
            <a:ext cx="5544616" cy="4824536"/>
          </a:xfrm>
        </p:spPr>
        <p:txBody>
          <a:bodyPr/>
          <a:lstStyle/>
          <a:p>
            <a:pPr marL="0" lvl="0" indent="0">
              <a:buNone/>
            </a:pPr>
            <a:r>
              <a:rPr lang="th-TH" dirty="0"/>
              <a:t>ระบบลำเลียงตามแรงโน้มถ่วง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th-TH" dirty="0"/>
              <a:t>       ระบบลำเลียงตามแรงโน้มถ่วงนั้นเหมาะใช้กับวัสดุปริมาณมวล และวัสดุที่เป็นก้อนๆ ให้ไหลออกไปได้ด้วยน้ำหนักตนเอง ลักษณะของรางอาจเป็นรางเปิด รางมีฝาปิด หรือเป็นท่อดึง ได้แก่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     - </a:t>
            </a:r>
            <a:r>
              <a:rPr lang="th-TH" dirty="0"/>
              <a:t>รางลำเลียง (</a:t>
            </a:r>
            <a:r>
              <a:rPr lang="en-US" dirty="0"/>
              <a:t>Gravity Chute Conveyor)</a:t>
            </a:r>
          </a:p>
          <a:p>
            <a:pPr marL="0" indent="0">
              <a:buNone/>
            </a:pPr>
            <a:r>
              <a:rPr lang="en-US" dirty="0"/>
              <a:t>       - </a:t>
            </a:r>
            <a:r>
              <a:rPr lang="th-TH" dirty="0"/>
              <a:t>รางเกลียวลำเลียง (</a:t>
            </a:r>
            <a:r>
              <a:rPr lang="en-US" dirty="0"/>
              <a:t>Spiral Chute Conveyor)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http://www.svs-mechanical.com/images/editor/5-1_cop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0"/>
          <a:stretch/>
        </p:blipFill>
        <p:spPr bwMode="auto">
          <a:xfrm>
            <a:off x="5509220" y="1412776"/>
            <a:ext cx="3211061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8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5" y="764704"/>
            <a:ext cx="5616624" cy="568863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750"/>
              </a:spcAft>
            </a:pPr>
            <a:r>
              <a:rPr lang="th-TH" sz="3600" b="1" dirty="0">
                <a:latin typeface="Angsana New"/>
                <a:ea typeface="Times New Roman"/>
                <a:cs typeface="Angsana New"/>
              </a:rPr>
              <a:t>9.อุปกรณ์ลำเลียงแบบใช้ล้อหมุน 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en-US" dirty="0">
                <a:latin typeface="Angsana New"/>
                <a:ea typeface="Times New Roman"/>
                <a:cs typeface="Angsana New"/>
              </a:rPr>
              <a:t>           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สำหรับระบบบรรจุภัณฑ์ สายพานยางดำ สำหรับงานหนักไม่ต่ำกว่า </a:t>
            </a:r>
            <a:r>
              <a:rPr lang="en-US" dirty="0">
                <a:latin typeface="Angsana New"/>
                <a:ea typeface="Times New Roman"/>
                <a:cs typeface="Angsana New"/>
              </a:rPr>
              <a:t>1 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ตัน โดยใช้โซ่เป็นตัวขับเคลื่อน </a:t>
            </a:r>
            <a:r>
              <a:rPr lang="en-US" dirty="0">
                <a:latin typeface="Angsana New"/>
                <a:ea typeface="Times New Roman"/>
                <a:cs typeface="Angsana New"/>
              </a:rPr>
              <a:t>Conveyor Belts </a:t>
            </a:r>
            <a:r>
              <a:rPr lang="th-TH" dirty="0">
                <a:latin typeface="Angsana New"/>
                <a:ea typeface="Times New Roman"/>
                <a:cs typeface="Angsana New"/>
              </a:rPr>
              <a:t>คือ ระบบลำเลียงสินค้าจากจุดหนึ่งไปยังอีกจุดหนึ่งโดยใช้สายพานลำเรียงในหน่วย ของการผลิต ระบบลำเลียงสินค้าก็เปรียบเสมือนเส้นเลือดใหญ่ในรางกายมนุษย์ เพราะถ้าไม่มีเส้นเลือดร่างกายของเราจะไม่มีการหมุนเวียนเลือดนำเลือกเสียมา ฟอกให้กลายเป็นเลือดที่ดีได้ ซึ่งระบบลำเลียงจะต้องทำงานได้อย่างมีประสิทธิภาพ ไม่เช่นนั้นส่วนอื่นๆ ก็ไม่สามารถทำงานได้อย่างมีประสิทธิภาพเช่นเดียวกัน</a:t>
            </a:r>
            <a:endParaRPr lang="en-US" sz="2000" dirty="0">
              <a:latin typeface="Angsana New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th-TH" dirty="0">
                <a:latin typeface="Calibri"/>
                <a:ea typeface="Times New Roman"/>
                <a:cs typeface="Angsana New"/>
              </a:rPr>
              <a:t>             ระบบลำเลียงแบบสายพานที่มีประสิทธิภาพสูงถูกออกแบบมาสำหรับผลิตภัณฑ์หลากหลาย ชนิด เช่น อาหาร หรือ สินค้าที่มีน้ำหนักเบาอื่น ๆ สายพานประเภทนี้สามารถใช้งานได้หลากหลายรูปแบบ ทั้งระบบอัตโนมัติ เหมาะสำหรับ </a:t>
            </a:r>
            <a:r>
              <a:rPr lang="en-US" dirty="0">
                <a:latin typeface="Angsana New"/>
                <a:ea typeface="Times New Roman"/>
                <a:cs typeface="Cordia New"/>
              </a:rPr>
              <a:t>LINE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ที่มีความยาว หรือสำหรับการเชื่อมต่อระหว่างกระบวนการต่างๆ เพื่อลดต้นทุนการผลิต ระบบลำเลียงสินค้าเปรียบเสมือนระบบประสาทส่วนกลางสำหรับการดำเนินงานของคุณ มันต้องทำงานอย่างมีประสิทธิภาพเพื่อให้ทุกอย่างสามารถทำงานได้อย่างมี ประสิทธิผลมากที่สุด จุดมุ่งหมายหลักของระบบสายพานลำเลียง คือ ช่วยในกระบวนการต่างๆ ให้มีความคล่องตัวมากขึ้น และลดต้นทุนใน</a:t>
            </a:r>
            <a:r>
              <a:rPr lang="th-TH" sz="2000" dirty="0">
                <a:latin typeface="Calibri"/>
                <a:ea typeface="Times New Roman"/>
                <a:cs typeface="Angsana New"/>
              </a:rPr>
              <a:t>ธุรกิจต่างๆ ไม่ว่าจะเป็นธุรกิจที่เกี่ยวกับการขนส่ง จัดการจัดเก็บ การผลิตหรือการกระจายสินค้าการออกแบบระบบลำเลียงที่ดี ต้องใช้ความรู้และประสบการณ์อย่างมากเพื่อปรับให้ตรงตามความต้องการของธุรกิจนั้น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 descr="http://www.quinl.com/productImages/UploadImages/1403075332_5696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7" y="3429000"/>
            <a:ext cx="2717056" cy="208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http://www.quinl.com/productImages/UploadImages/1403075332_56969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56" y="1412776"/>
            <a:ext cx="2265818" cy="18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4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043608" y="620688"/>
            <a:ext cx="7408333" cy="3450696"/>
          </a:xfrm>
        </p:spPr>
        <p:txBody>
          <a:bodyPr/>
          <a:lstStyle/>
          <a:p>
            <a:r>
              <a:rPr lang="en-US" b="1" dirty="0"/>
              <a:t>10.</a:t>
            </a:r>
            <a:r>
              <a:rPr lang="th-TH" b="1" dirty="0"/>
              <a:t>อุปกรณ์ลำเลียงแบบรางแขวน</a:t>
            </a:r>
            <a:endParaRPr lang="en-US" dirty="0"/>
          </a:p>
          <a:p>
            <a:r>
              <a:rPr lang="en-US" dirty="0"/>
              <a:t>KBK RAIL </a:t>
            </a:r>
            <a:r>
              <a:rPr lang="th-TH" dirty="0"/>
              <a:t>รางเบาเหนือศีรษะ</a:t>
            </a:r>
            <a:r>
              <a:rPr lang="en-US" dirty="0"/>
              <a:t> </a:t>
            </a:r>
            <a:r>
              <a:rPr lang="th-TH" dirty="0"/>
              <a:t>ใช้สำหรับขนถ่ายลำเลียงสินค้าได้อย่างคล่องแคล่ว รวดเร็ว มีความแข็งแรงทนทาน</a:t>
            </a:r>
            <a:r>
              <a:rPr lang="en-US" dirty="0"/>
              <a:t>  </a:t>
            </a:r>
            <a:r>
              <a:rPr lang="th-TH" dirty="0"/>
              <a:t>ซึ่งในขณะที่ยกสินค้าขึ้น ยังสามารถทำงานอย่างอื่นที่เกี่ยวข้องกับสินค้าได้</a:t>
            </a:r>
            <a:r>
              <a:rPr lang="en-US" dirty="0"/>
              <a:t> </a:t>
            </a:r>
            <a:r>
              <a:rPr lang="th-TH" dirty="0"/>
              <a:t>เหมาะสำหรับนำไปใช้ในอุตสาหกรรมต่างๆ ได้ มีให้เลือก</a:t>
            </a:r>
            <a:r>
              <a:rPr lang="en-US" dirty="0"/>
              <a:t> 2 </a:t>
            </a:r>
            <a:r>
              <a:rPr lang="th-TH" dirty="0"/>
              <a:t>ชนิด คือ</a:t>
            </a:r>
            <a:r>
              <a:rPr lang="en-US" dirty="0"/>
              <a:t> </a:t>
            </a:r>
            <a:r>
              <a:rPr lang="th-TH" dirty="0"/>
              <a:t>รางเหล็ก และ รางอลูมิเนียม</a:t>
            </a:r>
            <a:r>
              <a:rPr lang="en-US" dirty="0"/>
              <a:t>   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37084" y="2708920"/>
            <a:ext cx="8229600" cy="125272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STEEL TRACK  </a:t>
            </a:r>
            <a:r>
              <a:rPr lang="th-TH" sz="2000" b="1" dirty="0">
                <a:solidFill>
                  <a:schemeClr val="tx2"/>
                </a:solidFill>
              </a:rPr>
              <a:t>รางเหล็ก</a:t>
            </a:r>
            <a:r>
              <a:rPr lang="en-US" sz="2000" b="1" dirty="0">
                <a:solidFill>
                  <a:schemeClr val="tx2"/>
                </a:solidFill>
              </a:rPr>
              <a:t>                               ALUMINUM TRACK  </a:t>
            </a:r>
            <a:r>
              <a:rPr lang="th-TH" sz="2000" b="1" dirty="0">
                <a:solidFill>
                  <a:schemeClr val="tx2"/>
                </a:solidFill>
              </a:rPr>
              <a:t>รางอลูมิเนียม</a:t>
            </a:r>
            <a:r>
              <a:rPr lang="en-US" sz="2000" dirty="0"/>
              <a:t/>
            </a:r>
            <a:br>
              <a:rPr lang="en-US" sz="2000" dirty="0"/>
            </a:br>
            <a:endParaRPr lang="th-TH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2" y="3501008"/>
            <a:ext cx="365298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http://ultramec.ran4u.com/userfiles/fckeditor/64295/image/Aluminium%20Track%20System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4954"/>
            <a:ext cx="3325109" cy="260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7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11.</a:t>
            </a:r>
            <a:r>
              <a:rPr lang="th-TH" b="1" dirty="0"/>
              <a:t>อุปกรณ์ลำเลียงแบบโม</a:t>
            </a:r>
            <a:r>
              <a:rPr lang="th-TH" b="1" dirty="0" err="1" smtClean="0"/>
              <a:t>โนเรล</a:t>
            </a:r>
            <a:endParaRPr lang="th-TH" dirty="0"/>
          </a:p>
        </p:txBody>
      </p:sp>
      <p:pic>
        <p:nvPicPr>
          <p:cNvPr id="4" name="Picture 5" descr="http://www.mhe-demag.com/Applications/MHEProductsCatalog/ItemRelated/9D392E46-FA9C-4A62-A067-598E38959E4F/EDKE_01%20(756x498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239209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124744"/>
            <a:ext cx="5500133" cy="5001419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/>
              <a:t>12.อุปกรณ์ลำเลียงแบบสายพานเลียบ</a:t>
            </a:r>
            <a:r>
              <a:rPr lang="th-TH" dirty="0"/>
              <a:t> </a:t>
            </a:r>
            <a:endParaRPr lang="en-US" dirty="0"/>
          </a:p>
          <a:p>
            <a:r>
              <a:rPr lang="en-US" b="1" dirty="0"/>
              <a:t>              Conveyor Belts</a:t>
            </a:r>
            <a:r>
              <a:rPr lang="en-US" dirty="0"/>
              <a:t> </a:t>
            </a:r>
            <a:r>
              <a:rPr lang="th-TH" dirty="0"/>
              <a:t>คือ ระบบลำเลียงสินค้าจากจุดหนึ่งไปยังอีกจุดหนึ่งโดยใช้สายพานลำเรียงในหน่วย ของการผลิต ระบบลำเลียงสินค้าก็เปรียบเสมือนเส้นเลือดใหญ่ในรางกายมนุษย์ เพราะถ้าไม่มีเส้นเลือดร่างกายของเราจะไม่มีการหมุนเวียนเลือดนำเลือกเสียมาฟอกให้กลายเป็นเลือดที่ดีได้ ซึ่งระบบลำเลียงจะต้องทำงานได้อย่างมีประสิทธิภาพ ไม่เช่นนั้นส่วนอื่นๆ ก็ไม่สามารถทำงานได้อย่างมีประสิทธิภาพ              เช่นเดียวกัน</a:t>
            </a:r>
            <a:endParaRPr lang="en-US" dirty="0"/>
          </a:p>
          <a:p>
            <a:r>
              <a:rPr lang="th-TH" dirty="0"/>
              <a:t>                ระบบลำเลียงแบบสายพานที่มีประสิทธิภาพสูงถูกออกแบบมาสำหรับผลิตภัณฑ์หลากหลาย ชนิด เช่น อาหาร หรือ สินค้าที่มีน้ำหนักเบาอื่น ๆ สายพานประเภทนี้สามารถใช้งานได้หลากหลายรูปแบบ ทั้งระบบอัตโนมัติ เหมาะสำหรับ </a:t>
            </a:r>
            <a:r>
              <a:rPr lang="en-US" dirty="0"/>
              <a:t>LINE </a:t>
            </a:r>
            <a:r>
              <a:rPr lang="th-TH" dirty="0"/>
              <a:t>ที่มีความยาว หรือสำหรับการเชื่อมต่อระหว่างกระบวนการต่างๆ เพื่อลดต้นทุนการผลิต ระบบลำเลียงสินค้าเปรียบเสมือนระบบประสาทส่วนกลางสำหรับการดำเนินงานของคุณ มันต้องทำงานอย่างมีประสิทธิภาพเพื่อให้ทุกอย่างสามารถทำงานได้อย่างมีประสิทธิผลมากที่สุด จุดมุ่งหมายหลักของระบบสายพานลำเลียง คือ ช่วยในกระบวนการต่างๆ ให้มีความคล่องตัวมากขึ้น และลดต้นทุนในธุรกิจต่างๆ ไม่ว่าจะเป็นธุรกิจที่เกี่ยวกับการขนส่ง จัดการจัดเก็บ การผลิตหรือการกระจายสินค้าการออกแบบระบบลำเลียงที่ดี ต้องใช้ความรู้และประสบการณ์อย่างมากเพื่อปรับให้ตรงตามความต้องการของธุรกิจนั้น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1916832"/>
            <a:ext cx="2808312" cy="332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159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13.</a:t>
            </a:r>
            <a:r>
              <a:rPr lang="th-TH" b="1" dirty="0"/>
              <a:t>อุปกรณ์ลำเลียงแบบช่องส่ง</a:t>
            </a:r>
            <a:r>
              <a:rPr lang="th-TH" b="1" dirty="0" smtClean="0"/>
              <a:t>วัสดุ</a:t>
            </a:r>
            <a:endParaRPr lang="th-TH" dirty="0"/>
          </a:p>
        </p:txBody>
      </p:sp>
      <p:pic>
        <p:nvPicPr>
          <p:cNvPr id="4" name="Picture 2" descr="http://thaitnmetal.igetweb.com/article/art_421805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31715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34506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14. อุปกรณ์ลำเลียงแบบใสแผ่นบานเกล็ด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15.อุปกรณ์ลำเลียงแบบสายพานราง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 descr="http://www.foodnetworksolution.com/uploads/machine/ca58137eb0cf6b9c95d14d25523558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157816" cy="3107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097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6" y="836712"/>
            <a:ext cx="7408333" cy="34506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16.อุปกรณ์ลำเลียงแบบใบกังหัน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17.อุปกรณ์ลำเลียงแบบใช้ลมผสมกับวัสดุ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18.อุปกรณ์ลำเลียงแบบรางใช้ไฟฟ้าและรางอิสระ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111111"/>
                </a:solidFill>
                <a:latin typeface="Calibri"/>
                <a:ea typeface="Times New Roman"/>
                <a:cs typeface="Angsana New"/>
              </a:rPr>
              <a:t>19.อุปกรณ์ลำเลียงแบบรถเข็นหรือรถลากบนลาง</a:t>
            </a:r>
            <a:endParaRPr lang="en-US" sz="1200" dirty="0">
              <a:latin typeface="Calibri"/>
              <a:ea typeface="Calibri"/>
              <a:cs typeface="Cordia New"/>
            </a:endParaRP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 descr="http://i01.i.aliimg.com/img/pb/496/780/528/528780496_7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25372" r="7249" b="17271"/>
          <a:stretch/>
        </p:blipFill>
        <p:spPr bwMode="auto">
          <a:xfrm>
            <a:off x="2483768" y="3284984"/>
            <a:ext cx="4056345" cy="2966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6127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0070C0"/>
                </a:solidFill>
                <a:latin typeface="Calibri"/>
                <a:ea typeface="Calibri"/>
                <a:cs typeface="Angsana New"/>
              </a:rPr>
              <a:t>อุปกรณ์ลำเลียงที่ถูกนำมาใช้ในการเคลื่อนย้ายวัตถุระหว่างจุดที่กำหนดมีความถี่สูงมีทั้งหมด 19 ชนิดคือ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ordia New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ordia New"/>
              </a:rPr>
            </a:b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13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292494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7200" dirty="0" smtClean="0">
                <a:latin typeface="Cordia New" pitchFamily="34" charset="-34"/>
                <a:cs typeface="Cordia New" pitchFamily="34" charset="-34"/>
              </a:rPr>
              <a:t>   ขอบคุณครับ / ขอบคุณค่ะ</a:t>
            </a:r>
            <a:endParaRPr lang="th-TH" sz="7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52728"/>
          </a:xfrm>
        </p:spPr>
        <p:txBody>
          <a:bodyPr>
            <a:noAutofit/>
          </a:bodyPr>
          <a:lstStyle/>
          <a:p>
            <a:r>
              <a:rPr lang="th-TH" sz="8800" dirty="0" smtClean="0">
                <a:solidFill>
                  <a:schemeClr val="tx2"/>
                </a:solidFill>
              </a:rPr>
              <a:t>จบการนำเสนอ</a:t>
            </a:r>
            <a:endParaRPr lang="th-TH" sz="8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           </a:t>
            </a:r>
            <a:r>
              <a:rPr lang="th-TH" dirty="0"/>
              <a:t>คือ ระบบลำเลียง (</a:t>
            </a:r>
            <a:r>
              <a:rPr lang="en-US" dirty="0"/>
              <a:t>Conveyor) </a:t>
            </a:r>
            <a:r>
              <a:rPr lang="th-TH" dirty="0"/>
              <a:t>ที่ใช้โซ่ (</a:t>
            </a:r>
            <a:r>
              <a:rPr lang="en-US" dirty="0"/>
              <a:t>Chain) </a:t>
            </a:r>
            <a:r>
              <a:rPr lang="th-TH" dirty="0"/>
              <a:t>เป็นตัวขับเคลื่อน ทำหน้าที่ลำเลียงย้ายจากที่หนึ่งไปสู่อีกที่หนึ่งสามารถ</a:t>
            </a:r>
            <a:r>
              <a:rPr lang="th-TH" dirty="0" err="1"/>
              <a:t>ปรับไลน์</a:t>
            </a:r>
            <a:r>
              <a:rPr lang="th-TH" dirty="0"/>
              <a:t>การผลิตให้มีความโค้งได้ตามต้องการดังนั้น ระบบลำเลียงแบบโซ่หรือโซ่ลำเลียง (</a:t>
            </a:r>
            <a:r>
              <a:rPr lang="en-US" dirty="0"/>
              <a:t>Chain Conveyor)</a:t>
            </a:r>
            <a:r>
              <a:rPr lang="th-TH" dirty="0"/>
              <a:t>จึงเป็นระบบลำเลียงที่เหมาะสำหรับงานอุตสาหกรรมทุกประเภท ที่ใช้ระบบ</a:t>
            </a:r>
            <a:r>
              <a:rPr lang="en-US" dirty="0"/>
              <a:t>Conveyor</a:t>
            </a:r>
            <a:r>
              <a:rPr lang="th-TH" dirty="0"/>
              <a:t>ในการลำเลียง</a:t>
            </a:r>
          </a:p>
          <a:p>
            <a:endParaRPr lang="th-TH" dirty="0"/>
          </a:p>
          <a:p>
            <a:pPr marL="0" indent="0">
              <a:buNone/>
            </a:pPr>
            <a:r>
              <a:rPr lang="th-TH" dirty="0" smtClean="0"/>
              <a:t>  - </a:t>
            </a:r>
            <a:r>
              <a:rPr lang="th-TH" dirty="0"/>
              <a:t>ระบบโซ่ลำเลียง </a:t>
            </a:r>
            <a:r>
              <a:rPr lang="en-US" dirty="0"/>
              <a:t>Chain Conveyor </a:t>
            </a:r>
            <a:r>
              <a:rPr lang="th-TH" dirty="0"/>
              <a:t>มี 7 ประเภท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อุปกรณ์ลำเลียงแบบโซ่หรือโซ่ลำเลียง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/>
              <a:t>Chain Conveyor)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6712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51920" y="2060848"/>
            <a:ext cx="4572496" cy="374441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 smtClean="0">
                <a:latin typeface="Calibri"/>
                <a:ea typeface="Times New Roman"/>
                <a:cs typeface="Angsana New"/>
              </a:rPr>
              <a:t>          ระบบ</a:t>
            </a:r>
            <a:r>
              <a:rPr lang="th-TH" dirty="0">
                <a:latin typeface="Calibri"/>
                <a:ea typeface="Times New Roman"/>
                <a:cs typeface="Angsana New"/>
              </a:rPr>
              <a:t>โซ่ลำเลียง </a:t>
            </a:r>
            <a:r>
              <a:rPr lang="en-US" dirty="0">
                <a:latin typeface="Angsana New"/>
                <a:ea typeface="Times New Roman"/>
                <a:cs typeface="Cordia New"/>
              </a:rPr>
              <a:t>Trolley Conveyor (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แบบแขวน)</a:t>
            </a:r>
            <a:r>
              <a:rPr lang="en-US" dirty="0">
                <a:latin typeface="Angsana New"/>
                <a:ea typeface="Times New Roman"/>
                <a:cs typeface="Cordia New"/>
              </a:rPr>
              <a:t> 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ทำหน้าที่ในการเคลื่อนย้ายชิ้นงานจากจุดหนึ่งไปยังอีกจุดหนึ่ง ขับเคลื่อนด้วยโซ่ลักษณะการลำเลียงชิ้นงานจะลำเลียงชิ้นงานห้อยลงมาจากระบบสายพานลำเลียง สามารถลำเลียงได้หลายลักษณะทั้งมีรูปร่างและน้ำหนักที่แตกต่างกันและสามารถกำหนดความเร็วในการลำเลียงได้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ngsana New"/>
                <a:ea typeface="Times New Roman"/>
                <a:cs typeface="Cordia New"/>
              </a:rPr>
              <a:t> 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1.1 </a:t>
            </a:r>
            <a:r>
              <a:rPr lang="th-TH" b="1" dirty="0"/>
              <a:t>ระบบโซ่ลำเลียง </a:t>
            </a:r>
            <a:r>
              <a:rPr lang="en-US" b="1" dirty="0"/>
              <a:t>Trolley Conveyor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      (</a:t>
            </a:r>
            <a:r>
              <a:rPr lang="th-TH" b="1" dirty="0"/>
              <a:t>แบบแขวน)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Picture 3" descr="ระบบโซ่ลำเลียง Trolley Conveyor (แบบแขวน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822575" cy="282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9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5936" y="1412776"/>
            <a:ext cx="4788520" cy="4137323"/>
          </a:xfrm>
        </p:spPr>
        <p:txBody>
          <a:bodyPr>
            <a:normAutofit/>
          </a:bodyPr>
          <a:lstStyle/>
          <a:p>
            <a:pPr marL="0" indent="0">
              <a:lnSpc>
                <a:spcPts val="1385"/>
              </a:lnSpc>
              <a:spcAft>
                <a:spcPts val="0"/>
              </a:spcAft>
              <a:buNone/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1.2. 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ระบบโซ่ลำเลียง 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(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แบบพื้นราบ)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 smtClean="0">
                <a:latin typeface="Calibri"/>
                <a:ea typeface="Times New Roman"/>
                <a:cs typeface="Angsana New"/>
              </a:rPr>
              <a:t>            </a:t>
            </a:r>
            <a:r>
              <a:rPr lang="th-TH" dirty="0">
                <a:latin typeface="Calibri"/>
                <a:ea typeface="Times New Roman"/>
                <a:cs typeface="Angsana New"/>
              </a:rPr>
              <a:t>ระบบโซ่ลำเลียง </a:t>
            </a:r>
            <a:r>
              <a:rPr lang="en-US" dirty="0">
                <a:latin typeface="Angsana New"/>
                <a:ea typeface="Times New Roman"/>
                <a:cs typeface="Cordia New"/>
              </a:rPr>
              <a:t>Floor Chain Conveyor (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แบบพื้นราบ)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ทำหน้าที่ในการเคลื่อนย้ายชิ้นงานจากจุดหนึ่งไปยังอีกจุดหนึ่ง ขับเคลื่อนด้วยโซ่ลักษณะการลำเลียงจากลำเลียงชิ้นงานในแนวพื้นราบ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สามารถลำเลียงได้หลายลักษณะทั้งมีรูปร่างและน้ำหนักที่แตกต่างกันและสามารถกำหนดความเร็วในการลำเลียงได้ ตัวอย่างงานที่นำไปใช้ เช่น การลำเลียงชิ้นงานเข้าห้องพ่นสี เป็นต้น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ts val="1385"/>
              </a:lnSpc>
              <a:spcAft>
                <a:spcPts val="0"/>
              </a:spcAft>
              <a:buNone/>
            </a:pPr>
            <a:r>
              <a:rPr lang="en-US" sz="1200" b="1" dirty="0">
                <a:solidFill>
                  <a:srgbClr val="666666"/>
                </a:solidFill>
                <a:latin typeface="Trebuchet MS"/>
                <a:ea typeface="Times New Roman"/>
                <a:cs typeface="Angsana New"/>
              </a:rPr>
              <a:t> 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9" descr="ระบบโซ่ลำเลียง Spin Line Conveyor (แบบหมุน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096344" cy="3037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8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35896" y="836712"/>
            <a:ext cx="5256584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th-TH" b="1" dirty="0" smtClean="0">
              <a:latin typeface="Calibri"/>
              <a:ea typeface="Times New Roman"/>
              <a:cs typeface="Angsan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th-TH" b="1" dirty="0">
              <a:latin typeface="Calibri"/>
              <a:ea typeface="Times New Roman"/>
              <a:cs typeface="Angsan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b="1" dirty="0" smtClean="0">
                <a:latin typeface="Calibri"/>
                <a:ea typeface="Times New Roman"/>
                <a:cs typeface="Angsana New"/>
              </a:rPr>
              <a:t>1.3.ระบบ</a:t>
            </a:r>
            <a:r>
              <a:rPr lang="th-TH" b="1" dirty="0">
                <a:latin typeface="Calibri"/>
                <a:ea typeface="Times New Roman"/>
                <a:cs typeface="Angsana New"/>
              </a:rPr>
              <a:t>โซ่ลำเลียง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Power And Free Conveyor    (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แบบแนวนอน)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>
                <a:solidFill>
                  <a:srgbClr val="666666"/>
                </a:solidFill>
                <a:latin typeface="Calibri"/>
                <a:ea typeface="Times New Roman"/>
                <a:cs typeface="Angsana New"/>
              </a:rPr>
              <a:t>       </a:t>
            </a:r>
            <a:r>
              <a:rPr lang="th-TH" dirty="0">
                <a:latin typeface="Calibri"/>
                <a:ea typeface="Times New Roman"/>
                <a:cs typeface="Angsana New"/>
              </a:rPr>
              <a:t>ระบบโซ่ลำเลียง </a:t>
            </a:r>
            <a:r>
              <a:rPr lang="en-US" dirty="0">
                <a:latin typeface="Angsana New"/>
                <a:ea typeface="Times New Roman"/>
                <a:cs typeface="Cordia New"/>
              </a:rPr>
              <a:t>Power And Free Conveyor (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แบบแนวนอน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)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ทำหน้าที่ในการเคลื่อนย้ายชิ้นงานจากจุดหนึ่งไปยังอีกจุดหนึ่ง ขับเคลื่อนด้วยโซ่ลักษณะการลำเลียงจากลำเลียงชิ้นงานในแนวพื้นราบ กำหนดการหยุดของชิ้นงานได้ สามารถลำเลียงได้หลายลักษณะทั้งมีรูปร่างและน้ำหนักที่แตกต่างกันและสามารถกำหนดความเร็วในการลำเลียงได้ ตัวอย่างงานที่นำไปใช้ เช่น การลำเลียงชิ้นงานเข้าห้องพ่นสี การลำเลียงเข้าตู้อบ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>
                <a:latin typeface="Calibri"/>
                <a:ea typeface="Times New Roman"/>
                <a:cs typeface="Angsana New"/>
              </a:rPr>
              <a:t> เป็นต้น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5" descr="ระบบโซ่ลำเลียง Floor Chain Conveyor (แบบพื้นราบ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483922" cy="2987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85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27984" y="1484784"/>
            <a:ext cx="4284464" cy="4137323"/>
          </a:xfrm>
        </p:spPr>
        <p:txBody>
          <a:bodyPr>
            <a:normAutofit/>
          </a:bodyPr>
          <a:lstStyle/>
          <a:p>
            <a:pPr marL="0" indent="0">
              <a:lnSpc>
                <a:spcPts val="1385"/>
              </a:lnSpc>
              <a:spcAft>
                <a:spcPts val="0"/>
              </a:spcAft>
              <a:buNone/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1.4. 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ระบบโซ่ลำเลียง 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Spin Line Conveyor (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แบบหมุน)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>
                <a:latin typeface="Calibri"/>
                <a:ea typeface="Times New Roman"/>
                <a:cs typeface="Angsana New"/>
              </a:rPr>
              <a:t>       ระบบโซ่ลำเลียง </a:t>
            </a:r>
            <a:r>
              <a:rPr lang="en-US" dirty="0">
                <a:latin typeface="Angsana New"/>
                <a:ea typeface="Times New Roman"/>
                <a:cs typeface="Cordia New"/>
              </a:rPr>
              <a:t>Spin Line Conveyor (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แบบหมุน)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ทำหน้าที่ในการเคลื่อนย้ายชิ้นงานจากจุดหนึ่งไปยังอีกจุดหนึ่ง ขับเคลื่อนด้วยโซ่ในแนวพื้นราบ ชิ้นงานสามารถหมุนได้ตามความต้องการและสามารถกำหนดเวลาในการลำเลียงได้ ตัวอย่างงานที่นำไปใช้ เช่น การลำเลียงชิ้นงานเข้าห้องพ่นสี การลำเลียงเข้าตู้อบ เป็นต้น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  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7" descr="ระบบโซ่ลำเลียง Power And Free Conveyor (แบบแนวนอน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240360" cy="331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5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779912" y="1484784"/>
            <a:ext cx="5040560" cy="34506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Angsana New"/>
                <a:ea typeface="Times New Roman"/>
                <a:cs typeface="Cordia New"/>
              </a:rPr>
              <a:t>1.5. 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ระบบโซ่ลำเลียง 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Slat </a:t>
            </a:r>
            <a:r>
              <a:rPr lang="en-US" b="1" dirty="0" smtClean="0">
                <a:latin typeface="Angsana New"/>
                <a:ea typeface="Times New Roman"/>
                <a:cs typeface="Cordia New"/>
              </a:rPr>
              <a:t>Conveyor </a:t>
            </a:r>
            <a:r>
              <a:rPr lang="en-US" b="1" dirty="0">
                <a:latin typeface="Angsana New"/>
                <a:ea typeface="Times New Roman"/>
                <a:cs typeface="Cordia New"/>
              </a:rPr>
              <a:t>(</a:t>
            </a:r>
            <a:r>
              <a:rPr lang="th-TH" b="1" dirty="0">
                <a:latin typeface="Angsana New"/>
                <a:ea typeface="Times New Roman"/>
                <a:cs typeface="Cordia New"/>
              </a:rPr>
              <a:t>แบบแผ่นระนาด)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th-TH" dirty="0">
                <a:latin typeface="Calibri"/>
                <a:ea typeface="Times New Roman"/>
                <a:cs typeface="Angsana New"/>
              </a:rPr>
              <a:t>          ใช้ในการลำเลียงเคลื่อนย้ายชิ้นงานจากจุดหนึ่งไปยังอีกจุดหนึ่งขับเคลื่อนด้วยโซ่</a:t>
            </a:r>
            <a:r>
              <a:rPr lang="en-US" dirty="0">
                <a:latin typeface="Angsana New"/>
                <a:ea typeface="Times New Roman"/>
                <a:cs typeface="Cordia New"/>
              </a:rPr>
              <a:t>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สามารถรับน้ำหนัก</a:t>
            </a:r>
            <a:r>
              <a:rPr lang="th-TH" dirty="0" err="1">
                <a:latin typeface="Angsana New"/>
                <a:ea typeface="Times New Roman"/>
                <a:cs typeface="Cordia New"/>
              </a:rPr>
              <a:t>ได้มาก</a:t>
            </a:r>
            <a:r>
              <a:rPr lang="th-TH" dirty="0">
                <a:latin typeface="Angsana New"/>
                <a:ea typeface="Times New Roman"/>
                <a:cs typeface="Cordia New"/>
              </a:rPr>
              <a:t>และมีความทนทานสูง ลักษณะโครงสร้างทำด้วย เหล็ก แต่แผ่น </a:t>
            </a:r>
            <a:r>
              <a:rPr lang="en-US" dirty="0">
                <a:latin typeface="Angsana New"/>
                <a:ea typeface="Times New Roman"/>
                <a:cs typeface="Cordia New"/>
              </a:rPr>
              <a:t>Slat  </a:t>
            </a:r>
            <a:r>
              <a:rPr lang="th-TH" dirty="0">
                <a:latin typeface="Angsana New"/>
                <a:ea typeface="Times New Roman"/>
                <a:cs typeface="Cordia New"/>
              </a:rPr>
              <a:t>ทำด้วย เช่น เหล็ก</a:t>
            </a:r>
            <a:r>
              <a:rPr lang="en-US" dirty="0">
                <a:latin typeface="Angsana New"/>
                <a:ea typeface="Times New Roman"/>
                <a:cs typeface="Cordia New"/>
              </a:rPr>
              <a:t>, </a:t>
            </a:r>
            <a:r>
              <a:rPr lang="th-TH" dirty="0" err="1">
                <a:latin typeface="Angsana New"/>
                <a:ea typeface="Times New Roman"/>
                <a:cs typeface="Cordia New"/>
              </a:rPr>
              <a:t>สแตนเลส</a:t>
            </a:r>
            <a:r>
              <a:rPr lang="th-TH" dirty="0">
                <a:latin typeface="Angsana New"/>
                <a:ea typeface="Times New Roman"/>
                <a:cs typeface="Cordia New"/>
              </a:rPr>
              <a:t> เป็นต้น... </a:t>
            </a: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0" descr="ระบบโซ่ลำเลียง Slat Conveyor (แบบแผ่นระนาด)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808312" cy="296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35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895</Words>
  <Application>Microsoft Office PowerPoint</Application>
  <PresentationFormat>On-screen Show (4:3)</PresentationFormat>
  <Paragraphs>85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รูปคลื่น</vt:lpstr>
      <vt:lpstr>สายพานลำเลียง  (Belt Conveyor)</vt:lpstr>
      <vt:lpstr>สายพานลำเลียง</vt:lpstr>
      <vt:lpstr>อุปกรณ์ลำเลียงที่ถูกนำมาใช้ในการเคลื่อนย้ายวัตถุระหว่างจุดที่กำหนดมีความถี่สูงมีทั้งหมด 19 ชนิดคือ </vt:lpstr>
      <vt:lpstr>อุปกรณ์ลำเลียงแบบโซ่หรือโซ่ลำเลียง  (Chain Conveyor)</vt:lpstr>
      <vt:lpstr>1.1 ระบบโซ่ลำเลียง Trolley Conveyor         (แบบแขวน)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อุปกรณ์ลำเลียงลิฟท์แนวดิ่งหรือลิฟท์ลำเลียง(แบบตัว X)</vt:lpstr>
      <vt:lpstr>5.อุปกรณ์ลำเลียงแบบบิด แบบตะปูควง หรือ แบบสกรูลำเลียง </vt:lpstr>
      <vt:lpstr>PowerPoint Presentation</vt:lpstr>
      <vt:lpstr>7.อุปกรณ์ลำเลียงแบบรถลาก</vt:lpstr>
      <vt:lpstr>8.ลูกกลิ้งลำเลียง หรือ Roller conveyors </vt:lpstr>
      <vt:lpstr>PowerPoint Presentation</vt:lpstr>
      <vt:lpstr>PowerPoint Presentation</vt:lpstr>
      <vt:lpstr>STEEL TRACK  รางเหล็ก                               ALUMINUM TRACK  รางอลูมิเนียม </vt:lpstr>
      <vt:lpstr>11.อุปกรณ์ลำเลียงแบบโมโนเรล</vt:lpstr>
      <vt:lpstr>PowerPoint Presentation</vt:lpstr>
      <vt:lpstr>13.อุปกรณ์ลำเลียงแบบช่องส่งวัสดุ</vt:lpstr>
      <vt:lpstr>PowerPoint Presentation</vt:lpstr>
      <vt:lpstr>PowerPoint Presentation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สายพานลำเลียง  (Belt Conveyor)</dc:title>
  <dc:creator>User</dc:creator>
  <cp:lastModifiedBy>yupin</cp:lastModifiedBy>
  <cp:revision>7</cp:revision>
  <dcterms:created xsi:type="dcterms:W3CDTF">2015-10-04T00:02:47Z</dcterms:created>
  <dcterms:modified xsi:type="dcterms:W3CDTF">2017-09-05T03:07:51Z</dcterms:modified>
</cp:coreProperties>
</file>