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7.jpg" ContentType="image/jpeg"/>
  <Override PartName="/ppt/media/image18.jpg" ContentType="image/jpeg"/>
  <Override PartName="/ppt/media/image20.jpg" ContentType="image/jpeg"/>
  <Override PartName="/ppt/media/image25.jpg" ContentType="image/jpeg"/>
  <Override PartName="/ppt/media/image27.jpg" ContentType="image/jpeg"/>
  <Override PartName="/ppt/media/image29.jpg" ContentType="image/jpeg"/>
  <Override PartName="/ppt/media/image31.jpg" ContentType="image/jpeg"/>
  <Override PartName="/ppt/media/image32.jpg" ContentType="image/jpeg"/>
  <Override PartName="/ppt/media/image36.jpg" ContentType="image/jpeg"/>
  <Override PartName="/ppt/media/image43.jpg" ContentType="image/gif"/>
  <Override PartName="/ppt/media/image48.jpg" ContentType="image/jpeg"/>
  <Override PartName="/ppt/media/image51.jpg" ContentType="image/jpeg"/>
  <Override PartName="/ppt/media/image55.jpg" ContentType="image/jpeg"/>
  <Override PartName="/ppt/media/image58.jpg" ContentType="image/jpeg"/>
  <Override PartName="/ppt/media/image59.jpg" ContentType="image/gif"/>
  <Override PartName="/ppt/media/image61.jpg" ContentType="image/jpeg"/>
  <Override PartName="/ppt/media/image63.jpg" ContentType="image/jpeg"/>
  <Override PartName="/ppt/media/image66.jpg" ContentType="image/jpeg"/>
  <Override PartName="/ppt/media/image68.jpg" ContentType="image/jpeg"/>
  <Override PartName="/ppt/media/image7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30"/>
  </p:notesMasterIdLst>
  <p:sldIdLst>
    <p:sldId id="256" r:id="rId2"/>
    <p:sldId id="257" r:id="rId3"/>
    <p:sldId id="292" r:id="rId4"/>
    <p:sldId id="258" r:id="rId5"/>
    <p:sldId id="259" r:id="rId6"/>
    <p:sldId id="260" r:id="rId7"/>
    <p:sldId id="261" r:id="rId8"/>
    <p:sldId id="262" r:id="rId9"/>
    <p:sldId id="263" r:id="rId10"/>
    <p:sldId id="273" r:id="rId11"/>
    <p:sldId id="272" r:id="rId12"/>
    <p:sldId id="271" r:id="rId13"/>
    <p:sldId id="270" r:id="rId14"/>
    <p:sldId id="269" r:id="rId15"/>
    <p:sldId id="268" r:id="rId16"/>
    <p:sldId id="267" r:id="rId17"/>
    <p:sldId id="266" r:id="rId18"/>
    <p:sldId id="264" r:id="rId19"/>
    <p:sldId id="265" r:id="rId20"/>
    <p:sldId id="274" r:id="rId21"/>
    <p:sldId id="275" r:id="rId22"/>
    <p:sldId id="282" r:id="rId23"/>
    <p:sldId id="281" r:id="rId24"/>
    <p:sldId id="280" r:id="rId25"/>
    <p:sldId id="278" r:id="rId26"/>
    <p:sldId id="277" r:id="rId27"/>
    <p:sldId id="276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6600FF"/>
    <a:srgbClr val="F3F5F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00" autoAdjust="0"/>
    <p:restoredTop sz="94643" autoAdjust="0"/>
  </p:normalViewPr>
  <p:slideViewPr>
    <p:cSldViewPr>
      <p:cViewPr varScale="1">
        <p:scale>
          <a:sx n="87" d="100"/>
          <a:sy n="87" d="100"/>
        </p:scale>
        <p:origin x="-157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09647-44AC-40C0-A241-2AC8EA0B246F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871E5-EAE8-48CF-81C4-AB22454F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93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871E5-EAE8-48CF-81C4-AB22454FF4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618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02A1-E998-4E62-9FF9-A5BE55AEFD9B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568B-0415-4842-9954-047A1FA3AE4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02A1-E998-4E62-9FF9-A5BE55AEFD9B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568B-0415-4842-9954-047A1FA3A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02A1-E998-4E62-9FF9-A5BE55AEFD9B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568B-0415-4842-9954-047A1FA3A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02A1-E998-4E62-9FF9-A5BE55AEFD9B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568B-0415-4842-9954-047A1FA3A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02A1-E998-4E62-9FF9-A5BE55AEFD9B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568B-0415-4842-9954-047A1FA3A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02A1-E998-4E62-9FF9-A5BE55AEFD9B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568B-0415-4842-9954-047A1FA3AE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02A1-E998-4E62-9FF9-A5BE55AEFD9B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568B-0415-4842-9954-047A1FA3AE4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02A1-E998-4E62-9FF9-A5BE55AEFD9B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568B-0415-4842-9954-047A1FA3A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02A1-E998-4E62-9FF9-A5BE55AEFD9B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568B-0415-4842-9954-047A1FA3A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02A1-E998-4E62-9FF9-A5BE55AEFD9B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568B-0415-4842-9954-047A1FA3AE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02A1-E998-4E62-9FF9-A5BE55AEFD9B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1568B-0415-4842-9954-047A1FA3AE4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30E02A1-E998-4E62-9FF9-A5BE55AEFD9B}" type="datetimeFigureOut">
              <a:rPr lang="en-US" smtClean="0"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441568B-0415-4842-9954-047A1FA3AE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gif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barcode-produc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gif"/><Relationship Id="rId4" Type="http://schemas.openxmlformats.org/officeDocument/2006/relationships/image" Target="../media/image22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gif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www.barcode-produc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33600"/>
            <a:ext cx="5486400" cy="2000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" y="4133850"/>
            <a:ext cx="1447800" cy="2638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724400"/>
            <a:ext cx="13335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8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762000"/>
            <a:ext cx="7086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                                 </a:t>
            </a:r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เป็น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บาร์โค้ดแบบ 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EAN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ที่เหมาะสำหรับผลิตภัณฑ์ขนาดเล็ก  ใช้หลักการคล้ายกันกับบาร์โค้ดแบบ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EAN – 13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แต่จำนวนหลักน้อยกว่า คือ  จะมีตัวเลข 2 หรือ 3 หลัก   แทนรหัสประเทศ  4 หรือ 5 หลัก เป็นข้อมูลสินค้า  และอีก 1 หลักสำหรับตัวเลขตรวจสอบความถูกต้องของบาร์โค้ด (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Check  Digit ) 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แต่สามารถขยายจำนวนหลักออกไปได้อีก  2 หรือ 5 หลัก  ในลักษณะของ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Extension  Barcode  ( UPC-A+2 , UPC-A+5 ) 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ซึ่งเป็นคนละลักษณะกับการใช้บาร์โค้ดแบบ 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UPC-E 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ที่จะต้องพิมพ์ออกมาในรูปแบบเต็มเหมือน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UPC-A 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แต่ทำการตัด 0  (ศูนย์)  ออก   ข้อมูลตัวเลขในสัญลักษณ์บาร์โค้ดแบบ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EAN-8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จะบ่งชี้ถึงผู้ผลิตและผลิตภัณฑ์   และเมื่อมีการใช้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EAN-8 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มากขึ้นในหลายประเทศ  จำนวนของตัวเลขที่นำมาใช้ซึ่งมีจำนวนจำกัดทำให้ไม่เพียงพอกับผู้ใช้จึงหันมาใช้บาร์โค้ดแบบ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EAN-13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แทน</a:t>
            </a:r>
            <a:endParaRPr lang="en-US" sz="22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207218"/>
            <a:ext cx="2736153" cy="18934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800600"/>
            <a:ext cx="1219200" cy="17140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7" y="5143041"/>
            <a:ext cx="1371600" cy="15645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0"/>
            <a:ext cx="234315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0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57200"/>
            <a:ext cx="7772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              เก็บ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ไว้เป็นข้อมูลตัวอักษรเราจึงสามารถนำ 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QR Code 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มาประยุกต์ใช้ได้หลายรูปแบบ เช่น การเก็บข้อมูล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URL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ของเว็บไซต์, ข้อความ, เบอร์โทรศัพท์ และข้อมูลที่เป็นตัวอักษรได้อีกมากมาย  ปัจจุบัน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QR Code 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ถูกนำไปใช้ในหลายๆด้านเนื่องจากความ “ง่าย” เพราะ ทุกวันนี้คนส่วนใหญ่จะมีมือถือกันทุกคนและมือถือมีกล้อง เกือบทุกรุ่น ประโยชน์ที่เห็นได้ชัดที่สุดของ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QR Code  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ก็คือการ้เก็บ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URL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ของเว็บไซต์ เพราะ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URL 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จะเป็นอะไรที่จดจำได้ยากเพราะยาวและบางอันซับซ้อนมาก แต่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QR Code 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แค่ยกมือถือมาสแกน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QR Code  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ที่พบเห็นตามผลิตภัณฑ์ต่างๆ , นามบัตร , นิตยสาร ฯลฯ แล้วมือถือจะลิ้งค์เข้าเว็บเพจที่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QR Code 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นั้นๆบันทึกข้อมูลอยู่โดยอัตโนมัติ และด้วยการมาของระบบ 3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G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ที่ค่ายมือถือต่างๆ  เช่น 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True Move 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และ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AIS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เริ่มนำเข้ามาให้บริการ จะทำให้เราสามารถเข้าอินเทอร์เน็ตบนมือถือได้อย่างรวดเร็ว และ นอกจากนี้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QR Code  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ยังเริ่มนิยมอยู่บนนามบัตรด้วย โดยจะใช้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QR Code  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บันทึก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URL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ของข้อมูลส่วนต่างๆ บนเว็บไซต์ เช่น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E-mail , hi5 , MSN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หรือจะเก็บข้อมูลในส่วนรูปแบบตัวอักษร เช่น ชื่อ ตำแหน่ง  ที่อยู่  เบอร์โทร ฯลฯ  ซึ่งอาจจะทำให้อนาคตเราไม่จำเป็นต้องแลกนามบัตรกันอีกต่อไป เพียงแค่เอามือถือมาสแกนที่นามบัตรข้อมูลบนในนามบัตรทุกๆอย่างก็จะถูกจัดเก็บเข้ามือถือทันที</a:t>
            </a:r>
            <a:endParaRPr lang="en-US" sz="22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874078"/>
            <a:ext cx="1905000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372" y="4884964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21" y="5267521"/>
            <a:ext cx="3371850" cy="1352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21" y="304800"/>
            <a:ext cx="190500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0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038600"/>
            <a:ext cx="3810000" cy="2266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71" y="1143000"/>
            <a:ext cx="4495800" cy="187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0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0"/>
            <a:ext cx="7848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                                          หรือ                                                   </a:t>
            </a:r>
            <a:r>
              <a:rPr lang="en-US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(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ภาษาไทย: เครื่องพิมพ์บาร์โค้ด)  </a:t>
            </a:r>
          </a:p>
          <a:p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โดยส่วนใหญ่หน่วยงานต่างๆ จะใช้เครื่องพิมพ์บาร์โค้ดเพื่อพิมพ์บาร์โค้ดใส่สติ๊กเกอร์เพื่อทำรหัส เพื่อความสะดวกต่อการเก็บข้อมูล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Barcode Printer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เป็นอุปกรณ์ที่ต้องต่อพ่วงกับคอมพิวเตอร์สำหรับการพิมพ์สติ๊กเกอร์บาร์โค้ด(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Sticker Barcode)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ป้ายชื่อหรือแท็กที่สามารถใช้ติดกับอุปกรณ์เครื่องใช้ไฟฟ้า หรือสินค้าต่างๆ สินค้าอุปโภค สินค้าบริโภค เครื่องพิมพ์บาร์โค้ดที่ใช้ทั่วไปจะพิมพ์กับสติ๊กเกอร์บาร์โค้ด หรือป้ายสติ๊กเกอร์ (แท็ก) หรือพิมพ์ที่กล่องก่อนที่ทำการจัดส่งสินค้า เพื่อความสะดวกในการจัดเก็ญข้อมูลได้ง่ายขึ้น ส่วนใหญ๋ใหญ่สำหรับเครื่องพิมพ์บาร์โค้ดในการพิมพ์ จะแบ่งเป็น 2 ระบบ มีทั้งระบบ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Thermal Transfer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และระบบ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Direct Thermal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638967"/>
            <a:ext cx="4838700" cy="27136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38" y="457200"/>
            <a:ext cx="2905125" cy="828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563" y="457200"/>
            <a:ext cx="2793611" cy="73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0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685800"/>
            <a:ext cx="5943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u="sng" dirty="0">
                <a:solidFill>
                  <a:srgbClr val="FF0000"/>
                </a:solidFill>
              </a:rPr>
              <a:t>ระบบ</a:t>
            </a:r>
            <a:r>
              <a:rPr lang="th-TH" sz="2200" dirty="0"/>
              <a:t> </a:t>
            </a:r>
            <a:r>
              <a:rPr lang="en-US" sz="2200" dirty="0" smtClean="0"/>
              <a:t>                                           </a:t>
            </a:r>
            <a:r>
              <a:rPr lang="th-TH" sz="2200" dirty="0" smtClean="0"/>
              <a:t>ซึ่ง</a:t>
            </a:r>
            <a:r>
              <a:rPr lang="th-TH" sz="2200" dirty="0"/>
              <a:t>เป็นระบบที่ต้องใช้ริบบอนบาร์โค้ดในการพิมพ์ 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88403"/>
            <a:ext cx="857250" cy="2733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057400"/>
            <a:ext cx="2932946" cy="29622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14" y="3994226"/>
            <a:ext cx="854075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446" y="365760"/>
            <a:ext cx="4000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0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990600"/>
            <a:ext cx="7467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200" dirty="0" smtClean="0"/>
              <a:t>   </a:t>
            </a:r>
            <a:r>
              <a:rPr lang="th-TH" sz="2400" u="sng" dirty="0" smtClean="0">
                <a:solidFill>
                  <a:srgbClr val="FF0000"/>
                </a:solidFill>
              </a:rPr>
              <a:t>ระบบ</a:t>
            </a:r>
            <a:r>
              <a:rPr lang="th-TH" sz="2200" dirty="0" smtClean="0"/>
              <a:t> </a:t>
            </a:r>
            <a:r>
              <a:rPr lang="en-US" sz="2200" dirty="0" smtClean="0"/>
              <a:t>                                      </a:t>
            </a:r>
            <a:r>
              <a:rPr lang="th-TH" sz="2200" dirty="0" smtClean="0"/>
              <a:t>ระบบใช้ความร้อนโดยไม่ต้องใช้ริบบอนในการพิมพ์งานแต่ใช้ความร้อนของหัวพิมพ์ พิมพ์ไปที่สติ๊กเอกร์โดยตรง แต่สติ๊กเกอร์ที่ต้องใช้นั้นจะต้องเป็นสติ๊กเกอร์เนื้อ </a:t>
            </a:r>
            <a:r>
              <a:rPr lang="en-US" sz="2200" dirty="0" smtClean="0"/>
              <a:t>Direct Thermal </a:t>
            </a:r>
            <a:r>
              <a:rPr lang="th-TH" sz="2200" dirty="0" smtClean="0"/>
              <a:t>สติ๊กเกอร์ชนิดนี้จะมีสารเคมีเคลือบไว้ทำให้สามารถพิมพ์โดยไม่ต้องใช้      ริบบอน </a:t>
            </a: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029200"/>
            <a:ext cx="3000375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200"/>
            <a:ext cx="33909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0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457324"/>
            <a:ext cx="4572000" cy="19716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953000"/>
            <a:ext cx="79057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0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743" y="685800"/>
            <a:ext cx="82296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/>
              <a:t>                                              คือ</a:t>
            </a:r>
            <a:r>
              <a:rPr lang="th-TH" sz="2400" dirty="0"/>
              <a:t>อะไร</a:t>
            </a:r>
          </a:p>
          <a:p>
            <a:r>
              <a:rPr lang="th-TH" dirty="0"/>
              <a:t> </a:t>
            </a:r>
            <a:r>
              <a:rPr lang="th-TH" dirty="0" smtClean="0"/>
              <a:t>     </a:t>
            </a:r>
            <a:r>
              <a:rPr lang="en-US" sz="2200" dirty="0" smtClean="0"/>
              <a:t>Barcode </a:t>
            </a:r>
            <a:r>
              <a:rPr lang="en-US" sz="2200" dirty="0"/>
              <a:t>reader </a:t>
            </a:r>
            <a:r>
              <a:rPr lang="th-TH" sz="2200" dirty="0"/>
              <a:t>หรือตัวอ่าน  </a:t>
            </a:r>
            <a:r>
              <a:rPr lang="en-US" sz="2200" dirty="0"/>
              <a:t>Barcode   </a:t>
            </a:r>
            <a:r>
              <a:rPr lang="th-TH" sz="2200" dirty="0"/>
              <a:t>หรือมีอีกชื่อ </a:t>
            </a:r>
            <a:r>
              <a:rPr lang="en-US" sz="2200" dirty="0"/>
              <a:t>Scanner Barcode  </a:t>
            </a:r>
            <a:r>
              <a:rPr lang="th-TH" sz="2200" dirty="0"/>
              <a:t>มีการเรียกว่า </a:t>
            </a:r>
            <a:r>
              <a:rPr lang="en-US" sz="2200" dirty="0"/>
              <a:t>Price scanner  </a:t>
            </a:r>
            <a:r>
              <a:rPr lang="th-TH" sz="2200" dirty="0"/>
              <a:t>หรือ </a:t>
            </a:r>
            <a:r>
              <a:rPr lang="en-US" sz="2200" dirty="0"/>
              <a:t>point-of-sale ( POS ) scanner </a:t>
            </a:r>
            <a:r>
              <a:rPr lang="th-TH" sz="2200" dirty="0"/>
              <a:t>เป็นอุปกรณ์นำเข้าแบบพกพาได้และติดตามใช้ในการจับและอ่านสารสนเทศที่ เก็บใน </a:t>
            </a:r>
            <a:r>
              <a:rPr lang="en-US" sz="2200" dirty="0"/>
              <a:t>Barcode </a:t>
            </a:r>
            <a:r>
              <a:rPr lang="th-TH" sz="2200" dirty="0"/>
              <a:t>ตัวอ่าน </a:t>
            </a:r>
            <a:r>
              <a:rPr lang="en-US" sz="2200" dirty="0"/>
              <a:t>Barcode  </a:t>
            </a:r>
            <a:r>
              <a:rPr lang="th-TH" sz="2200" dirty="0"/>
              <a:t>ประกอบด้วยด้วยตัวสแกน ตัวถอดรหัส ( มีทั้งติดตั้งในตัวหรือภายนอก )  และสายเคเบิลที่เชื่อมตัวอ่านกับคอมพิวเตอร์ เนื่องจากตัวอ่าน </a:t>
            </a:r>
            <a:r>
              <a:rPr lang="en-US" sz="2200" dirty="0"/>
              <a:t>Barcode  </a:t>
            </a:r>
            <a:r>
              <a:rPr lang="th-TH" sz="2200" dirty="0"/>
              <a:t>จับและแปล </a:t>
            </a:r>
            <a:r>
              <a:rPr lang="en-US" sz="2200" dirty="0"/>
              <a:t>Barcode  </a:t>
            </a:r>
            <a:r>
              <a:rPr lang="th-TH" sz="2200" dirty="0"/>
              <a:t>เป็นตัวเลขหรือตัวอักษร ข้อมูลต้องได้รับการส่งไปยังคอมพิวเตอร์ ดังนั้นซอฟต์แวร์สามารถทำให้ข้อมูลเข้าใจได้ ตัวสแกน  </a:t>
            </a:r>
            <a:r>
              <a:rPr lang="en-US" sz="2200" dirty="0"/>
              <a:t>Barcode  </a:t>
            </a:r>
            <a:r>
              <a:rPr lang="th-TH" sz="2200" dirty="0"/>
              <a:t>สามารถได้รับการเชื่อมต่อกับคอมพิวเตอร์ผ่านพอร์ตพิเศษ พอร์ตแป้นพิมพ์  หรืออุปกรณ์ซอฟต์แวร์ที่เรียกว่า </a:t>
            </a:r>
            <a:r>
              <a:rPr lang="en-US" sz="2200" dirty="0"/>
              <a:t>wedge </a:t>
            </a:r>
            <a:r>
              <a:rPr lang="th-TH" sz="2200" dirty="0"/>
              <a:t>ตัวอ่าน </a:t>
            </a:r>
            <a:r>
              <a:rPr lang="en-US" sz="2200" dirty="0"/>
              <a:t>Barcode </a:t>
            </a:r>
            <a:r>
              <a:rPr lang="th-TH" sz="2200" dirty="0"/>
              <a:t>ทำงานโดยลำแสงตัดตรง </a:t>
            </a:r>
            <a:r>
              <a:rPr lang="en-US" sz="2200" dirty="0"/>
              <a:t>Barcode </a:t>
            </a:r>
            <a:r>
              <a:rPr lang="th-TH" sz="2200" dirty="0"/>
              <a:t>และวัดจำนวนรวมของแสงสะท้อน ( แท่งสีดำสะท้อนแสงน้อยกว่าช่องว่างระหว่างแท่ง ) ตัวสแกนแปลงกับพลังงานแสงเป็นพลังงานไฟฟ้า ซึ่งแปลงไปเป็นข้อมูลโดยตัวถอดรหัสและส่งต่อไปยังคอมพิวเตอร์</a:t>
            </a:r>
          </a:p>
        </p:txBody>
      </p:sp>
      <p:sp>
        <p:nvSpPr>
          <p:cNvPr id="3" name="Rectangle 2"/>
          <p:cNvSpPr/>
          <p:nvPr/>
        </p:nvSpPr>
        <p:spPr>
          <a:xfrm>
            <a:off x="593271" y="4419600"/>
            <a:ext cx="80445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  ตัว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อ่าน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Barcode 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มี 5 ประเภทพื้นฐาน คือ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Pan wand , Slot  scanners , Charge-Couple Device  ( CCD ) scanners , image  scanners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และ 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laser scanners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7200"/>
            <a:ext cx="2771775" cy="657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5242202"/>
            <a:ext cx="4572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0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609600"/>
            <a:ext cx="73914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200" dirty="0" smtClean="0"/>
              <a:t>                     เป็น</a:t>
            </a:r>
            <a:r>
              <a:rPr lang="th-TH" sz="2200" dirty="0"/>
              <a:t>ตัวอ่าน </a:t>
            </a:r>
            <a:r>
              <a:rPr lang="en-US" sz="2200" dirty="0"/>
              <a:t>Barcode </a:t>
            </a:r>
            <a:r>
              <a:rPr lang="th-TH" sz="2200" dirty="0"/>
              <a:t>อย่างง่าย  โดยเป็นชิ้นย้ายและไม่เคลื่อนย้าย  และรู้กันว่าคงทนและราคาต่ำ </a:t>
            </a:r>
            <a:r>
              <a:rPr lang="en-US" sz="2200" dirty="0"/>
              <a:t>pen wand 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    </a:t>
            </a:r>
            <a:r>
              <a:rPr lang="th-TH" sz="22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เครื่อง</a:t>
            </a:r>
            <a:r>
              <a:rPr lang="th-TH" sz="2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อ่านบาร์โค้ดแบบปากกา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 (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Pen Scanner)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หรือแวนด์ (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Wand)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เป็น</a:t>
            </a:r>
            <a:r>
              <a:rPr lang="th-TH" sz="2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เครื่องอ่านบาร์โค้ด 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ที่มีลักษณะเหมือนหัวปากกา โดยมีปลายปากกาเป็นอุปกรณ์สำหรับผลิตลำแสงเพื่ออ่านข้อมูล  น้ำหนักเบา พกพาสะดวก  มีข้อจำกัดเรื่องคุณภาพฉลากต้องดีมาก เพราะหัวอ่านที่สัมผัสบนรหัสแท่งอาจจะทำให้รหัสลบหรือเสียหายได้ เหมาะสำหรับอ่านบาร์โค้ดบนเอกสารหรือคูปอง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048000"/>
            <a:ext cx="4343400" cy="3257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2190750" cy="828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75" y="4676775"/>
            <a:ext cx="13906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0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0229" y="990600"/>
            <a:ext cx="68580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• </a:t>
            </a:r>
            <a:r>
              <a:rPr lang="th-TH" dirty="0" smtClean="0"/>
              <a:t>                                      </a:t>
            </a:r>
            <a:r>
              <a:rPr lang="en-US" dirty="0" smtClean="0"/>
              <a:t> </a:t>
            </a:r>
            <a:r>
              <a:rPr lang="th-TH" dirty="0" smtClean="0"/>
              <a:t>เป็นแบบติดตั้ง</a:t>
            </a:r>
            <a:r>
              <a:rPr lang="th-TH" dirty="0"/>
              <a:t>ตายตัวและสินค้าติด </a:t>
            </a:r>
            <a:r>
              <a:rPr lang="en-US" dirty="0"/>
              <a:t>Barcode </a:t>
            </a:r>
            <a:r>
              <a:rPr lang="th-TH" dirty="0"/>
              <a:t>ต้องผลักด้วยมือผ่านสล็อต โดยปกติ </a:t>
            </a:r>
            <a:r>
              <a:rPr lang="en-US" dirty="0"/>
              <a:t>slot scanner  </a:t>
            </a:r>
            <a:r>
              <a:rPr lang="th-TH" dirty="0"/>
              <a:t>ใช้สแกน  </a:t>
            </a:r>
            <a:r>
              <a:rPr lang="en-US" dirty="0"/>
              <a:t>Barcode </a:t>
            </a:r>
            <a:r>
              <a:rPr lang="th-TH" dirty="0"/>
              <a:t>บนบัตรประจำตัว </a:t>
            </a:r>
            <a:endParaRPr lang="th-TH" dirty="0" smtClean="0"/>
          </a:p>
          <a:p>
            <a:r>
              <a:rPr lang="th-TH" sz="22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    เครื่อง</a:t>
            </a:r>
            <a:r>
              <a:rPr lang="th-TH" sz="2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อ่านบัตร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 (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Slot Scanner)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เป็น เครื่องอ่านบาร์โค้ด ที่ใช้อ่านรหัสแท่งจากบัตรหรือวัสดุอื่น โดยต้องรูดบัตรที่มีบาร์โค้ดนั้นลงในช่องเพื่ออ่านข้อมูล เหมาะสำหรับรูดบัตรที่มีบาร์โค้ด อ่านรหัสบาร์โค้ดจากบัตรประจำตัว เพื่อบันทึกเวลาหรือดูข้อมูลต่างๆ ด้วยตัวเจ้าของบัตรเอง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771" y="3268146"/>
            <a:ext cx="2264229" cy="17991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72" y="838200"/>
            <a:ext cx="2505075" cy="638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638675"/>
            <a:ext cx="311467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0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/>
          </p:cNvPr>
          <p:cNvSpPr/>
          <p:nvPr/>
        </p:nvSpPr>
        <p:spPr>
          <a:xfrm>
            <a:off x="1143000" y="751113"/>
            <a:ext cx="1524000" cy="239487"/>
          </a:xfrm>
          <a:prstGeom prst="rect">
            <a:avLst/>
          </a:prstGeom>
          <a:solidFill>
            <a:srgbClr val="F3F5FB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237" y="2890837"/>
            <a:ext cx="6105525" cy="1076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419600"/>
            <a:ext cx="1524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9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85800"/>
            <a:ext cx="73152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JasmineUPC" pitchFamily="18" charset="-34"/>
              </a:rPr>
              <a:t> •  </a:t>
            </a:r>
            <a:r>
              <a:rPr lang="th-TH" dirty="0" smtClean="0">
                <a:cs typeface="JasmineUPC" pitchFamily="18" charset="-34"/>
              </a:rPr>
              <a:t>                                                 มี</a:t>
            </a:r>
            <a:r>
              <a:rPr lang="th-TH" dirty="0">
                <a:cs typeface="JasmineUPC" pitchFamily="18" charset="-34"/>
              </a:rPr>
              <a:t>ช่วงการอ่านที่ดีกว่า </a:t>
            </a:r>
            <a:r>
              <a:rPr lang="en-US" dirty="0">
                <a:cs typeface="JasmineUPC" pitchFamily="18" charset="-34"/>
              </a:rPr>
              <a:t>pen wand </a:t>
            </a:r>
            <a:r>
              <a:rPr lang="th-TH" dirty="0">
                <a:cs typeface="JasmineUPC" pitchFamily="18" charset="-34"/>
              </a:rPr>
              <a:t>และมักจะใช้ในร้านค้าย่อย ตามปกติ  </a:t>
            </a:r>
            <a:r>
              <a:rPr lang="en-US" dirty="0">
                <a:cs typeface="JasmineUPC" pitchFamily="18" charset="-34"/>
              </a:rPr>
              <a:t>CCD  scanners   </a:t>
            </a:r>
            <a:r>
              <a:rPr lang="th-TH" dirty="0">
                <a:cs typeface="JasmineUPC" pitchFamily="18" charset="-34"/>
              </a:rPr>
              <a:t>มีการอินเตอร์เฟซเป็น “ปืน”  และต้องจับห่างไม่เกิน 1 นิ้ว จาก  </a:t>
            </a:r>
            <a:r>
              <a:rPr lang="en-US" dirty="0">
                <a:cs typeface="JasmineUPC" pitchFamily="18" charset="-34"/>
              </a:rPr>
              <a:t>Barcode   </a:t>
            </a:r>
            <a:r>
              <a:rPr lang="th-TH" dirty="0" smtClean="0">
                <a:cs typeface="JasmineUPC" pitchFamily="18" charset="-34"/>
              </a:rPr>
              <a:t>         </a:t>
            </a:r>
            <a:r>
              <a:rPr lang="en-US" dirty="0" smtClean="0">
                <a:cs typeface="JasmineUPC" pitchFamily="18" charset="-34"/>
              </a:rPr>
              <a:t>  </a:t>
            </a:r>
            <a:r>
              <a:rPr lang="th-TH" dirty="0">
                <a:cs typeface="JasmineUPC" pitchFamily="18" charset="-34"/>
              </a:rPr>
              <a:t>การสแกน  </a:t>
            </a:r>
            <a:r>
              <a:rPr lang="en-US" dirty="0">
                <a:cs typeface="JasmineUPC" pitchFamily="18" charset="-34"/>
              </a:rPr>
              <a:t>Barcode  </a:t>
            </a:r>
            <a:r>
              <a:rPr lang="th-TH" dirty="0">
                <a:cs typeface="JasmineUPC" pitchFamily="18" charset="-34"/>
              </a:rPr>
              <a:t>แต่ละครั้ง เกิดการอ่านหลายครั้งเพื่อลดความผิดพลาด  ข้อเสียเปรียบของ  </a:t>
            </a:r>
            <a:r>
              <a:rPr lang="en-US" dirty="0">
                <a:cs typeface="JasmineUPC" pitchFamily="18" charset="-34"/>
              </a:rPr>
              <a:t>CCD  scanners  </a:t>
            </a:r>
            <a:r>
              <a:rPr lang="th-TH" dirty="0">
                <a:cs typeface="JasmineUPC" pitchFamily="18" charset="-34"/>
              </a:rPr>
              <a:t>คือ  ไม่สามารถอ่าน </a:t>
            </a:r>
            <a:r>
              <a:rPr lang="en-US" dirty="0">
                <a:cs typeface="JasmineUPC" pitchFamily="18" charset="-34"/>
              </a:rPr>
              <a:t>Barcode </a:t>
            </a:r>
            <a:r>
              <a:rPr lang="th-TH" dirty="0">
                <a:cs typeface="JasmineUPC" pitchFamily="18" charset="-34"/>
              </a:rPr>
              <a:t>กว้างกว่าผิวหน้านำเข้า</a:t>
            </a:r>
            <a:r>
              <a:rPr lang="th-TH" dirty="0" smtClean="0">
                <a:cs typeface="JasmineUPC" pitchFamily="18" charset="-34"/>
              </a:rPr>
              <a:t>ได้</a:t>
            </a:r>
          </a:p>
          <a:p>
            <a:r>
              <a:rPr lang="th-TH" b="1" dirty="0">
                <a:cs typeface="JasmineUPC" pitchFamily="18" charset="-34"/>
              </a:rPr>
              <a:t> </a:t>
            </a:r>
            <a:r>
              <a:rPr lang="th-TH" b="1" dirty="0" smtClean="0">
                <a:cs typeface="JasmineUPC" pitchFamily="18" charset="-34"/>
              </a:rPr>
              <a:t>     </a:t>
            </a:r>
            <a:r>
              <a:rPr lang="th-TH" sz="2200" b="1" dirty="0" smtClean="0">
                <a:cs typeface="JasmineUPC" pitchFamily="18" charset="-34"/>
              </a:rPr>
              <a:t>เครื่อง</a:t>
            </a:r>
            <a:r>
              <a:rPr lang="th-TH" sz="2200" b="1" dirty="0">
                <a:cs typeface="JasmineUPC" pitchFamily="18" charset="-34"/>
              </a:rPr>
              <a:t>อ่านบาร์โค้ดแบบ </a:t>
            </a:r>
            <a:r>
              <a:rPr lang="en-US" sz="2200" b="1" dirty="0">
                <a:cs typeface="JasmineUPC" pitchFamily="18" charset="-34"/>
              </a:rPr>
              <a:t>CCD </a:t>
            </a:r>
            <a:r>
              <a:rPr lang="en-US" sz="2200" dirty="0">
                <a:cs typeface="JasmineUPC" pitchFamily="18" charset="-34"/>
              </a:rPr>
              <a:t>(Charge Coupled Device Scanner) </a:t>
            </a:r>
            <a:r>
              <a:rPr lang="th-TH" sz="2200" b="1" dirty="0">
                <a:cs typeface="JasmineUPC" pitchFamily="18" charset="-34"/>
              </a:rPr>
              <a:t>เครื่องอ่านบาร์โค้ด</a:t>
            </a:r>
            <a:r>
              <a:rPr lang="th-TH" sz="2200" dirty="0">
                <a:cs typeface="JasmineUPC" pitchFamily="18" charset="-34"/>
              </a:rPr>
              <a:t> ประเภทนี้ เป็นเครื่องอ่านราคาถูก การทำงานจะอาศัยการสะท้อนของแสงจากรหัสแท่งและช่องว่างแล้วเปลี่ยนเป็นสัญญาณวีดีโอ เครื่องอ่านแบบนี้ในขณะอ่านจะไม่มีการเคลื่อนที่ชิ้นส่วน ความแม่นยำจะสูงกว่าแบบเลเซอร์ ใช้พลังงานน้อย อายุการใช้งานของอุปกรณ์ในการสร้างลำแสง (</a:t>
            </a:r>
            <a:r>
              <a:rPr lang="en-US" sz="2200" dirty="0">
                <a:cs typeface="JasmineUPC" pitchFamily="18" charset="-34"/>
              </a:rPr>
              <a:t>LED) </a:t>
            </a:r>
            <a:r>
              <a:rPr lang="th-TH" sz="2200" dirty="0">
                <a:cs typeface="JasmineUPC" pitchFamily="18" charset="-34"/>
              </a:rPr>
              <a:t>จะยาวนานกว่า</a:t>
            </a:r>
            <a:r>
              <a:rPr lang="th-TH" sz="2200" b="1" dirty="0">
                <a:cs typeface="JasmineUPC" pitchFamily="18" charset="-34"/>
              </a:rPr>
              <a:t>เครื่องอ่านบาร์โค้ด</a:t>
            </a:r>
            <a:r>
              <a:rPr lang="th-TH" sz="2200" dirty="0">
                <a:cs typeface="JasmineUPC" pitchFamily="18" charset="-34"/>
              </a:rPr>
              <a:t> แบบนี้ยังเป็นแบบตัดวงจรไฟอัตโนมัติในกรณีที่ไม่มีการใช้งาน</a:t>
            </a:r>
          </a:p>
          <a:p>
            <a:endParaRPr lang="en-US" dirty="0">
              <a:cs typeface="JasmineUPC" pitchFamily="18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1" y="381000"/>
            <a:ext cx="2524125" cy="704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768" y="3886200"/>
            <a:ext cx="2648632" cy="21561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715000"/>
            <a:ext cx="2286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3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762000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JasmineUPC" pitchFamily="18" charset="-34"/>
              </a:rPr>
              <a:t> •  </a:t>
            </a:r>
            <a:r>
              <a:rPr lang="th-TH" dirty="0" smtClean="0">
                <a:cs typeface="JasmineUPC" pitchFamily="18" charset="-34"/>
              </a:rPr>
              <a:t>                                                  หรือ</a:t>
            </a:r>
            <a:r>
              <a:rPr lang="th-TH" dirty="0">
                <a:cs typeface="JasmineUPC" pitchFamily="18" charset="-34"/>
              </a:rPr>
              <a:t>เรียกว่า </a:t>
            </a:r>
            <a:r>
              <a:rPr lang="en-US" dirty="0">
                <a:cs typeface="JasmineUPC" pitchFamily="18" charset="-34"/>
              </a:rPr>
              <a:t>camera reader </a:t>
            </a:r>
            <a:r>
              <a:rPr lang="th-TH" dirty="0">
                <a:cs typeface="JasmineUPC" pitchFamily="18" charset="-34"/>
              </a:rPr>
              <a:t>ใช้กล้องวิดีโอขนาดเล็กในการจับภาพของ </a:t>
            </a:r>
            <a:r>
              <a:rPr lang="en-US" dirty="0">
                <a:cs typeface="JasmineUPC" pitchFamily="18" charset="-34"/>
              </a:rPr>
              <a:t>Barcode </a:t>
            </a:r>
            <a:r>
              <a:rPr lang="th-TH" dirty="0">
                <a:cs typeface="JasmineUPC" pitchFamily="18" charset="-34"/>
              </a:rPr>
              <a:t>และใช้เทคนิคประมวลผลภาพดิจิตอลทันสมัยในการถอดรหัส </a:t>
            </a:r>
            <a:r>
              <a:rPr lang="en-US" dirty="0">
                <a:cs typeface="JasmineUPC" pitchFamily="18" charset="-34"/>
              </a:rPr>
              <a:t>Barcode </a:t>
            </a:r>
            <a:r>
              <a:rPr lang="th-TH" dirty="0">
                <a:cs typeface="JasmineUPC" pitchFamily="18" charset="-34"/>
              </a:rPr>
              <a:t>การอ่าน </a:t>
            </a:r>
            <a:r>
              <a:rPr lang="en-US" dirty="0">
                <a:cs typeface="JasmineUPC" pitchFamily="18" charset="-34"/>
              </a:rPr>
              <a:t>Barcode </a:t>
            </a:r>
            <a:r>
              <a:rPr lang="th-TH" dirty="0">
                <a:cs typeface="JasmineUPC" pitchFamily="18" charset="-34"/>
              </a:rPr>
              <a:t>สามารถอ่านได้ห่าง 3-9 นิ้วและโดยทั่วไปราคาถูกกว่า </a:t>
            </a:r>
            <a:r>
              <a:rPr lang="en-US" dirty="0">
                <a:cs typeface="JasmineUPC" pitchFamily="18" charset="-34"/>
              </a:rPr>
              <a:t>laser </a:t>
            </a:r>
            <a:r>
              <a:rPr lang="en-US" dirty="0" smtClean="0">
                <a:cs typeface="JasmineUPC" pitchFamily="18" charset="-34"/>
              </a:rPr>
              <a:t>scanners</a:t>
            </a:r>
            <a:endParaRPr lang="en-US" dirty="0">
              <a:cs typeface="JasmineUPC" pitchFamily="18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488879"/>
            <a:ext cx="2990850" cy="68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400300"/>
            <a:ext cx="2609850" cy="2247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87" y="5410200"/>
            <a:ext cx="357187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3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914400"/>
            <a:ext cx="6858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cs typeface="JasmineUPC" pitchFamily="18" charset="-34"/>
              </a:rPr>
              <a:t> •  </a:t>
            </a:r>
            <a:r>
              <a:rPr lang="th-TH" dirty="0" smtClean="0">
                <a:cs typeface="JasmineUPC" pitchFamily="18" charset="-34"/>
              </a:rPr>
              <a:t>                                                มี</a:t>
            </a:r>
            <a:r>
              <a:rPr lang="th-TH" dirty="0">
                <a:cs typeface="JasmineUPC" pitchFamily="18" charset="-34"/>
              </a:rPr>
              <a:t>ทั้งแบบพกพาและติดตายตัว  การอ่านไม่ต้องใกล้กับ </a:t>
            </a:r>
            <a:r>
              <a:rPr lang="en-US" dirty="0">
                <a:cs typeface="JasmineUPC" pitchFamily="18" charset="-34"/>
              </a:rPr>
              <a:t>Barcode </a:t>
            </a:r>
            <a:r>
              <a:rPr lang="th-TH" dirty="0">
                <a:cs typeface="JasmineUPC" pitchFamily="18" charset="-34"/>
              </a:rPr>
              <a:t>การทำงานใช้ระบบกระจกและเลนส์ในการสแกนเพื่ออ่าน </a:t>
            </a:r>
            <a:r>
              <a:rPr lang="en-US" dirty="0">
                <a:cs typeface="JasmineUPC" pitchFamily="18" charset="-34"/>
              </a:rPr>
              <a:t>Barcode </a:t>
            </a:r>
            <a:r>
              <a:rPr lang="th-TH" dirty="0">
                <a:cs typeface="JasmineUPC" pitchFamily="18" charset="-34"/>
              </a:rPr>
              <a:t>และสามารถอ่านได้ห่างถึง 24 นิ้ว  เพื่อลดความผิดพลาด  </a:t>
            </a:r>
            <a:r>
              <a:rPr lang="en-US" dirty="0">
                <a:cs typeface="JasmineUPC" pitchFamily="18" charset="-34"/>
              </a:rPr>
              <a:t>laser scanners  </a:t>
            </a:r>
            <a:r>
              <a:rPr lang="th-TH" dirty="0">
                <a:cs typeface="JasmineUPC" pitchFamily="18" charset="-34"/>
              </a:rPr>
              <a:t>อาจจะทำการสแกน 500 ครั้งต่อ 1 วินาที </a:t>
            </a:r>
            <a:r>
              <a:rPr lang="en-US" dirty="0">
                <a:cs typeface="JasmineUPC" pitchFamily="18" charset="-34"/>
              </a:rPr>
              <a:t>laser scanners  </a:t>
            </a:r>
            <a:r>
              <a:rPr lang="th-TH" dirty="0">
                <a:cs typeface="JasmineUPC" pitchFamily="18" charset="-34"/>
              </a:rPr>
              <a:t>ช่วงไกลพิเศษมีความสามารถในการอ่าน </a:t>
            </a:r>
            <a:r>
              <a:rPr lang="en-US" dirty="0">
                <a:cs typeface="JasmineUPC" pitchFamily="18" charset="-34"/>
              </a:rPr>
              <a:t>Barcode </a:t>
            </a:r>
            <a:r>
              <a:rPr lang="th-TH" dirty="0">
                <a:cs typeface="JasmineUPC" pitchFamily="18" charset="-34"/>
              </a:rPr>
              <a:t>ได้ไกลถึง 30 </a:t>
            </a:r>
            <a:r>
              <a:rPr lang="th-TH" dirty="0" smtClean="0">
                <a:cs typeface="JasmineUPC" pitchFamily="18" charset="-34"/>
              </a:rPr>
              <a:t>ฟุต</a:t>
            </a:r>
          </a:p>
          <a:p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 เ</a:t>
            </a:r>
            <a:r>
              <a:rPr lang="th-TH" sz="2200" b="1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ครื่อง</a:t>
            </a:r>
            <a:r>
              <a:rPr lang="th-TH" sz="2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อ่านบาร์โค้ด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 ชนิดนี้มีวิธีการทำงาน คือเมื่อกดปุ่มอ่านรหัสจะเกิดลำแสงเลเซอร์ซึ่งมีกระจกเงาเคลื่อนที่มารับแสงแล้วสะท้อนไปตกกระทบกับรหัส และผ่านเป็นแนวเส้นตรงเพียงครั้งเดียว ลำแสงที่ยิงออกมาจะมีขนาดเล็กด้วยความถี่เดียว ไม่กระจายออกไปนอกเขตที่ต้องการทำให้สามารถอ่านรหัสที่มีขนาดเล็กได้ดี</a:t>
            </a:r>
            <a:endParaRPr lang="en-US" sz="22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85800"/>
            <a:ext cx="2667000" cy="704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733800"/>
            <a:ext cx="2667000" cy="1800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575" y="5715000"/>
            <a:ext cx="1619250" cy="114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4762500"/>
            <a:ext cx="1333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3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895600"/>
            <a:ext cx="4080152" cy="20400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953861"/>
            <a:ext cx="2752725" cy="17335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438038"/>
            <a:ext cx="1819275" cy="232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3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838200"/>
            <a:ext cx="7543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Ribbon</a:t>
            </a:r>
            <a:r>
              <a:rPr lang="en-US" sz="2200" b="1" dirty="0">
                <a:solidFill>
                  <a:srgbClr val="FFC000"/>
                </a:solidFill>
              </a:rPr>
              <a:t> </a:t>
            </a:r>
            <a:r>
              <a:rPr lang="en-US" sz="2200" dirty="0"/>
              <a:t>(  </a:t>
            </a:r>
            <a:r>
              <a:rPr lang="th-TH" sz="2200" dirty="0"/>
              <a:t>ริบบอน</a:t>
            </a:r>
            <a:r>
              <a:rPr lang="th-TH" sz="2200" b="1" dirty="0"/>
              <a:t> ) </a:t>
            </a:r>
            <a:r>
              <a:rPr lang="th-TH" sz="2200" dirty="0"/>
              <a:t>หรือ ผ้าหมึก สำหรับใช้กับเครื่องพิมพ์บาร์โค้ด ทุกขนาด มีให้เลือกหลายยี่ห้อ  เช่น  </a:t>
            </a:r>
            <a:r>
              <a:rPr lang="en-US" sz="2200" dirty="0"/>
              <a:t>Zebra , Ribbon , Sony Ribbon , Ricoh Ribbon </a:t>
            </a:r>
            <a:r>
              <a:rPr lang="th-TH" sz="2200" dirty="0"/>
              <a:t>ฯลฯ </a:t>
            </a:r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762000" y="2209800"/>
            <a:ext cx="71628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200" dirty="0"/>
              <a:t>โดย ริบบอน จะแบ่งได้  4  ประเภท  คือ 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647700" y="3124200"/>
            <a:ext cx="74295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ribbon wax 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ไม่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ค่อยทนทานต่อแรง</a:t>
            </a:r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ขูดขีด      </a:t>
            </a:r>
            <a:b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2400" b="1" dirty="0" smtClean="0">
                <a:solidFill>
                  <a:srgbClr val="00B05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ribbon </a:t>
            </a:r>
            <a:r>
              <a:rPr lang="en-US" sz="2400" b="1" dirty="0">
                <a:solidFill>
                  <a:srgbClr val="00B05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wax – resin 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มีความคงทน ทนรอยขูดขีด</a:t>
            </a:r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ได้</a:t>
            </a:r>
            <a:endParaRPr lang="en-US" sz="2200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ribbon resin </a:t>
            </a:r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หรือ </a:t>
            </a:r>
            <a:r>
              <a:rPr lang="en-US" sz="2400" b="1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supper ribbon </a:t>
            </a:r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ไม่สามารถขูดออกได้เลย มีความคงทนสูงมาก</a:t>
            </a:r>
            <a:b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2400" b="1" dirty="0" smtClean="0">
                <a:solidFill>
                  <a:srgbClr val="FF33CC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ribbon  </a:t>
            </a:r>
            <a:r>
              <a:rPr lang="en-US" sz="2400" b="1" dirty="0">
                <a:solidFill>
                  <a:srgbClr val="FF33CC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color 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คือ หมึกพิมพ์ริบบอนสำหรับเครื่องพิมพ์บาร์โค้ดเป็นริบบอนที่เป็นสีต่าง เช่น สีแดง สีเหลือง สีน้ำเงิน สีเขียว ใช้ได้กับทุกเนื้อกระดาษ ใช้พิมพ์ติดสินค้าทั่วไป</a:t>
            </a:r>
          </a:p>
          <a:p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      มีทั้งม้วนขนาดเล็กที่ใช้กับเครื่องพิมพ์ขนาดเล็กและม้วน  มีขนาดไซต์ มาตรฐานที่ใช้กับเครื่องพิมพ์ขนาดใหญ่  โดยจะมีไซต์ขนาดมาตรฐาน  7  ไซต์  มีหน้า ริบบอน  </a:t>
            </a:r>
            <a:r>
              <a:rPr lang="en-US" sz="2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face out 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ตามระบบเครื่องพิมพ์บาร์โค้ด  </a:t>
            </a:r>
            <a:r>
              <a:rPr lang="en-US" sz="2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barcode printer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หรือ </a:t>
            </a:r>
            <a:r>
              <a:rPr lang="en-US" sz="22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printer bar code </a:t>
            </a:r>
          </a:p>
          <a:p>
            <a:endParaRPr lang="en-US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endParaRPr lang="en-US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710809"/>
            <a:ext cx="2667000" cy="171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862" y="5739765"/>
            <a:ext cx="159067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3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381000"/>
            <a:ext cx="7239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dirty="0" smtClean="0">
              <a:cs typeface="JasmineUPC" pitchFamily="18" charset="-34"/>
            </a:endParaRPr>
          </a:p>
          <a:p>
            <a:r>
              <a:rPr lang="th-TH" dirty="0">
                <a:cs typeface="JasmineUPC" pitchFamily="18" charset="-34"/>
              </a:rPr>
              <a:t> </a:t>
            </a:r>
            <a:r>
              <a:rPr lang="th-TH" dirty="0" smtClean="0">
                <a:cs typeface="JasmineUPC" pitchFamily="18" charset="-34"/>
              </a:rPr>
              <a:t> </a:t>
            </a:r>
            <a:r>
              <a:rPr lang="en-US" dirty="0" smtClean="0">
                <a:cs typeface="JasmineUPC" pitchFamily="18" charset="-34"/>
              </a:rPr>
              <a:t>•  102×360M </a:t>
            </a:r>
            <a:r>
              <a:rPr lang="en-US" dirty="0">
                <a:cs typeface="JasmineUPC" pitchFamily="18" charset="-34"/>
              </a:rPr>
              <a:t>/ 110×300M / 102×25M / 110×74M / 110×91M / 102×91M / 110×100M</a:t>
            </a:r>
          </a:p>
          <a:p>
            <a:r>
              <a:rPr lang="th-TH" dirty="0">
                <a:cs typeface="JasmineUPC" pitchFamily="18" charset="-34"/>
              </a:rPr>
              <a:t>สามารถใช้ได้กับ เครื่องพิมพ์บาร์โค้ดทุกรุ่น  ทุกยี่ห้อ   เช่น  ยี่ห้อ </a:t>
            </a:r>
            <a:r>
              <a:rPr lang="en-US" dirty="0" err="1">
                <a:cs typeface="JasmineUPC" pitchFamily="18" charset="-34"/>
              </a:rPr>
              <a:t>Datamax</a:t>
            </a:r>
            <a:r>
              <a:rPr lang="en-US" dirty="0">
                <a:cs typeface="JasmineUPC" pitchFamily="18" charset="-34"/>
              </a:rPr>
              <a:t> , Zebra , SATO, TSC , TEC , Intermec , AVERY , DENNIS , BRADY </a:t>
            </a:r>
            <a:r>
              <a:rPr lang="th-TH" dirty="0">
                <a:cs typeface="JasmineUPC" pitchFamily="18" charset="-34"/>
              </a:rPr>
              <a:t>ฯลฯ  ท่านสามารถสั่งผลิตได้ตามขนาดที่เราต้องการ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590800"/>
            <a:ext cx="4248150" cy="20478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105400"/>
            <a:ext cx="1466850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325458"/>
            <a:ext cx="1747099" cy="247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3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686" y="1924050"/>
            <a:ext cx="2705100" cy="800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509" y="3048000"/>
            <a:ext cx="3605682" cy="885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076700"/>
            <a:ext cx="1028700" cy="26098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150167"/>
            <a:ext cx="144780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3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752600"/>
            <a:ext cx="6629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 </a:t>
            </a:r>
            <a:r>
              <a:rPr lang="en-US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Sticker 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ระบบ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Direct </a:t>
            </a:r>
            <a:r>
              <a:rPr lang="en-US" sz="2200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Thermai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 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เป็นสติ๊กเกอร์ ระบบความร้อน  ไม่ต้องใช้หมึก  ริบบอน  </a:t>
            </a:r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(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Ribbon ) 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ในการพิมพ์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sticker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3000" y="2819400"/>
            <a:ext cx="65967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 ระบบ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Thermal Transfer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เป็นสติ๊กเกอร์ที่ต้องใช้หมึก ริบบอน   </a:t>
            </a:r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 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(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Ribbon ) 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ในการพิมพ์ ซึ่งแบ่งเนื้อวัสดุได้เป็น 16 ชนิด ( หรือมากกว่านั้น </a:t>
            </a:r>
            <a:r>
              <a:rPr lang="th-TH" dirty="0"/>
              <a:t>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845012"/>
            <a:ext cx="6896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                                                               หรือ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(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bar code sticker ) 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สตีกเกอร์</a:t>
            </a:r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บาร์โค้ด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แบ่งออกเป็น 2 ประเภท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886200"/>
            <a:ext cx="3657600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907280"/>
            <a:ext cx="1752600" cy="1664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17756"/>
            <a:ext cx="35433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3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457200"/>
            <a:ext cx="7543800" cy="923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•  สติ๊กเกอร์เนื้อกึ่งมันกึ่ง</a:t>
            </a:r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ด้าน</a:t>
            </a:r>
          </a:p>
          <a:p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•  </a:t>
            </a:r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สติ๊กเกอร์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เนื้อเทอร์มอลทรานเฟอร์</a:t>
            </a:r>
          </a:p>
          <a:p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•  สติ๊กเกอร์เนื้อ ขาวมัน หรือ อาร์ตมัน </a:t>
            </a:r>
          </a:p>
          <a:p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•  สติ๊กเกอร์เนื้อเนื้อขาวด้าน ( ไม่เหมาะสำหรับงานบาร์โค้ด ) </a:t>
            </a:r>
          </a:p>
          <a:p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•  สติ๊กเกอร์เนื้อ 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POLYESTER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ผิวหน้ามัน</a:t>
            </a:r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เงา</a:t>
            </a:r>
          </a:p>
          <a:p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• 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สติ๊กเกอร์เนื้อ 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POLYESTER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ผิวหน้ามัน</a:t>
            </a:r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เงา</a:t>
            </a:r>
          </a:p>
          <a:p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• 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สติ๊กเกอร์เนื้อ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PVC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มีทั้งสีขาว และใส </a:t>
            </a:r>
            <a:endParaRPr lang="th-TH" sz="2200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•  สติ๊กเกอร์เนื้อ 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FOIL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มีความหนาตั้งแต่ 25 ไมตรอนขึ้น</a:t>
            </a:r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ไป</a:t>
            </a:r>
          </a:p>
          <a:p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• 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สติ๊กเกอร์เนื้อ  </a:t>
            </a:r>
            <a:r>
              <a:rPr lang="en-US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GLOSSWHITE</a:t>
            </a:r>
            <a:endParaRPr lang="th-TH" sz="2200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•  สติ๊กเกอร์เนื้อ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OPP 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ใช้สำหรับเคลือบผิวด้านหน้าเพื่อเพิ่มความมัน  และความ</a:t>
            </a:r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คงทน</a:t>
            </a:r>
          </a:p>
          <a:p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• 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สติ๊กเกอร์เนื้อ 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PP-MATT 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ผิวหน้าไม่มันเงา</a:t>
            </a:r>
            <a:endParaRPr lang="en-US" sz="22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• 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สติ๊กเกอร์เนื้อ 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U-PO 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ฉีกไม่ขาดเนื้อ</a:t>
            </a:r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เหนียว</a:t>
            </a:r>
          </a:p>
          <a:p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• 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สติ๊กเกอร์เนื้อ 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PVC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มีทั้งสีขาว และ</a:t>
            </a:r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ใส</a:t>
            </a:r>
            <a:r>
              <a:rPr lang="en-US" sz="2400" dirty="0"/>
              <a:t> </a:t>
            </a:r>
            <a:endParaRPr lang="th-TH" sz="2400" dirty="0" smtClean="0"/>
          </a:p>
          <a:p>
            <a:r>
              <a:rPr lang="en-US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• </a:t>
            </a:r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en-US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TAG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สำหรับติดเสื้อผ้า  ที่มีทั้งเป็นกาวธรรมดา และกาว</a:t>
            </a:r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รีมูฟ</a:t>
            </a:r>
            <a:r>
              <a:rPr lang="th-TH" sz="2400" dirty="0"/>
              <a:t> </a:t>
            </a:r>
            <a:endParaRPr lang="th-TH" sz="2400" dirty="0" smtClean="0"/>
          </a:p>
          <a:p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• 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สติ๊กเกอร์เนื้อขาวด้าน  หนามเตย  มีทั้งระบบแผ่น และระบบม้วน</a:t>
            </a:r>
            <a:endParaRPr lang="en-US" sz="22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• 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สติ๊กเกอร์เนื้อกึ่งมันกึ่งด้าน ( สำหรับเครื่องพิมพ์บาร์โค้ด </a:t>
            </a:r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)</a:t>
            </a:r>
          </a:p>
          <a:p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• 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สติ๊กเกอร์เนื้อ 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U-PO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สำหรับติดถุงเลือด  กาวห้องเย็น </a:t>
            </a:r>
            <a:endParaRPr lang="en-US" sz="22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endParaRPr lang="en-US" sz="2400" dirty="0"/>
          </a:p>
          <a:p>
            <a:endParaRPr lang="en-US" sz="22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endParaRPr lang="en-US" sz="22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th-TH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6002" y="1131332"/>
            <a:ext cx="67801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endParaRPr lang="th-TH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-93615"/>
            <a:ext cx="3048006" cy="18592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6" y="4488537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3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/>
          </p:cNvPr>
          <p:cNvSpPr/>
          <p:nvPr/>
        </p:nvSpPr>
        <p:spPr>
          <a:xfrm>
            <a:off x="1143000" y="751113"/>
            <a:ext cx="1524000" cy="239487"/>
          </a:xfrm>
          <a:prstGeom prst="rect">
            <a:avLst/>
          </a:prstGeom>
          <a:solidFill>
            <a:srgbClr val="F3F5FB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29343" y="370905"/>
            <a:ext cx="7696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sz="2200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	</a:t>
            </a:r>
            <a:endParaRPr lang="th-TH" sz="2200" dirty="0" smtClean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     บาร์โค้ด หรือ รหัสแท่ง (</a:t>
            </a:r>
            <a:r>
              <a:rPr lang="en-US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Barcode</a:t>
            </a:r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)  เป็นหนึ่งในหลายวิธีที่ได้ผลดี ในการตรวจสอบสินค้าขณะขาย,การตรวสอบยอดการขาย และ สินค้าคงคลัง  เราสามารถที่จะอ่านบาร์โค้ด โดยใช้เครื่องสแกนเนอร์  (</a:t>
            </a:r>
            <a:r>
              <a:rPr lang="en-US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Barcode Scanner </a:t>
            </a:r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) หรือเครื่องอ่านบาร์โค้ด ซึ้งวิธีนี่จะรวดเร็วกว่าการป้อนข้อมูลเข้าเครื่องคอมพิวเตอร์ โดยเปลี่ยนเป็นวิธีการยิงเลเซอร์ไปยังแท่งบาร์โค้ด โดยเครื่องสแกนจะทำหน้าที่เป็นฮาร์ดแวร์ (</a:t>
            </a:r>
            <a:r>
              <a:rPr lang="en-US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Hardware</a:t>
            </a:r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) ส่งข้อมูลไปยังคอมพิวเตอร์ ปัจจุบันการประยุกต์ใช้งานบาร์โค้ดเข้ากับการใช้งานของ </a:t>
            </a:r>
            <a:r>
              <a:rPr lang="en-US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Mobile Computer </a:t>
            </a:r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ซึ่งสามารถพกพาได้สะดวก เพื่อทำการจัดเก็บ แสดงผล ตรวจสอบ และ ประมวลในดส้านอื่นๆ หรือบางครั้งสามารถอ่านได้ด้วยสายตา เช่น ตัวเลขที่พ่วงกับแท่งบาร์โค้ดบางครั้งจะอยู่ด้านบนหรือ ด้านล่าง (แต่สายตาไม่สามารถอ่านแท่งบาร์โค้ดได้)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71" y="370905"/>
            <a:ext cx="3057525" cy="7524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886200"/>
            <a:ext cx="1752600" cy="280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915650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b="1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บาร์โค้ด (</a:t>
            </a:r>
            <a:r>
              <a:rPr lang="en-US" sz="2200" b="1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Barcode</a:t>
            </a:r>
            <a:r>
              <a:rPr lang="th-TH" sz="2200" b="1" dirty="0" smtClean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)  </a:t>
            </a:r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เป็นรหัสแท่งประกอบด้วยเส้นที่มีความเข้ม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(มักจะเป็นสีดำ)</a:t>
            </a:r>
            <a:r>
              <a:rPr lang="en-US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และเส้นสว่าง(มักเป็นสีขาว)  วางเรียงกันเป็นแนวดิ่ง เป็นรหัสแทนตัวเลขและตัวอักษร ใช้เพื่ออำนวยความสะดวกให้เครื่องคอมพิวเตอร์สามารถอ่านรหัสข้อมูลได้ง่ายขึ้น โดยใช้เครื่องอ่านบาร์โค้ด ซึ่งจะทำงานได้รวดเร็ว และช่วยลดความผิดพลาดในการคีย์ข้อมูลได้มาก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2895600"/>
            <a:ext cx="7315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บาร์โค้ดเริ่มกำเนิดขึ้นเมื่อ ค.ศ.1950  โดยประเทศสหรัฐอเมริกาได้จัดตั้งคณะกรรมการเฉพาะกิจทางด้านพาณิชย์ขึ้น สำหรับค้นคว้ารหัสมาตรฐานและสัญลักษณ์ที่สามารถช่วยกิจการด้านอุตสาหกรรม และสามารถจัดพิมพ์ระบบบาร์โค้ด ระบบ </a:t>
            </a:r>
            <a:r>
              <a:rPr lang="en-US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UPC-Uniform</a:t>
            </a:r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ขึ้นได้ในปี 1973  ต่อมาในปี 1975 กลุ่มประเทศยุโรปจัดตั้งคณะกรรมการด้ารวิชาการเพื่อสร้างระบบบาร์โค้ด เรียกว่า </a:t>
            </a:r>
            <a:r>
              <a:rPr lang="en-US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EAN-European Article Numbering </a:t>
            </a:r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สมาคม </a:t>
            </a:r>
            <a:r>
              <a:rPr lang="en-US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EAN </a:t>
            </a:r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เติบโตครอบคลุมยุโรปและประเทศอื่นๆ(ยกเว้นอเมริกาเหนือ) และระบบบาร์โค้ด </a:t>
            </a:r>
            <a:r>
              <a:rPr lang="en-US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EAN</a:t>
            </a:r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เริ่มเข้ามาในประเทศไทยเมื่อปี </a:t>
            </a:r>
            <a:r>
              <a:rPr lang="en-US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1987</a:t>
            </a:r>
            <a:endParaRPr lang="en-US" sz="22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343400"/>
            <a:ext cx="2302626" cy="23452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" y="0"/>
            <a:ext cx="1981202" cy="2438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3" y="5357813"/>
            <a:ext cx="1085853" cy="139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6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990600"/>
            <a:ext cx="7239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แต่เดิมมีการใช้บาร์โค้ดในร้านขายของชำ ตามปกหนังสือ มาพบในร้านอุปกรณ์ประกอบรถยนต์และร้านอุปโภคบริโภคทั่วไป ในแถบยุโรปรถบรรทุกทุกคันที่จะต้องวิ่งระหว่างประเทศฝรั่งเศษและประเทศเยอรมนี จะต้องใช้บาร์โค้ดที่หน้าต่างทุกคัน เพื่อใช้ในการแสดงใบขับขี่ ใบอนุญาต และน้ำหนักรถบรรทุก แก่เจ้าหน้าที่ศุลกากร สามารถตรวจได้ง่ายและรวดเร็ว ในขณะที่รถลดความเร็วเครื่องตรวจจะอ่านข้อมูลจากบาร์โค้ด และแสดงข้อมูลบนเครื่องคอมพิวเตอร์ทันที</a:t>
            </a:r>
            <a:endParaRPr lang="en-US" sz="22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5485">
            <a:off x="1066800" y="3352800"/>
            <a:ext cx="2209800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233">
            <a:off x="4533900" y="3276600"/>
            <a:ext cx="3390900" cy="1904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025" y="5189220"/>
            <a:ext cx="1241129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64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723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 smtClean="0">
                <a:cs typeface="JasmineUPC" pitchFamily="18" charset="-34"/>
              </a:rPr>
              <a:t>  บาร์โค้ด </a:t>
            </a:r>
            <a:r>
              <a:rPr lang="th-TH" sz="2200" dirty="0">
                <a:cs typeface="JasmineUPC" pitchFamily="18" charset="-34"/>
              </a:rPr>
              <a:t>ที่ใช้กันทั้ง  สินค้าอุปโภค   สินค้าบริโภค  อุตสาหกรรมขนาดเล็ก  อุตสาหกรรมขนาดใหญ่   หน่วยงานรัฐบาล  หน่วยงานเอกชน  โรงพยาบาล  ฯลฯ  เป็นต้น  มีดังต่อไปนี้ </a:t>
            </a:r>
            <a:endParaRPr lang="en-US" sz="2200" dirty="0">
              <a:cs typeface="JasmineUPC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133600"/>
            <a:ext cx="7696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en-US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                                  </a:t>
            </a:r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en-US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(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Universal Product Code ) 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พบมากในธุรกิจค้าปลีกของประเทศสหรัฐอเมริกา และ แคนนาดา รหัสบาร์โค้ดที่ใช้เป็นแบบ 12 หลัก </a:t>
            </a:r>
            <a:r>
              <a:rPr lang="en-US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 </a:t>
            </a:r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หลัก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ที่ 1 เป็นหลักที่ระบุประเภทสินค้า </a:t>
            </a:r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และ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ตัวที่12  เป็นหลักที่แสดงตัวเลขที่ใช้ตรวจสอบความถูกต้องของบาร์โค้ด  รหัสบาร์โค้ดแบบ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UPC 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มี่หน่วยงานที่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Uniform </a:t>
            </a:r>
            <a:r>
              <a:rPr lang="en-US" sz="2200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Councill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 ( UCC )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ที่ตั้งอยู่รัฐ 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OHIO 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ประเทศสหรัฐอเมริกาเป็นผู้ดูแลในการจดทะเบียนบาร์โค้ด </a:t>
            </a:r>
            <a:endParaRPr lang="en-US" sz="22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637" y="3918704"/>
            <a:ext cx="3573006" cy="23820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267200"/>
            <a:ext cx="1171575" cy="21816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2600"/>
            <a:ext cx="234315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8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914400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                                                        </a:t>
            </a:r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เป็น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รหัสบาร์โค้ดที่ใช้ในระบบรับ-ส่งสินค้า  รหัส</a:t>
            </a:r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บาร์โค้ดแบบ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นี้เหมาะสำหรับพิมพ์ลงบนกระดาษลูกฟูก  มักใช้ในโกดังจัดเก็บสินค้า และอุตสาหกรรมต่างๆ</a:t>
            </a:r>
            <a:endParaRPr lang="en-US" sz="22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8" y="2084614"/>
            <a:ext cx="2879271" cy="175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5443"/>
            <a:ext cx="1524000" cy="179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86" y="4267199"/>
            <a:ext cx="2546253" cy="22805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0" y="657459"/>
            <a:ext cx="410527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838200"/>
            <a:ext cx="6400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en-US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                     </a:t>
            </a:r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(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Code 128 ) 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เนื่องจากโค้ด 39 เก็บข้อมูลที่เป็นตัวอักษรได้ค่อนข้างจำกัด ดังนั้นจึงได้มีการพัฒนาโค้ด 128 ขึ้นมาใช้งาน และเหมาะสมกับฉลากสินค้า ที่มีพื้นที่จำกัด  เพราะรหัสแท่งแบบโค้ด 128 นี้จะกะทัดรัดและดูแน่นกว่าโค้ด 39 โดยทั่วไปและโค้ด 128  นิยมใช้ในอุตสาหกรรม  การจัดส่งสินค้าซึ่งมีปัญหาด้านการพิมพ์ฉลาก</a:t>
            </a:r>
            <a:endParaRPr lang="en-US" sz="22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840952"/>
            <a:ext cx="5791200" cy="26835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495800"/>
            <a:ext cx="9906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21" y="4419600"/>
            <a:ext cx="1181100" cy="220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057" y="609600"/>
            <a:ext cx="17430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09600"/>
            <a:ext cx="7543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200" dirty="0" smtClean="0">
                <a:latin typeface="JasmineUPC" panose="02020603050405020304" pitchFamily="18" charset="-34"/>
                <a:cs typeface="JasmineUPC" panose="02020603050405020304" pitchFamily="18" charset="-34"/>
              </a:rPr>
              <a:t>                            บาร์โค้ด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2 มิติ ถูกพัฒนาโดยบริษัท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RVSI Acuity </a:t>
            </a:r>
            <a:r>
              <a:rPr lang="en-US" sz="2200" dirty="0" err="1">
                <a:latin typeface="JasmineUPC" panose="02020603050405020304" pitchFamily="18" charset="-34"/>
                <a:cs typeface="JasmineUPC" panose="02020603050405020304" pitchFamily="18" charset="-34"/>
              </a:rPr>
              <a:t>Cimatrix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 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ประเทศสหรัฐอเมริกา เมื่อปี ค.ศ 1989  สอดคล้องกับมาตรฐาน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ISO/IEC 16022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และ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ANSI/AIM  BC 11-ISS-Data Matrix 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ลักษณะบาร์โค้ดมีทั้งรูปสี่เหลี่ยมจตุรัสและสี่เหลี่ยมผืนผ้า  สำหรับบาร์โค้ดรูปสี่เหลี่ยมจตุรัสมีโมดูลข้อมูลระหว่าง 10 ×10  ถึง 144×144 โมดูล  และรูปสี่เหลี่ยมผืนผ้ามี  8×18  ถึง  16×48 โมดูล 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Data Matrix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สามารถบรรจุข้อมูลได้มากที่สุด 3,116 ตัวเลข  หรือ  2,355 ตัวอักษร   แต่สำหรับข้อมูลประเภทอื่นได้แก่ข้อมูลเลขฐานสองบรรจุได้  1,556 ไบต์ ( 1 ไบต์เท่ากับเลขฐานสอง 8 หลัก ) และตัวอักษรภาญี่ปุ่นบรรจุได้  778  ตัวอักษร  รูปแบบค้นหาของบาร์โค้ดแบบ 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Data  Matrix 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อยู่ที่ตำแหน่งของด้านซ้ายและด้านล่างของบาร์ โค้ด  บาร์โค้ด </a:t>
            </a:r>
            <a:r>
              <a:rPr lang="en-US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Data  Matrix     </a:t>
            </a:r>
            <a:r>
              <a:rPr lang="th-TH" sz="2200" dirty="0">
                <a:latin typeface="JasmineUPC" panose="02020603050405020304" pitchFamily="18" charset="-34"/>
                <a:cs typeface="JasmineUPC" panose="02020603050405020304" pitchFamily="18" charset="-34"/>
              </a:rPr>
              <a:t>ส่วนใหญ่ใช้ในงานที่มีพื้นที่จำกัดและต้องการบาร์โค้ดขนาดเล็ก </a:t>
            </a:r>
            <a:endParaRPr lang="en-US" sz="22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810000"/>
            <a:ext cx="2590800" cy="2590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695700"/>
            <a:ext cx="2532957" cy="2705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07" y="457200"/>
            <a:ext cx="257175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0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1283</TotalTime>
  <Words>1976</Words>
  <Application>Microsoft Office PowerPoint</Application>
  <PresentationFormat>On-screen Show (4:3)</PresentationFormat>
  <Paragraphs>71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 Black Edition - tum0r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รายงาน  วิชา การบริหารระบบข้อมูลโลจิสติกส์                      เรื่อง  ระบบ Barcode</dc:title>
  <dc:creator>COM_PLAI</dc:creator>
  <cp:lastModifiedBy>Yupin</cp:lastModifiedBy>
  <cp:revision>66</cp:revision>
  <dcterms:created xsi:type="dcterms:W3CDTF">2015-01-06T09:15:17Z</dcterms:created>
  <dcterms:modified xsi:type="dcterms:W3CDTF">2016-10-28T09:11:19Z</dcterms:modified>
</cp:coreProperties>
</file>