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86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3" r:id="rId18"/>
    <p:sldId id="279" r:id="rId19"/>
    <p:sldId id="280" r:id="rId20"/>
    <p:sldId id="281" r:id="rId21"/>
    <p:sldId id="287" r:id="rId22"/>
    <p:sldId id="288" r:id="rId23"/>
    <p:sldId id="289" r:id="rId24"/>
    <p:sldId id="290" r:id="rId25"/>
    <p:sldId id="268" r:id="rId26"/>
    <p:sldId id="269" r:id="rId27"/>
    <p:sldId id="270" r:id="rId28"/>
    <p:sldId id="282" r:id="rId29"/>
    <p:sldId id="284" r:id="rId30"/>
    <p:sldId id="285" r:id="rId3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A162D0"/>
    <a:srgbClr val="99FF66"/>
    <a:srgbClr val="D4F511"/>
    <a:srgbClr val="63F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03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63E2-DEDB-414F-B704-00084F681670}" type="datetimeFigureOut">
              <a:rPr lang="th-TH" smtClean="0"/>
              <a:pPr/>
              <a:t>28/10/59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B247C-6303-4E66-819F-FEDCC5876955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064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B247C-6303-4E66-819F-FEDCC5876955}" type="slidenum">
              <a:rPr lang="th-TH" smtClean="0"/>
              <a:pPr/>
              <a:t>30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468-964A-420C-A2EF-D194C6C72C94}" type="datetimeFigureOut">
              <a:rPr lang="th-TH" smtClean="0"/>
              <a:pPr/>
              <a:t>28/10/59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95AD-0157-4F31-A5FC-A26374AE1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468-964A-420C-A2EF-D194C6C72C94}" type="datetimeFigureOut">
              <a:rPr lang="th-TH" smtClean="0"/>
              <a:pPr/>
              <a:t>28/10/59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95AD-0157-4F31-A5FC-A26374AE1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468-964A-420C-A2EF-D194C6C72C94}" type="datetimeFigureOut">
              <a:rPr lang="th-TH" smtClean="0"/>
              <a:pPr/>
              <a:t>28/10/59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95AD-0157-4F31-A5FC-A26374AE1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468-964A-420C-A2EF-D194C6C72C94}" type="datetimeFigureOut">
              <a:rPr lang="th-TH" smtClean="0"/>
              <a:pPr/>
              <a:t>28/10/59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95AD-0157-4F31-A5FC-A26374AE1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468-964A-420C-A2EF-D194C6C72C94}" type="datetimeFigureOut">
              <a:rPr lang="th-TH" smtClean="0"/>
              <a:pPr/>
              <a:t>28/10/59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95AD-0157-4F31-A5FC-A26374AE1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468-964A-420C-A2EF-D194C6C72C94}" type="datetimeFigureOut">
              <a:rPr lang="th-TH" smtClean="0"/>
              <a:pPr/>
              <a:t>28/10/59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95AD-0157-4F31-A5FC-A26374AE1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468-964A-420C-A2EF-D194C6C72C94}" type="datetimeFigureOut">
              <a:rPr lang="th-TH" smtClean="0"/>
              <a:pPr/>
              <a:t>28/10/59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95AD-0157-4F31-A5FC-A26374AE1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468-964A-420C-A2EF-D194C6C72C94}" type="datetimeFigureOut">
              <a:rPr lang="th-TH" smtClean="0"/>
              <a:pPr/>
              <a:t>28/10/59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95AD-0157-4F31-A5FC-A26374AE1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468-964A-420C-A2EF-D194C6C72C94}" type="datetimeFigureOut">
              <a:rPr lang="th-TH" smtClean="0"/>
              <a:pPr/>
              <a:t>28/10/59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95AD-0157-4F31-A5FC-A26374AE1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468-964A-420C-A2EF-D194C6C72C94}" type="datetimeFigureOut">
              <a:rPr lang="th-TH" smtClean="0"/>
              <a:pPr/>
              <a:t>28/10/59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95AD-0157-4F31-A5FC-A26374AE1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E1468-964A-420C-A2EF-D194C6C72C94}" type="datetimeFigureOut">
              <a:rPr lang="th-TH" smtClean="0"/>
              <a:pPr/>
              <a:t>28/10/59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495AD-0157-4F31-A5FC-A26374AE1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1468-964A-420C-A2EF-D194C6C72C94}" type="datetimeFigureOut">
              <a:rPr lang="th-TH" smtClean="0"/>
              <a:pPr/>
              <a:t>28/10/59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95AD-0157-4F31-A5FC-A26374AE111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1475656" y="2060848"/>
            <a:ext cx="7200800" cy="221599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prstDash val="lg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3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 </a:t>
            </a:r>
            <a:r>
              <a:rPr lang="en-US" sz="13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3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RIFD</a:t>
            </a:r>
            <a:endParaRPr lang="th-TH" sz="13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6472254" cy="1143000"/>
          </a:xfrm>
          <a:solidFill>
            <a:srgbClr val="A162D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ความถี่ของคลื่นพาหะ</a:t>
            </a: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7158" y="2071678"/>
            <a:ext cx="842968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b="1" dirty="0" smtClean="0"/>
              <a:t>                ในปัจจุบันได้มีการรวมกลุ่มระหว่างแต่ละประเทศ เพื่อทำการกำหนดมาตรฐานความถี่คลื่นพาหะของระบบ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โดยมีสามกลุ่มใหญ่ๆ คือ กลุ่มประเทศในยุโรปและ</a:t>
            </a:r>
            <a:r>
              <a:rPr lang="th-TH" sz="2500" b="1" dirty="0" err="1" smtClean="0"/>
              <a:t>อาฟ</a:t>
            </a:r>
            <a:r>
              <a:rPr lang="th-TH" sz="2500" b="1" dirty="0" smtClean="0"/>
              <a:t>ริกา (</a:t>
            </a:r>
            <a:r>
              <a:rPr lang="en-US" sz="2500" b="1" dirty="0" smtClean="0"/>
              <a:t>Region 1), </a:t>
            </a:r>
            <a:r>
              <a:rPr lang="th-TH" sz="2500" b="1" dirty="0" smtClean="0"/>
              <a:t>กลุ่มประเทศอเมริกาเหนือและอเมริกาใต้ (</a:t>
            </a:r>
            <a:r>
              <a:rPr lang="en-US" sz="2500" b="1" dirty="0" smtClean="0"/>
              <a:t>Region 2) </a:t>
            </a:r>
            <a:r>
              <a:rPr lang="th-TH" sz="2500" b="1" dirty="0" smtClean="0"/>
              <a:t>และสุดท้ายคือกลุ่มประเทศตะวันออกไกลและออสเตรเลีย (</a:t>
            </a:r>
            <a:r>
              <a:rPr lang="en-US" sz="2500" b="1" dirty="0" smtClean="0"/>
              <a:t>Region 3) </a:t>
            </a:r>
            <a:r>
              <a:rPr lang="th-TH" sz="2500" b="1" dirty="0" smtClean="0"/>
              <a:t>ซึ่งแต่ละกลุ่มประเทศจะกำหนดแนวทางในการเลือกใช้ความถี่ต่างๆให้แก่บรรดาประเทศสมาชิกอย่างไรก็ตาม ความถี่ของคลื่นพาหะที่นิยมใช้งานในย่านความถี่ต่ำ ย่านความถี่ปานกลาง และย่านความถี่สูงก็คือ 125 </a:t>
            </a:r>
            <a:r>
              <a:rPr lang="en-US" sz="2500" b="1" dirty="0" smtClean="0"/>
              <a:t>kHz, 13.56 MHz </a:t>
            </a:r>
            <a:r>
              <a:rPr lang="th-TH" sz="2500" b="1" dirty="0" smtClean="0"/>
              <a:t>และ 2.45 </a:t>
            </a:r>
            <a:r>
              <a:rPr lang="en-US" sz="2500" b="1" dirty="0" smtClean="0"/>
              <a:t>GHz </a:t>
            </a:r>
            <a:r>
              <a:rPr lang="th-TH" sz="2500" b="1" dirty="0" smtClean="0"/>
              <a:t>ตามลำดับดังที่แสดงไว้ในตารางที่ 1 นอกจากนี้รัฐบาลของแต่ละประเทศ โดยทั่วไปจะมีการออก</a:t>
            </a:r>
            <a:r>
              <a:rPr lang="th-TH" sz="2500" b="1" dirty="0" err="1" smtClean="0"/>
              <a:t>กฏหมาย</a:t>
            </a:r>
            <a:r>
              <a:rPr lang="th-TH" sz="2500" b="1" dirty="0" smtClean="0"/>
              <a:t>เกี่ยวกับระเบียบการใช้งานย่านความถี่ต่างๆ รวมถึงกำลังส่งของระบบ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ด้วย</a:t>
            </a:r>
            <a:endParaRPr lang="th-TH" sz="2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715304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1357290" y="357166"/>
            <a:ext cx="6215106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chemeClr val="tx1"/>
                </a:solidFill>
              </a:rPr>
              <a:t>ความถี่ของระบบ </a:t>
            </a:r>
            <a:r>
              <a:rPr lang="en-US" sz="4000" b="1" dirty="0" smtClean="0">
                <a:solidFill>
                  <a:schemeClr val="tx1"/>
                </a:solidFill>
              </a:rPr>
              <a:t>RFID </a:t>
            </a:r>
            <a:r>
              <a:rPr lang="th-TH" sz="4000" b="1" dirty="0" smtClean="0">
                <a:solidFill>
                  <a:schemeClr val="tx1"/>
                </a:solidFill>
              </a:rPr>
              <a:t>ขณะใช้งาน</a:t>
            </a:r>
            <a:endParaRPr lang="th-TH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58246" cy="1000132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tx1"/>
                </a:solidFill>
              </a:rPr>
              <a:t>ตารางย่านความถี่ต่างๆ ของระบบ </a:t>
            </a:r>
            <a:r>
              <a:rPr lang="en-US" b="1" dirty="0" smtClean="0">
                <a:solidFill>
                  <a:schemeClr val="tx1"/>
                </a:solidFill>
              </a:rPr>
              <a:t>RFID </a:t>
            </a:r>
            <a:r>
              <a:rPr lang="th-TH" b="1" dirty="0" smtClean="0">
                <a:solidFill>
                  <a:schemeClr val="tx1"/>
                </a:solidFill>
              </a:rPr>
              <a:t>การใช้งาน</a:t>
            </a:r>
            <a:endParaRPr lang="th-TH" b="1" dirty="0">
              <a:solidFill>
                <a:schemeClr val="tx1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8786842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อัตราการรับส่งข้อมูลและ</a:t>
            </a:r>
            <a:r>
              <a:rPr lang="th-TH" b="1" dirty="0" err="1" smtClean="0"/>
              <a:t>แบนด์วิดธ์</a:t>
            </a: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7158" y="1928802"/>
            <a:ext cx="857256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/>
              <a:t>               </a:t>
            </a:r>
            <a:r>
              <a:rPr lang="th-TH" sz="2500" b="1" dirty="0" smtClean="0"/>
              <a:t>อัตราการรับส่งข้อมูล (</a:t>
            </a:r>
            <a:r>
              <a:rPr lang="en-US" sz="2500" b="1" dirty="0" smtClean="0"/>
              <a:t>Data Transfer Rate) </a:t>
            </a:r>
            <a:r>
              <a:rPr lang="th-TH" sz="2500" b="1" dirty="0" smtClean="0"/>
              <a:t>จะขึ้นอยู่กับความถี่ของคลื่นพาหะ โดยปกติถ้าความถี่ของคลื่นพาหะยิ่งสูง อัตราการรับส่งข้อมูลก็จะยิ่งสูงตามไปด้วย ส่วนการเลือก</a:t>
            </a:r>
            <a:r>
              <a:rPr lang="th-TH" sz="2500" b="1" dirty="0" err="1" smtClean="0"/>
              <a:t>แบนด์วิดธ์</a:t>
            </a:r>
            <a:r>
              <a:rPr lang="th-TH" sz="2500" b="1" dirty="0" smtClean="0"/>
              <a:t> หรือย่านความถี่นั้นก็จะมีผลต่ออัตราการรับส่งข้อมูลเช่นกันโดยมีหลักว่า </a:t>
            </a:r>
            <a:r>
              <a:rPr lang="th-TH" sz="2500" b="1" dirty="0" err="1" smtClean="0"/>
              <a:t>แบนด์วิดธ์</a:t>
            </a:r>
            <a:r>
              <a:rPr lang="th-TH" sz="2500" b="1" dirty="0" smtClean="0"/>
              <a:t>ควรจะมีค่ามากกว่าอัตราการรับส่งข้อมูลที่ต้องการอย่างน้อยสองเท่า ยกตัวอย่างเช่น ถ้าใช้</a:t>
            </a:r>
            <a:r>
              <a:rPr lang="th-TH" sz="2500" b="1" dirty="0" err="1" smtClean="0"/>
              <a:t>แบนด์วิดธ์</a:t>
            </a:r>
            <a:r>
              <a:rPr lang="th-TH" sz="2500" b="1" dirty="0" smtClean="0"/>
              <a:t>ในช่วง 2.4-2.5 </a:t>
            </a:r>
            <a:r>
              <a:rPr lang="en-US" sz="2500" b="1" dirty="0" smtClean="0"/>
              <a:t>GHz </a:t>
            </a:r>
            <a:r>
              <a:rPr lang="th-TH" sz="2500" b="1" dirty="0" smtClean="0"/>
              <a:t>ก็จะสามารถรองรับอัตราการรับส่งข้อมูลได้ถึงประมาณ 2 </a:t>
            </a:r>
            <a:r>
              <a:rPr lang="en-US" sz="2500" b="1" dirty="0" smtClean="0"/>
              <a:t>megabits </a:t>
            </a:r>
            <a:r>
              <a:rPr lang="th-TH" sz="2500" b="1" dirty="0" smtClean="0"/>
              <a:t>ต่อวินาที เป็นต้น แต่การใช้</a:t>
            </a:r>
            <a:r>
              <a:rPr lang="th-TH" sz="2500" b="1" dirty="0" err="1" smtClean="0"/>
              <a:t>แบนด์วิดธ์</a:t>
            </a:r>
            <a:r>
              <a:rPr lang="th-TH" sz="2500" b="1" dirty="0" smtClean="0"/>
              <a:t>ที่กว้างเกินไปก็อาจทำให้เกิดปัญหาเกี่ยวกับสัญญาณรบกวนมาก หรือทำให้ </a:t>
            </a:r>
            <a:r>
              <a:rPr lang="en-US" sz="2500" b="1" dirty="0" smtClean="0"/>
              <a:t>S/N Ratio </a:t>
            </a:r>
            <a:r>
              <a:rPr lang="th-TH" sz="2500" b="1" dirty="0" smtClean="0"/>
              <a:t>ต่ำลงนั่นเอง ดังนั้นการเลือกใช้</a:t>
            </a:r>
            <a:r>
              <a:rPr lang="th-TH" sz="2500" b="1" dirty="0" err="1" smtClean="0"/>
              <a:t>แบนด์วิดธ์</a:t>
            </a:r>
            <a:r>
              <a:rPr lang="th-TH" sz="2500" b="1" dirty="0" smtClean="0"/>
              <a:t>ให้ถูกต้องก็เป็นส่วนสำคัญในการพิจารณา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ที่มีการใช้งานกันอยู่นั้นจะมีอยู่ 2 ชนิดใหญ่ ๆ โดยแต่ละชนิดก็จะมีความแตกต่างกันในแง่ของการใช้งาน ราคา โครงสร้างและหลักการทำงานอยู่ ซึ่งจะสามารถแยกออกเป็นหัวข้อดังนี้</a:t>
            </a:r>
            <a:endParaRPr lang="th-TH" sz="2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686568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ระยะการรับส่งข้อมูลและกำลังส่ง</a:t>
            </a: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00034" y="4000504"/>
            <a:ext cx="84296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b="1" dirty="0" smtClean="0"/>
              <a:t>                   ระยะการรับส่งข้อมูลในระบบ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ขึ้นอยู่กับปัจจัยสำคัญต่างๆ คือ กำลังส่งของตัวอ่านข้อมูล(</a:t>
            </a:r>
            <a:r>
              <a:rPr lang="en-US" sz="2500" b="1" dirty="0" smtClean="0"/>
              <a:t>Reader/Interrogator Power) </a:t>
            </a:r>
            <a:r>
              <a:rPr lang="th-TH" sz="2500" b="1" dirty="0" smtClean="0"/>
              <a:t>กำลังส่งของ</a:t>
            </a:r>
            <a:r>
              <a:rPr lang="th-TH" sz="2500" b="1" dirty="0" err="1" smtClean="0"/>
              <a:t>แท็ก</a:t>
            </a:r>
            <a:r>
              <a:rPr lang="th-TH" sz="2500" b="1" dirty="0" smtClean="0"/>
              <a:t> (</a:t>
            </a:r>
            <a:r>
              <a:rPr lang="en-US" sz="2500" b="1" dirty="0" smtClean="0"/>
              <a:t>Tag Power) </a:t>
            </a:r>
            <a:r>
              <a:rPr lang="th-TH" sz="2500" b="1" dirty="0" smtClean="0"/>
              <a:t>และสภาพแวดล้อม ส่วนการออกแบบสายอากาศของตัวอ่านข้อมูล จะเป็นตัวกำหนดลักษณะรูปร่างของคลื่นแม่เหล็กไฟฟ้าที่แผ่กระจายออกมาจากสายอากาศ ดังนั้นระยะการรับส่งข้อมูล บางทีอาจขึ้นอยู่กับมุมของการรับส่งระหว่าง</a:t>
            </a:r>
            <a:r>
              <a:rPr lang="th-TH" sz="2500" b="1" dirty="0" err="1" smtClean="0"/>
              <a:t>แท็ก</a:t>
            </a:r>
            <a:r>
              <a:rPr lang="th-TH" sz="2500" b="1" dirty="0" smtClean="0"/>
              <a:t>และตัวอ่านข้อมูลด้วยเช่นกัน ทั้งนี้ขึ้นอยู่กับรูปร่างของคลื่นแม่เหล็กไฟฟ้าเป็นสำคัญ</a:t>
            </a:r>
            <a:endParaRPr lang="th-TH" sz="2500" b="1" dirty="0"/>
          </a:p>
        </p:txBody>
      </p:sp>
      <p:pic>
        <p:nvPicPr>
          <p:cNvPr id="27650" name="Picture 2" descr="http://www.ecti-thailand.org/assets/user_files/fck/rfi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-14354175"/>
            <a:ext cx="46377225" cy="12563475"/>
          </a:xfrm>
          <a:prstGeom prst="rect">
            <a:avLst/>
          </a:prstGeom>
          <a:noFill/>
        </p:spPr>
      </p:pic>
      <p:pic>
        <p:nvPicPr>
          <p:cNvPr id="27652" name="Picture 4" descr="http://www.ecti-thailand.org/assets/user_files/fck/rfi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-14354175"/>
            <a:ext cx="46377225" cy="12563475"/>
          </a:xfrm>
          <a:prstGeom prst="rect">
            <a:avLst/>
          </a:prstGeom>
          <a:noFill/>
        </p:spPr>
      </p:pic>
      <p:pic>
        <p:nvPicPr>
          <p:cNvPr id="27654" name="Picture 6" descr="http://www.ecti-thailand.org/assets/user_files/fck/rfi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-14354175"/>
            <a:ext cx="46377225" cy="12563475"/>
          </a:xfrm>
          <a:prstGeom prst="rect">
            <a:avLst/>
          </a:prstGeom>
          <a:noFill/>
        </p:spPr>
      </p:pic>
      <p:pic>
        <p:nvPicPr>
          <p:cNvPr id="27656" name="Picture 8" descr="http://file.gagto.com/comsbc/2012229_774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571612"/>
            <a:ext cx="4857784" cy="2147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571472" y="357166"/>
            <a:ext cx="814393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b="1" dirty="0" smtClean="0"/>
              <a:t>                         ความเข้มของคลื่นแม่เหล็กไฟฟ้า โดยทั่วไปจะลดลงตามระยะทางโดยแปรผกผันกับระยะทางยกกำลังสอง แต่ในบางสภาพแวดล้อมซึ่งอาจมีการสะท้อนกลับของคลื่นแม่เหล็กไฟฟ้าจากสิ่งต่างๆรอบตัว เช่น โลหะ ก็อาจทำให้ความเข้มของคลื่นแม่เหล็กไฟฟ้าลดลงอย่างรวดเร็ว โดยอาจแปรผกผันกับระยะทางยกกำลังสี่ ปรากฏการณ์เช่นนี้เราเรียกว่า "</a:t>
            </a:r>
            <a:r>
              <a:rPr lang="en-US" sz="2500" b="1" dirty="0" smtClean="0"/>
              <a:t>Multi-path Attenuation" </a:t>
            </a:r>
            <a:r>
              <a:rPr lang="th-TH" sz="2500" b="1" dirty="0" smtClean="0"/>
              <a:t>ซึ่งจะส่งผลให้ระยะการรับส่งข้อมูลสั้นลง หรือแม้กระทั่งความชื้นในอากาศก็อาจมีผลในกรณีที่ความถี่สูงๆ ดังนั้นการนำระบบ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ไปใช้งานก็ควรมีการคำนึงถึงสภาพแวดล้อม เพราะจะมีผลกระทบกับระยะการรับส่งข้อมูล และพยายามติดตั้งระบบให้ห่างไกลจากโลหะ ซึ่งอาจทำให้เกิดการสะท้อนของคลื่นแม่เหล็กไฟฟ้าได้</a:t>
            </a:r>
            <a:endParaRPr lang="th-TH" sz="2500" b="1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71472" y="3929066"/>
            <a:ext cx="8286808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dirty="0" smtClean="0"/>
              <a:t>                    </a:t>
            </a:r>
            <a:r>
              <a:rPr lang="th-TH" sz="2500" b="1" dirty="0" smtClean="0"/>
              <a:t>กำลังส่งของ</a:t>
            </a:r>
            <a:r>
              <a:rPr lang="th-TH" sz="2500" b="1" dirty="0" err="1" smtClean="0"/>
              <a:t>แท็ก</a:t>
            </a:r>
            <a:r>
              <a:rPr lang="th-TH" sz="2500" b="1" dirty="0" smtClean="0"/>
              <a:t>ที่จะส่งกลับมายังตัวอ่านข้อมูลนั้น โดยทั่วไปจะมีกำลังที่ต่ำมากเมื่อเทียบกับกำลังส่งของ ตัวอ่านข้อมูล ดังนั้นความไวในการตรวจจับสัญญาณของตัวอ่านข้อมูล ก็เป็นอีกจุดหนึ่งที่ต้องพิจารณาถึงแม้ในทางเทคนิคเราจะสามารถทำให้ตัวอ่านข้อมูลมีกำลังส่งมากแค่ไหนก็ได้ แต่โดยทั่วไปก็จะถูกจำกัดโดย</a:t>
            </a:r>
            <a:r>
              <a:rPr lang="th-TH" sz="2500" b="1" dirty="0" err="1" smtClean="0"/>
              <a:t>กฏหมาย</a:t>
            </a:r>
            <a:r>
              <a:rPr lang="th-TH" sz="2500" b="1" dirty="0" smtClean="0"/>
              <a:t>ของแต่ละประเทศ เช่นเดียวกับความถี่ ดังนั้นในระบบ </a:t>
            </a:r>
            <a:r>
              <a:rPr lang="en-US" sz="2500" b="1" dirty="0" smtClean="0"/>
              <a:t>RFID </a:t>
            </a:r>
            <a:r>
              <a:rPr lang="th-TH" sz="2500" b="1" dirty="0" err="1" smtClean="0"/>
              <a:t>โดยทั่วๆไป</a:t>
            </a:r>
            <a:r>
              <a:rPr lang="th-TH" sz="2500" b="1" dirty="0" smtClean="0"/>
              <a:t>จะมีกำลังส่งเพียงระหว่าง 100 -500 </a:t>
            </a:r>
            <a:r>
              <a:rPr lang="en-US" sz="2500" b="1" dirty="0" err="1" smtClean="0"/>
              <a:t>mW</a:t>
            </a:r>
            <a:endParaRPr lang="th-TH" sz="2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5500726" cy="785818"/>
          </a:xfrm>
          <a:solidFill>
            <a:srgbClr val="A162D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องค์ประกอบ </a:t>
            </a:r>
            <a:r>
              <a:rPr lang="en-US" b="1" dirty="0" smtClean="0"/>
              <a:t>RFID</a:t>
            </a: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42976" y="1357298"/>
            <a:ext cx="635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/>
              <a:t>องค์ประกอบในระบบ </a:t>
            </a:r>
            <a:r>
              <a:rPr lang="en-US" sz="2400" b="1" dirty="0" smtClean="0"/>
              <a:t>RFID </a:t>
            </a:r>
            <a:r>
              <a:rPr lang="th-TH" sz="2400" b="1" dirty="0" smtClean="0"/>
              <a:t>จะมีหลัก ๆ อยู่ 2 ส่วนด้วยกัน คือ</a:t>
            </a:r>
            <a:endParaRPr lang="th-TH" sz="2400" b="1" dirty="0"/>
          </a:p>
        </p:txBody>
      </p:sp>
      <p:pic>
        <p:nvPicPr>
          <p:cNvPr id="10" name="Picture 4" descr="http://2.bp.blogspot.com/-LJP2mxY-l60/UP0RCiHm6PI/AAAAAAAAAFc/csr2gcHuC3I/s1600/111122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7215238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57158" y="2500306"/>
            <a:ext cx="8358246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              </a:t>
            </a:r>
            <a:r>
              <a:rPr lang="en-US" sz="2500" b="1" dirty="0" smtClean="0"/>
              <a:t>1)  Tag </a:t>
            </a:r>
            <a:r>
              <a:rPr lang="th-TH" sz="2500" b="1" dirty="0" smtClean="0"/>
              <a:t>หรือ </a:t>
            </a:r>
            <a:r>
              <a:rPr lang="en-US" sz="2500" b="1" dirty="0" smtClean="0"/>
              <a:t>Transponder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 (</a:t>
            </a:r>
            <a:r>
              <a:rPr lang="en-US" sz="2500" b="1" dirty="0" smtClean="0"/>
              <a:t>Tag) </a:t>
            </a:r>
            <a:r>
              <a:rPr lang="th-TH" sz="2500" b="1" dirty="0" smtClean="0"/>
              <a:t>นั้นเรียกอีกชื่อหนึ่ง</a:t>
            </a:r>
            <a:r>
              <a:rPr lang="th-TH" sz="2500" b="1" dirty="0" err="1" smtClean="0"/>
              <a:t>ว่าทรานส</a:t>
            </a:r>
            <a:r>
              <a:rPr lang="th-TH" sz="2500" b="1" dirty="0" smtClean="0"/>
              <a:t>ปอน</a:t>
            </a:r>
            <a:r>
              <a:rPr lang="th-TH" sz="2500" b="1" dirty="0" err="1" smtClean="0"/>
              <a:t>เดอร์</a:t>
            </a:r>
            <a:r>
              <a:rPr lang="th-TH" sz="2500" b="1" dirty="0" smtClean="0"/>
              <a:t>(</a:t>
            </a:r>
            <a:r>
              <a:rPr lang="en-US" sz="2500" b="1" dirty="0" smtClean="0"/>
              <a:t>Transponder) </a:t>
            </a:r>
            <a:r>
              <a:rPr lang="th-TH" sz="2500" b="1" dirty="0" smtClean="0"/>
              <a:t>มาจากคำ</a:t>
            </a:r>
            <a:r>
              <a:rPr lang="th-TH" sz="2500" b="1" dirty="0" err="1" smtClean="0"/>
              <a:t>ว่าท</a:t>
            </a:r>
            <a:r>
              <a:rPr lang="th-TH" sz="2500" b="1" dirty="0" smtClean="0"/>
              <a:t>รานสมิต</a:t>
            </a:r>
            <a:r>
              <a:rPr lang="th-TH" sz="2500" b="1" dirty="0" err="1" smtClean="0"/>
              <a:t>เตอร์</a:t>
            </a:r>
            <a:r>
              <a:rPr lang="th-TH" sz="2500" b="1" dirty="0" smtClean="0"/>
              <a:t> (</a:t>
            </a:r>
            <a:r>
              <a:rPr lang="en-US" sz="2500" b="1" dirty="0" smtClean="0"/>
              <a:t>Transmitter) </a:t>
            </a:r>
            <a:r>
              <a:rPr lang="th-TH" sz="2500" b="1" dirty="0" smtClean="0"/>
              <a:t>ผสมกับคำว่า</a:t>
            </a:r>
            <a:r>
              <a:rPr lang="th-TH" sz="2500" b="1" dirty="0" err="1" smtClean="0"/>
              <a:t>เรส</a:t>
            </a:r>
            <a:r>
              <a:rPr lang="th-TH" sz="2500" b="1" dirty="0" smtClean="0"/>
              <a:t>ปอน</a:t>
            </a:r>
            <a:r>
              <a:rPr lang="th-TH" sz="2500" b="1" dirty="0" err="1" smtClean="0"/>
              <a:t>เดอร์</a:t>
            </a:r>
            <a:r>
              <a:rPr lang="th-TH" sz="2500" b="1" dirty="0" smtClean="0"/>
              <a:t> (</a:t>
            </a:r>
            <a:r>
              <a:rPr lang="en-US" sz="2500" b="1" dirty="0" smtClean="0"/>
              <a:t>Responder)  </a:t>
            </a:r>
            <a:r>
              <a:rPr lang="th-TH" sz="2500" b="1" dirty="0" smtClean="0"/>
              <a:t>ถ้าจะแปลให้ตรงตามศัพท์ 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ก็จะทำหน้าที่ส่งสัญญาณหรือข้อมูลที่บันทึกอยู่ใน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ตอบสนองไปที่ตัวอ่านข้อมูล การสื่อสารระหว่าง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และตัวอ่านข้อมูลจะเป็นการสื่อสารกันโดยอาศัยช่องความถี่วิทยุผ่านอากาศ โครงสร้างภายใน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จะประกอบไปด้วย 2  ส่วนใหญ่ ๆ ได้แก่ ส่วนของไอซีซึ่งเป็น</a:t>
            </a:r>
            <a:r>
              <a:rPr lang="th-TH" sz="2500" b="1" dirty="0" err="1" smtClean="0"/>
              <a:t>ชิปสารกึ่ง</a:t>
            </a:r>
            <a:r>
              <a:rPr lang="th-TH" sz="2500" b="1" dirty="0" smtClean="0"/>
              <a:t>ตัวนำ (</a:t>
            </a:r>
            <a:r>
              <a:rPr lang="en-US" sz="2500" b="1" dirty="0" smtClean="0"/>
              <a:t>Semiconductor Chip) </a:t>
            </a:r>
            <a:r>
              <a:rPr lang="th-TH" sz="2500" b="1" dirty="0" smtClean="0"/>
              <a:t>และส่วนของขดลวดซึ่งทำหน้าที่เป็นเสาอากาศสำหรับรับส่งข้อมูลโดยทั้งสองส่วนนี้จะเชื่อมต่ออยู่ด้วยกัน 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ที่มีการใช้งานกันอยู่นั้นจะมีอยู่ 2 ชนิดใหญ่ ๆ โดยแต่ละชนิดก็จะมีความแตกต่างกันในแง่ของการใช้งาน ราคา โครงสร้างและหลักการทำงานอยู่ ซึ่งจะสามารถแยกออกเป็นหัวข้อดังนี้</a:t>
            </a:r>
            <a:endParaRPr lang="th-TH" sz="2500" b="1" dirty="0"/>
          </a:p>
        </p:txBody>
      </p:sp>
      <p:pic>
        <p:nvPicPr>
          <p:cNvPr id="35842" name="Picture 2" descr="http://it.tru.ac.th/punchalee/inventory1/image/RFI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85728"/>
            <a:ext cx="3786214" cy="2061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00034" y="785794"/>
            <a:ext cx="82153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err="1" smtClean="0">
                <a:cs typeface="+mj-cs"/>
              </a:rPr>
              <a:t>แท็กส์</a:t>
            </a:r>
            <a:r>
              <a:rPr lang="th-TH" b="1" dirty="0" smtClean="0">
                <a:cs typeface="+mj-cs"/>
              </a:rPr>
              <a:t>ชนิด</a:t>
            </a:r>
            <a:r>
              <a:rPr lang="th-TH" b="1" dirty="0" err="1" smtClean="0">
                <a:cs typeface="+mj-cs"/>
              </a:rPr>
              <a:t>แอ็กตีฟ</a:t>
            </a:r>
            <a:r>
              <a:rPr lang="th-TH" b="1" dirty="0" smtClean="0">
                <a:cs typeface="+mj-cs"/>
              </a:rPr>
              <a:t> (</a:t>
            </a:r>
            <a:r>
              <a:rPr lang="en-US" b="1" dirty="0" smtClean="0">
                <a:cs typeface="+mj-cs"/>
              </a:rPr>
              <a:t>Active Tag) </a:t>
            </a:r>
            <a:endParaRPr lang="th-TH" b="1" dirty="0" smtClean="0">
              <a:cs typeface="+mj-cs"/>
            </a:endParaRPr>
          </a:p>
          <a:p>
            <a:endParaRPr lang="th-TH" b="1" dirty="0" smtClean="0"/>
          </a:p>
          <a:p>
            <a:r>
              <a:rPr lang="th-TH" b="1" dirty="0" smtClean="0"/>
              <a:t>           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ชนิดนี้จะมีแบตเตอรี่อยู่ภายในซึ่งใช้เป็นแหล่งจ่ายไฟขนาดเล็ก เพื่อป้อนพลังงานไฟฟ้าให้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ทำงานโดยปกติ ทำ</a:t>
            </a:r>
            <a:r>
              <a:rPr lang="th-TH" sz="2500" b="1" dirty="0" err="1" smtClean="0"/>
              <a:t>ให้แท็</a:t>
            </a:r>
            <a:r>
              <a:rPr lang="th-TH" sz="2500" b="1" dirty="0" smtClean="0"/>
              <a:t>กชนิด</a:t>
            </a:r>
            <a:r>
              <a:rPr lang="th-TH" sz="2500" b="1" dirty="0" err="1" smtClean="0"/>
              <a:t>แอ๊กตีฟ</a:t>
            </a:r>
            <a:r>
              <a:rPr lang="th-TH" sz="2500" b="1" dirty="0" smtClean="0"/>
              <a:t>มีอายุการใช้งานจำกัดตามอายุของแบตเตอรี่ 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ชนิด</a:t>
            </a:r>
            <a:r>
              <a:rPr lang="th-TH" sz="2500" b="1" dirty="0" err="1" smtClean="0"/>
              <a:t>แอ็กทีฟ</a:t>
            </a:r>
            <a:r>
              <a:rPr lang="th-TH" sz="2500" b="1" dirty="0" smtClean="0"/>
              <a:t>นี้จะมีหน่วยความจำภายในขนาดใหญ่ได้ถึง 1 เมกะไบต์ มีกำลังส่งสูงและระยะการรับส่งข้อมูลไกลสูงสุดถึง 6 เมตร ซึ่งไกลกว่า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ชนิดพาส</a:t>
            </a:r>
            <a:r>
              <a:rPr lang="th-TH" sz="2500" b="1" dirty="0" err="1" smtClean="0"/>
              <a:t>ซีฟ</a:t>
            </a:r>
            <a:r>
              <a:rPr lang="th-TH" sz="2500" b="1" dirty="0" smtClean="0"/>
              <a:t> นอกจากนี้ยังทำงานในบริเวณที่มีสัญญาณรบกวนได้ดี แม้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ชนิดนี้จะมีข้อดีอยู่หลายข้อแต่ก็มีข้อเสียอยู่ด้วยเหมือนกัน เช่น ราคาต่อหน่วยแพง มีขนาดค่อนข้างใหญ่ และมีระยะเวลาในการทำงานที่จำกัด</a:t>
            </a:r>
            <a:endParaRPr lang="th-TH" sz="2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71472" y="357166"/>
            <a:ext cx="82153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err="1" smtClean="0">
                <a:cs typeface="+mj-cs"/>
              </a:rPr>
              <a:t>แท็กส์</a:t>
            </a:r>
            <a:r>
              <a:rPr lang="th-TH" b="1" dirty="0" smtClean="0">
                <a:cs typeface="+mj-cs"/>
              </a:rPr>
              <a:t>ชนิดพาส</a:t>
            </a:r>
            <a:r>
              <a:rPr lang="th-TH" b="1" dirty="0" err="1" smtClean="0">
                <a:cs typeface="+mj-cs"/>
              </a:rPr>
              <a:t>ซีฟ</a:t>
            </a:r>
            <a:r>
              <a:rPr lang="th-TH" b="1" dirty="0" smtClean="0">
                <a:cs typeface="+mj-cs"/>
              </a:rPr>
              <a:t>(</a:t>
            </a:r>
            <a:r>
              <a:rPr lang="en-US" b="1" dirty="0" smtClean="0">
                <a:cs typeface="+mj-cs"/>
              </a:rPr>
              <a:t>Passive Tag</a:t>
            </a:r>
            <a:r>
              <a:rPr lang="en-US" b="1" dirty="0" smtClean="0"/>
              <a:t>) </a:t>
            </a:r>
            <a:endParaRPr lang="th-TH" b="1" dirty="0" smtClean="0"/>
          </a:p>
          <a:p>
            <a:r>
              <a:rPr lang="th-TH" sz="2500" dirty="0" smtClean="0"/>
              <a:t>                     </a:t>
            </a:r>
          </a:p>
          <a:p>
            <a:r>
              <a:rPr lang="th-TH" sz="2500" dirty="0" smtClean="0"/>
              <a:t>           </a:t>
            </a:r>
            <a:r>
              <a:rPr lang="th-TH" sz="2500" b="1" dirty="0" smtClean="0"/>
              <a:t>จะไม่มีแบตเตอรี่อยู่ภายในหรือไม่จำเป็นต้องรับแหล่งจ่ายไฟใด ๆ เพราะจะทำงานโดยอาศัยพลังงานไฟฟ้าที่เกิดจากการเหนี่ยวนำคลื่นแม่เหล็กไฟฟ้าจากตัวอ่านข้อมูล (มีวงจรกำเนิดไฟฟ้าขนาดเล็กอยู่ในตัว)หรือที่เรียกว่าอุปกรณ์ </a:t>
            </a:r>
            <a:r>
              <a:rPr lang="en-US" sz="2500" b="1" dirty="0" smtClean="0"/>
              <a:t>Transceiver </a:t>
            </a:r>
            <a:r>
              <a:rPr lang="th-TH" sz="2500" b="1" dirty="0" smtClean="0"/>
              <a:t>จึงทำให้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ชนิดพาส</a:t>
            </a:r>
            <a:r>
              <a:rPr lang="th-TH" sz="2500" b="1" dirty="0" err="1" smtClean="0"/>
              <a:t>ซีฟ</a:t>
            </a:r>
            <a:r>
              <a:rPr lang="th-TH" sz="2500" b="1" dirty="0" smtClean="0"/>
              <a:t>มีน้ำหนักเบาและเล็กกว่า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ชนิด</a:t>
            </a:r>
            <a:r>
              <a:rPr lang="th-TH" sz="2500" b="1" dirty="0" err="1" smtClean="0"/>
              <a:t>แอ็กทีฟ</a:t>
            </a:r>
            <a:r>
              <a:rPr lang="th-TH" sz="2500" b="1" dirty="0" smtClean="0"/>
              <a:t> ราคาถูกกว่า และมีอายุการใช้งานไม่จำกัด แต่ข้อเสียก็คือระยะการรับส่งข้อมูลใกล้ซึ่งสามารถส่งข้อมูลได้ไกลสุดเพียง 1.5 เมตร ซึ่งเป็นระยะการอ่านที่สั้น มีหน่วยความจำขนาดเล็กซึ่งโดยทั่ว ๆ ไปประมาณ 32 ถึง 128 บิต  และตัวเครื่องอ่านข้อมูลจะต้องมีความไวและกำลังที่สูง นอกจากนี้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ชนิดพาส</a:t>
            </a:r>
            <a:r>
              <a:rPr lang="th-TH" sz="2500" b="1" dirty="0" err="1" smtClean="0"/>
              <a:t>ซีฟ</a:t>
            </a:r>
            <a:r>
              <a:rPr lang="th-TH" sz="2500" b="1" dirty="0" smtClean="0"/>
              <a:t>มักจะมีปัญหาเมื่อนำไปใช้งานในสิ่งแวดล้อมที่มีสัญญาณแม่เหล็กไฟฟ้ารบกวนสูงอีกด้วย แต่ข้อได้เปรียบในเรื่องราคาต่อหน่วยที่ต่ำกว่า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ชนิด</a:t>
            </a:r>
            <a:r>
              <a:rPr lang="th-TH" sz="2500" b="1" dirty="0" err="1" smtClean="0"/>
              <a:t>แอ็กทีฟ</a:t>
            </a:r>
            <a:r>
              <a:rPr lang="th-TH" sz="2500" b="1" dirty="0" smtClean="0"/>
              <a:t>และอายุการใช้งานที่ยาวนานกว่าทำให้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ชนิดพาส</a:t>
            </a:r>
            <a:r>
              <a:rPr lang="th-TH" sz="2500" b="1" dirty="0" err="1" smtClean="0"/>
              <a:t>ซีฟ</a:t>
            </a:r>
            <a:r>
              <a:rPr lang="th-TH" sz="2500" b="1" dirty="0" smtClean="0"/>
              <a:t>นี้เป็นที่นิยมมากกว่า  ไอซีของ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ชนิดพาส</a:t>
            </a:r>
            <a:r>
              <a:rPr lang="th-TH" sz="2500" b="1" dirty="0" err="1" smtClean="0"/>
              <a:t>ซีฟ</a:t>
            </a:r>
            <a:r>
              <a:rPr lang="th-TH" sz="2500" b="1" dirty="0" smtClean="0"/>
              <a:t>ที่มีการผลิตออกมาจะมีทั้งขนาดและรูปร่างเป็นได้ตั้งแต่แท่งหรือแผ่นขนาดเล็กจนแทบไม่สามารถมองเห็นได้ ไปจนถึงขนาดใหญ่จนสะดุดตา ซึ่งต่างก็มีความเหมาะสมกับชนิดงานที่แตกต่างกัน</a:t>
            </a:r>
            <a:endParaRPr lang="th-TH" sz="2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5286412" cy="928694"/>
          </a:xfr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RFID </a:t>
            </a:r>
            <a:r>
              <a:rPr lang="th-TH" b="1" dirty="0" smtClean="0">
                <a:solidFill>
                  <a:schemeClr val="bg1"/>
                </a:solidFill>
              </a:rPr>
              <a:t>คืออะไร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71472" y="3929066"/>
            <a:ext cx="81439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 </a:t>
            </a:r>
            <a:r>
              <a:rPr lang="en-US" sz="2500" b="1" dirty="0" smtClean="0"/>
              <a:t>RFID   </a:t>
            </a:r>
            <a:r>
              <a:rPr lang="th-TH" sz="2500" b="1" dirty="0" smtClean="0"/>
              <a:t>ย่อมาจาก </a:t>
            </a:r>
            <a:r>
              <a:rPr lang="en-US" sz="2500" b="1" dirty="0" smtClean="0"/>
              <a:t>Radio Frequency Identification  </a:t>
            </a:r>
            <a:r>
              <a:rPr lang="th-TH" sz="2500" b="1" dirty="0" smtClean="0"/>
              <a:t>เป็น ระบบฉลากที่ได้ถูกพัฒนามาตั้งแต่ปี ค.ศ. 1980 โดยที่อุปกรณ์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ที่มีการประดิษฐ์ขึ้นใช้งานเป็นครั้งแรกนั้น เป็นผลงานของ </a:t>
            </a:r>
            <a:r>
              <a:rPr lang="en-US" sz="2500" b="1" dirty="0" smtClean="0"/>
              <a:t>Leon Theremin </a:t>
            </a:r>
            <a:r>
              <a:rPr lang="th-TH" sz="2500" b="1" dirty="0" smtClean="0"/>
              <a:t>ซึ่งสร้างให้กับรัฐบาลของประเทศรัสเซียในปี ค.ศ. 1945 ซึ่งอุปกรณ์ที่สร้างขึ้นมาในเวลานั้นทำหน้าที่เป็นเครื่องมือดักจับ</a:t>
            </a:r>
            <a:r>
              <a:rPr lang="th-TH" sz="2500" b="1" dirty="0" err="1" smtClean="0"/>
              <a:t>สัญญาน</a:t>
            </a:r>
            <a:r>
              <a:rPr lang="th-TH" sz="2500" b="1" dirty="0" smtClean="0"/>
              <a:t> ไม่ได้ทำหน้าที่เป็นตัวระบุเอกลักษณ์อย่างที่ใช้งานกันอยู่ในปัจจุบัน</a:t>
            </a:r>
            <a:endParaRPr lang="th-TH" sz="2500" b="1" dirty="0"/>
          </a:p>
        </p:txBody>
      </p:sp>
      <p:pic>
        <p:nvPicPr>
          <p:cNvPr id="11266" name="Picture 2" descr="http://blog.lib.kmitl.ac.th/wp-content/uploads/2011/03/rfi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500174"/>
            <a:ext cx="3500462" cy="211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14348" y="3000372"/>
            <a:ext cx="80724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Reader </a:t>
            </a:r>
            <a:r>
              <a:rPr lang="th-TH" b="1" dirty="0" smtClean="0"/>
              <a:t>หรือ </a:t>
            </a:r>
            <a:r>
              <a:rPr lang="en-US" b="1" dirty="0" smtClean="0"/>
              <a:t>Interrogator</a:t>
            </a:r>
            <a:r>
              <a:rPr lang="th-TH" b="1" dirty="0" smtClean="0"/>
              <a:t>หน้าที่สำคัญของตัวอ่านข้อมูล (</a:t>
            </a:r>
            <a:r>
              <a:rPr lang="en-US" b="1" dirty="0" smtClean="0"/>
              <a:t>Reader </a:t>
            </a:r>
            <a:r>
              <a:rPr lang="th-TH" b="1" dirty="0" smtClean="0"/>
              <a:t>หรือ </a:t>
            </a:r>
            <a:r>
              <a:rPr lang="en-US" b="1" dirty="0" smtClean="0"/>
              <a:t>Interrogator) </a:t>
            </a:r>
            <a:r>
              <a:rPr lang="th-TH" b="1" dirty="0" smtClean="0"/>
              <a:t>ก็คือการรับข้อมูลที่ส่งมาจาก</a:t>
            </a:r>
            <a:r>
              <a:rPr lang="th-TH" b="1" dirty="0" err="1" smtClean="0"/>
              <a:t>แท็ก</a:t>
            </a:r>
            <a:r>
              <a:rPr lang="th-TH" b="1" dirty="0" smtClean="0"/>
              <a:t> แล้วทำการตรวจสอบความผิดพลาดของข้อมูล ถอดรหัสข้อมูล และนำข้อมูลผ่านเข้าสู่กระบวนการต่อไป นอกจากนี้ตัวอ่านข้อมูลที่ดีต้องมีความสามารถในการป้องกันการอ่านข้อมูลซ้ำ เช่นในกรณีที่</a:t>
            </a:r>
            <a:r>
              <a:rPr lang="th-TH" b="1" dirty="0" err="1" smtClean="0"/>
              <a:t>แท็ก</a:t>
            </a:r>
            <a:r>
              <a:rPr lang="th-TH" b="1" dirty="0" smtClean="0"/>
              <a:t>ถูกวางทิ้งอยู่ในบริเวณสนามแม่เหล็กไฟฟ้าที่ตัวอ่านข้อมูลสร้างขึ้น หรืออยู่ในระยะการรับส่ง ก็อาจทำให้ตัวอ่านข้อมูลทำการรับหรืออ่านข้อมูลจาก</a:t>
            </a:r>
            <a:r>
              <a:rPr lang="th-TH" b="1" dirty="0" err="1" smtClean="0"/>
              <a:t>แท็ก</a:t>
            </a:r>
            <a:r>
              <a:rPr lang="th-TH" b="1" dirty="0" smtClean="0"/>
              <a:t>ซ้ำอยู่เรื่อยๆไม่สิ้นสุด</a:t>
            </a:r>
            <a:endParaRPr lang="th-TH" b="1" dirty="0"/>
          </a:p>
        </p:txBody>
      </p:sp>
      <p:pic>
        <p:nvPicPr>
          <p:cNvPr id="31746" name="Picture 2" descr="https://eyenwm628.files.wordpress.com/2008/03/ss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28604"/>
            <a:ext cx="5000660" cy="2407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115196" cy="1082660"/>
          </a:xfr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จุดเด่นและข้อจำกัดของเทคโนโลยี</a:t>
            </a:r>
            <a:r>
              <a:rPr lang="th-TH" dirty="0" err="1" smtClean="0">
                <a:solidFill>
                  <a:schemeClr val="bg1"/>
                </a:solidFill>
              </a:rPr>
              <a:t>อาร์เอฟ</a:t>
            </a:r>
            <a:r>
              <a:rPr lang="th-TH" dirty="0" smtClean="0">
                <a:solidFill>
                  <a:schemeClr val="bg1"/>
                </a:solidFill>
              </a:rPr>
              <a:t>ไอดี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57290" y="1785926"/>
            <a:ext cx="6500858" cy="12464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b="1" dirty="0" smtClean="0"/>
              <a:t>1 </a:t>
            </a:r>
            <a:r>
              <a:rPr lang="th-TH" sz="2500" b="1" dirty="0" smtClean="0"/>
              <a:t>การไม่ต้องสัมผัส (</a:t>
            </a:r>
            <a:r>
              <a:rPr lang="en-US" sz="2500" b="1" dirty="0" smtClean="0"/>
              <a:t>CONTACTLESS)</a:t>
            </a:r>
            <a:r>
              <a:rPr lang="th-TH" sz="2500" b="1" dirty="0" smtClean="0"/>
              <a:t> ลักษณะพื้นฐานอันหนึ่งของเทคโนโลยี</a:t>
            </a:r>
            <a:r>
              <a:rPr lang="th-TH" sz="2500" b="1" dirty="0" err="1" smtClean="0"/>
              <a:t>อาร์เอฟ</a:t>
            </a:r>
            <a:r>
              <a:rPr lang="th-TH" sz="2500" b="1" dirty="0" smtClean="0"/>
              <a:t>ไอดี คือการ ที่  </a:t>
            </a:r>
            <a:r>
              <a:rPr lang="en-US" sz="2500" b="1" dirty="0" smtClean="0"/>
              <a:t>Tag  </a:t>
            </a:r>
            <a:r>
              <a:rPr lang="th-TH" sz="2500" b="1" dirty="0" smtClean="0"/>
              <a:t>ไม่จำเป็นต้องสัมผัสกับเครื่องอ่าน  ก็สามารถที่จะส่งข้อมูลได้ </a:t>
            </a:r>
            <a:endParaRPr lang="th-TH" sz="2500" b="1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42976" y="3429000"/>
            <a:ext cx="7000924" cy="20159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b="1" dirty="0" smtClean="0"/>
              <a:t>2 </a:t>
            </a:r>
            <a:r>
              <a:rPr lang="th-TH" sz="2500" b="1" dirty="0" smtClean="0"/>
              <a:t> ความสามารถในการบันทึกข้อมูล (</a:t>
            </a:r>
            <a:r>
              <a:rPr lang="en-US" sz="2500" b="1" dirty="0" smtClean="0"/>
              <a:t>WRITABLE)</a:t>
            </a:r>
            <a:endParaRPr lang="th-TH" sz="2500" b="1" dirty="0" smtClean="0"/>
          </a:p>
          <a:p>
            <a:r>
              <a:rPr lang="th-TH" sz="2500" b="1" dirty="0" smtClean="0"/>
              <a:t>ในปัจจุบัน  </a:t>
            </a:r>
            <a:r>
              <a:rPr lang="en-US" sz="2500" b="1" dirty="0" smtClean="0"/>
              <a:t>RFID Tag</a:t>
            </a:r>
            <a:r>
              <a:rPr lang="th-TH" sz="2500" b="1" dirty="0" smtClean="0"/>
              <a:t>ที่สามารถบันทึกข้อมูลได้มากถึง  100,000  ครั้งหรือมากกว่า    </a:t>
            </a:r>
            <a:r>
              <a:rPr lang="en-US" sz="2500" b="1" dirty="0" smtClean="0"/>
              <a:t>Tag  </a:t>
            </a:r>
            <a:r>
              <a:rPr lang="th-TH" sz="2500" b="1" dirty="0" smtClean="0"/>
              <a:t>ประเภทนี้มีการใช้งานที่เฉพาะเจาะจงของตัวเอง  เช่น  การใช้งานในสภาพแวดล้อมที่ไม่สามารถเรียกข้อมูลจากฐานข้อมูลได้  ได้แก่ ระบบบัตรอาหาร</a:t>
            </a:r>
            <a:endParaRPr lang="th-TH" sz="2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00100" y="642918"/>
            <a:ext cx="7072362" cy="1631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b="1" dirty="0" smtClean="0"/>
              <a:t>3 </a:t>
            </a:r>
            <a:r>
              <a:rPr lang="th-TH" sz="2500" b="1" dirty="0" smtClean="0"/>
              <a:t>ความสามารถในการอ่านโดยไม่ต้องเห็น  </a:t>
            </a:r>
            <a:r>
              <a:rPr lang="en-US" sz="2500" b="1" dirty="0" smtClean="0"/>
              <a:t>TAG </a:t>
            </a:r>
            <a:r>
              <a:rPr lang="th-TH" sz="2500" b="1" dirty="0" smtClean="0"/>
              <a:t>ความสามารถนี้เป็นจุดเด่นที่สำคัญของเทคโนโลยี</a:t>
            </a:r>
            <a:r>
              <a:rPr lang="th-TH" sz="2500" b="1" dirty="0" err="1" smtClean="0"/>
              <a:t>อาร์เอฟ</a:t>
            </a:r>
            <a:r>
              <a:rPr lang="th-TH" sz="2500" b="1" dirty="0" smtClean="0"/>
              <a:t>ไอดี  เครื่องอ่าน</a:t>
            </a:r>
            <a:r>
              <a:rPr lang="th-TH" sz="2500" b="1" dirty="0" err="1" smtClean="0"/>
              <a:t>อาร์เอฟ</a:t>
            </a:r>
            <a:r>
              <a:rPr lang="th-TH" sz="2500" b="1" dirty="0" smtClean="0"/>
              <a:t>ไอดีสามารถที่จะอ่าน   </a:t>
            </a:r>
            <a:r>
              <a:rPr lang="en-US" sz="2500" b="1" dirty="0" smtClean="0"/>
              <a:t>RFID Tag  </a:t>
            </a:r>
            <a:r>
              <a:rPr lang="th-TH" sz="2500" b="1" dirty="0" smtClean="0"/>
              <a:t>ได้ถึงแม้ว่า   </a:t>
            </a:r>
            <a:r>
              <a:rPr lang="en-US" sz="2500" b="1" dirty="0" smtClean="0"/>
              <a:t>Tag  </a:t>
            </a:r>
            <a:r>
              <a:rPr lang="th-TH" sz="2500" b="1" dirty="0" smtClean="0"/>
              <a:t>จะติดอยู่ภายในตัวสินค้า  (หากสินค้าไม่ประกอบด้วยวัสดุที่ดูดซับคลื่นวิทยุ) </a:t>
            </a:r>
            <a:endParaRPr lang="th-TH" sz="25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71538" y="2714620"/>
            <a:ext cx="7143800" cy="278537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b="1" dirty="0" smtClean="0"/>
              <a:t>4 </a:t>
            </a:r>
            <a:r>
              <a:rPr lang="th-TH" sz="2500" b="1" dirty="0" smtClean="0"/>
              <a:t>ความหลากหลายในระยะการอ่าน  จากการที่เทคโนโลยีนี้มีระยะการอ่านที่หลากหลาย  ทำให้สามารถนำนำไปใช้ได้หลากหลาย  ตัวอย่างเช่น คลื่นความถี่ </a:t>
            </a:r>
            <a:r>
              <a:rPr lang="en-US" sz="2500" b="1" dirty="0" smtClean="0"/>
              <a:t>LF</a:t>
            </a:r>
            <a:r>
              <a:rPr lang="th-TH" sz="2500" b="1" dirty="0" smtClean="0"/>
              <a:t>เหมาะสำหรับการใช้งานในลักษณะการระบุบุคคล (</a:t>
            </a:r>
            <a:r>
              <a:rPr lang="en-US" sz="2500" b="1" dirty="0" smtClean="0"/>
              <a:t>Personnel identification)  </a:t>
            </a:r>
            <a:r>
              <a:rPr lang="th-TH" sz="2500" b="1" dirty="0" smtClean="0"/>
              <a:t>หรือในกิจกรรมปศุสัตว์  หากเป็นคลื่นความถี่  </a:t>
            </a:r>
            <a:r>
              <a:rPr lang="en-US" sz="2500" b="1" dirty="0" smtClean="0"/>
              <a:t>HF</a:t>
            </a:r>
            <a:r>
              <a:rPr lang="th-TH" sz="2500" b="1" dirty="0" smtClean="0"/>
              <a:t>ก็จะมีการนำมาใช้ในด้านการชำระเงินอัตโนมัติ (</a:t>
            </a:r>
            <a:r>
              <a:rPr lang="en-US" sz="2500" b="1" dirty="0" smtClean="0"/>
              <a:t>Electronic payment)   </a:t>
            </a:r>
            <a:r>
              <a:rPr lang="th-TH" sz="2500" b="1" dirty="0" smtClean="0"/>
              <a:t>หรือลักษณะ </a:t>
            </a:r>
            <a:r>
              <a:rPr lang="en-US" sz="2500" b="1" dirty="0" smtClean="0"/>
              <a:t>Smart Shelf   </a:t>
            </a:r>
            <a:r>
              <a:rPr lang="th-TH" sz="2500" b="1" dirty="0" smtClean="0"/>
              <a:t>ถ้าเป็นคลื่นความถี่  </a:t>
            </a:r>
            <a:r>
              <a:rPr lang="en-US" sz="2500" b="1" dirty="0" smtClean="0"/>
              <a:t>UHF</a:t>
            </a:r>
            <a:r>
              <a:rPr lang="th-TH" sz="2500" b="1" dirty="0" smtClean="0"/>
              <a:t>ก็นำมาใช้งานในลักษณะการบริหารคลังสินค้า  เป็นต้น</a:t>
            </a:r>
            <a:endParaRPr lang="th-TH" sz="2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857224" y="857232"/>
            <a:ext cx="7429552" cy="20159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b="1" dirty="0" smtClean="0"/>
              <a:t>5 </a:t>
            </a:r>
            <a:r>
              <a:rPr lang="th-TH" sz="2500" b="1" dirty="0" smtClean="0"/>
              <a:t>ความสามารถในการบรรจุข้อมูลที่หลากหลาย โดยปกติ  </a:t>
            </a:r>
            <a:r>
              <a:rPr lang="en-US" sz="2500" b="1" dirty="0" smtClean="0"/>
              <a:t>Passive Tag  </a:t>
            </a:r>
            <a:r>
              <a:rPr lang="th-TH" sz="2500" b="1" dirty="0" smtClean="0"/>
              <a:t>สามารถที่จะบันทึกข้อมูลได้จำนวนหนึ่ง  ซึ่งเริ่มจากไม่กี่ตัวอักษรจนไปถึงจำนวนหลายพันตัวอักษร  อย่างไรก็ตามในปัจจุบัน  มี </a:t>
            </a:r>
            <a:r>
              <a:rPr lang="en-US" sz="2500" b="1" dirty="0" smtClean="0"/>
              <a:t>Passive Tag  </a:t>
            </a:r>
            <a:r>
              <a:rPr lang="th-TH" sz="2500" b="1" dirty="0" smtClean="0"/>
              <a:t>บางประเภทสามารถบันทึกข้อมูลได้มากกว่านั้น   เช่น  </a:t>
            </a:r>
            <a:r>
              <a:rPr lang="en-US" sz="2500" b="1" dirty="0" smtClean="0"/>
              <a:t>Passive Tag  </a:t>
            </a:r>
            <a:r>
              <a:rPr lang="th-TH" sz="2500" b="1" dirty="0" smtClean="0"/>
              <a:t>ของ  </a:t>
            </a:r>
            <a:r>
              <a:rPr lang="en-US" sz="2500" b="1" dirty="0" smtClean="0"/>
              <a:t>Maxell</a:t>
            </a:r>
            <a:r>
              <a:rPr lang="th-TH" sz="2500" b="1" dirty="0" smtClean="0"/>
              <a:t>สามารถที่จะบันทึกข้อมูลได้มากถึง  4</a:t>
            </a:r>
            <a:r>
              <a:rPr lang="en-US" sz="2500" b="1" dirty="0" smtClean="0"/>
              <a:t>K bytes</a:t>
            </a:r>
            <a:endParaRPr lang="th-TH" sz="25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57224" y="3286124"/>
            <a:ext cx="7429552" cy="20159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b="1" dirty="0" smtClean="0"/>
              <a:t>6 </a:t>
            </a:r>
            <a:r>
              <a:rPr lang="th-TH" sz="2500" b="1" dirty="0" smtClean="0"/>
              <a:t>ความสามารถในการอ่าน  </a:t>
            </a:r>
            <a:r>
              <a:rPr lang="en-US" sz="2500" b="1" dirty="0" smtClean="0"/>
              <a:t>RFID TAG </a:t>
            </a:r>
            <a:r>
              <a:rPr lang="th-TH" sz="2500" b="1" dirty="0" smtClean="0"/>
              <a:t>ได้พร้อมกันจุดเด่นประการหนึ่งของ</a:t>
            </a:r>
            <a:r>
              <a:rPr lang="th-TH" sz="2500" b="1" dirty="0" err="1" smtClean="0"/>
              <a:t>อาร์เอฟ</a:t>
            </a:r>
            <a:r>
              <a:rPr lang="th-TH" sz="2500" b="1" dirty="0" smtClean="0"/>
              <a:t>ไอดี  คือ  ความสามารถที่จะอ่าน  </a:t>
            </a:r>
            <a:r>
              <a:rPr lang="en-US" sz="2500" b="1" dirty="0" smtClean="0"/>
              <a:t>Tag  </a:t>
            </a:r>
            <a:r>
              <a:rPr lang="th-TH" sz="2500" b="1" dirty="0" smtClean="0"/>
              <a:t>ได้มากกว่าหนึ่ง </a:t>
            </a:r>
            <a:r>
              <a:rPr lang="en-US" sz="2500" b="1" dirty="0" smtClean="0"/>
              <a:t>Tag  </a:t>
            </a:r>
            <a:r>
              <a:rPr lang="th-TH" sz="2500" b="1" dirty="0" smtClean="0"/>
              <a:t>ในเวลาเดียวกัน  เมื่อมี  </a:t>
            </a:r>
            <a:r>
              <a:rPr lang="en-US" sz="2500" b="1" dirty="0" smtClean="0"/>
              <a:t>RFID Tag  </a:t>
            </a:r>
            <a:r>
              <a:rPr lang="th-TH" sz="2500" b="1" dirty="0" smtClean="0"/>
              <a:t>มากกว่าหนึ่ง  </a:t>
            </a:r>
            <a:r>
              <a:rPr lang="en-US" sz="2500" b="1" dirty="0" smtClean="0"/>
              <a:t>Tag  </a:t>
            </a:r>
            <a:r>
              <a:rPr lang="th-TH" sz="2500" b="1" dirty="0" smtClean="0"/>
              <a:t>เข้ามาอยู่ในบริเวณที่เครื่องอ่านอ่านข้อมูลได้  ตัวอย่างเช่น  ในการชำระเงินค่าซื้อสินค้าต่าง ๆ ในซุปเปอร์</a:t>
            </a:r>
            <a:r>
              <a:rPr lang="th-TH" sz="2500" b="1" dirty="0" err="1" smtClean="0"/>
              <a:t>มาร์เก็ต</a:t>
            </a:r>
            <a:endParaRPr lang="th-TH" sz="2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42910" y="714356"/>
            <a:ext cx="7786742" cy="1631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b="1" dirty="0" smtClean="0"/>
              <a:t>7 </a:t>
            </a:r>
            <a:r>
              <a:rPr lang="th-TH" sz="2500" b="1" dirty="0" smtClean="0"/>
              <a:t>ความทนทานโดยปกติแล้ว  </a:t>
            </a:r>
            <a:r>
              <a:rPr lang="en-US" sz="2500" b="1" dirty="0" smtClean="0"/>
              <a:t>RFID Tag </a:t>
            </a:r>
            <a:r>
              <a:rPr lang="th-TH" sz="2500" b="1" dirty="0" smtClean="0"/>
              <a:t>จะมีความทนทานต่อความชื้น  และความร้อนมากกว่าบาร์โค้ด  จึงมีการนำ  </a:t>
            </a:r>
            <a:r>
              <a:rPr lang="en-US" sz="2500" b="1" dirty="0" smtClean="0"/>
              <a:t>RFID Tag  </a:t>
            </a:r>
            <a:r>
              <a:rPr lang="th-TH" sz="2500" b="1" dirty="0" smtClean="0"/>
              <a:t>มาใช้งานแทนบาร์โค้ดในงานบางส่วน  ตัวอย่างเช่น  การใช้ในห้องเย็น  เป็นต้น  นอกจากนั้น  </a:t>
            </a:r>
            <a:r>
              <a:rPr lang="en-US" sz="2500" b="1" dirty="0" smtClean="0"/>
              <a:t>Passive tag  </a:t>
            </a:r>
            <a:r>
              <a:rPr lang="th-TH" sz="2500" b="1" dirty="0" smtClean="0"/>
              <a:t>บางประเภทยังสามารถที่จะทนต่อสารเคมี และอุณหภูมิสูงได้อีกด้วย</a:t>
            </a:r>
            <a:endParaRPr lang="th-TH" sz="25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42910" y="2786058"/>
            <a:ext cx="7929618" cy="240065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500" b="1" dirty="0" smtClean="0"/>
              <a:t>8 </a:t>
            </a:r>
            <a:r>
              <a:rPr lang="th-TH" sz="2500" b="1" dirty="0" smtClean="0"/>
              <a:t>ความแม่นยำในการอ่านเมื่อเทียบกับเทคโนโลยีอื่น  เทคโนโลยี</a:t>
            </a:r>
            <a:r>
              <a:rPr lang="th-TH" sz="2500" b="1" dirty="0" err="1" smtClean="0"/>
              <a:t>อาร์เอฟ</a:t>
            </a:r>
            <a:r>
              <a:rPr lang="th-TH" sz="2500" b="1" dirty="0" smtClean="0"/>
              <a:t>ไอดีจัดได้ว่า  เป็นเทคโนโลยีที่สามารถอ่านข้อมูลได้แม่นยำที่สุด  ซึ่งอาจจะไม่สามารถอ่านได้ถึง 100%เหมือนเช่นที่มีการคาดการณ์ไว้อย่างแพร่หลาย  ปัจจัยที่มีผลต่อการอ่านได้แก่ ประเภทของ </a:t>
            </a:r>
            <a:r>
              <a:rPr lang="en-US" sz="2500" b="1" dirty="0" smtClean="0"/>
              <a:t>Tag . </a:t>
            </a:r>
            <a:r>
              <a:rPr lang="th-TH" sz="2500" b="1" dirty="0" smtClean="0"/>
              <a:t>ลักษณะของคลื่นวิทยุที่ใช้  และขนาดของเสาอากาศมีผลต่อการอ่านทั้งสิ้น·  </a:t>
            </a:r>
            <a:r>
              <a:rPr lang="th-TH" sz="2500" b="1" dirty="0" err="1" smtClean="0"/>
              <a:t>กาารติด</a:t>
            </a:r>
            <a:r>
              <a:rPr lang="th-TH" sz="2500" b="1" dirty="0" smtClean="0"/>
              <a:t> </a:t>
            </a:r>
            <a:r>
              <a:rPr lang="en-US" sz="2500" b="1" dirty="0" smtClean="0"/>
              <a:t>Tag  </a:t>
            </a:r>
            <a:r>
              <a:rPr lang="th-TH" sz="2500" b="1" dirty="0" smtClean="0"/>
              <a:t>ตำแหน่งที่ติด </a:t>
            </a:r>
            <a:r>
              <a:rPr lang="en-US" sz="2500" b="1" dirty="0" smtClean="0"/>
              <a:t>Tag</a:t>
            </a:r>
            <a:r>
              <a:rPr lang="th-TH" sz="2500" b="1" dirty="0" smtClean="0"/>
              <a:t>และวัสดุที่นำ </a:t>
            </a:r>
            <a:r>
              <a:rPr lang="en-US" sz="2500" b="1" dirty="0" smtClean="0"/>
              <a:t>Tag  </a:t>
            </a:r>
            <a:r>
              <a:rPr lang="th-TH" sz="2500" b="1" dirty="0" smtClean="0"/>
              <a:t>ไปติดนั้น  มีผลต่อความแม่นยำในการอ่านทั้งสิ้น </a:t>
            </a:r>
            <a:endParaRPr lang="th-TH" sz="2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429420" cy="1143000"/>
          </a:xfr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th-TH" b="1" dirty="0" smtClean="0">
                <a:solidFill>
                  <a:schemeClr val="bg1"/>
                </a:solidFill>
              </a:rPr>
              <a:t>การประยุกต์ใช้งาน </a:t>
            </a:r>
            <a:r>
              <a:rPr lang="en-US" b="1" dirty="0" smtClean="0">
                <a:solidFill>
                  <a:schemeClr val="bg1"/>
                </a:solidFill>
              </a:rPr>
              <a:t>RFID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57224" y="4572008"/>
            <a:ext cx="7429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/>
              <a:t>        </a:t>
            </a:r>
            <a:r>
              <a:rPr lang="th-TH" sz="2500" b="1" dirty="0" smtClean="0"/>
              <a:t>ในปัจจุบันมีการนำเอาระบบ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มาใช้ในด้านต่าง ๆ ไม่ว่าจะเป็น ระบบคลังสินค้า , ระบบการคมนาคม , ด้านการทหาร , ด้านการแพทย์และสาธารณสุข , การท่องเที่ยว , ด้านการศึกษา , ด้านการเกษตรกรรมและปศุสัตว์ เป็นต้น ดังนั้นจึงขอยกตัวอย่างการนำเอาระบบ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มาใช้ดังนี้</a:t>
            </a:r>
            <a:endParaRPr lang="th-TH" sz="2500" b="1" dirty="0"/>
          </a:p>
        </p:txBody>
      </p:sp>
      <p:sp>
        <p:nvSpPr>
          <p:cNvPr id="26626" name="AutoShape 2" descr="http://www.prosoftwinspeed.com/FileSystem/Image/prosoftwinspeed36/20130514/%E0%B9%80%E0%B8%84%E0%B8%A3%E0%B8%B7%E0%B9%88%E0%B8%AD%E0%B8%87%E0%B8%A1%E0%B8%B7%E0%B8%AD%E0%B9%83%E0%B8%99%E0%B8%81%E0%B8%B2%E0%B8%A3%E0%B8%88%E0%B8%B1%E0%B8%94%E0%B8%81%E0%B8%B2%E0%B8%A3%E0%B8%AA%E0%B8%B4%E0%B8%99%E0%B8%84%E0%B9%89%E0%B8%B2%E0%B8%84%E0%B8%87%E0%B9%80%E0%B8%AB%E0%B8%A5%E0%B8%B7%E0%B8%AD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628" name="AutoShape 4" descr="http://www.prosoftwinspeed.com/FileSystem/Image/prosoftwinspeed36/20130514/%E0%B9%80%E0%B8%84%E0%B8%A3%E0%B8%B7%E0%B9%88%E0%B8%AD%E0%B8%87%E0%B8%A1%E0%B8%B7%E0%B8%AD%E0%B9%83%E0%B8%99%E0%B8%81%E0%B8%B2%E0%B8%A3%E0%B8%88%E0%B8%B1%E0%B8%94%E0%B8%81%E0%B8%B2%E0%B8%A3%E0%B8%AA%E0%B8%B4%E0%B8%99%E0%B8%84%E0%B9%89%E0%B8%B2%E0%B8%84%E0%B8%87%E0%B9%80%E0%B8%AB%E0%B8%A5%E0%B8%B7%E0%B8%AD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6630" name="Picture 6" descr="http://www.eflowsys.com/etodaycloud/html/images/image0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714488"/>
            <a:ext cx="5000660" cy="260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85786" y="2643182"/>
            <a:ext cx="7429552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/>
              <a:t>• ระบบคลังสินค้า   </a:t>
            </a:r>
            <a:r>
              <a:rPr lang="th-TH" sz="2500" b="1" dirty="0" smtClean="0"/>
              <a:t>       </a:t>
            </a:r>
          </a:p>
          <a:p>
            <a:r>
              <a:rPr lang="th-TH" sz="2500" b="1" dirty="0" smtClean="0"/>
              <a:t>จะมีการนำ </a:t>
            </a:r>
            <a:r>
              <a:rPr lang="en-US" sz="2500" b="1" dirty="0" smtClean="0"/>
              <a:t>Tag </a:t>
            </a:r>
            <a:r>
              <a:rPr lang="th-TH" sz="2500" b="1" dirty="0" smtClean="0"/>
              <a:t>ไปติดที่ตัวสินค้า โดย </a:t>
            </a:r>
            <a:r>
              <a:rPr lang="en-US" sz="2500" b="1" dirty="0" smtClean="0"/>
              <a:t>Tag </a:t>
            </a:r>
            <a:r>
              <a:rPr lang="th-TH" sz="2500" b="1" dirty="0" smtClean="0"/>
              <a:t>จะเก็บข้อมูลรหัสสินค้า , รายละเอียดของสินค้า เพื่อการตรวจนับจำนวน และ การติดตามสินค้าอย่างอัตโนมัติ ซึ่งวิธีนี้จะช่วยลดต้นทุนได้อย่างมีประสิทธิภาพ</a:t>
            </a:r>
            <a:endParaRPr lang="th-TH" sz="2500" b="1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2910" y="4214818"/>
            <a:ext cx="821533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b="1" dirty="0" smtClean="0"/>
              <a:t>หลังจากนั้นสินค้าจะถูกบรรจุใส่ลังที่มีแถบ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ที่มีรหัสต่างกันติดไว้ แล้วรอการขนส่งต่อไปเมื่อสินค้าถูกนำมายังศูนย์กระจายสินค้า เครื่องอ่าน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จะทำการตรวจสอบสินค้าทั้งหมดที่โดยไม่ต้องเปิดบรรจุภัณฑ์ออกมา    สินค้าเมื่อนำมาจัดเรียงในชั้นวาง </a:t>
            </a:r>
            <a:r>
              <a:rPr lang="en-US" sz="2500" b="1" dirty="0" smtClean="0"/>
              <a:t>Reader </a:t>
            </a:r>
            <a:r>
              <a:rPr lang="th-TH" sz="2500" b="1" dirty="0" smtClean="0"/>
              <a:t>จะอ่าน </a:t>
            </a:r>
            <a:r>
              <a:rPr lang="en-US" sz="2500" b="1" dirty="0" smtClean="0"/>
              <a:t>Tag </a:t>
            </a:r>
            <a:r>
              <a:rPr lang="th-TH" sz="2500" b="1" dirty="0" smtClean="0"/>
              <a:t>และส่งข้อมูลไปยังระบบของทางร้าน ทำให้ทางร้านสามารถตรวจสอบข้อมูลสินค้า จำนวนของสินค้าเพื่อเป็นข้อมูลในการตัดสินใจสั่งซื้อ</a:t>
            </a:r>
            <a:endParaRPr lang="th-TH" sz="2500" b="1" dirty="0"/>
          </a:p>
        </p:txBody>
      </p:sp>
      <p:pic>
        <p:nvPicPr>
          <p:cNvPr id="3074" name="Picture 2" descr="http://www.nia.or.th/images/project_design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85728"/>
            <a:ext cx="4071966" cy="2022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00100" y="3071810"/>
            <a:ext cx="7643866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/>
              <a:t>• ด้านการแพทย์และสาธารณสุข       </a:t>
            </a:r>
            <a:r>
              <a:rPr lang="th-TH" sz="2500" b="1" dirty="0" smtClean="0"/>
              <a:t>    </a:t>
            </a:r>
          </a:p>
          <a:p>
            <a:r>
              <a:rPr lang="th-TH" sz="2500" b="1" dirty="0" smtClean="0"/>
              <a:t>ในประเทศสหรัฐอเมริกา องค์การอาหารและยาของประเทศ ให้การรับรองและอนุญาตให้มีการใช้เครื่องมือ หรือเทคโนโลยี ฝังชิ้นส่วนของไมโค</a:t>
            </a:r>
            <a:r>
              <a:rPr lang="th-TH" sz="2500" b="1" dirty="0" err="1" smtClean="0"/>
              <a:t>รชิพ</a:t>
            </a:r>
            <a:r>
              <a:rPr lang="th-TH" sz="2500" b="1" dirty="0" smtClean="0"/>
              <a:t> ซึ่งทำงานด้วยระบบ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เข้าสู่ผิวหนังผู้ป่วยได้ โดยลักษณะรูปร่างของไมโค</a:t>
            </a:r>
            <a:r>
              <a:rPr lang="th-TH" sz="2500" b="1" dirty="0" err="1" smtClean="0"/>
              <a:t>รชิพ</a:t>
            </a:r>
            <a:r>
              <a:rPr lang="th-TH" sz="2500" b="1" dirty="0" smtClean="0"/>
              <a:t>นี้จะมีขนาดเล็ก เท่า “เมล็ดข้าว” เท่านั้นเอง และใช้ฉีดเข้าไปฝังตัวใต้ผิวหนังของผู้ป่วย เพื่อช่วยเก็บข้อมูลในทางการแพทย์ อาทิเช่น ข้อมูลกรุ๊ปเลือด ข้อมูลการเกิดภูมิแพ้ ข้อมูลลักษณะเฉพาะของผู้ป่วยแต่ละบุคคล เพื่อให้แพทย์ช่วยรักษาและวินิจฉัยให้ตรงกับโรคมากที่สุดอีกทั้งยังใช้ เป็นรหัสส่วนบุคคลของผู้ป่วยอีกด้วย</a:t>
            </a:r>
            <a:endParaRPr lang="th-TH" sz="2500" b="1" dirty="0"/>
          </a:p>
        </p:txBody>
      </p:sp>
      <p:pic>
        <p:nvPicPr>
          <p:cNvPr id="2053" name="Picture 5" descr="http://www.nia.or.th/2009/images/project_design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28604"/>
            <a:ext cx="4786346" cy="2377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57158" y="3071810"/>
            <a:ext cx="842968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b="1" dirty="0" smtClean="0"/>
              <a:t> </a:t>
            </a:r>
            <a:r>
              <a:rPr lang="th-TH" b="1" dirty="0" smtClean="0"/>
              <a:t>การประยุกต์ใช้เทคโนโลยี </a:t>
            </a:r>
            <a:r>
              <a:rPr lang="en-US" b="1" dirty="0" smtClean="0"/>
              <a:t>RFID </a:t>
            </a:r>
            <a:r>
              <a:rPr lang="th-TH" b="1" dirty="0" smtClean="0"/>
              <a:t>ในอุตสาหกรรมรถยนต์ </a:t>
            </a:r>
          </a:p>
          <a:p>
            <a:r>
              <a:rPr lang="th-TH" sz="2500" b="1" dirty="0" smtClean="0"/>
              <a:t>การประยุกต์ใช้เทคโนโลยี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กับอุตสาหกรรมรถยนต์มีงานหลัก ๆ คือ การติดตามส่วนประกอบรถยนต์ ก็จะประกอบไปด้วย การบริหารสินค้าคงคลัง การประกอบรถยนต์ การป้องกันการขโมย การยืนยันความถูกต้องของตัวสินค้าว่าเป็นของแท้ไม่ได้มีการทำลอกเลียนแบบ การบำรุงรักษา และ การนำกลับมาใช้ใหม่ (</a:t>
            </a:r>
            <a:r>
              <a:rPr lang="en-US" sz="2500" b="1" dirty="0" smtClean="0"/>
              <a:t>Recycle ) </a:t>
            </a:r>
            <a:r>
              <a:rPr lang="th-TH" sz="2500" b="1" dirty="0" smtClean="0"/>
              <a:t>อีกด้านหนึ่งในส่วนของการประยุกต์ใช้กับตัวรถยนต์ ก็จะให้ความสำคัญในเรื่อง การแสดงตัวของรถยนต์แต่ละคัน การอนุญาตการเข้า-ออก  ( การฝัง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ไว้กับกุญแจ หรือ คีย์การ์ดสำหรับเปิดประตูรถ ) และการติดตามวัดแรงดันของยางรถยนต์ เป็นต้น</a:t>
            </a:r>
            <a:endParaRPr lang="th-TH" sz="2500" b="1" dirty="0"/>
          </a:p>
        </p:txBody>
      </p:sp>
      <p:pic>
        <p:nvPicPr>
          <p:cNvPr id="34822" name="Picture 6" descr="http://www.nia.or.th/images/project_design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7166"/>
            <a:ext cx="4730675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85720" y="2714620"/>
            <a:ext cx="88582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/>
              <a:t>การประยุกต์ใช้เทคโนโลยี </a:t>
            </a:r>
            <a:r>
              <a:rPr lang="en-US" b="1" dirty="0" smtClean="0"/>
              <a:t>RFID </a:t>
            </a:r>
            <a:r>
              <a:rPr lang="th-TH" b="1" dirty="0" smtClean="0"/>
              <a:t>ในเกษตรกรรม</a:t>
            </a:r>
          </a:p>
          <a:p>
            <a:r>
              <a:rPr lang="th-TH" sz="2500" b="1" dirty="0" smtClean="0"/>
              <a:t>สำหรับภายในประเทศไทยเองก็ได้มีการนำมาประยุกต์ใช้เพื่อเพิ่มประสิทธิภาพโดยรวมเช่นเดียวกัน เช่น ในปัจจุบัน ฟาร์ม </a:t>
            </a:r>
            <a:r>
              <a:rPr lang="th-TH" sz="2500" b="1" dirty="0" err="1" smtClean="0"/>
              <a:t>เอส</a:t>
            </a:r>
            <a:r>
              <a:rPr lang="th-TH" sz="2500" b="1" dirty="0" smtClean="0"/>
              <a:t> พี </a:t>
            </a:r>
            <a:r>
              <a:rPr lang="th-TH" sz="2500" b="1" dirty="0" err="1" smtClean="0"/>
              <a:t>เอ็ม</a:t>
            </a:r>
            <a:r>
              <a:rPr lang="th-TH" sz="2500" b="1" dirty="0" smtClean="0"/>
              <a:t> ที่จังหวัดราชบุรี ได้นำเทคโนโลยี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มาใช้ในการเลี้ยงสุกร เพื่อให้ได้มาตรฐาน ไม่อ้วนหรือผอมเกินไป  ทางฟาร์มได้นำซอฟต์แวร์ที่ชื่อว่า </a:t>
            </a:r>
            <a:r>
              <a:rPr lang="en-US" sz="2500" b="1" dirty="0" err="1" smtClean="0"/>
              <a:t>Porcode</a:t>
            </a:r>
            <a:r>
              <a:rPr lang="en-US" sz="2500" b="1" dirty="0" smtClean="0"/>
              <a:t> Management System </a:t>
            </a:r>
            <a:r>
              <a:rPr lang="th-TH" sz="2500" b="1" dirty="0" smtClean="0"/>
              <a:t>ซึ่งเป็นซอฟต์แวร์ของประเทศเนเธอร์แลนด์ มาใช้ร่วมกับเทคโนโลยี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เพื่อควบคุมเครื่องให้อาหารแม่หมู ซึ่งระบบจะควบคุมให้เครื่องให้อาหารปล่อยอาหารมาตามปริมาณที่เหมาะสมกับแม่หมูแต่ละตัว  ระบบให้อาหารหมูอัตโนมัตินี้ ประกอบไปด้วย แถบ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สำหรับระบุหมายเลขประจำตัวของแม่หมูแต่ละตัว ซึ่งจะติดไว้ที่หูของแม่หมู , </a:t>
            </a:r>
            <a:endParaRPr lang="th-TH" sz="2500" dirty="0"/>
          </a:p>
        </p:txBody>
      </p:sp>
      <p:pic>
        <p:nvPicPr>
          <p:cNvPr id="36866" name="Picture 2" descr="http://www.foodnetworksolution.com/uploaded/RF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28604"/>
            <a:ext cx="4615405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642910" y="285728"/>
            <a:ext cx="800105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/>
              <a:t>                   RFID </a:t>
            </a:r>
            <a:r>
              <a:rPr lang="th-TH" sz="2500" b="1" dirty="0" smtClean="0"/>
              <a:t>ใน ปัจจุบันมีลักษณะเป็นป้ายอิเล็กทรอนิกส์ (</a:t>
            </a:r>
            <a:r>
              <a:rPr lang="en-US" sz="2500" b="1" dirty="0" smtClean="0"/>
              <a:t>RFID Tag) </a:t>
            </a:r>
            <a:r>
              <a:rPr lang="th-TH" sz="2500" b="1" dirty="0" smtClean="0"/>
              <a:t>ที่สามารถอ่านค่าได้โดยผ่านคลื่นวิทยุจากระยะห่าง เพื่อตรวจ ติดตามและบันทึกข้อมูลที่ติดอยู่กับป้าย ซึ่งนำไปฝังไว้ในหรือติดอยู่กับวัตถุต่างๆ เช่น ผลิตภัณฑ์ กล่อง หรือสิ่งของใดๆ สามารถติดตาม</a:t>
            </a:r>
            <a:r>
              <a:rPr lang="th-TH" sz="2500" b="1" dirty="0" err="1" smtClean="0"/>
              <a:t>ข้อมลูข</a:t>
            </a:r>
            <a:r>
              <a:rPr lang="th-TH" sz="2500" b="1" dirty="0" smtClean="0"/>
              <a:t>องวัตถุ 1 ชิ้นว่า คืออะไร ผลิตที่ไหน ใครเป็นผู้ผลิต  ผลิตอย่างไร ผลิตวันไหน และเมื่อไหร่ ประกอบไปด้วยชิ้นส่วนกี่ชิ้น และแต่ละชิ้นมาจากที่ไหน รวมทั้งตำแหน่งที่ตั้งของวัตถุนั้นๆ ในปัจจุบันว่าอยู่ส่วนใดในโลก โดยไม่จำเป็นต้องอาศัยการสัมผัส (</a:t>
            </a:r>
            <a:r>
              <a:rPr lang="en-US" sz="2500" b="1" dirty="0" smtClean="0"/>
              <a:t>Contact-Less) </a:t>
            </a:r>
            <a:r>
              <a:rPr lang="th-TH" sz="2500" b="1" dirty="0" smtClean="0"/>
              <a:t>หรือต้องเห็นวัตถุนั้นๆ ก่อน ทำงานโดยใช้เครื่องอ่านที่สื่อสารกับป้ายด้วยคลื่นวิทยุในการอ่านและเขียน ข้อมูล</a:t>
            </a:r>
            <a:endParaRPr lang="th-TH" sz="2500" b="1" dirty="0"/>
          </a:p>
        </p:txBody>
      </p:sp>
      <p:pic>
        <p:nvPicPr>
          <p:cNvPr id="19458" name="Picture 2" descr="https://encrypted-tbn2.gstatic.com/images?q=tbn:ANd9GcQomnEaWFGBeX3u7LYT3YZmraJ6y56yXk7T29bC1BqwJKlEdc9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000504"/>
            <a:ext cx="2387388" cy="1762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www.rbs.co.th/images/column_1395978921/1395979500rbscoth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857628"/>
            <a:ext cx="2571768" cy="198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00364" y="357166"/>
            <a:ext cx="3571900" cy="1143000"/>
          </a:xfr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5400" b="1" dirty="0" smtClean="0"/>
              <a:t>สรุป</a:t>
            </a:r>
            <a:endParaRPr lang="th-TH" sz="54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8596" y="1714488"/>
            <a:ext cx="850112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dirty="0" smtClean="0"/>
              <a:t>              </a:t>
            </a:r>
            <a:r>
              <a:rPr lang="th-TH" sz="2500" b="1" dirty="0" smtClean="0"/>
              <a:t>การพัฒนาระบบ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มิได้มีจุดประสงค์เพื่อมาแทนที่ระบบอื่นที่มีการพัฒนามาก่อนหน้า เช่นระบบบาร์โค้ด แต่เป็นการเสริมจุดอ่อนต่างๆ ของระบบอื่น สิ่งที่ควรมีการพิจารณาปรับปรุงเกี่ยวกับระบบ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ก็คือเรื่องมาตรฐานของระบบ ปัจจุบันผู้ผลิตต่างก็มีมาตรฐานเป็นของตัวเอง ไม่ว่าจะเป็นความถี่ที่ใช้งาน หรือโปรโตคอล (</a:t>
            </a:r>
            <a:r>
              <a:rPr lang="en-US" sz="2500" b="1" dirty="0" smtClean="0"/>
              <a:t>Protocol) </a:t>
            </a:r>
            <a:r>
              <a:rPr lang="th-TH" sz="2500" b="1" dirty="0" smtClean="0"/>
              <a:t>เรายังไม่สามารถนำ</a:t>
            </a:r>
            <a:r>
              <a:rPr lang="th-TH" sz="2500" b="1" dirty="0" err="1" smtClean="0"/>
              <a:t>แท็ก</a:t>
            </a:r>
            <a:r>
              <a:rPr lang="th-TH" sz="2500" b="1" dirty="0" smtClean="0"/>
              <a:t>จากผู้ผลิตรายหนึ่งมาใช้กับตัวอ่านข้อมูลของผู้ผลิตอีกรายหนึ่งหรือในทางกลับกันได้ นี่เป็นอุปสรรคสำคัญของการเติบโตของระบบ </a:t>
            </a:r>
            <a:r>
              <a:rPr lang="en-US" sz="2500" b="1" dirty="0" smtClean="0"/>
              <a:t>RFID</a:t>
            </a:r>
            <a:endParaRPr lang="th-TH" sz="2500" b="1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0034" y="4572008"/>
            <a:ext cx="8215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b="1" dirty="0" smtClean="0"/>
              <a:t>ในขณะที่ระบบบาร์โค้ดมีการเติบโต และใช้งานกันอย่างกว้างขวางเนื่องจากมีระบบมาตรฐานรองรับ ดังนั้นความร่วมมือระหว่างผู้เกี่ยวข้อง ไม่ว่าจะเป็นผู้ผลิตหรือผู้ใช้งาน จะเป็นส่วนสำคัญในการผลักดันให้ระบบ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มีการพัฒนาและเติบโตอย่างรวดเร็วในอนาคต  </a:t>
            </a:r>
            <a:endParaRPr lang="th-TH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5257808" cy="1143000"/>
          </a:xfrm>
          <a:solidFill>
            <a:srgbClr val="A162D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ส่วนประกอบของ </a:t>
            </a:r>
            <a:r>
              <a:rPr lang="en-US" b="1" dirty="0" smtClean="0"/>
              <a:t>RFID</a:t>
            </a: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00034" y="1714488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b="1" dirty="0" smtClean="0"/>
              <a:t>ในระบบ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จะมีองค์ประกอบหลัก ๆ อยู่ 2 ส่วนด้วยกัน          </a:t>
            </a:r>
          </a:p>
          <a:p>
            <a:r>
              <a:rPr lang="th-TH" sz="2500" b="1" dirty="0" smtClean="0"/>
              <a:t>     1. </a:t>
            </a:r>
            <a:r>
              <a:rPr lang="th-TH" sz="2500" b="1" dirty="0" err="1" smtClean="0"/>
              <a:t>ทรานส</a:t>
            </a:r>
            <a:r>
              <a:rPr lang="th-TH" sz="2500" b="1" dirty="0" smtClean="0"/>
              <a:t>ปอน</a:t>
            </a:r>
            <a:r>
              <a:rPr lang="th-TH" sz="2500" b="1" dirty="0" err="1" smtClean="0"/>
              <a:t>เดอร์</a:t>
            </a:r>
            <a:r>
              <a:rPr lang="th-TH" sz="2500" b="1" dirty="0" smtClean="0"/>
              <a:t> หรือ ป้าย (</a:t>
            </a:r>
            <a:r>
              <a:rPr lang="en-US" sz="2500" b="1" dirty="0" smtClean="0"/>
              <a:t>Transponder/Tag) </a:t>
            </a:r>
            <a:r>
              <a:rPr lang="th-TH" sz="2500" b="1" dirty="0" smtClean="0"/>
              <a:t>ในที่นี้ขอเรียก </a:t>
            </a:r>
            <a:r>
              <a:rPr lang="en-US" sz="2500" b="1" dirty="0" smtClean="0"/>
              <a:t>Tag </a:t>
            </a:r>
            <a:r>
              <a:rPr lang="th-TH" sz="2500" b="1" dirty="0" smtClean="0"/>
              <a:t>ซึ่ง </a:t>
            </a:r>
            <a:r>
              <a:rPr lang="en-US" sz="2500" b="1" dirty="0" smtClean="0"/>
              <a:t>Tag </a:t>
            </a:r>
            <a:r>
              <a:rPr lang="th-TH" sz="2500" b="1" dirty="0" smtClean="0"/>
              <a:t>นั้นใช้สำหรับติดกับวัตถุต่าง ๆ โดยป้าย จะประกอบด้วย สายอากาศและไม</a:t>
            </a:r>
            <a:r>
              <a:rPr lang="th-TH" sz="2500" b="1" dirty="0" err="1" smtClean="0"/>
              <a:t>โครชิป</a:t>
            </a:r>
            <a:r>
              <a:rPr lang="th-TH" sz="2500" b="1" dirty="0" smtClean="0"/>
              <a:t> ที่มีการบันทึกหมายเลข (</a:t>
            </a:r>
            <a:r>
              <a:rPr lang="en-US" sz="2500" b="1" dirty="0" smtClean="0"/>
              <a:t>ID) </a:t>
            </a:r>
            <a:r>
              <a:rPr lang="th-TH" sz="2500" b="1" dirty="0" smtClean="0"/>
              <a:t>หรือ ข้อมูลเกี่ยวกับวัตถุชิ้นนั้น ๆ</a:t>
            </a:r>
            <a:endParaRPr lang="th-TH" sz="2500" b="1" dirty="0"/>
          </a:p>
        </p:txBody>
      </p:sp>
      <p:pic>
        <p:nvPicPr>
          <p:cNvPr id="20486" name="Picture 6" descr="http://3.bp.blogspot.com/_rkzbokkXEZU/SMzMhTt382I/AAAAAAAAAAU/mw13kDRrEfU/s320/pic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643314"/>
            <a:ext cx="492922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42910" y="3429000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/>
              <a:t>          2. เครื่องสำหรับอ่าน / เขียน ข้อมูลในป้าย (</a:t>
            </a:r>
            <a:r>
              <a:rPr lang="en-US" sz="2400" b="1" dirty="0" smtClean="0"/>
              <a:t>Interrogator / Reader) </a:t>
            </a:r>
            <a:r>
              <a:rPr lang="th-TH" sz="2400" b="1" dirty="0" smtClean="0"/>
              <a:t>ในที่นี้ขอเรียก </a:t>
            </a:r>
            <a:r>
              <a:rPr lang="en-US" sz="2400" b="1" dirty="0" smtClean="0"/>
              <a:t>Reader </a:t>
            </a:r>
            <a:r>
              <a:rPr lang="th-TH" sz="2400" b="1" dirty="0" smtClean="0"/>
              <a:t>การอ่าน หรือ เขียนข้อมูลใน </a:t>
            </a:r>
            <a:r>
              <a:rPr lang="en-US" sz="2400" b="1" dirty="0" smtClean="0"/>
              <a:t>Tag </a:t>
            </a:r>
            <a:r>
              <a:rPr lang="th-TH" sz="2400" b="1" dirty="0" smtClean="0"/>
              <a:t>นั้น จะกระทำผ่านคลื่นความถี่วิทยุ โดย </a:t>
            </a:r>
            <a:r>
              <a:rPr lang="en-US" sz="2400" b="1" dirty="0" smtClean="0"/>
              <a:t>Reader </a:t>
            </a:r>
            <a:r>
              <a:rPr lang="th-TH" sz="2400" b="1" dirty="0" smtClean="0"/>
              <a:t>สามารถอ่านรหัสได้โดยไม่ต้องเห็น</a:t>
            </a:r>
            <a:r>
              <a:rPr lang="en-US" sz="2400" b="1" dirty="0" smtClean="0"/>
              <a:t>Tag </a:t>
            </a:r>
            <a:r>
              <a:rPr lang="th-TH" sz="2400" b="1" dirty="0" smtClean="0"/>
              <a:t>หรือ </a:t>
            </a:r>
            <a:r>
              <a:rPr lang="en-US" sz="2400" b="1" dirty="0" smtClean="0"/>
              <a:t>Tag</a:t>
            </a:r>
            <a:r>
              <a:rPr lang="th-TH" sz="2400" b="1" dirty="0" smtClean="0"/>
              <a:t>นั้นซ่อนอยู่ภายในวัตถุ และ ไม่จำเป็นที่ </a:t>
            </a:r>
            <a:r>
              <a:rPr lang="en-US" sz="2400" b="1" dirty="0" smtClean="0"/>
              <a:t>Reader </a:t>
            </a:r>
            <a:r>
              <a:rPr lang="th-TH" sz="2400" b="1" dirty="0" smtClean="0"/>
              <a:t>และ </a:t>
            </a:r>
            <a:r>
              <a:rPr lang="en-US" sz="2400" b="1" dirty="0" smtClean="0"/>
              <a:t>Tag </a:t>
            </a:r>
            <a:r>
              <a:rPr lang="th-TH" sz="2400" b="1" dirty="0" smtClean="0"/>
              <a:t>จะต้องอยู่ในแนวเส้นตรงกับคลื่นความถี่วิทยุ เพียง อยู่ในบริเวณที่สามารถรับคลื่นความถี่วิทยุได้ ก็สามารถอ่าน หรือ เขียนข้อมูลได้ และการอ่านข้อมูลสามารถอ่านได้ทีละหลาย ๆ </a:t>
            </a:r>
            <a:r>
              <a:rPr lang="en-US" sz="2400" b="1" dirty="0" smtClean="0"/>
              <a:t>Tag </a:t>
            </a:r>
            <a:r>
              <a:rPr lang="th-TH" sz="2400" b="1" dirty="0" smtClean="0"/>
              <a:t>ในเวลาเดียวกัน</a:t>
            </a:r>
            <a:endParaRPr lang="th-TH" sz="2400" b="1" dirty="0"/>
          </a:p>
        </p:txBody>
      </p:sp>
      <p:pic>
        <p:nvPicPr>
          <p:cNvPr id="22530" name="Picture 2" descr="http://1.bp.blogspot.com/_Sre5k8kPVjU/SMy9eZtBIsI/AAAAAAAAAA0/D-Uim4UsD6U/s1600/pic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928670"/>
            <a:ext cx="450059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643602" cy="1000132"/>
          </a:xfrm>
          <a:solidFill>
            <a:srgbClr val="A162D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b="1" dirty="0" smtClean="0"/>
              <a:t>การทำงานของระบบ </a:t>
            </a:r>
            <a:r>
              <a:rPr lang="en-US" b="1" dirty="0" smtClean="0"/>
              <a:t>RFID</a:t>
            </a: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85786" y="1857364"/>
            <a:ext cx="792961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    </a:t>
            </a:r>
            <a:r>
              <a:rPr lang="th-TH" sz="2500" b="1" dirty="0" smtClean="0"/>
              <a:t>ส่วนที่ถือว่าเป็น หัวใจของ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คือ "</a:t>
            </a:r>
            <a:r>
              <a:rPr lang="en-US" sz="2500" b="1" dirty="0" smtClean="0"/>
              <a:t>Inlay" </a:t>
            </a:r>
            <a:r>
              <a:rPr lang="th-TH" sz="2500" b="1" dirty="0" smtClean="0"/>
              <a:t>การบรรจุอุปกรณ์และวงจรอิเล็กทรอนิกส์กับโลหะที่ยืดหยุ่นได้สำหรับการติดตามหรือทำหน้าที่เป็นเสาอากาศ </a:t>
            </a:r>
            <a:r>
              <a:rPr lang="en-US" sz="2500" b="1" dirty="0" smtClean="0"/>
              <a:t>Inlay </a:t>
            </a:r>
            <a:r>
              <a:rPr lang="th-TH" sz="2500" b="1" dirty="0" smtClean="0"/>
              <a:t>มีความหนาสูงสุดอยู่ที่ 0.375 มิลลิเมตร สามารถทำเป็นแผ่นบางอัดเป็นชั้นๆ ระหว่างกระดาษ, แผ่นฟิล์ม หรือพลาสติกก็ได้ การที่ </a:t>
            </a:r>
            <a:r>
              <a:rPr lang="en-US" sz="2500" b="1" dirty="0" smtClean="0"/>
              <a:t>Inlay </a:t>
            </a:r>
            <a:r>
              <a:rPr lang="th-TH" sz="2500" b="1" dirty="0" smtClean="0"/>
              <a:t>มีลักษณะรูปร่างที่บาง จึงทำให้ง่ายต่อการติดเป็นป้ายชื่อหรือฉลากของติดที่ตัววัตถุ</a:t>
            </a:r>
            <a:endParaRPr lang="th-TH" sz="2500" b="1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4214818"/>
            <a:ext cx="80724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/>
              <a:t>RFID </a:t>
            </a:r>
            <a:r>
              <a:rPr lang="th-TH" sz="2500" b="1" dirty="0" smtClean="0"/>
              <a:t>เป็นระบบที่นำเอาคลื่นวิทยุมาเป็นคลื่นพาหะเพื่อใช้ในการสื่อสารข้อมูลระหว่างอุปกรณ์สองชนิดที่ </a:t>
            </a:r>
            <a:r>
              <a:rPr lang="en-US" sz="2500" b="1" dirty="0" smtClean="0"/>
              <a:t>Tag </a:t>
            </a:r>
            <a:r>
              <a:rPr lang="th-TH" sz="2500" b="1" dirty="0" smtClean="0"/>
              <a:t>และ </a:t>
            </a:r>
            <a:r>
              <a:rPr lang="en-US" sz="2500" b="1" dirty="0" smtClean="0"/>
              <a:t>Reader </a:t>
            </a:r>
            <a:r>
              <a:rPr lang="th-TH" sz="2500" b="1" dirty="0" smtClean="0"/>
              <a:t>ซึ่งเป็นการสื่อสารแบบไร้สาย (</a:t>
            </a:r>
            <a:r>
              <a:rPr lang="en-US" sz="2500" b="1" dirty="0" smtClean="0"/>
              <a:t>Wireless) </a:t>
            </a:r>
            <a:r>
              <a:rPr lang="th-TH" sz="2500" b="1" dirty="0" smtClean="0"/>
              <a:t>โดยการนำข้อมูลที่ต้องการส่ง มาทำการมอดูเลต (</a:t>
            </a:r>
            <a:r>
              <a:rPr lang="en-US" sz="2500" b="1" dirty="0" smtClean="0"/>
              <a:t>Modulation) </a:t>
            </a:r>
            <a:r>
              <a:rPr lang="th-TH" sz="2500" b="1" dirty="0" smtClean="0"/>
              <a:t>กับคลื่นวิทยุแล้วส่งออกผ่านทางสายอากาศที่อยู่ในตัวรับข้อมูล</a:t>
            </a:r>
            <a:endParaRPr lang="th-TH" sz="2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71472" y="3071810"/>
            <a:ext cx="778674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/>
              <a:t>หลักการทำงานเบื้องต้นของ </a:t>
            </a:r>
            <a:r>
              <a:rPr lang="en-US" b="1" dirty="0" smtClean="0"/>
              <a:t>RFID          </a:t>
            </a:r>
          </a:p>
          <a:p>
            <a:pPr marL="457200" indent="-457200">
              <a:buAutoNum type="arabicPeriod"/>
            </a:pPr>
            <a:r>
              <a:rPr lang="en-US" sz="2500" b="1" dirty="0" smtClean="0"/>
              <a:t>Reader </a:t>
            </a:r>
            <a:r>
              <a:rPr lang="th-TH" sz="2500" b="1" dirty="0" smtClean="0"/>
              <a:t>จะปล่อยคลื่นแม่เหล็กไฟฟ้าออกมาตลอดเวลา และคอยตรวจจับว่ามี </a:t>
            </a:r>
            <a:r>
              <a:rPr lang="en-US" sz="2500" b="1" dirty="0" smtClean="0"/>
              <a:t>Tag</a:t>
            </a:r>
            <a:r>
              <a:rPr lang="th-TH" sz="2500" b="1" dirty="0" smtClean="0"/>
              <a:t>ในบริเวณสนามแม่เหล็กไฟฟ้าหรือไม่ หรืออีกนัยหนึ่งก็คือการคอยตรวจจับว่ามีการมอดูเลตสัญญาณเกิดขึ้นหรือไม่          </a:t>
            </a:r>
          </a:p>
          <a:p>
            <a:pPr marL="457200" indent="-457200">
              <a:buAutoNum type="arabicPeriod"/>
            </a:pPr>
            <a:r>
              <a:rPr lang="th-TH" sz="2500" b="1" dirty="0" smtClean="0"/>
              <a:t>เมื่อมี </a:t>
            </a:r>
            <a:r>
              <a:rPr lang="en-US" sz="2500" b="1" dirty="0" smtClean="0"/>
              <a:t>Tag </a:t>
            </a:r>
            <a:r>
              <a:rPr lang="th-TH" sz="2500" b="1" dirty="0" smtClean="0"/>
              <a:t>ข้ามาอยู่ในบริเวณสนามแม่เหล็กไฟฟ้า </a:t>
            </a:r>
            <a:r>
              <a:rPr lang="en-US" sz="2500" b="1" dirty="0" smtClean="0"/>
              <a:t>Tag </a:t>
            </a:r>
            <a:r>
              <a:rPr lang="th-TH" sz="2500" b="1" dirty="0" smtClean="0"/>
              <a:t>จะได้รับพลังงานไฟฟ้าที่เกิดจากการเหนี่ยวนำของคลื่นแม่เหล็กไฟฟ้าเพื่อให้ </a:t>
            </a:r>
            <a:r>
              <a:rPr lang="en-US" sz="2500" b="1" dirty="0" smtClean="0"/>
              <a:t>Tag </a:t>
            </a:r>
            <a:r>
              <a:rPr lang="th-TH" sz="2500" b="1" dirty="0" smtClean="0"/>
              <a:t>เริ่มทำงาน และจะส่งข้อมูลในหน่วยความจำที่ผ่านการมอดูเลตกับคลื่นพาหะแล้วออกมาทางสายอากาศที่อยู่ภายใน</a:t>
            </a:r>
            <a:r>
              <a:rPr lang="th-TH" sz="2500" b="1" dirty="0" err="1" smtClean="0"/>
              <a:t>แท็ก</a:t>
            </a:r>
            <a:r>
              <a:rPr lang="th-TH" sz="2500" b="1" dirty="0" smtClean="0"/>
              <a:t>    </a:t>
            </a:r>
            <a:r>
              <a:rPr lang="th-TH" sz="2500" dirty="0" smtClean="0"/>
              <a:t>      </a:t>
            </a:r>
          </a:p>
        </p:txBody>
      </p:sp>
      <p:pic>
        <p:nvPicPr>
          <p:cNvPr id="24581" name="Picture 5" descr="http://thaitelecomkm.org/TTE/topic/attach/Radio_Frequency_Identification_RFID/TTE_53_2_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28604"/>
            <a:ext cx="5857916" cy="237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14348" y="4357694"/>
            <a:ext cx="77867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b="1" dirty="0" smtClean="0"/>
              <a:t>3. คลื่นพาหะที่ถูกส่งออกมาจาก</a:t>
            </a:r>
            <a:r>
              <a:rPr lang="th-TH" sz="2500" b="1" dirty="0" err="1" smtClean="0"/>
              <a:t>แท็กส์</a:t>
            </a:r>
            <a:r>
              <a:rPr lang="th-TH" sz="2500" b="1" dirty="0" smtClean="0"/>
              <a:t>จะเกิดการเปลี่ยนแปลง</a:t>
            </a:r>
            <a:r>
              <a:rPr lang="th-TH" sz="2500" b="1" dirty="0" err="1" smtClean="0"/>
              <a:t>แอมปลิจูด</a:t>
            </a:r>
            <a:r>
              <a:rPr lang="th-TH" sz="2500" b="1" dirty="0" smtClean="0"/>
              <a:t>, ความถี่ หรือเฟส ขึ้นอยู่กับวิธีการมอดูเลต           </a:t>
            </a:r>
          </a:p>
          <a:p>
            <a:r>
              <a:rPr lang="th-TH" sz="2500" b="1" dirty="0" smtClean="0"/>
              <a:t>4. </a:t>
            </a:r>
            <a:r>
              <a:rPr lang="en-US" sz="2500" b="1" dirty="0" smtClean="0"/>
              <a:t>Reader </a:t>
            </a:r>
            <a:r>
              <a:rPr lang="th-TH" sz="2500" b="1" dirty="0" smtClean="0"/>
              <a:t>จะตรวจจับความเปลี่ยนแปลงของคลื่นพาหะแปลงออกมาเป็นข้อมูลแล้วทำการถอดรหัสเพื่อนำข้อมูลไปใช้งานต่อไป</a:t>
            </a:r>
            <a:endParaRPr lang="th-TH" sz="2500" b="1" dirty="0"/>
          </a:p>
        </p:txBody>
      </p:sp>
      <p:pic>
        <p:nvPicPr>
          <p:cNvPr id="25602" name="Picture 2" descr="http://vachirahut.files.wordpress.com/2011/03/original_rfid1.jpg?w=5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71480"/>
            <a:ext cx="578647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00298" y="357166"/>
            <a:ext cx="4071966" cy="857256"/>
          </a:xfr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/>
              <a:t>การสื่อสารแบบไร้สาย</a:t>
            </a:r>
            <a:endParaRPr lang="th-TH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85786" y="3500438"/>
            <a:ext cx="800105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500" dirty="0" smtClean="0"/>
              <a:t>             </a:t>
            </a:r>
            <a:r>
              <a:rPr lang="th-TH" sz="2500" b="1" dirty="0" smtClean="0"/>
              <a:t>การสื่อสารข้อมูลของระบบ </a:t>
            </a:r>
            <a:r>
              <a:rPr lang="en-US" sz="2500" b="1" dirty="0" smtClean="0"/>
              <a:t>RFID </a:t>
            </a:r>
            <a:r>
              <a:rPr lang="th-TH" sz="2500" b="1" dirty="0" smtClean="0"/>
              <a:t>คือระหว่าง</a:t>
            </a:r>
            <a:r>
              <a:rPr lang="th-TH" sz="2500" b="1" dirty="0" err="1" smtClean="0"/>
              <a:t>แท็ก</a:t>
            </a:r>
            <a:r>
              <a:rPr lang="th-TH" sz="2500" b="1" dirty="0" smtClean="0"/>
              <a:t>และตัวอ่านข้อมูล (</a:t>
            </a:r>
            <a:r>
              <a:rPr lang="en-US" sz="2500" b="1" dirty="0" smtClean="0"/>
              <a:t>Reader </a:t>
            </a:r>
            <a:r>
              <a:rPr lang="th-TH" sz="2500" b="1" dirty="0" smtClean="0"/>
              <a:t>หรือ </a:t>
            </a:r>
            <a:r>
              <a:rPr lang="en-US" sz="2500" b="1" dirty="0" smtClean="0"/>
              <a:t>Interrogator) </a:t>
            </a:r>
            <a:r>
              <a:rPr lang="th-TH" sz="2500" b="1" dirty="0" smtClean="0"/>
              <a:t>จะสื่อสารแบบไร้สายผ่านอากาศ โดยจะนำข้อมูลมาทำการมอดูเลต (</a:t>
            </a:r>
            <a:r>
              <a:rPr lang="en-US" sz="2500" b="1" dirty="0" smtClean="0"/>
              <a:t>Modulation) </a:t>
            </a:r>
            <a:r>
              <a:rPr lang="th-TH" sz="2500" b="1" dirty="0" smtClean="0"/>
              <a:t>กับคลื่นพาหะที่เป็นคลื่นความถี่วิทยุโดยมีสายอากาศ (</a:t>
            </a:r>
            <a:r>
              <a:rPr lang="en-US" sz="2500" b="1" dirty="0" smtClean="0"/>
              <a:t>Antenna) </a:t>
            </a:r>
            <a:r>
              <a:rPr lang="th-TH" sz="2500" b="1" dirty="0" smtClean="0"/>
              <a:t>ที่อยู่ในตัวอ่านข้อมูลเป็นตัวรับและส่งคลื่นซึ่งแบ่งออกเป็น 2 วิธีด้วยกันคือ วิธีเหนี่ยวนำคลื่นแม่เหล็กไฟฟ้า (</a:t>
            </a:r>
            <a:r>
              <a:rPr lang="en-US" sz="2500" b="1" dirty="0" smtClean="0"/>
              <a:t>Inductive Coupling </a:t>
            </a:r>
            <a:r>
              <a:rPr lang="th-TH" sz="2500" b="1" dirty="0" smtClean="0"/>
              <a:t>หรือ </a:t>
            </a:r>
            <a:r>
              <a:rPr lang="en-US" sz="2500" b="1" dirty="0" smtClean="0"/>
              <a:t>Proximity Electromagnetic) </a:t>
            </a:r>
            <a:r>
              <a:rPr lang="th-TH" sz="2500" b="1" dirty="0" smtClean="0"/>
              <a:t>กับ วิธีการแผ่คลื่นแม่เหล็กไฟฟ้า (</a:t>
            </a:r>
            <a:r>
              <a:rPr lang="en-US" sz="2500" b="1" dirty="0" err="1" smtClean="0"/>
              <a:t>Electromegnatic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Propogation</a:t>
            </a:r>
            <a:r>
              <a:rPr lang="en-US" sz="2500" b="1" dirty="0" smtClean="0"/>
              <a:t> Coupling)</a:t>
            </a:r>
            <a:endParaRPr lang="th-TH" sz="2500" b="1" dirty="0"/>
          </a:p>
        </p:txBody>
      </p:sp>
      <p:pic>
        <p:nvPicPr>
          <p:cNvPr id="1026" name="Picture 2" descr="http://www.nipponsysit.com/Barcode-RFID/images/cover-story/rfid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71612"/>
            <a:ext cx="5072098" cy="18044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381</TotalTime>
  <Words>1922</Words>
  <Application>Microsoft Office PowerPoint</Application>
  <PresentationFormat>On-screen Show (4:3)</PresentationFormat>
  <Paragraphs>63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ชุดรูปแบบของ Office</vt:lpstr>
      <vt:lpstr>PowerPoint Presentation</vt:lpstr>
      <vt:lpstr>RFID คืออะไร</vt:lpstr>
      <vt:lpstr>PowerPoint Presentation</vt:lpstr>
      <vt:lpstr>ส่วนประกอบของ RFID</vt:lpstr>
      <vt:lpstr>PowerPoint Presentation</vt:lpstr>
      <vt:lpstr>การทำงานของระบบ RFID</vt:lpstr>
      <vt:lpstr>PowerPoint Presentation</vt:lpstr>
      <vt:lpstr>PowerPoint Presentation</vt:lpstr>
      <vt:lpstr>การสื่อสารแบบไร้สาย</vt:lpstr>
      <vt:lpstr>ความถี่ของคลื่นพาหะ</vt:lpstr>
      <vt:lpstr>PowerPoint Presentation</vt:lpstr>
      <vt:lpstr>ตารางย่านความถี่ต่างๆ ของระบบ RFID การใช้งาน</vt:lpstr>
      <vt:lpstr>อัตราการรับส่งข้อมูลและแบนด์วิดธ์</vt:lpstr>
      <vt:lpstr>ระยะการรับส่งข้อมูลและกำลังส่ง</vt:lpstr>
      <vt:lpstr>PowerPoint Presentation</vt:lpstr>
      <vt:lpstr>องค์ประกอบ RFID</vt:lpstr>
      <vt:lpstr>PowerPoint Presentation</vt:lpstr>
      <vt:lpstr>PowerPoint Presentation</vt:lpstr>
      <vt:lpstr>PowerPoint Presentation</vt:lpstr>
      <vt:lpstr>PowerPoint Presentation</vt:lpstr>
      <vt:lpstr>จุดเด่นและข้อจำกัดของเทคโนโลยีอาร์เอฟไอดี</vt:lpstr>
      <vt:lpstr>PowerPoint Presentation</vt:lpstr>
      <vt:lpstr>PowerPoint Presentation</vt:lpstr>
      <vt:lpstr>PowerPoint Presentation</vt:lpstr>
      <vt:lpstr>การประยุกต์ใช้งาน RFID</vt:lpstr>
      <vt:lpstr>PowerPoint Presentation</vt:lpstr>
      <vt:lpstr>PowerPoint Presentation</vt:lpstr>
      <vt:lpstr>PowerPoint Presentation</vt:lpstr>
      <vt:lpstr>PowerPoint Presentation</vt:lpstr>
      <vt:lpstr>สรุป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บาร์โค้ดคืออะไร</dc:title>
  <dc:creator>Super Xp</dc:creator>
  <cp:lastModifiedBy>Yupin</cp:lastModifiedBy>
  <cp:revision>47</cp:revision>
  <dcterms:created xsi:type="dcterms:W3CDTF">2015-01-05T12:28:24Z</dcterms:created>
  <dcterms:modified xsi:type="dcterms:W3CDTF">2016-10-28T09:16:35Z</dcterms:modified>
</cp:coreProperties>
</file>