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2" r:id="rId6"/>
    <p:sldId id="259" r:id="rId7"/>
    <p:sldId id="274" r:id="rId8"/>
    <p:sldId id="260" r:id="rId9"/>
    <p:sldId id="261" r:id="rId10"/>
    <p:sldId id="266" r:id="rId11"/>
    <p:sldId id="263" r:id="rId12"/>
    <p:sldId id="264" r:id="rId13"/>
    <p:sldId id="270" r:id="rId14"/>
    <p:sldId id="271" r:id="rId15"/>
    <p:sldId id="267" r:id="rId16"/>
    <p:sldId id="273" r:id="rId17"/>
    <p:sldId id="272" r:id="rId18"/>
    <p:sldId id="268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45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403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691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95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093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10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12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886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689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58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29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3235-14A5-49E0-95C3-83F4B343DD3C}" type="datetimeFigureOut">
              <a:rPr lang="th-TH" smtClean="0"/>
              <a:t>28/10/59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AC9A-9C48-449C-9B17-C040217CAF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7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th-TH" sz="8900" b="1" dirty="0" smtClean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8900" b="1" dirty="0" smtClean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2800" b="1" dirty="0" smtClean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</a:t>
            </a:r>
            <a:r>
              <a:rPr lang="en-US" sz="12800" b="1" dirty="0" smtClean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ERP</a:t>
            </a:r>
            <a:r>
              <a:rPr lang="th-TH" sz="10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0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 smtClean="0"/>
              <a:t/>
            </a:r>
            <a:br>
              <a:rPr lang="th-TH" sz="3600" b="1" dirty="0" smtClean="0"/>
            </a:b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1451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260648"/>
            <a:ext cx="302433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ความท้าทาย</a:t>
            </a:r>
            <a:endParaRPr lang="th-TH" b="1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69457"/>
            <a:ext cx="691276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h-TH" sz="1800" dirty="0" smtClean="0">
                <a:cs typeface="+mj-cs"/>
              </a:rPr>
              <a:t>	</a:t>
            </a:r>
            <a:r>
              <a:rPr lang="th-TH" sz="2000" dirty="0" smtClean="0">
                <a:cs typeface="+mj-cs"/>
              </a:rPr>
              <a:t>การ</a:t>
            </a:r>
            <a:r>
              <a:rPr lang="th-TH" sz="2000" dirty="0">
                <a:cs typeface="+mj-cs"/>
              </a:rPr>
              <a:t>นำเอาระบบ </a:t>
            </a:r>
            <a:r>
              <a:rPr lang="en-US" sz="2000" dirty="0">
                <a:cs typeface="+mj-cs"/>
              </a:rPr>
              <a:t>ERP </a:t>
            </a:r>
            <a:r>
              <a:rPr lang="th-TH" sz="2000" dirty="0">
                <a:cs typeface="+mj-cs"/>
              </a:rPr>
              <a:t>การติดตั้งและใช้งาน(</a:t>
            </a:r>
            <a:r>
              <a:rPr lang="en-US" sz="2000" dirty="0">
                <a:cs typeface="+mj-cs"/>
              </a:rPr>
              <a:t>Implementation)  </a:t>
            </a:r>
            <a:r>
              <a:rPr lang="th-TH" sz="2000" dirty="0">
                <a:cs typeface="+mj-cs"/>
              </a:rPr>
              <a:t>เพื่อเป็นระบบสารสนเทศหลักขององค์การเป็นเรื่องยาก ต้องใช้เวลาและเงินทุนสูงมาก บางองค์การอาจต้องการปรับซอฟต์แวร์ </a:t>
            </a:r>
            <a:r>
              <a:rPr lang="en-US" sz="2000" dirty="0">
                <a:cs typeface="+mj-cs"/>
              </a:rPr>
              <a:t>ERP(Customization) </a:t>
            </a:r>
            <a:r>
              <a:rPr lang="th-TH" sz="2000" dirty="0">
                <a:cs typeface="+mj-cs"/>
              </a:rPr>
              <a:t>เพื่อให้เข้ารับรูปแบบการทำงานขององค์การ รวมถึงต้องใช้ความพยายามในการปรับเปลี่ยนกระบวนการดำเนินธุรกิจในองค์การ ดังมีรายละเอียด</a:t>
            </a:r>
            <a:r>
              <a:rPr lang="th-TH" sz="2000" dirty="0" smtClean="0">
                <a:cs typeface="+mj-cs"/>
              </a:rPr>
              <a:t>ดังนี้</a:t>
            </a:r>
            <a:endParaRPr lang="en-US" sz="2000" dirty="0">
              <a:cs typeface="+mj-cs"/>
            </a:endParaRPr>
          </a:p>
        </p:txBody>
      </p:sp>
      <p:pic>
        <p:nvPicPr>
          <p:cNvPr id="7" name="Picture 6" descr="ความท้าทาย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586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547260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cs typeface="+mj-cs"/>
              </a:rPr>
              <a:t>1. </a:t>
            </a:r>
            <a:r>
              <a:rPr lang="th-TH" sz="1800" b="1" dirty="0">
                <a:cs typeface="+mj-cs"/>
              </a:rPr>
              <a:t>การเปลี่ยนแปลงกระบวนการดำเนินธุรกิจและวัฒนธรรมการทำงานภายในองค์การ</a:t>
            </a:r>
            <a:endParaRPr lang="en-US" sz="1800" dirty="0">
              <a:cs typeface="+mj-cs"/>
            </a:endParaRPr>
          </a:p>
          <a:p>
            <a:pPr algn="just"/>
            <a:r>
              <a:rPr lang="th-TH" sz="1800" dirty="0">
                <a:cs typeface="+mj-cs"/>
              </a:rPr>
              <a:t>	การนำ</a:t>
            </a:r>
            <a:r>
              <a:rPr lang="en-US" sz="1800" dirty="0">
                <a:cs typeface="+mj-cs"/>
              </a:rPr>
              <a:t>ERP</a:t>
            </a:r>
            <a:r>
              <a:rPr lang="th-TH" sz="1800" dirty="0">
                <a:cs typeface="+mj-cs"/>
              </a:rPr>
              <a:t>มาใช้ ผู้ใช้อาจต้องปรับขั้นตอน หรือเปลี่ยนแปลงกระบวนการทำงานให้เหมาะสม  ความท้าทายก็คือ การค้นหาว่าขั้นตอนการทำงานใดที่สมควรจะควรจะต้องได้รับการปรับเปลี่ยนและจะทำการเปลี่ยนแปลงให้เข้ากั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อย่างไร การเปลี่ยนแปลงอาจก่อให้เกิดวัฒนธรรมใหม่ ๆ ในองค์การ มีการรับเอาเทคโนโลยีใหม่ๆ มาใช้ ซึ่งจำเป็นต้องมีการฝึกอบรมให้กับพนักงานให้ดี</a:t>
            </a:r>
            <a:r>
              <a:rPr lang="th-TH" sz="1800" dirty="0" smtClean="0">
                <a:cs typeface="+mj-cs"/>
              </a:rPr>
              <a:t>พอ</a:t>
            </a:r>
            <a:endParaRPr lang="en-US" sz="18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300679"/>
            <a:ext cx="54726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cs typeface="+mj-cs"/>
              </a:rPr>
              <a:t>2. </a:t>
            </a:r>
            <a:r>
              <a:rPr lang="th-TH" sz="1800" b="1" dirty="0">
                <a:cs typeface="+mj-cs"/>
              </a:rPr>
              <a:t>การบริหารโครงการระบบสารสนเทศขนาดใหญ่และค่าใช้จ่ายในตอนเริ่มต้นที่สูง</a:t>
            </a:r>
            <a:endParaRPr lang="en-US" sz="1800" dirty="0">
              <a:cs typeface="+mj-cs"/>
            </a:endParaRPr>
          </a:p>
          <a:p>
            <a:pPr algn="just"/>
            <a:r>
              <a:rPr lang="th-TH" sz="1800" dirty="0">
                <a:cs typeface="+mj-cs"/>
              </a:rPr>
              <a:t>      การพัฒนาระบบ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จะมีค่าใช้จ่ายที่สูงตอนเริ่มต้น แต่ยังไม่ได้รับการประเมินประโยชน์ได้อย่างชัดเจน จนกว่าจะมีการนำระบบไปใช้ซึ่งประโยชน์จะค่อยๆ เพิ่มขึ้น เมื่อบุคลากรสามารถใช้ระบบและมีความชำนาญมาก</a:t>
            </a:r>
            <a:r>
              <a:rPr lang="th-TH" sz="1800" dirty="0" smtClean="0">
                <a:cs typeface="+mj-cs"/>
              </a:rPr>
              <a:t>ขึ้น</a:t>
            </a:r>
            <a:endParaRPr lang="en-US" sz="18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3573016"/>
            <a:ext cx="547260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>
                <a:cs typeface="+mj-cs"/>
              </a:rPr>
              <a:t>3. </a:t>
            </a:r>
            <a:r>
              <a:rPr lang="th-TH" sz="1800" b="1" dirty="0">
                <a:cs typeface="+mj-cs"/>
              </a:rPr>
              <a:t>ความไม่ยืดหยุ่นในการปรับซอฟต์แวร์</a:t>
            </a:r>
            <a:endParaRPr lang="en-US" sz="1800" dirty="0">
              <a:cs typeface="+mj-cs"/>
            </a:endParaRPr>
          </a:p>
          <a:p>
            <a:r>
              <a:rPr lang="th-TH" sz="1800" dirty="0">
                <a:cs typeface="+mj-cs"/>
              </a:rPr>
              <a:t>      ระบบ </a:t>
            </a:r>
            <a:r>
              <a:rPr lang="en-US" sz="1800" dirty="0">
                <a:cs typeface="+mj-cs"/>
              </a:rPr>
              <a:t>ERP</a:t>
            </a:r>
            <a:r>
              <a:rPr lang="th-TH" sz="1800" dirty="0">
                <a:cs typeface="+mj-cs"/>
              </a:rPr>
              <a:t>เป็น ระบบที่มีความซับซ้อนต้องอาศัยผู้เชี่ยวชาญในการติดตั้ง ดูแลบำรุงรักษา หลายองค์การพบว่ามีความยุ่งยากเนื่องจาก </a:t>
            </a:r>
            <a:r>
              <a:rPr lang="en-US" sz="1800" dirty="0">
                <a:cs typeface="+mj-cs"/>
              </a:rPr>
              <a:t>ERP  </a:t>
            </a:r>
            <a:r>
              <a:rPr lang="th-TH" sz="1800" dirty="0">
                <a:cs typeface="+mj-cs"/>
              </a:rPr>
              <a:t>เป็นการบูร</a:t>
            </a:r>
            <a:r>
              <a:rPr lang="th-TH" sz="1800" dirty="0" err="1">
                <a:cs typeface="+mj-cs"/>
              </a:rPr>
              <a:t>ณา</a:t>
            </a:r>
            <a:r>
              <a:rPr lang="th-TH" sz="1800" dirty="0">
                <a:cs typeface="+mj-cs"/>
              </a:rPr>
              <a:t>การของซอฟต์แวร์ต่างๆ เข้าด้วยกัน การจะปรับเปลี่ยนส่วนใดส่วนหนึ่งของซอฟต์แวร์อาจกระทบกับส่วนอื่นๆได้ หรืออาจจำเป็นต้องเปลี่ยนแปลงซอฟต์แวร์ทั้งหมด  ซึ่งบางครั้งการแก้ไขซอฟต์แวร์มากเกินไปอาจมีความเสี่ยงจากการเจอบั๊ก(</a:t>
            </a:r>
            <a:r>
              <a:rPr lang="en-US" sz="1800" dirty="0">
                <a:cs typeface="+mj-cs"/>
              </a:rPr>
              <a:t>Bug) </a:t>
            </a:r>
            <a:r>
              <a:rPr lang="th-TH" sz="1800" dirty="0">
                <a:cs typeface="+mj-cs"/>
              </a:rPr>
              <a:t>หรือตัวแทนขายอาจจะปฏิเสธโดยเฉพาะตัวแทนขายที่ไม่ได้รับสิทธิ์ในการแก้ไขโปรแกรม หรือในกรณีที่นำเอาระบบมาใช้งานแล้ว เมื่อความต้องการขององค์การเปลี่ยนไปตามสภาพแวดล้อมทางธุรกิจ ซอฟต์แวร์อาจไม่มีความยืดหยุ่นพอเนื่องจาก ผู้ออกแบบซอฟต์แวร์ไม่ได้เตรียมการไว้</a:t>
            </a:r>
            <a:r>
              <a:rPr lang="th-TH" sz="1800" dirty="0" smtClean="0">
                <a:cs typeface="+mj-cs"/>
              </a:rPr>
              <a:t>ล่วงหน้า</a:t>
            </a:r>
            <a:endParaRPr lang="en-US" sz="1800" dirty="0">
              <a:cs typeface="+mj-cs"/>
            </a:endParaRPr>
          </a:p>
        </p:txBody>
      </p:sp>
      <p:pic>
        <p:nvPicPr>
          <p:cNvPr id="9" name="Picture 6" descr="ความท้าทาย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6709"/>
            <a:ext cx="1333150" cy="18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ime_manage_puzzle_servic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24" y="4874778"/>
            <a:ext cx="1517870" cy="15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ปุ่มปฏิบัติการ: หน้าแรก 10">
            <a:hlinkClick r:id="rId5" action="ppaction://hlinksldjump" highlightClick="1"/>
          </p:cNvPr>
          <p:cNvSpPr/>
          <p:nvPr/>
        </p:nvSpPr>
        <p:spPr>
          <a:xfrm>
            <a:off x="8460432" y="4221088"/>
            <a:ext cx="360040" cy="432048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13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525658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cs typeface="+mj-cs"/>
              </a:rPr>
              <a:t>ขั้นตอนการนำระบบ</a:t>
            </a:r>
            <a:r>
              <a:rPr lang="en-US" b="1" dirty="0">
                <a:cs typeface="+mj-cs"/>
              </a:rPr>
              <a:t> ERP </a:t>
            </a:r>
            <a:r>
              <a:rPr lang="th-TH" b="1" dirty="0">
                <a:cs typeface="+mj-cs"/>
              </a:rPr>
              <a:t>มาใช้ใน</a:t>
            </a:r>
            <a:r>
              <a:rPr lang="th-TH" b="1" dirty="0" smtClean="0">
                <a:cs typeface="+mj-cs"/>
              </a:rPr>
              <a:t>องค์การ</a:t>
            </a:r>
            <a:endParaRPr lang="en-US" dirty="0"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71600" y="1124744"/>
            <a:ext cx="68580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800" dirty="0" smtClean="0">
                <a:cs typeface="+mj-cs"/>
              </a:rPr>
              <a:t>	ระบบ</a:t>
            </a:r>
            <a:r>
              <a:rPr lang="en-US" sz="1800" dirty="0">
                <a:cs typeface="+mj-cs"/>
              </a:rPr>
              <a:t> ERP </a:t>
            </a:r>
            <a:r>
              <a:rPr lang="th-TH" sz="1800" dirty="0">
                <a:cs typeface="+mj-cs"/>
              </a:rPr>
              <a:t>องค์การนำระบบมาใช้สำหรับการปฏิรูปองค์การสำหรับขั้นตอนในการนำระบบ</a:t>
            </a:r>
            <a:r>
              <a:rPr lang="en-US" sz="1800" dirty="0">
                <a:cs typeface="+mj-cs"/>
              </a:rPr>
              <a:t> ERP </a:t>
            </a:r>
            <a:r>
              <a:rPr lang="th-TH" sz="1800" dirty="0">
                <a:cs typeface="+mj-cs"/>
              </a:rPr>
              <a:t>มาใช้ประกอบด้วย</a:t>
            </a:r>
            <a:r>
              <a:rPr lang="en-US" sz="1800" dirty="0">
                <a:cs typeface="+mj-cs"/>
              </a:rPr>
              <a:t> 4 </a:t>
            </a:r>
            <a:r>
              <a:rPr lang="th-TH" sz="1800" dirty="0">
                <a:cs typeface="+mj-cs"/>
              </a:rPr>
              <a:t>ขั้นตอน คือ</a:t>
            </a:r>
            <a:endParaRPr lang="en-US" sz="1800" dirty="0">
              <a:cs typeface="+mj-cs"/>
            </a:endParaRPr>
          </a:p>
          <a:p>
            <a:pPr lvl="0"/>
            <a:endParaRPr lang="th-TH" sz="1800" b="1" dirty="0" smtClean="0">
              <a:cs typeface="+mj-cs"/>
            </a:endParaRPr>
          </a:p>
          <a:p>
            <a:pPr lvl="0"/>
            <a:r>
              <a:rPr lang="th-TH" sz="1800" b="1" dirty="0" smtClean="0">
                <a:cs typeface="+mj-cs"/>
              </a:rPr>
              <a:t>1. การศึกษา</a:t>
            </a:r>
            <a:r>
              <a:rPr lang="th-TH" sz="1800" b="1" dirty="0">
                <a:cs typeface="+mj-cs"/>
              </a:rPr>
              <a:t>และวางแนวคิด</a:t>
            </a:r>
            <a:r>
              <a:rPr lang="en-US" sz="1800" b="1" dirty="0">
                <a:cs typeface="+mj-cs"/>
              </a:rPr>
              <a:t> </a:t>
            </a:r>
            <a:endParaRPr lang="en-US" sz="1800" b="1" dirty="0" smtClean="0">
              <a:cs typeface="+mj-cs"/>
            </a:endParaRPr>
          </a:p>
          <a:p>
            <a:pPr lvl="0"/>
            <a:r>
              <a:rPr lang="en-US" sz="1800" dirty="0" smtClean="0">
                <a:cs typeface="+mj-cs"/>
              </a:rPr>
              <a:t> </a:t>
            </a:r>
            <a:r>
              <a:rPr lang="th-TH" sz="1800" dirty="0" smtClean="0">
                <a:cs typeface="+mj-cs"/>
              </a:rPr>
              <a:t>	ทำการศึกษาถึงสภาพปัจจุบันขององค์การว่ามีความจำเป็นต้องนำ</a:t>
            </a:r>
            <a:r>
              <a:rPr lang="en-US" sz="1800" dirty="0" smtClean="0">
                <a:cs typeface="+mj-cs"/>
              </a:rPr>
              <a:t> ERP </a:t>
            </a:r>
            <a:r>
              <a:rPr lang="th-TH" sz="1800" dirty="0" smtClean="0">
                <a:cs typeface="+mj-cs"/>
              </a:rPr>
              <a:t>มาใช้หรือไม่ อย่างไร ทำความเข้าใจถึงรูปแบบทางธุรกิจ</a:t>
            </a:r>
            <a:r>
              <a:rPr lang="en-US" sz="1800" dirty="0" smtClean="0">
                <a:cs typeface="+mj-cs"/>
              </a:rPr>
              <a:t> (Business Scenario), </a:t>
            </a:r>
            <a:r>
              <a:rPr lang="th-TH" sz="1800" dirty="0" smtClean="0">
                <a:cs typeface="+mj-cs"/>
              </a:rPr>
              <a:t>กระบวนการทางธุรกิจ</a:t>
            </a:r>
            <a:r>
              <a:rPr lang="en-US" sz="1800" dirty="0" smtClean="0">
                <a:cs typeface="+mj-cs"/>
              </a:rPr>
              <a:t> (Business Process) </a:t>
            </a:r>
            <a:r>
              <a:rPr lang="th-TH" sz="1800" dirty="0" smtClean="0">
                <a:cs typeface="+mj-cs"/>
              </a:rPr>
              <a:t>ปัญหาขององค์การและสภาพแวดล้อมภายนอกที่มีอยู่ในปัจจุบัน และจากสภาพปัจจุบันต้องพิจารณาถึงในอนาคตว่าต้องการให้องค์การมีสภาพเป็นอย่างไร การสร้างจิตสำนึกในความต้องการ ให้คนในองค์การตระหนักถึงการนำระบบมาใช้ ต้องมีกลุ่มผู้รับผิดชอบเป็นผู้ประเมิน และขออนุมัติจากผู้บริหารเพื่อนำ</a:t>
            </a:r>
            <a:r>
              <a:rPr lang="en-US" sz="1800" dirty="0" smtClean="0">
                <a:cs typeface="+mj-cs"/>
              </a:rPr>
              <a:t> ERP </a:t>
            </a:r>
            <a:r>
              <a:rPr lang="th-TH" sz="1800" dirty="0" smtClean="0">
                <a:cs typeface="+mj-cs"/>
              </a:rPr>
              <a:t>มาให้ เมื่อผู้บริหารอนุมัติก็เริ่มทำในขั้นตอนการวางแผนต่อไป</a:t>
            </a:r>
            <a:endParaRPr lang="en-US" sz="18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293096"/>
            <a:ext cx="685800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1800" b="1" dirty="0" smtClean="0">
                <a:cs typeface="+mj-cs"/>
              </a:rPr>
              <a:t>2. การ</a:t>
            </a:r>
            <a:r>
              <a:rPr lang="th-TH" sz="1800" b="1" dirty="0">
                <a:cs typeface="+mj-cs"/>
              </a:rPr>
              <a:t>วางแผนนำระบบมาใช้</a:t>
            </a:r>
            <a:r>
              <a:rPr lang="en-US" sz="1800" dirty="0">
                <a:cs typeface="+mj-cs"/>
              </a:rPr>
              <a:t>  </a:t>
            </a:r>
            <a:endParaRPr lang="th-TH" sz="1800" dirty="0" smtClean="0">
              <a:cs typeface="+mj-cs"/>
            </a:endParaRPr>
          </a:p>
          <a:p>
            <a:pPr lvl="0"/>
            <a:r>
              <a:rPr lang="th-TH" sz="1800" dirty="0">
                <a:cs typeface="+mj-cs"/>
              </a:rPr>
              <a:t>	</a:t>
            </a:r>
            <a:r>
              <a:rPr lang="th-TH" sz="1800" dirty="0" smtClean="0">
                <a:cs typeface="+mj-cs"/>
              </a:rPr>
              <a:t>เริ่ม</a:t>
            </a:r>
            <a:r>
              <a:rPr lang="th-TH" sz="1800" dirty="0">
                <a:cs typeface="+mj-cs"/>
              </a:rPr>
              <a:t>ดำเนินการหลังจากผู้บริหารอนุมัติให้มีการนำระบบมาใช้ จัดตั้งคณะกรรมการ </a:t>
            </a:r>
            <a:r>
              <a:rPr lang="en-US" sz="1800" dirty="0">
                <a:cs typeface="+mj-cs"/>
              </a:rPr>
              <a:t>(Steering Committee) </a:t>
            </a:r>
            <a:r>
              <a:rPr lang="th-TH" sz="1800" dirty="0">
                <a:cs typeface="+mj-cs"/>
              </a:rPr>
              <a:t>ประกอบด้วยผู้บริหารหรือผู้แทนที่มีอำนาจในการตัดสินใจจากหน่วยงานต่างๆ และฝ่ายไอที คณะกรรมการ คณะทำงาน กำหนดวัตถุประสงค์ เป้าหมาย และขอบข่ายในการนำ</a:t>
            </a:r>
            <a:r>
              <a:rPr lang="en-US" sz="1800" dirty="0">
                <a:cs typeface="+mj-cs"/>
              </a:rPr>
              <a:t> ERP </a:t>
            </a:r>
            <a:r>
              <a:rPr lang="th-TH" sz="1800" dirty="0">
                <a:cs typeface="+mj-cs"/>
              </a:rPr>
              <a:t>มาใช้ รวมถึงวิธีการของการนำระบบมาใช้ ทำการยกเลิกระบบเก่าโดยทันที และนำ</a:t>
            </a:r>
            <a:r>
              <a:rPr lang="en-US" sz="1800" dirty="0">
                <a:cs typeface="+mj-cs"/>
              </a:rPr>
              <a:t> ERP </a:t>
            </a:r>
            <a:r>
              <a:rPr lang="th-TH" sz="1800" dirty="0">
                <a:cs typeface="+mj-cs"/>
              </a:rPr>
              <a:t>มาใช้ในทุกส่วนขององค์การ</a:t>
            </a:r>
            <a:r>
              <a:rPr lang="en-US" sz="1800" dirty="0">
                <a:cs typeface="+mj-cs"/>
              </a:rPr>
              <a:t> (Big Bang) </a:t>
            </a:r>
            <a:r>
              <a:rPr lang="th-TH" sz="1800" dirty="0">
                <a:cs typeface="+mj-cs"/>
              </a:rPr>
              <a:t>คณะทำงานจะทำการตัดสินใจเองว่าจะพัฒนาหรือคัดเลือกซอฟต์แวร์ที่มีอยู่ในตลาด ซึ่งมีค่าใช้จ่ายสูง และใช้เวลานานในการ</a:t>
            </a:r>
            <a:r>
              <a:rPr lang="th-TH" sz="1800" dirty="0" smtClean="0">
                <a:cs typeface="+mj-cs"/>
              </a:rPr>
              <a:t>พัฒนา</a:t>
            </a:r>
            <a:endParaRPr lang="en-US" sz="1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24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71600" y="245547"/>
            <a:ext cx="685800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h-TH" sz="1800" dirty="0" smtClean="0">
                <a:cs typeface="+mj-cs"/>
              </a:rPr>
              <a:t>3.</a:t>
            </a:r>
            <a:r>
              <a:rPr lang="th-TH" sz="1800" b="1" dirty="0" smtClean="0">
                <a:cs typeface="+mj-cs"/>
              </a:rPr>
              <a:t>การ</a:t>
            </a:r>
            <a:r>
              <a:rPr lang="th-TH" sz="1800" b="1" dirty="0">
                <a:cs typeface="+mj-cs"/>
              </a:rPr>
              <a:t>พัฒนาระบบ</a:t>
            </a:r>
            <a:r>
              <a:rPr lang="en-US" sz="1800" dirty="0">
                <a:cs typeface="+mj-cs"/>
              </a:rPr>
              <a:t>  </a:t>
            </a:r>
            <a:endParaRPr lang="th-TH" sz="1800" dirty="0" smtClean="0">
              <a:cs typeface="+mj-cs"/>
            </a:endParaRPr>
          </a:p>
          <a:p>
            <a:pPr lvl="0"/>
            <a:r>
              <a:rPr lang="th-TH" sz="1800" dirty="0">
                <a:cs typeface="+mj-cs"/>
              </a:rPr>
              <a:t>	</a:t>
            </a:r>
            <a:r>
              <a:rPr lang="th-TH" sz="1800" dirty="0" smtClean="0">
                <a:cs typeface="+mj-cs"/>
              </a:rPr>
              <a:t>การ</a:t>
            </a:r>
            <a:r>
              <a:rPr lang="th-TH" sz="1800" dirty="0">
                <a:cs typeface="+mj-cs"/>
              </a:rPr>
              <a:t>จัดทำแผนโครงการพัฒนาโดยละเอียด กำหนดงานที่จะต้องทำพร้อมทั้งระบุเวลาและเป้าหมาย สำรวจระบบงานปัจจุบันว่าจะต้องปรับปรุง ลดขั้นตอน หรือเปลี่ยนแปลงงานอย่างไร สรุปความต้องการจากส่วนต่าง ๆ ขององค์การว่ามีความต้องการซอฟต์แวร์ที่มีความสามารถอะไรบ้าง ค้นหาข้อมูลจากหลายแหล่ง เช่น จากหนังสือวิชาการ บทความ วารสาร อินเทอร์เน็ต หรือชมการสาธิตและทดสอบ หากคณะทำงานคิดว่าไม่มีความรู้ความสามารถเพียงพอ ก็จ้างที่ปรึกษามาช่วยในขั้นตอนนี้ ช่วยในการคัดเลือกซอฟต์แวร์</a:t>
            </a:r>
            <a:endParaRPr lang="en-US" sz="18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638035"/>
            <a:ext cx="685800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1800" b="1" dirty="0" smtClean="0">
                <a:cs typeface="+mj-cs"/>
              </a:rPr>
              <a:t>4. การ</a:t>
            </a:r>
            <a:r>
              <a:rPr lang="th-TH" sz="1800" b="1" dirty="0">
                <a:cs typeface="+mj-cs"/>
              </a:rPr>
              <a:t>ใช้งานและปรับเพิ่มความสามารถ</a:t>
            </a:r>
            <a:r>
              <a:rPr lang="en-US" sz="1800" b="1" dirty="0">
                <a:cs typeface="+mj-cs"/>
              </a:rPr>
              <a:t> </a:t>
            </a:r>
            <a:r>
              <a:rPr lang="th-TH" sz="1800" dirty="0">
                <a:cs typeface="+mj-cs"/>
              </a:rPr>
              <a:t> </a:t>
            </a:r>
            <a:endParaRPr lang="th-TH" sz="1800" dirty="0" smtClean="0">
              <a:cs typeface="+mj-cs"/>
            </a:endParaRPr>
          </a:p>
          <a:p>
            <a:pPr lvl="0"/>
            <a:r>
              <a:rPr lang="th-TH" sz="1800" dirty="0">
                <a:cs typeface="+mj-cs"/>
              </a:rPr>
              <a:t>	</a:t>
            </a:r>
            <a:r>
              <a:rPr lang="th-TH" sz="1800" dirty="0" smtClean="0">
                <a:cs typeface="+mj-cs"/>
              </a:rPr>
              <a:t>การ</a:t>
            </a:r>
            <a:r>
              <a:rPr lang="th-TH" sz="1800" dirty="0">
                <a:cs typeface="+mj-cs"/>
              </a:rPr>
              <a:t>ฝึกอบรม และให้การสนับสนุนบุคลากรในการใช้ระบบ ให้บุคลากรมีความรู้ความเข้าใจในขั้นตอนการทำงาน มีการประเมินผลงานจากการนำระบบมาใช้เป็นระยะ ขยายขีดความสามารถ และเพิ่มประสิทธิภาพ เมื่อความต้องการเปลี่ยนไปตามสภาพแวดล้อมทางธุรกิจ สร้างความได้เปรียบในการแข่งขัน การขายฟังก์ชั่นการทำงานของ</a:t>
            </a:r>
            <a:r>
              <a:rPr lang="en-US" sz="1800" dirty="0">
                <a:cs typeface="+mj-cs"/>
              </a:rPr>
              <a:t> ERP </a:t>
            </a:r>
            <a:r>
              <a:rPr lang="th-TH" sz="1800" dirty="0">
                <a:cs typeface="+mj-cs"/>
              </a:rPr>
              <a:t>ให้มีการบูร</a:t>
            </a:r>
            <a:r>
              <a:rPr lang="th-TH" sz="1800" dirty="0" err="1">
                <a:cs typeface="+mj-cs"/>
              </a:rPr>
              <a:t>ณา</a:t>
            </a:r>
            <a:r>
              <a:rPr lang="th-TH" sz="1800" dirty="0">
                <a:cs typeface="+mj-cs"/>
              </a:rPr>
              <a:t>การกับซอฟต์แวร์อื่น ๆ เช่น ระบบการบริหารความสัมพันธ์กับลูกค้า</a:t>
            </a:r>
            <a:r>
              <a:rPr lang="en-US" sz="1800" dirty="0">
                <a:cs typeface="+mj-cs"/>
              </a:rPr>
              <a:t> (CRM) </a:t>
            </a:r>
            <a:r>
              <a:rPr lang="th-TH" sz="1800" dirty="0">
                <a:cs typeface="+mj-cs"/>
              </a:rPr>
              <a:t>การบริหารห่วงโซ่</a:t>
            </a:r>
            <a:r>
              <a:rPr lang="th-TH" sz="1800" dirty="0" err="1">
                <a:cs typeface="+mj-cs"/>
              </a:rPr>
              <a:t>อุปทาน</a:t>
            </a:r>
            <a:r>
              <a:rPr lang="en-US" sz="1800" dirty="0">
                <a:cs typeface="+mj-cs"/>
              </a:rPr>
              <a:t> (SCM) </a:t>
            </a:r>
            <a:r>
              <a:rPr lang="th-TH" sz="1800" dirty="0">
                <a:cs typeface="+mj-cs"/>
              </a:rPr>
              <a:t>หรือการพาณิชย์อิเล็กทรอนิกส์</a:t>
            </a:r>
            <a:r>
              <a:rPr lang="en-US" sz="1800" dirty="0">
                <a:cs typeface="+mj-cs"/>
              </a:rPr>
              <a:t> (E-Commerce)</a:t>
            </a:r>
          </a:p>
        </p:txBody>
      </p:sp>
      <p:pic>
        <p:nvPicPr>
          <p:cNvPr id="5" name="Picture 6" descr="ประเมินผล 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86" y="2420888"/>
            <a:ext cx="2805542" cy="2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ปุ่มปฏิบัติการ: หน้าแรก 3">
            <a:hlinkClick r:id="rId4" action="ppaction://hlinksldjump" highlightClick="1"/>
          </p:cNvPr>
          <p:cNvSpPr/>
          <p:nvPr/>
        </p:nvSpPr>
        <p:spPr>
          <a:xfrm>
            <a:off x="8604448" y="6165304"/>
            <a:ext cx="360040" cy="36004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60648"/>
            <a:ext cx="525658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800" dirty="0" smtClean="0">
                <a:cs typeface="+mj-cs"/>
              </a:rPr>
              <a:t>	</a:t>
            </a:r>
            <a:r>
              <a:rPr lang="th-TH" b="1" dirty="0">
                <a:cs typeface="+mj-cs"/>
              </a:rPr>
              <a:t>โครงสร้างของซอฟต์แวร์ </a:t>
            </a:r>
            <a:r>
              <a:rPr lang="en-US" b="1" dirty="0">
                <a:cs typeface="+mj-cs"/>
              </a:rPr>
              <a:t>ERP</a:t>
            </a:r>
            <a:endParaRPr lang="en-US" dirty="0"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980729"/>
            <a:ext cx="4896544" cy="55707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800" b="1" dirty="0" smtClean="0">
                <a:cs typeface="+mj-cs"/>
              </a:rPr>
              <a:t>1. ซอฟต์แวร์</a:t>
            </a:r>
            <a:r>
              <a:rPr lang="th-TH" sz="1800" b="1" dirty="0">
                <a:cs typeface="+mj-cs"/>
              </a:rPr>
              <a:t>โมดูล (</a:t>
            </a:r>
            <a:r>
              <a:rPr lang="en-US" sz="1400" b="1" dirty="0">
                <a:cs typeface="+mj-cs"/>
              </a:rPr>
              <a:t>Business Application Software Module)</a:t>
            </a:r>
            <a:r>
              <a:rPr lang="en-US" sz="1400" dirty="0">
                <a:cs typeface="+mj-cs"/>
              </a:rPr>
              <a:t> </a:t>
            </a:r>
            <a:endParaRPr lang="th-TH" sz="1400" dirty="0" smtClean="0">
              <a:cs typeface="+mj-cs"/>
            </a:endParaRPr>
          </a:p>
          <a:p>
            <a:r>
              <a:rPr lang="th-TH" sz="1800" dirty="0">
                <a:cs typeface="+mj-cs"/>
              </a:rPr>
              <a:t>	</a:t>
            </a:r>
            <a:r>
              <a:rPr lang="th-TH" sz="1800" dirty="0" smtClean="0">
                <a:cs typeface="+mj-cs"/>
              </a:rPr>
              <a:t>โมดูล</a:t>
            </a:r>
            <a:r>
              <a:rPr lang="th-TH" sz="1800" dirty="0">
                <a:cs typeface="+mj-cs"/>
              </a:rPr>
              <a:t>ที่ทำหน้าที่ในงานหลักขององค์การ  เช่น ระบบบริหารการขาย และการตลาด ระบบบริหารการผลิต สินค้าคงคลังและการจัดซื้อ ระบบบัญชีการเงิน</a:t>
            </a:r>
            <a:endParaRPr lang="en-US" sz="1800" dirty="0">
              <a:cs typeface="+mj-cs"/>
            </a:endParaRPr>
          </a:p>
          <a:p>
            <a:endParaRPr lang="th-TH" sz="1800" b="1" dirty="0" smtClean="0">
              <a:cs typeface="+mj-cs"/>
            </a:endParaRPr>
          </a:p>
          <a:p>
            <a:r>
              <a:rPr lang="th-TH" sz="1800" b="1" dirty="0" smtClean="0">
                <a:cs typeface="+mj-cs"/>
              </a:rPr>
              <a:t>2</a:t>
            </a:r>
            <a:r>
              <a:rPr lang="th-TH" sz="1800" b="1" dirty="0">
                <a:cs typeface="+mj-cs"/>
              </a:rPr>
              <a:t>.</a:t>
            </a:r>
            <a:r>
              <a:rPr lang="th-TH" sz="1800" dirty="0">
                <a:cs typeface="+mj-cs"/>
              </a:rPr>
              <a:t> </a:t>
            </a:r>
            <a:r>
              <a:rPr lang="th-TH" sz="1800" b="1" dirty="0">
                <a:cs typeface="+mj-cs"/>
              </a:rPr>
              <a:t>ฐานข้อมูลรวม </a:t>
            </a:r>
            <a:r>
              <a:rPr lang="th-TH" sz="1400" b="1" dirty="0">
                <a:cs typeface="+mj-cs"/>
              </a:rPr>
              <a:t>(</a:t>
            </a:r>
            <a:r>
              <a:rPr lang="en-US" sz="1400" b="1" dirty="0">
                <a:cs typeface="+mj-cs"/>
              </a:rPr>
              <a:t>Integrated Database)</a:t>
            </a:r>
            <a:r>
              <a:rPr lang="en-US" sz="1400" dirty="0">
                <a:cs typeface="+mj-cs"/>
              </a:rPr>
              <a:t>  </a:t>
            </a:r>
            <a:endParaRPr lang="th-TH" sz="1800" dirty="0" smtClean="0">
              <a:cs typeface="+mj-cs"/>
            </a:endParaRPr>
          </a:p>
          <a:p>
            <a:r>
              <a:rPr lang="th-TH" sz="1800" dirty="0">
                <a:cs typeface="+mj-cs"/>
              </a:rPr>
              <a:t>	</a:t>
            </a:r>
            <a:r>
              <a:rPr lang="th-TH" sz="1800" dirty="0" smtClean="0">
                <a:cs typeface="+mj-cs"/>
              </a:rPr>
              <a:t>ซอฟต์แวร์</a:t>
            </a:r>
            <a:r>
              <a:rPr lang="th-TH" sz="1800" dirty="0">
                <a:cs typeface="+mj-cs"/>
              </a:rPr>
              <a:t>โมดูลทุกโมดูลสามารถเข้าถึง </a:t>
            </a:r>
            <a:r>
              <a:rPr lang="th-TH" sz="1400" dirty="0">
                <a:cs typeface="+mj-cs"/>
              </a:rPr>
              <a:t>(</a:t>
            </a:r>
            <a:r>
              <a:rPr lang="en-US" sz="1400" dirty="0">
                <a:cs typeface="+mj-cs"/>
              </a:rPr>
              <a:t>Access) </a:t>
            </a:r>
            <a:r>
              <a:rPr lang="th-TH" sz="1800" dirty="0">
                <a:cs typeface="+mj-cs"/>
              </a:rPr>
              <a:t>ฐานข้อมูลรวมได้ ข้อมูลในเรื่องเดียวกันที่ได้จากการประมวลผลของซอฟต์แวร์โมดูลต่าง ๆ ให้อยู่ในรูปแบบมาตรฐาน นำมาเก็บไว้ที่เดียวกัน ช่วยลดความซ้ำซ้อนของข้อมูล</a:t>
            </a:r>
            <a:endParaRPr lang="en-US" sz="1800" dirty="0">
              <a:cs typeface="+mj-cs"/>
            </a:endParaRPr>
          </a:p>
          <a:p>
            <a:endParaRPr lang="th-TH" sz="1800" b="1" dirty="0" smtClean="0">
              <a:cs typeface="+mj-cs"/>
            </a:endParaRPr>
          </a:p>
          <a:p>
            <a:r>
              <a:rPr lang="th-TH" sz="1800" b="1" dirty="0" smtClean="0">
                <a:cs typeface="+mj-cs"/>
              </a:rPr>
              <a:t>3</a:t>
            </a:r>
            <a:r>
              <a:rPr lang="th-TH" sz="1800" b="1" dirty="0">
                <a:cs typeface="+mj-cs"/>
              </a:rPr>
              <a:t>.</a:t>
            </a:r>
            <a:r>
              <a:rPr lang="th-TH" sz="1800" dirty="0">
                <a:cs typeface="+mj-cs"/>
              </a:rPr>
              <a:t> </a:t>
            </a:r>
            <a:r>
              <a:rPr lang="th-TH" sz="1800" b="1" dirty="0">
                <a:cs typeface="+mj-cs"/>
              </a:rPr>
              <a:t>ระบบสนับสนุนการบริหารจัดการ </a:t>
            </a:r>
            <a:r>
              <a:rPr lang="th-TH" sz="1400" b="1" dirty="0">
                <a:cs typeface="+mj-cs"/>
              </a:rPr>
              <a:t>(</a:t>
            </a:r>
            <a:r>
              <a:rPr lang="en-US" sz="1400" b="1" dirty="0">
                <a:cs typeface="+mj-cs"/>
              </a:rPr>
              <a:t>System Administration Utility)</a:t>
            </a:r>
            <a:r>
              <a:rPr lang="en-US" sz="1400" dirty="0">
                <a:cs typeface="+mj-cs"/>
              </a:rPr>
              <a:t> </a:t>
            </a:r>
            <a:endParaRPr lang="th-TH" sz="1800" dirty="0" smtClean="0">
              <a:cs typeface="+mj-cs"/>
            </a:endParaRPr>
          </a:p>
          <a:p>
            <a:r>
              <a:rPr lang="th-TH" sz="1800" dirty="0">
                <a:cs typeface="+mj-cs"/>
              </a:rPr>
              <a:t>	</a:t>
            </a:r>
            <a:r>
              <a:rPr lang="th-TH" sz="1800" dirty="0" smtClean="0">
                <a:cs typeface="+mj-cs"/>
              </a:rPr>
              <a:t>เป็น</a:t>
            </a:r>
            <a:r>
              <a:rPr lang="th-TH" sz="1800" dirty="0">
                <a:cs typeface="+mj-cs"/>
              </a:rPr>
              <a:t>ส่วนที่สนับสนุนการบริหารจัดการระบบ เช่น การคัดลอกสำเนา การลงทะเบียนและกำหนดสิทธิผู้ใช้งาน การรักษาความปลอดภัยของข้อมูล การสำรองฐานข้อมูล</a:t>
            </a:r>
            <a:endParaRPr lang="en-US" sz="1800" dirty="0">
              <a:cs typeface="+mj-cs"/>
            </a:endParaRPr>
          </a:p>
          <a:p>
            <a:endParaRPr lang="th-TH" sz="1800" b="1" dirty="0" smtClean="0">
              <a:cs typeface="+mj-cs"/>
            </a:endParaRPr>
          </a:p>
          <a:p>
            <a:r>
              <a:rPr lang="th-TH" sz="1800" b="1" dirty="0" smtClean="0">
                <a:cs typeface="+mj-cs"/>
              </a:rPr>
              <a:t>4</a:t>
            </a:r>
            <a:r>
              <a:rPr lang="th-TH" sz="1800" b="1" dirty="0">
                <a:cs typeface="+mj-cs"/>
              </a:rPr>
              <a:t>.</a:t>
            </a:r>
            <a:r>
              <a:rPr lang="th-TH" sz="1800" dirty="0">
                <a:cs typeface="+mj-cs"/>
              </a:rPr>
              <a:t> </a:t>
            </a:r>
            <a:r>
              <a:rPr lang="th-TH" sz="1800" b="1" dirty="0">
                <a:cs typeface="+mj-cs"/>
              </a:rPr>
              <a:t>ระบบสนับสนุนการพัฒนาและการปรับเปลี่ยน </a:t>
            </a:r>
            <a:r>
              <a:rPr lang="th-TH" sz="1400" b="1" dirty="0">
                <a:cs typeface="+mj-cs"/>
              </a:rPr>
              <a:t>(</a:t>
            </a:r>
            <a:r>
              <a:rPr lang="en-US" sz="1400" b="1" dirty="0">
                <a:cs typeface="+mj-cs"/>
              </a:rPr>
              <a:t>Development and Customization)</a:t>
            </a:r>
            <a:r>
              <a:rPr lang="en-US" sz="1400" dirty="0">
                <a:cs typeface="+mj-cs"/>
              </a:rPr>
              <a:t> </a:t>
            </a:r>
            <a:endParaRPr lang="th-TH" sz="1800" dirty="0" smtClean="0">
              <a:cs typeface="+mj-cs"/>
            </a:endParaRPr>
          </a:p>
          <a:p>
            <a:r>
              <a:rPr lang="th-TH" sz="1800" dirty="0">
                <a:cs typeface="+mj-cs"/>
              </a:rPr>
              <a:t>	</a:t>
            </a:r>
            <a:r>
              <a:rPr lang="th-TH" sz="1800" dirty="0" smtClean="0">
                <a:cs typeface="+mj-cs"/>
              </a:rPr>
              <a:t>เป็น</a:t>
            </a:r>
            <a:r>
              <a:rPr lang="th-TH" sz="1800" dirty="0">
                <a:cs typeface="+mj-cs"/>
              </a:rPr>
              <a:t>ส่วนสนับสนุนการพัฒนาหรือการปรับเปลี่ยนให้เข้ากับการทำงานขององค์การ</a:t>
            </a:r>
            <a:endParaRPr lang="en-US" sz="1800" dirty="0">
              <a:cs typeface="+mj-cs"/>
            </a:endParaRPr>
          </a:p>
        </p:txBody>
      </p:sp>
      <p:pic>
        <p:nvPicPr>
          <p:cNvPr id="6" name="Picture 6" descr="erp_pack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44" y="3682550"/>
            <a:ext cx="3839352" cy="28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oftware e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17" y="995713"/>
            <a:ext cx="2076683" cy="26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033572"/>
            <a:ext cx="56886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cs typeface="+mj-cs"/>
              </a:rPr>
              <a:t>ปัจจัยในการพิจารณาตัดสินใจเลือกซอฟต์แวร์ </a:t>
            </a:r>
            <a:r>
              <a:rPr lang="en-US" b="1" dirty="0" smtClean="0">
                <a:cs typeface="+mj-cs"/>
              </a:rPr>
              <a:t>ERP</a:t>
            </a:r>
            <a:endParaRPr lang="en-US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844824"/>
            <a:ext cx="67687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	1</a:t>
            </a:r>
            <a:r>
              <a:rPr lang="th-TH" sz="1800" b="1" dirty="0">
                <a:cs typeface="+mj-cs"/>
              </a:rPr>
              <a:t>. การพิจารณาว่าจะใช้ซอฟต์แวร์สำเร็จรูปหรือไม่</a:t>
            </a:r>
            <a:r>
              <a:rPr lang="th-TH" sz="1800" dirty="0">
                <a:cs typeface="+mj-cs"/>
              </a:rPr>
              <a:t> กระบวนการทางธุรกิจขององค์การที่มีซอฟต์แวร์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ทำให้มาตรฐานในตลาดรองรับไม่จำเป็นต้องพัฒนาซอฟต์แวร์เอง การพัฒนาซอฟต์แวร์เองจะมีค่าใช้จ่ายและการบำรุงรักษาสูง ควบคุมงบประมาณค่อนข้างยาก บุคลากรด้านสารสนเทศขององค์การเองที่ขาดมุมมองด้านธุรกิจและประสบการณ์ ความเชี่ยวชาญน้อยกว่าบุคลากรของบริษัทผู้ผลิต</a:t>
            </a:r>
            <a:r>
              <a:rPr lang="th-TH" sz="1800" dirty="0" smtClean="0">
                <a:cs typeface="+mj-cs"/>
              </a:rPr>
              <a:t>ซอฟต์แวร์</a:t>
            </a:r>
            <a:endParaRPr lang="en-US" sz="18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284984"/>
            <a:ext cx="676875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	2</a:t>
            </a:r>
            <a:r>
              <a:rPr lang="th-TH" sz="1800" b="1" dirty="0">
                <a:cs typeface="+mj-cs"/>
              </a:rPr>
              <a:t>. ฟังก์ชั่นของ </a:t>
            </a:r>
            <a:r>
              <a:rPr lang="en-US" sz="1800" b="1" dirty="0">
                <a:cs typeface="+mj-cs"/>
              </a:rPr>
              <a:t>ERP</a:t>
            </a:r>
            <a:r>
              <a:rPr lang="en-US" sz="1800" dirty="0">
                <a:cs typeface="+mj-cs"/>
              </a:rPr>
              <a:t> </a:t>
            </a:r>
            <a:r>
              <a:rPr lang="th-TH" sz="1800" b="1" dirty="0">
                <a:cs typeface="+mj-cs"/>
              </a:rPr>
              <a:t>สอดคล้องกับวัตถุประสงค์และความต้องการในการนำมาใช้งานขององค์การ</a:t>
            </a:r>
            <a:r>
              <a:rPr lang="th-TH" sz="1800" dirty="0">
                <a:cs typeface="+mj-cs"/>
              </a:rPr>
              <a:t>  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ที่เลือกฟังก์ชั่นจะต้องสอดคล้องกับวัตถุประสงค์และความต้องการในการนำมาใช้ตามที่มีการวางแนวคิดไว้ สามารถเลือกชมการสาธิตหรือทดสอบความสามารถในการทำงานตามหน้าที่ต่างๆ ของซอฟต์แวร์</a:t>
            </a:r>
            <a:r>
              <a:rPr lang="th-TH" sz="1800" dirty="0" smtClean="0">
                <a:cs typeface="+mj-cs"/>
              </a:rPr>
              <a:t>ก่อน</a:t>
            </a:r>
            <a:endParaRPr lang="en-US" sz="1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30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292567"/>
            <a:ext cx="67687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	</a:t>
            </a:r>
            <a:r>
              <a:rPr lang="th-TH" sz="1800" b="1" dirty="0">
                <a:cs typeface="+mj-cs"/>
              </a:rPr>
              <a:t>3. ความยืดหยุ่นในการปรับแก้ซอฟต์แวร์ (</a:t>
            </a:r>
            <a:r>
              <a:rPr lang="en-US" sz="1800" b="1" dirty="0">
                <a:cs typeface="+mj-cs"/>
              </a:rPr>
              <a:t>Customization)</a:t>
            </a:r>
            <a:r>
              <a:rPr lang="en-US" sz="1800" dirty="0">
                <a:cs typeface="+mj-cs"/>
              </a:rPr>
              <a:t> </a:t>
            </a:r>
            <a:r>
              <a:rPr lang="th-TH" sz="1800" dirty="0">
                <a:cs typeface="+mj-cs"/>
              </a:rPr>
              <a:t>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จะต้องมีความยืดหยุ่นและสามารถปรับแต่ง เพื่อให้ตรงกับความต้องการขององค์การ การปรับเปลี่ยนหรือแก้ไขควรจะสามารถทำได้ง่ายอย่างมีประสิทธิภาพ สามารถรองรับการเปลี่ยนแปลงซอฟต์แวร์ในรุ่นใหม่ด้วย การปรับซอฟต์แวร์ที่มากเกินไปจะทำให้มีค่าใช้จ่ายสูงและใช้เวลาเพิ่มขึ้น</a:t>
            </a:r>
            <a:endParaRPr lang="en-US" sz="18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743760"/>
            <a:ext cx="6768752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	</a:t>
            </a:r>
            <a:r>
              <a:rPr lang="th-TH" sz="1800" b="1" dirty="0">
                <a:cs typeface="+mj-cs"/>
              </a:rPr>
              <a:t>4. ต้นทุนในการจ้างของระบบ </a:t>
            </a:r>
            <a:r>
              <a:rPr lang="en-US" sz="1800" b="1" dirty="0">
                <a:cs typeface="+mj-cs"/>
              </a:rPr>
              <a:t>ERP (Cost of Ownership)</a:t>
            </a:r>
            <a:r>
              <a:rPr lang="en-US" sz="1800" dirty="0">
                <a:cs typeface="+mj-cs"/>
              </a:rPr>
              <a:t> ERP </a:t>
            </a:r>
            <a:r>
              <a:rPr lang="th-TH" sz="1800" dirty="0">
                <a:cs typeface="+mj-cs"/>
              </a:rPr>
              <a:t>แต่ละตัวมีจุดเด่นและค่าใช้จ่ายในการลงทุน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ไม่เท่ากัน ควรคำนึงถึงความเหมาะสม เปรียบเทียบผลประโยชน์ที่ได้รับ ต้นทุนระยะสั้น และระยะยาว ประกอบด้วยต้นทุนของซอฟต์แวร์ ฮาร์ดแวร์ ต้นทุนการนำระบบไปปฏิบัติ ต้นทุนการบำรุงรักษาซอฟต์แวร์ ค่าใช้จ่ายและเวลาที่ใช้ไปในการอบรมและพัฒนาบุคลากร ค่าที่ปรึกษา ค่าใช้จ่ายในการย้าย และแปลงข้อมูล</a:t>
            </a:r>
            <a:endParaRPr lang="en-US" sz="1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052736"/>
            <a:ext cx="67687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	</a:t>
            </a:r>
            <a:r>
              <a:rPr lang="th-TH" sz="1800" b="1" dirty="0">
                <a:cs typeface="+mj-cs"/>
              </a:rPr>
              <a:t>5. การบำรุงรักษาระบบ</a:t>
            </a:r>
            <a:r>
              <a:rPr lang="th-TH" sz="1800" dirty="0">
                <a:cs typeface="+mj-cs"/>
              </a:rPr>
              <a:t>  สร้างบุคลากรเพื่อทำหน้าที่ในการดูแลบำรุงรักษาระบบให้ทำงานได้อย่างมีประสิทธิภาพ กรณีบุคลากรขององค์การไม่สามารถบำรุงรักษาระบบได้เอง จำเป็นต้องให้บุคคลหรือหน่วยงานภายนอกดำเนินการในส่วนนี้แทน</a:t>
            </a:r>
            <a:endParaRPr lang="en-US" sz="18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422629"/>
            <a:ext cx="67687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	</a:t>
            </a:r>
            <a:r>
              <a:rPr lang="th-TH" sz="1800" b="1" dirty="0">
                <a:cs typeface="+mj-cs"/>
              </a:rPr>
              <a:t>6. รองรับการทำงานหรือเทคโนโลยีในอนาคต</a:t>
            </a:r>
            <a:r>
              <a:rPr lang="th-TH" sz="1800" dirty="0">
                <a:cs typeface="+mj-cs"/>
              </a:rPr>
              <a:t> พิจารณาซอฟต์แวร์ที่มีการเตรียมการสำหรับการเชื่อมต่อกับระบบภายนอกได้ง่าย</a:t>
            </a:r>
            <a:endParaRPr lang="en-US" sz="1800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29000"/>
            <a:ext cx="676875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cs typeface="+mj-cs"/>
              </a:rPr>
              <a:t>	</a:t>
            </a:r>
            <a:r>
              <a:rPr lang="th-TH" sz="1800" b="1" dirty="0">
                <a:cs typeface="+mj-cs"/>
              </a:rPr>
              <a:t>7. ความสามารถของผู้ขาย (</a:t>
            </a:r>
            <a:r>
              <a:rPr lang="en-US" sz="1800" b="1" dirty="0">
                <a:cs typeface="+mj-cs"/>
              </a:rPr>
              <a:t>Vendor) </a:t>
            </a:r>
            <a:r>
              <a:rPr lang="th-TH" sz="1800" b="1" dirty="0">
                <a:cs typeface="+mj-cs"/>
              </a:rPr>
              <a:t>ซอฟต์แวร์</a:t>
            </a:r>
            <a:r>
              <a:rPr lang="th-TH" sz="1800" dirty="0">
                <a:cs typeface="+mj-cs"/>
              </a:rPr>
              <a:t>  บริการหลังการขายสถานะการเงินและความเชื่อถือได้ของผลงาน ผู้ขายหรือตัวแทนขายจะต้องได้รับสิทธิในการแก้ไขซอฟต์แวร์และมีซอสโค้ด (</a:t>
            </a:r>
            <a:r>
              <a:rPr lang="en-US" sz="1800" dirty="0">
                <a:cs typeface="+mj-cs"/>
              </a:rPr>
              <a:t>Source Code</a:t>
            </a:r>
            <a:r>
              <a:rPr lang="en-US" sz="1800" dirty="0" smtClean="0">
                <a:cs typeface="+mj-cs"/>
              </a:rPr>
              <a:t>)</a:t>
            </a:r>
            <a:endParaRPr lang="en-US" sz="1800" dirty="0">
              <a:cs typeface="+mj-cs"/>
            </a:endParaRPr>
          </a:p>
        </p:txBody>
      </p:sp>
      <p:sp>
        <p:nvSpPr>
          <p:cNvPr id="6" name="ปุ่มปฏิบัติการ: หน้าแรก 5">
            <a:hlinkClick r:id="rId3" action="ppaction://hlinksldjump" highlightClick="1"/>
          </p:cNvPr>
          <p:cNvSpPr/>
          <p:nvPr/>
        </p:nvSpPr>
        <p:spPr>
          <a:xfrm>
            <a:off x="8314466" y="4941168"/>
            <a:ext cx="360040" cy="432048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0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651428"/>
            <a:ext cx="568863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cs typeface="+mj-cs"/>
              </a:rPr>
              <a:t>จบการนำเสนอ</a:t>
            </a:r>
            <a:endParaRPr lang="th-TH" sz="9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21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23417" y="908720"/>
            <a:ext cx="378643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วิวัฒนาการของระบบ </a:t>
            </a:r>
            <a:r>
              <a:rPr lang="en-US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ERP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218407" y="1804754"/>
            <a:ext cx="378643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ประโยชน์และความท้าทายของระบบ </a:t>
            </a:r>
            <a:r>
              <a:rPr lang="en-US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ERP</a:t>
            </a: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223418" y="1372706"/>
            <a:ext cx="378643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กระบวนการทางธุรกิจที่สนับสนุนโดยระบบ </a:t>
            </a:r>
            <a:r>
              <a:rPr lang="en-US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ERP</a:t>
            </a:r>
            <a:endParaRPr lang="th-TH" sz="2000" b="1" dirty="0">
              <a:cs typeface="+mj-cs"/>
            </a:endParaRPr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218409" y="2276872"/>
            <a:ext cx="378643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ความท้าทาย</a:t>
            </a: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196423" y="2740858"/>
            <a:ext cx="378643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ขั้นตอนการนำระบบ </a:t>
            </a:r>
            <a:r>
              <a:rPr lang="en-US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ERP </a:t>
            </a:r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มาใช้ในองค์กร</a:t>
            </a:r>
          </a:p>
        </p:txBody>
      </p:sp>
      <p:sp>
        <p:nvSpPr>
          <p:cNvPr id="7" name="TextBox 6">
            <a:hlinkClick r:id="rId8" action="ppaction://hlinksldjump"/>
          </p:cNvPr>
          <p:cNvSpPr txBox="1"/>
          <p:nvPr/>
        </p:nvSpPr>
        <p:spPr>
          <a:xfrm>
            <a:off x="218407" y="3212976"/>
            <a:ext cx="3786436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โครงสร้างของซอฟต์แวร์ </a:t>
            </a:r>
            <a:r>
              <a:rPr lang="en-US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ERP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218406" y="3676962"/>
            <a:ext cx="378643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ปัจจัยในการพิจารณาตัดสินใจเลือกซอฟต์แวร์ </a:t>
            </a:r>
            <a:r>
              <a:rPr lang="en-US" sz="2000" b="1" dirty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ERP</a:t>
            </a: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223416" y="436602"/>
            <a:ext cx="3786436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2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ความหมายของระบบ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ERP</a:t>
            </a:r>
            <a:endParaRPr lang="th-TH" sz="2000" b="1" dirty="0">
              <a:latin typeface="Angsana New" pitchFamily="18" charset="-34"/>
              <a:cs typeface="Angsana New" pitchFamily="18" charset="-34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46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34563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ระบบ</a:t>
            </a:r>
            <a:r>
              <a:rPr lang="en-US" b="1" dirty="0" smtClean="0">
                <a:cs typeface="+mj-cs"/>
              </a:rPr>
              <a:t> ERP</a:t>
            </a:r>
            <a:endParaRPr lang="th-TH" dirty="0"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582921"/>
            <a:ext cx="504056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h-TH" sz="2000" dirty="0" smtClean="0">
                <a:cs typeface="+mj-cs"/>
              </a:rPr>
              <a:t>	</a:t>
            </a:r>
            <a:r>
              <a:rPr lang="th-TH" sz="1800" dirty="0">
                <a:cs typeface="+mj-cs"/>
              </a:rPr>
              <a:t>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เป็นระบบสารสนเทศ ที่องค์กรสามารถนำแนวคิดและวิธีการบริหารของ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มาทำให้เกิดเป็นระบบเชิงปฏิบัติในองค์กร กล่าวคือ 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เป็นระบบสารสนเทศในองค์กรที่สามารถ</a:t>
            </a:r>
            <a:r>
              <a:rPr lang="th-TH" sz="1800" dirty="0" err="1">
                <a:cs typeface="+mj-cs"/>
              </a:rPr>
              <a:t>บูรณา</a:t>
            </a:r>
            <a:r>
              <a:rPr lang="th-TH" sz="1800" dirty="0">
                <a:cs typeface="+mj-cs"/>
              </a:rPr>
              <a:t>การ (</a:t>
            </a:r>
            <a:r>
              <a:rPr lang="en-US" sz="1800" dirty="0">
                <a:cs typeface="+mj-cs"/>
              </a:rPr>
              <a:t>Integrate) </a:t>
            </a:r>
            <a:r>
              <a:rPr lang="th-TH" sz="1800" dirty="0">
                <a:cs typeface="+mj-cs"/>
              </a:rPr>
              <a:t>รวมงานหลัก (</a:t>
            </a:r>
            <a:r>
              <a:rPr lang="en-US" sz="1800" dirty="0">
                <a:cs typeface="+mj-cs"/>
              </a:rPr>
              <a:t>Core Business Process) </a:t>
            </a:r>
            <a:r>
              <a:rPr lang="th-TH" sz="1800" dirty="0">
                <a:cs typeface="+mj-cs"/>
              </a:rPr>
              <a:t>ต่าง ๆในบริษัททั้งหมด ได้แก่ การจัดซื้อจัดจ้าง การผลิต การขาย การบัญชี และการบริหารบุคคลเข้าด้วยกันเป็นระบบที่สัมพันธ์กันและสามารถเชื่อมโยง ณ เวลานั้นทันที (</a:t>
            </a:r>
            <a:r>
              <a:rPr lang="en-US" sz="1800" dirty="0">
                <a:cs typeface="+mj-cs"/>
              </a:rPr>
              <a:t>Real Time)</a:t>
            </a:r>
            <a:endParaRPr lang="th-TH" sz="1800" dirty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350100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005064"/>
            <a:ext cx="5040560" cy="2339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cs typeface="+mj-cs"/>
              </a:rPr>
              <a:t>	</a:t>
            </a:r>
            <a:r>
              <a:rPr lang="th-TH" sz="1800" dirty="0">
                <a:cs typeface="+mj-cs"/>
              </a:rPr>
              <a:t>จุดเด่น​ของ​ระบบ​​ </a:t>
            </a:r>
            <a:r>
              <a:rPr lang="en-US" sz="1800" dirty="0">
                <a:cs typeface="+mj-cs"/>
              </a:rPr>
              <a:t>E​R​P ​​</a:t>
            </a:r>
            <a:r>
              <a:rPr lang="th-TH" sz="1800" dirty="0">
                <a:cs typeface="+mj-cs"/>
              </a:rPr>
              <a:t>คือ​​ การ​</a:t>
            </a:r>
            <a:r>
              <a:rPr lang="th-TH" sz="1800" dirty="0" err="1">
                <a:cs typeface="+mj-cs"/>
              </a:rPr>
              <a:t>บูรณา</a:t>
            </a:r>
            <a:r>
              <a:rPr lang="th-TH" sz="1800" dirty="0">
                <a:cs typeface="+mj-cs"/>
              </a:rPr>
              <a:t>การ​ระบบ​งาน​ต่าง ๆ ​​เข้า​ด้วย​กัน​​ ตั้ง​แต่​การ​วาง​แผน​​ การ​จัด​ซื้อ​จัดหา​​ การ​ผลิต​การ​ขาย ​​และ​บัญชี​การเงิน ​​ซึ่ง​แต่ละ​ส่วนงาน​จะ​มี​ความ​เชื่อมโยง​ในด้าน​การ​ไหล​ของ​วัสดุ​ใน​การ​ผลิต (​</a:t>
            </a:r>
            <a:r>
              <a:rPr lang="en-US" sz="1800" dirty="0">
                <a:cs typeface="+mj-cs"/>
              </a:rPr>
              <a:t>M​a​t​e​r​i​a​l​s​​F​l​o​w​) ​​</a:t>
            </a:r>
            <a:r>
              <a:rPr lang="th-TH" sz="1800" dirty="0">
                <a:cs typeface="+mj-cs"/>
              </a:rPr>
              <a:t>และ​การ​ไหล​ของ​ข้อมูล​​ (​</a:t>
            </a:r>
            <a:r>
              <a:rPr lang="en-US" sz="1800" dirty="0">
                <a:cs typeface="+mj-cs"/>
              </a:rPr>
              <a:t>I​n​f​o​r​m​a​t​i​o​n​​F​l​o​w​)​​</a:t>
            </a:r>
            <a:r>
              <a:rPr lang="th-TH" sz="1800" dirty="0">
                <a:cs typeface="+mj-cs"/>
              </a:rPr>
              <a:t> ระบบ​​ </a:t>
            </a:r>
            <a:r>
              <a:rPr lang="en-US" sz="1800" dirty="0">
                <a:cs typeface="+mj-cs"/>
              </a:rPr>
              <a:t>E​R​P ​​</a:t>
            </a:r>
            <a:r>
              <a:rPr lang="th-TH" sz="1800" dirty="0">
                <a:cs typeface="+mj-cs"/>
              </a:rPr>
              <a:t>ทำ​หน้า​ที่​เป็นระบบ​การ​จัดการ​ข้อมูล​ซึ่ง​จะ​ทำ​ให้การ​บริหาร​จัดการ​งาน​ใน​กิจกรรม​ต่าง ๆ​​ ที่​เชื่อมโยง​กัน​เป็นไป​อย่าง​มี​ประสิทธิภาพ​​พร้อมกับ​สามารถ​รับรู้​สถานการณ์และ​ปัญหา​ของ​งาน​ต่าง ๆ ​​ได้​ทันที​ทำ​ให้​สามารถ​ตัดสิน​ใจ​แก่ปัญหา​องค์กร​ได้อย่าง​รวดเร็ว​ ​</a:t>
            </a:r>
            <a:endParaRPr lang="en-US" sz="1800" dirty="0">
              <a:cs typeface="+mj-cs"/>
            </a:endParaRPr>
          </a:p>
        </p:txBody>
      </p:sp>
      <p:pic>
        <p:nvPicPr>
          <p:cNvPr id="8" name="รูปภาพ 7" descr="http://3.bp.blogspot.com/-NsEwG6BRXdo/ULmZYSPYkFI/AAAAAAAAAQM/sE1X4M-z2No/s1600/erp-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777061" cy="2339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ปุ่มปฏิบัติการ: หน้าแรก 2">
            <a:hlinkClick r:id="rId4" action="ppaction://hlinksldjump" highlightClick="1"/>
          </p:cNvPr>
          <p:cNvSpPr/>
          <p:nvPr/>
        </p:nvSpPr>
        <p:spPr>
          <a:xfrm>
            <a:off x="8604448" y="6344166"/>
            <a:ext cx="288032" cy="32519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04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403244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ระบบการวางแผนทรัพยากร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องค์กร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459704" y="1398717"/>
            <a:ext cx="3568680" cy="4262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1800" i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ระบบ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การวางแผนทรัพยากรองค์กรหรือที่เรียกว่า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ERP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ซึ่งย่อมาจาก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Enterprise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Resource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Planning)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เป็นระบบสารสนเทศที่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บูรณา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การงานหลักต่าง ๆ ขององค์กร เช่น การจัดซื้อจัดจ้าง การผลิต การขาย การบัญชี และการบริหารบุคคล ฯลฯ เข้าด้วยกันโดยเชื่อมโยงกันแบบเรียลไทม์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(Real Time)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พื่อตอบสนองความต้องการข้อมูลหรือสารสนเทศโดยภาพรวมและการตัดสินใจอย่างมีประสิทธิภาพและทันท่วงที</a:t>
            </a:r>
          </a:p>
        </p:txBody>
      </p:sp>
      <p:pic>
        <p:nvPicPr>
          <p:cNvPr id="7" name="Picture 6" descr="consultant_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44564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6632"/>
            <a:ext cx="604867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ระบบสารสนเทศก่อนการนำระบบ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ERP </a:t>
            </a:r>
            <a:r>
              <a:rPr lang="th-TH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มาใช้ในองค์กร</a:t>
            </a:r>
          </a:p>
        </p:txBody>
      </p:sp>
      <p:pic>
        <p:nvPicPr>
          <p:cNvPr id="88" name="Picture 5" descr="ลูกค้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744913"/>
            <a:ext cx="8572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179388" y="2204864"/>
            <a:ext cx="1152525" cy="70326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ลูกค้า</a:t>
            </a:r>
          </a:p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Customers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pic>
        <p:nvPicPr>
          <p:cNvPr id="91" name="Picture 6" descr="บ้า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7937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Line 8"/>
          <p:cNvSpPr>
            <a:spLocks noChangeShapeType="1"/>
          </p:cNvSpPr>
          <p:nvPr/>
        </p:nvSpPr>
        <p:spPr bwMode="auto">
          <a:xfrm>
            <a:off x="1476375" y="22764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 rot="16200000">
            <a:off x="977900" y="3290888"/>
            <a:ext cx="123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>
                <a:cs typeface="Angsana New" pitchFamily="18" charset="-34"/>
              </a:rPr>
              <a:t>ขอบเขตขององค์กร</a:t>
            </a:r>
          </a:p>
        </p:txBody>
      </p:sp>
      <p:pic>
        <p:nvPicPr>
          <p:cNvPr id="94" name="Picture 10" descr="โรงงา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3910013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1" descr="ผู้ส่งวัตถุดิบ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40050"/>
            <a:ext cx="86360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2" descr="ฝ่ายการขายและการตลาด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1150937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3" descr="ฝ่ายการเงิ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936625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4" descr="ฝ่ายการผลิต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412875"/>
            <a:ext cx="392113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5" descr="ฝ่ายทรัยพากรบุคคล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863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 descr="ฝ่ายอื่น ๆ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936625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Line 17"/>
          <p:cNvSpPr>
            <a:spLocks noChangeShapeType="1"/>
          </p:cNvSpPr>
          <p:nvPr/>
        </p:nvSpPr>
        <p:spPr bwMode="auto">
          <a:xfrm>
            <a:off x="7813675" y="227647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" name="Text Box 18"/>
          <p:cNvSpPr txBox="1">
            <a:spLocks noChangeArrowheads="1"/>
          </p:cNvSpPr>
          <p:nvPr/>
        </p:nvSpPr>
        <p:spPr bwMode="auto">
          <a:xfrm rot="5400000">
            <a:off x="6859587" y="3290888"/>
            <a:ext cx="123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>
                <a:cs typeface="Angsana New" pitchFamily="18" charset="-34"/>
              </a:rPr>
              <a:t>ขอบเขตขององค์กร</a:t>
            </a:r>
          </a:p>
        </p:txBody>
      </p:sp>
      <p:sp>
        <p:nvSpPr>
          <p:cNvPr id="103" name="Text Box 19"/>
          <p:cNvSpPr txBox="1">
            <a:spLocks noChangeArrowheads="1"/>
          </p:cNvSpPr>
          <p:nvPr/>
        </p:nvSpPr>
        <p:spPr bwMode="auto">
          <a:xfrm>
            <a:off x="1763713" y="2349500"/>
            <a:ext cx="1152525" cy="5810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>
                <a:latin typeface="Angsana New" pitchFamily="18" charset="-34"/>
                <a:cs typeface="Angsana New" pitchFamily="18" charset="-34"/>
              </a:rPr>
              <a:t>ฝ่ายการขายและการตลาด</a:t>
            </a:r>
          </a:p>
        </p:txBody>
      </p:sp>
      <p:sp>
        <p:nvSpPr>
          <p:cNvPr id="104" name="Text Box 20"/>
          <p:cNvSpPr txBox="1">
            <a:spLocks noChangeArrowheads="1"/>
          </p:cNvSpPr>
          <p:nvPr/>
        </p:nvSpPr>
        <p:spPr bwMode="auto">
          <a:xfrm>
            <a:off x="2915816" y="2349500"/>
            <a:ext cx="1152525" cy="5810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ฝ่ายทรัพยากรบุคคล</a:t>
            </a:r>
          </a:p>
        </p:txBody>
      </p:sp>
      <p:sp>
        <p:nvSpPr>
          <p:cNvPr id="105" name="Text Box 21"/>
          <p:cNvSpPr txBox="1">
            <a:spLocks noChangeArrowheads="1"/>
          </p:cNvSpPr>
          <p:nvPr/>
        </p:nvSpPr>
        <p:spPr bwMode="auto">
          <a:xfrm>
            <a:off x="4068342" y="2349500"/>
            <a:ext cx="1224384" cy="5810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ฝ่ายการเงินและการบัญชี</a:t>
            </a: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5292725" y="2349500"/>
            <a:ext cx="1152525" cy="33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ฝ่ายการผลิต</a:t>
            </a:r>
          </a:p>
        </p:txBody>
      </p: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6299200" y="2349500"/>
            <a:ext cx="1152525" cy="33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ฝ่ายอื่นๆ</a:t>
            </a:r>
          </a:p>
        </p:txBody>
      </p:sp>
      <p:sp>
        <p:nvSpPr>
          <p:cNvPr id="108" name="Text Box 24"/>
          <p:cNvSpPr txBox="1">
            <a:spLocks noChangeArrowheads="1"/>
          </p:cNvSpPr>
          <p:nvPr/>
        </p:nvSpPr>
        <p:spPr bwMode="auto">
          <a:xfrm>
            <a:off x="7883971" y="2149673"/>
            <a:ext cx="1152525" cy="7032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ผู้ส่งวัตถุดิบ</a:t>
            </a:r>
          </a:p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Vendors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09" name="Text Box 25"/>
          <p:cNvSpPr txBox="1">
            <a:spLocks noChangeArrowheads="1"/>
          </p:cNvSpPr>
          <p:nvPr/>
        </p:nvSpPr>
        <p:spPr bwMode="auto">
          <a:xfrm>
            <a:off x="1763713" y="3352800"/>
            <a:ext cx="1152525" cy="581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กระบวนการ         ทางธุรกิจ</a:t>
            </a:r>
          </a:p>
        </p:txBody>
      </p: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2915816" y="3357563"/>
            <a:ext cx="1152525" cy="581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กระบวนการ         ทางธุรกิจ</a:t>
            </a:r>
          </a:p>
        </p:txBody>
      </p:sp>
      <p:sp>
        <p:nvSpPr>
          <p:cNvPr id="111" name="Text Box 27"/>
          <p:cNvSpPr txBox="1">
            <a:spLocks noChangeArrowheads="1"/>
          </p:cNvSpPr>
          <p:nvPr/>
        </p:nvSpPr>
        <p:spPr bwMode="auto">
          <a:xfrm>
            <a:off x="4067175" y="3357563"/>
            <a:ext cx="1152525" cy="581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กระบวนการ         ทางธุรกิจ</a:t>
            </a:r>
          </a:p>
        </p:txBody>
      </p:sp>
      <p:sp>
        <p:nvSpPr>
          <p:cNvPr id="112" name="Text Box 28"/>
          <p:cNvSpPr txBox="1">
            <a:spLocks noChangeArrowheads="1"/>
          </p:cNvSpPr>
          <p:nvPr/>
        </p:nvSpPr>
        <p:spPr bwMode="auto">
          <a:xfrm>
            <a:off x="5219700" y="3357563"/>
            <a:ext cx="1152525" cy="581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กระบวนการ         ทางธุรกิจ</a:t>
            </a:r>
          </a:p>
        </p:txBody>
      </p:sp>
      <p:sp>
        <p:nvSpPr>
          <p:cNvPr id="113" name="Text Box 29"/>
          <p:cNvSpPr txBox="1">
            <a:spLocks noChangeArrowheads="1"/>
          </p:cNvSpPr>
          <p:nvPr/>
        </p:nvSpPr>
        <p:spPr bwMode="auto">
          <a:xfrm>
            <a:off x="6227763" y="3357563"/>
            <a:ext cx="1152525" cy="581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กระบวนการ         ทางธุรกิจ</a:t>
            </a:r>
          </a:p>
        </p:txBody>
      </p:sp>
      <p:sp>
        <p:nvSpPr>
          <p:cNvPr id="114" name="Text Box 30"/>
          <p:cNvSpPr txBox="1">
            <a:spLocks noChangeArrowheads="1"/>
          </p:cNvSpPr>
          <p:nvPr/>
        </p:nvSpPr>
        <p:spPr bwMode="auto">
          <a:xfrm>
            <a:off x="1763713" y="4432300"/>
            <a:ext cx="1152525" cy="5810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ระบบการตลาดและการขาย</a:t>
            </a: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2915816" y="4432300"/>
            <a:ext cx="1152525" cy="5810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ระบบบริหารทรัพยากรบุคคล</a:t>
            </a:r>
          </a:p>
        </p:txBody>
      </p:sp>
      <p:sp>
        <p:nvSpPr>
          <p:cNvPr id="116" name="Text Box 32"/>
          <p:cNvSpPr txBox="1">
            <a:spLocks noChangeArrowheads="1"/>
          </p:cNvSpPr>
          <p:nvPr/>
        </p:nvSpPr>
        <p:spPr bwMode="auto">
          <a:xfrm>
            <a:off x="3995738" y="4432300"/>
            <a:ext cx="1295400" cy="5810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ระบบบัญชีบริหาร ระบบบัญชีการเงิน</a:t>
            </a:r>
          </a:p>
        </p:txBody>
      </p:sp>
      <p:sp>
        <p:nvSpPr>
          <p:cNvPr id="117" name="Text Box 33"/>
          <p:cNvSpPr txBox="1">
            <a:spLocks noChangeArrowheads="1"/>
          </p:cNvSpPr>
          <p:nvPr/>
        </p:nvSpPr>
        <p:spPr bwMode="auto">
          <a:xfrm>
            <a:off x="5292725" y="4432300"/>
            <a:ext cx="1152525" cy="33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>
                <a:latin typeface="Angsana New" pitchFamily="18" charset="-34"/>
                <a:cs typeface="Angsana New" pitchFamily="18" charset="-34"/>
              </a:rPr>
              <a:t>ระบบผลิต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299200" y="4432300"/>
            <a:ext cx="1152525" cy="825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ระบบสารสนเทศที่รองรับการทำงานของฝ่าย</a:t>
            </a:r>
          </a:p>
        </p:txBody>
      </p:sp>
      <p:sp>
        <p:nvSpPr>
          <p:cNvPr id="119" name="Line 35"/>
          <p:cNvSpPr>
            <a:spLocks noChangeShapeType="1"/>
          </p:cNvSpPr>
          <p:nvPr/>
        </p:nvSpPr>
        <p:spPr bwMode="auto">
          <a:xfrm>
            <a:off x="1187450" y="25654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0" name="Line 36"/>
          <p:cNvSpPr>
            <a:spLocks noChangeShapeType="1"/>
          </p:cNvSpPr>
          <p:nvPr/>
        </p:nvSpPr>
        <p:spPr bwMode="auto">
          <a:xfrm>
            <a:off x="1187450" y="41497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1" name="Line 37"/>
          <p:cNvSpPr>
            <a:spLocks noChangeShapeType="1"/>
          </p:cNvSpPr>
          <p:nvPr/>
        </p:nvSpPr>
        <p:spPr bwMode="auto">
          <a:xfrm>
            <a:off x="7380288" y="25654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2" name="Line 38"/>
          <p:cNvSpPr>
            <a:spLocks noChangeShapeType="1"/>
          </p:cNvSpPr>
          <p:nvPr/>
        </p:nvSpPr>
        <p:spPr bwMode="auto">
          <a:xfrm>
            <a:off x="7380288" y="41497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3" name="Line 39"/>
          <p:cNvSpPr>
            <a:spLocks noChangeShapeType="1"/>
          </p:cNvSpPr>
          <p:nvPr/>
        </p:nvSpPr>
        <p:spPr bwMode="auto">
          <a:xfrm flipV="1">
            <a:off x="2268538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4" name="Line 40"/>
          <p:cNvSpPr>
            <a:spLocks noChangeShapeType="1"/>
          </p:cNvSpPr>
          <p:nvPr/>
        </p:nvSpPr>
        <p:spPr bwMode="auto">
          <a:xfrm flipV="1">
            <a:off x="3563938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5" name="Line 41"/>
          <p:cNvSpPr>
            <a:spLocks noChangeShapeType="1"/>
          </p:cNvSpPr>
          <p:nvPr/>
        </p:nvSpPr>
        <p:spPr bwMode="auto">
          <a:xfrm flipV="1">
            <a:off x="4716463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6" name="Line 42"/>
          <p:cNvSpPr>
            <a:spLocks noChangeShapeType="1"/>
          </p:cNvSpPr>
          <p:nvPr/>
        </p:nvSpPr>
        <p:spPr bwMode="auto">
          <a:xfrm flipV="1">
            <a:off x="5795963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7" name="Line 43"/>
          <p:cNvSpPr>
            <a:spLocks noChangeShapeType="1"/>
          </p:cNvSpPr>
          <p:nvPr/>
        </p:nvSpPr>
        <p:spPr bwMode="auto">
          <a:xfrm flipV="1">
            <a:off x="6804025" y="29241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8" name="Line 44"/>
          <p:cNvSpPr>
            <a:spLocks noChangeShapeType="1"/>
          </p:cNvSpPr>
          <p:nvPr/>
        </p:nvSpPr>
        <p:spPr bwMode="auto">
          <a:xfrm flipV="1">
            <a:off x="2268538" y="4003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9" name="Line 45"/>
          <p:cNvSpPr>
            <a:spLocks noChangeShapeType="1"/>
          </p:cNvSpPr>
          <p:nvPr/>
        </p:nvSpPr>
        <p:spPr bwMode="auto">
          <a:xfrm flipV="1">
            <a:off x="3563938" y="4003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0" name="Line 46"/>
          <p:cNvSpPr>
            <a:spLocks noChangeShapeType="1"/>
          </p:cNvSpPr>
          <p:nvPr/>
        </p:nvSpPr>
        <p:spPr bwMode="auto">
          <a:xfrm flipV="1">
            <a:off x="4716463" y="4003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1" name="Line 47"/>
          <p:cNvSpPr>
            <a:spLocks noChangeShapeType="1"/>
          </p:cNvSpPr>
          <p:nvPr/>
        </p:nvSpPr>
        <p:spPr bwMode="auto">
          <a:xfrm flipV="1">
            <a:off x="5795963" y="4003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" name="Line 48"/>
          <p:cNvSpPr>
            <a:spLocks noChangeShapeType="1"/>
          </p:cNvSpPr>
          <p:nvPr/>
        </p:nvSpPr>
        <p:spPr bwMode="auto">
          <a:xfrm flipV="1">
            <a:off x="6804025" y="4003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3" name="ปุ่มปฏิบัติการ: หน้าแรก 132">
            <a:hlinkClick r:id="rId12" action="ppaction://hlinksldjump" highlightClick="1"/>
          </p:cNvPr>
          <p:cNvSpPr/>
          <p:nvPr/>
        </p:nvSpPr>
        <p:spPr>
          <a:xfrm>
            <a:off x="8460233" y="6237312"/>
            <a:ext cx="359917" cy="432048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29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249596"/>
            <a:ext cx="3168352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วิวัฒนาการ</a:t>
            </a:r>
            <a:r>
              <a:rPr lang="th-TH" b="1" dirty="0">
                <a:cs typeface="+mj-cs"/>
              </a:rPr>
              <a:t>ของระบบ </a:t>
            </a:r>
            <a:r>
              <a:rPr lang="en-US" b="1" dirty="0">
                <a:cs typeface="+mj-cs"/>
              </a:rPr>
              <a:t>ERP</a:t>
            </a:r>
            <a:endParaRPr lang="en-US" dirty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276872"/>
            <a:ext cx="7200800" cy="37444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h-TH" sz="1800" dirty="0" smtClean="0">
                <a:cs typeface="+mj-cs"/>
              </a:rPr>
              <a:t>	ก่อนที่</a:t>
            </a:r>
            <a:r>
              <a:rPr lang="th-TH" sz="1800" dirty="0">
                <a:cs typeface="+mj-cs"/>
              </a:rPr>
              <a:t>จะมีระบบ </a:t>
            </a:r>
            <a:r>
              <a:rPr lang="en-US" sz="1800" dirty="0">
                <a:cs typeface="+mj-cs"/>
              </a:rPr>
              <a:t>ERP  </a:t>
            </a:r>
            <a:r>
              <a:rPr lang="th-TH" sz="1800" dirty="0">
                <a:cs typeface="+mj-cs"/>
              </a:rPr>
              <a:t>วงการอุตสาหกรรมได้นำระบบการวางแผนความต้องการวัสดุ  หรือที่เรียกว่า </a:t>
            </a:r>
            <a:r>
              <a:rPr lang="en-US" sz="1800" dirty="0">
                <a:cs typeface="+mj-cs"/>
              </a:rPr>
              <a:t>MRP(Material Requirements Planning) </a:t>
            </a:r>
            <a:r>
              <a:rPr lang="th-TH" sz="1800" dirty="0">
                <a:cs typeface="+mj-cs"/>
              </a:rPr>
              <a:t>มาช่วยสนับสุนนการดำเนินงาน เกี่ยวกับการหารายการและจำนวนวัสดุที่ต้องการตามแผนการผลิตที่วางไว้ และนำมาช่วยด้านบริหารการผลิต ซึ่งระบบ </a:t>
            </a:r>
            <a:r>
              <a:rPr lang="en-US" sz="1800" dirty="0">
                <a:cs typeface="+mj-cs"/>
              </a:rPr>
              <a:t>MRP </a:t>
            </a:r>
            <a:r>
              <a:rPr lang="th-TH" sz="1800" dirty="0">
                <a:cs typeface="+mj-cs"/>
              </a:rPr>
              <a:t>ได้รับการยอมรับว่า สามารถช่วยลดระดับวัสดุคงคลังให้ต่ำลง ลดขั้นตอนที่ไม่จำเป็นออก และช่วยให้การวางแผนและการสั่งซื้อวัตถุดิบให้มีประสิทธิภาพเพิ่มขึ้น ต่อมาระบบการผลิตมีความซับซ้อนมากขึ้น จึงมีการขยายขอบเขตระบบ </a:t>
            </a:r>
            <a:r>
              <a:rPr lang="en-US" sz="1800" dirty="0">
                <a:cs typeface="+mj-cs"/>
              </a:rPr>
              <a:t>MRP </a:t>
            </a:r>
            <a:r>
              <a:rPr lang="th-TH" sz="1800" dirty="0">
                <a:cs typeface="+mj-cs"/>
              </a:rPr>
              <a:t>จากเดิมโดยรวมเอาการวางแผน และการบริหารทรัพยากรการผลิตอื่นๆ เช่น การวางแผนงบการจัดซื้อวัตถุดิบ  การวางแผนกำลังคนในการผลิต ซึ่งเป็นส่วนที่เกี่ยวข้องกับแรงงาน และ ต้นทุนการผลิต หรือการเงินเข้ามาในระบบ  เรียกว่าระบบ </a:t>
            </a:r>
            <a:r>
              <a:rPr lang="en-US" sz="1800" dirty="0">
                <a:cs typeface="+mj-cs"/>
              </a:rPr>
              <a:t>MRPII (Manufacturing Resource Planning)  </a:t>
            </a:r>
            <a:r>
              <a:rPr lang="th-TH" sz="1800" dirty="0">
                <a:cs typeface="+mj-cs"/>
              </a:rPr>
              <a:t>แต่ระบบ </a:t>
            </a:r>
            <a:r>
              <a:rPr lang="en-US" sz="1800" dirty="0">
                <a:cs typeface="+mj-cs"/>
              </a:rPr>
              <a:t>MRP </a:t>
            </a:r>
            <a:r>
              <a:rPr lang="th-TH" sz="1800" dirty="0">
                <a:cs typeface="+mj-cs"/>
              </a:rPr>
              <a:t>ยังไม่สามารถสนับสนุนการทำงานทั้งหมดในองค์การได้จึงมีการขยายระบบให้ครอบคลุมงานทุกหลักอย่าง  จึงเป็นที่มาของระบบ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ในปัจจุบันได้ขยายขีดความสามารถของระบบ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ให้สามารถ</a:t>
            </a:r>
            <a:r>
              <a:rPr lang="th-TH" sz="1800" dirty="0" err="1">
                <a:cs typeface="+mj-cs"/>
              </a:rPr>
              <a:t>บูรณา</a:t>
            </a:r>
            <a:r>
              <a:rPr lang="th-TH" sz="1800" dirty="0">
                <a:cs typeface="+mj-cs"/>
              </a:rPr>
              <a:t>การเข้ากับระบบงานภายนอกองค์การ เช่น ระบบบริหารความสัมพันธ์กับลูกค้า(</a:t>
            </a:r>
            <a:r>
              <a:rPr lang="en-US" sz="1800" dirty="0">
                <a:cs typeface="+mj-cs"/>
              </a:rPr>
              <a:t>Customer Relationship Management : CRM) </a:t>
            </a:r>
            <a:r>
              <a:rPr lang="th-TH" sz="1800" dirty="0">
                <a:cs typeface="+mj-cs"/>
              </a:rPr>
              <a:t>ระบบการบริหารห่วงโซ่</a:t>
            </a:r>
            <a:r>
              <a:rPr lang="th-TH" sz="1800" dirty="0" err="1">
                <a:cs typeface="+mj-cs"/>
              </a:rPr>
              <a:t>อุปทาน</a:t>
            </a:r>
            <a:r>
              <a:rPr lang="th-TH" sz="1800" dirty="0">
                <a:cs typeface="+mj-cs"/>
              </a:rPr>
              <a:t>(</a:t>
            </a:r>
            <a:r>
              <a:rPr lang="en-US" sz="1800" dirty="0">
                <a:cs typeface="+mj-cs"/>
              </a:rPr>
              <a:t>Supply Chain Management : SCM) </a:t>
            </a:r>
            <a:r>
              <a:rPr lang="th-TH" sz="1800" dirty="0">
                <a:cs typeface="+mj-cs"/>
              </a:rPr>
              <a:t>และพาณิชย์อิเล็กทรอนิกส์(</a:t>
            </a:r>
            <a:r>
              <a:rPr lang="en-US" sz="1800" dirty="0">
                <a:cs typeface="+mj-cs"/>
              </a:rPr>
              <a:t>E-Commerce) </a:t>
            </a:r>
            <a:r>
              <a:rPr lang="th-TH" sz="1800" dirty="0">
                <a:cs typeface="+mj-cs"/>
              </a:rPr>
              <a:t>เป็น</a:t>
            </a:r>
            <a:r>
              <a:rPr lang="th-TH" sz="1800" dirty="0" smtClean="0">
                <a:cs typeface="+mj-cs"/>
              </a:rPr>
              <a:t>ต้น</a:t>
            </a:r>
            <a:endParaRPr lang="en-US" sz="1800" dirty="0">
              <a:cs typeface="+mj-cs"/>
            </a:endParaRPr>
          </a:p>
        </p:txBody>
      </p:sp>
      <p:pic>
        <p:nvPicPr>
          <p:cNvPr id="4" name="Picture 6" descr="customer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808312" cy="19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ปุ่มปฏิบัติการ: หน้าแรก 2">
            <a:hlinkClick r:id="rId4" action="ppaction://hlinksldjump" highlightClick="1"/>
          </p:cNvPr>
          <p:cNvSpPr/>
          <p:nvPr/>
        </p:nvSpPr>
        <p:spPr>
          <a:xfrm>
            <a:off x="395536" y="6381328"/>
            <a:ext cx="360040" cy="36004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49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6632"/>
            <a:ext cx="604867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ระบบสารสนเทศที่มีการนำระบบ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ERP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มาใช้</a:t>
            </a:r>
          </a:p>
        </p:txBody>
      </p:sp>
      <p:pic>
        <p:nvPicPr>
          <p:cNvPr id="52" name="Picture 5" descr="ลูกค้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434309"/>
            <a:ext cx="8572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บ้า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86596"/>
            <a:ext cx="7937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79388" y="1983334"/>
            <a:ext cx="1152525" cy="7032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ลูกค้า</a:t>
            </a:r>
          </a:p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Customers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1403648" y="1965871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 rot="16200000">
            <a:off x="752475" y="2756446"/>
            <a:ext cx="2016125" cy="581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cs typeface="Angsana New" pitchFamily="18" charset="-34"/>
              </a:rPr>
              <a:t>ขอบเขตขององค์กร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(Organizational Boundaries)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7" name="Picture 10" descr="โรงงา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3599409"/>
            <a:ext cx="9144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ผู้ส่งวัตถุดิบ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29446"/>
            <a:ext cx="86360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ฝ่ายการขายและการตลาด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34396"/>
            <a:ext cx="1150937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3" descr="ฝ่ายการเงิ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72" y="4114081"/>
            <a:ext cx="835584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ฝ่ายการผลิต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752" y="836712"/>
            <a:ext cx="304048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" descr="ฝ่ายทรัยพากรบุคคล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86821"/>
            <a:ext cx="863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ฝ่ายอื่น ๆ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10184"/>
            <a:ext cx="936625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7813675" y="1965871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2195513" y="4920209"/>
            <a:ext cx="1152525" cy="5810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ฝ่ายการขายและการตลาด</a:t>
            </a: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852292" y="5466710"/>
            <a:ext cx="1439788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ฝ่ายทรัพยากรบุคคล</a:t>
            </a: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5867400" y="4991646"/>
            <a:ext cx="1152525" cy="5810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ฝ่ายการเงินและการบัญชี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2051050" y="1629321"/>
            <a:ext cx="1152525" cy="33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ฝ่ายการผลิต</a:t>
            </a:r>
          </a:p>
        </p:txBody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6083300" y="1702346"/>
            <a:ext cx="1152525" cy="3365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ฝ่ายอื่นๆ</a:t>
            </a:r>
          </a:p>
        </p:txBody>
      </p:sp>
      <p:sp>
        <p:nvSpPr>
          <p:cNvPr id="70" name="Text Box 24"/>
          <p:cNvSpPr txBox="1">
            <a:spLocks noChangeArrowheads="1"/>
          </p:cNvSpPr>
          <p:nvPr/>
        </p:nvSpPr>
        <p:spPr bwMode="auto">
          <a:xfrm>
            <a:off x="7883971" y="1844824"/>
            <a:ext cx="1152525" cy="7032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ผู้ส่งวัตถุดิบ</a:t>
            </a:r>
          </a:p>
          <a:p>
            <a:pPr algn="ctr">
              <a:spcBef>
                <a:spcPct val="50000"/>
              </a:spcBef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Vendors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pic>
        <p:nvPicPr>
          <p:cNvPr id="71" name="Picture 49" descr="ฝ่ายทรัยพากรบุคคล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48" y="4631284"/>
            <a:ext cx="863600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51"/>
          <p:cNvSpPr txBox="1">
            <a:spLocks noChangeArrowheads="1"/>
          </p:cNvSpPr>
          <p:nvPr/>
        </p:nvSpPr>
        <p:spPr bwMode="auto">
          <a:xfrm rot="5400000">
            <a:off x="6442075" y="2756446"/>
            <a:ext cx="2016125" cy="581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600" dirty="0">
                <a:cs typeface="Angsana New" pitchFamily="18" charset="-34"/>
              </a:rPr>
              <a:t>ขอบเขตขององค์กร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(Organizational Boundaries)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4" name="AutoShape 52"/>
          <p:cNvSpPr>
            <a:spLocks noChangeArrowheads="1"/>
          </p:cNvSpPr>
          <p:nvPr/>
        </p:nvSpPr>
        <p:spPr bwMode="auto">
          <a:xfrm>
            <a:off x="3419475" y="2110334"/>
            <a:ext cx="2519363" cy="1655762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dirty="0">
                <a:cs typeface="Angsana New" pitchFamily="18" charset="-34"/>
              </a:rPr>
              <a:t>กระบวนการทางธุรกิจ</a:t>
            </a:r>
            <a:br>
              <a:rPr lang="th-TH" dirty="0">
                <a:cs typeface="Angsana New" pitchFamily="18" charset="-34"/>
              </a:rPr>
            </a:br>
            <a:r>
              <a:rPr lang="en-US" sz="1800" dirty="0">
                <a:latin typeface="Angsana New" pitchFamily="18" charset="-34"/>
                <a:cs typeface="Angsana New" pitchFamily="18" charset="-34"/>
              </a:rPr>
              <a:t>Business Process</a:t>
            </a:r>
            <a:br>
              <a:rPr lang="en-US" sz="1800" dirty="0">
                <a:latin typeface="Angsana New" pitchFamily="18" charset="-34"/>
                <a:cs typeface="Angsana New" pitchFamily="18" charset="-34"/>
              </a:rPr>
            </a:br>
            <a:r>
              <a:rPr lang="en-US" sz="1800" dirty="0">
                <a:latin typeface="Angsana New" pitchFamily="18" charset="-34"/>
                <a:cs typeface="Angsana New" pitchFamily="18" charset="-34"/>
              </a:rPr>
              <a:t> Business Process</a:t>
            </a:r>
            <a:br>
              <a:rPr lang="en-US" sz="1800" dirty="0">
                <a:latin typeface="Angsana New" pitchFamily="18" charset="-34"/>
                <a:cs typeface="Angsana New" pitchFamily="18" charset="-34"/>
              </a:rPr>
            </a:br>
            <a:r>
              <a:rPr lang="en-US" sz="1800" dirty="0">
                <a:latin typeface="Angsana New" pitchFamily="18" charset="-34"/>
                <a:cs typeface="Angsana New" pitchFamily="18" charset="-34"/>
              </a:rPr>
              <a:t> Business Process</a:t>
            </a:r>
            <a:br>
              <a:rPr lang="en-US" sz="1800" dirty="0">
                <a:latin typeface="Angsana New" pitchFamily="18" charset="-34"/>
                <a:cs typeface="Angsana New" pitchFamily="18" charset="-34"/>
              </a:rPr>
            </a:br>
            <a:r>
              <a:rPr lang="en-US" sz="1800" dirty="0">
                <a:latin typeface="Angsana New" pitchFamily="18" charset="-34"/>
                <a:cs typeface="Angsana New" pitchFamily="18" charset="-34"/>
              </a:rPr>
              <a:t>Enterprise-wide Business Processes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5" name="Line 53"/>
          <p:cNvSpPr>
            <a:spLocks noChangeShapeType="1"/>
          </p:cNvSpPr>
          <p:nvPr/>
        </p:nvSpPr>
        <p:spPr bwMode="auto">
          <a:xfrm>
            <a:off x="3563938" y="2831059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6" name="Line 54"/>
          <p:cNvSpPr>
            <a:spLocks noChangeShapeType="1"/>
          </p:cNvSpPr>
          <p:nvPr/>
        </p:nvSpPr>
        <p:spPr bwMode="auto">
          <a:xfrm>
            <a:off x="3563938" y="3118396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7" name="Line 55"/>
          <p:cNvSpPr>
            <a:spLocks noChangeShapeType="1"/>
          </p:cNvSpPr>
          <p:nvPr/>
        </p:nvSpPr>
        <p:spPr bwMode="auto">
          <a:xfrm>
            <a:off x="3563938" y="3405734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8" name="Line 56"/>
          <p:cNvSpPr>
            <a:spLocks noChangeShapeType="1"/>
          </p:cNvSpPr>
          <p:nvPr/>
        </p:nvSpPr>
        <p:spPr bwMode="auto">
          <a:xfrm>
            <a:off x="2124025" y="2973934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9" name="Line 57"/>
          <p:cNvSpPr>
            <a:spLocks noChangeShapeType="1"/>
          </p:cNvSpPr>
          <p:nvPr/>
        </p:nvSpPr>
        <p:spPr bwMode="auto">
          <a:xfrm flipH="1">
            <a:off x="3276600" y="3766096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0" name="Line 58"/>
          <p:cNvSpPr>
            <a:spLocks noChangeShapeType="1"/>
          </p:cNvSpPr>
          <p:nvPr/>
        </p:nvSpPr>
        <p:spPr bwMode="auto">
          <a:xfrm>
            <a:off x="4572000" y="3839121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1" name="Line 59"/>
          <p:cNvSpPr>
            <a:spLocks noChangeShapeType="1"/>
          </p:cNvSpPr>
          <p:nvPr/>
        </p:nvSpPr>
        <p:spPr bwMode="auto">
          <a:xfrm>
            <a:off x="5867400" y="3766096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2" name="Line 60"/>
          <p:cNvSpPr>
            <a:spLocks noChangeShapeType="1"/>
          </p:cNvSpPr>
          <p:nvPr/>
        </p:nvSpPr>
        <p:spPr bwMode="auto">
          <a:xfrm flipH="1">
            <a:off x="5795963" y="2973934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3" name="Line 61"/>
          <p:cNvSpPr>
            <a:spLocks noChangeShapeType="1"/>
          </p:cNvSpPr>
          <p:nvPr/>
        </p:nvSpPr>
        <p:spPr bwMode="auto">
          <a:xfrm flipH="1">
            <a:off x="5940425" y="1965871"/>
            <a:ext cx="431800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4" name="Line 62"/>
          <p:cNvSpPr>
            <a:spLocks noChangeShapeType="1"/>
          </p:cNvSpPr>
          <p:nvPr/>
        </p:nvSpPr>
        <p:spPr bwMode="auto">
          <a:xfrm>
            <a:off x="2987675" y="1881734"/>
            <a:ext cx="4318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5" name="Line 63"/>
          <p:cNvSpPr>
            <a:spLocks noChangeShapeType="1"/>
          </p:cNvSpPr>
          <p:nvPr/>
        </p:nvSpPr>
        <p:spPr bwMode="auto">
          <a:xfrm>
            <a:off x="7739459" y="299695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6" name="Line 64"/>
          <p:cNvSpPr>
            <a:spLocks noChangeShapeType="1"/>
          </p:cNvSpPr>
          <p:nvPr/>
        </p:nvSpPr>
        <p:spPr bwMode="auto">
          <a:xfrm>
            <a:off x="1187624" y="2973934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3" name="ปุ่มปฏิบัติการ: หน้าแรก 2">
            <a:hlinkClick r:id="rId12" action="ppaction://hlinksldjump" highlightClick="1"/>
          </p:cNvPr>
          <p:cNvSpPr/>
          <p:nvPr/>
        </p:nvSpPr>
        <p:spPr>
          <a:xfrm>
            <a:off x="8316416" y="6237312"/>
            <a:ext cx="360040" cy="432048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32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4340" y="836712"/>
            <a:ext cx="598400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กระบวนการ</a:t>
            </a:r>
            <a:r>
              <a:rPr lang="th-TH" b="1" dirty="0">
                <a:cs typeface="+mj-cs"/>
              </a:rPr>
              <a:t>ทางธุรกิจที่สนับสนุนโดยระบบ </a:t>
            </a:r>
            <a:r>
              <a:rPr lang="en-US" b="1" dirty="0">
                <a:cs typeface="+mj-cs"/>
              </a:rPr>
              <a:t>ERP</a:t>
            </a:r>
            <a:endParaRPr lang="en-US" dirty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230" y="1556792"/>
            <a:ext cx="705311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cs typeface="+mj-cs"/>
              </a:rPr>
              <a:t>	ERP </a:t>
            </a:r>
            <a:r>
              <a:rPr lang="th-TH" sz="1800" dirty="0">
                <a:cs typeface="+mj-cs"/>
              </a:rPr>
              <a:t>เป็นแอปพลิเคชั่นที่ช่วยจัดกระบวนการทางธุรกิจ(</a:t>
            </a:r>
            <a:r>
              <a:rPr lang="en-US" sz="1800" dirty="0">
                <a:cs typeface="+mj-cs"/>
              </a:rPr>
              <a:t>Business Process)</a:t>
            </a:r>
            <a:r>
              <a:rPr lang="th-TH" sz="1800" dirty="0">
                <a:cs typeface="+mj-cs"/>
              </a:rPr>
              <a:t>ทั้งหมดในองค์การ ไม่ว่าจะเป็นกระบวนการผลิตสินค้า  กระบวน การฝ่ายการเงิน และ การบัญชี กระบวนการขาย และ การตลาด กระบวนการฝ่ายทรัพยากรมนุษย์และอื่นๆ เพื่อให้กระบวนการทำงานภายในองค์การเป็นไปโดยอัตโนมัติ  รวดเร็ว ไม่ซ้ำซ้อน สามารถลดต้นทุนทั้งระบบได้ ข้อมูลจากกระบวนการหรือส่วนต่างๆ ขององค์การจะถูกจัดเก็บไว้ที่เก็บข้อมูลส่วนกลางซึ่งระบบงานอื่นสามารถใช้ข้อมูลร่วมกันได้ และยังช่วยให้ผู้บริหารได้รับทราบข้อมูลเกี่ยวกับผลการดำเนินงานที่ทันสมัย เพื่อใช้ในการบริหารและกำหนดกลยุทธ์ได้อย่างถูกต้องเหมาะสม และรวดเร็วทัน</a:t>
            </a:r>
            <a:r>
              <a:rPr lang="th-TH" sz="1800" dirty="0" smtClean="0">
                <a:cs typeface="+mj-cs"/>
              </a:rPr>
              <a:t>เหตุการณ์</a:t>
            </a:r>
            <a:endParaRPr lang="en-US" sz="1800" dirty="0">
              <a:cs typeface="+mj-cs"/>
            </a:endParaRPr>
          </a:p>
        </p:txBody>
      </p:sp>
      <p:pic>
        <p:nvPicPr>
          <p:cNvPr id="5" name="Picture 6" descr="กระบวนการทางธุรกิจที่สนับสนุนโดยระบบ e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6767"/>
            <a:ext cx="5112568" cy="2954601"/>
          </a:xfrm>
          <a:prstGeom prst="rect">
            <a:avLst/>
          </a:prstGeom>
          <a:noFill/>
          <a:extLst/>
        </p:spPr>
      </p:pic>
      <p:pic>
        <p:nvPicPr>
          <p:cNvPr id="6" name="Picture 6" descr="business_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" y="4293096"/>
            <a:ext cx="2280876" cy="16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ปุ่มปฏิบัติการ: หน้าแรก 6">
            <a:hlinkClick r:id="rId5" action="ppaction://hlinksldjump" highlightClick="1"/>
          </p:cNvPr>
          <p:cNvSpPr/>
          <p:nvPr/>
        </p:nvSpPr>
        <p:spPr>
          <a:xfrm>
            <a:off x="8388424" y="6165304"/>
            <a:ext cx="360040" cy="432048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85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4752528" cy="5760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2800" b="1" dirty="0">
                <a:cs typeface="+mj-cs"/>
              </a:rPr>
              <a:t>ประโยชน์และความท้าทายของระบบ </a:t>
            </a:r>
            <a:r>
              <a:rPr lang="en-US" sz="2800" b="1" dirty="0" smtClean="0">
                <a:cs typeface="+mj-cs"/>
              </a:rPr>
              <a:t>ERP</a:t>
            </a:r>
            <a:endParaRPr lang="th-TH" sz="28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568863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u="sng" dirty="0">
                <a:cs typeface="+mj-cs"/>
              </a:rPr>
              <a:t>- กระบวนการบริหาร</a:t>
            </a:r>
            <a:endParaRPr lang="en-US" sz="1800" u="sng" dirty="0">
              <a:cs typeface="+mj-cs"/>
            </a:endParaRPr>
          </a:p>
          <a:p>
            <a:pPr algn="just"/>
            <a:r>
              <a:rPr lang="th-TH" sz="1800" dirty="0">
                <a:cs typeface="+mj-cs"/>
              </a:rPr>
              <a:t>      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เป็นระบบที่สามารถรวบรวมข้อมูลต่างๆ ให้กับผู้บริหารได้อย่างเที่ยงตรงและเป็นปัจจุบัน ช่วยให้ผู้บริหารรับทราบข้อมูลทางการเงิน ซึ่งอาจอยู่ในหลายรูปแบบให้เป็นหนึ่งเดียวกัน โดยการใช้ระบบเดียวกัน  ทำให้ผู้บริหารทราบผลการดำเนินงานและตรวจสอบสถานการณ์การดำเนินงานขององค์การ ระบบ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ช่วยให้การดำเนินงานเป็นไปในทาง</a:t>
            </a:r>
            <a:r>
              <a:rPr lang="th-TH" sz="1800" dirty="0" smtClean="0">
                <a:cs typeface="+mj-cs"/>
              </a:rPr>
              <a:t>เดียวกัน</a:t>
            </a:r>
            <a:endParaRPr lang="en-US" sz="1800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3068960"/>
            <a:ext cx="54006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u="sng" dirty="0">
                <a:cs typeface="+mj-cs"/>
              </a:rPr>
              <a:t>- เทคโนโลยีพื้นฐาน</a:t>
            </a:r>
            <a:endParaRPr lang="en-US" sz="1800" u="sng" dirty="0">
              <a:cs typeface="+mj-cs"/>
            </a:endParaRPr>
          </a:p>
          <a:p>
            <a:pPr algn="just"/>
            <a:r>
              <a:rPr lang="th-TH" sz="1800" dirty="0">
                <a:cs typeface="+mj-cs"/>
              </a:rPr>
              <a:t>      ระบบ </a:t>
            </a:r>
            <a:r>
              <a:rPr lang="en-US" sz="1800" dirty="0">
                <a:cs typeface="+mj-cs"/>
              </a:rPr>
              <a:t>ERP </a:t>
            </a:r>
            <a:r>
              <a:rPr lang="th-TH" sz="1800" dirty="0">
                <a:cs typeface="+mj-cs"/>
              </a:rPr>
              <a:t>ช่วยเชื่อมโยงระบบงานต่างๆที่กระจัดกระจายเข้าด้วยกันเสมือนเป็นระบบเดียวกันทั้งองค์การ ข้อมูลจากส่วนต่างๆ ขององค์การจะถูกจัดเก็บไว้ที่เก็บข้อมูลส่วนกลางรวมกันและมีมาตรฐานเดียวกัน การสร้างมาตรฐานและสามารถใช้ข้อมูลร่วมกันได้ของระบบงานต่างๆ จะช่วยลดเวลาและจำนวนคนในการทำงาน ลดขั้นตอน และ </a:t>
            </a:r>
            <a:r>
              <a:rPr lang="th-TH" sz="1800" dirty="0" smtClean="0">
                <a:cs typeface="+mj-cs"/>
              </a:rPr>
              <a:t>ค่าใช้จ่าย</a:t>
            </a:r>
            <a:endParaRPr lang="en-US" sz="18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7844" y="5013176"/>
            <a:ext cx="550861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800" b="1" u="sng" dirty="0">
                <a:cs typeface="+mj-cs"/>
              </a:rPr>
              <a:t>- กระบวนการทำงานที่รวดเร็ว</a:t>
            </a:r>
            <a:endParaRPr lang="en-US" sz="1800" u="sng" dirty="0">
              <a:cs typeface="+mj-cs"/>
            </a:endParaRPr>
          </a:p>
          <a:p>
            <a:pPr algn="just"/>
            <a:r>
              <a:rPr lang="th-TH" sz="1800" dirty="0">
                <a:cs typeface="+mj-cs"/>
              </a:rPr>
              <a:t>      การบูร</a:t>
            </a:r>
            <a:r>
              <a:rPr lang="th-TH" sz="1800" dirty="0" err="1">
                <a:cs typeface="+mj-cs"/>
              </a:rPr>
              <a:t>ณา</a:t>
            </a:r>
            <a:r>
              <a:rPr lang="th-TH" sz="1800" dirty="0">
                <a:cs typeface="+mj-cs"/>
              </a:rPr>
              <a:t>การงานหลักต่างๆ ขององค์การเข้าด้วยกันช่วยให้ประสานงานการทำงานได้ทั่วทั้งองค์การ ทำให้การปฏิบัติงานมีประสิทธิภาพมากขึ้น สามารถตอบสนองความต้องการของลูกค้าได้อย่างรวดเร็ว ผู้ที่เกี่ยวข้องกับกระบวนการทำงานสามารถติดตามความก้าวหน้าของงานได้ผ่านระบบเดียวกัน ทำให้การตัดสินใจในด้านต่างๆ มีประสิทธิภาพมาก</a:t>
            </a:r>
            <a:r>
              <a:rPr lang="th-TH" sz="1800" dirty="0" smtClean="0">
                <a:cs typeface="+mj-cs"/>
              </a:rPr>
              <a:t>ขึ้น</a:t>
            </a:r>
            <a:endParaRPr lang="en-US" sz="1800" dirty="0">
              <a:cs typeface="+mj-cs"/>
            </a:endParaRPr>
          </a:p>
        </p:txBody>
      </p:sp>
      <p:sp>
        <p:nvSpPr>
          <p:cNvPr id="8" name="ปุ่มปฏิบัติการ: หน้าแรก 7">
            <a:hlinkClick r:id="rId3" action="ppaction://hlinksldjump" highlightClick="1"/>
          </p:cNvPr>
          <p:cNvSpPr/>
          <p:nvPr/>
        </p:nvSpPr>
        <p:spPr>
          <a:xfrm>
            <a:off x="323528" y="6237312"/>
            <a:ext cx="360040" cy="360040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67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668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 ระบบ ERP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ประโยชน์และความท้าทายของระบบ ERP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 แหล่งเรียนรู้สารสนเทศ  จัดทำโดย     1.นางสาวปวีณา   บุญมาพึ่ง  เลขที่19 ปวส.1/31     2.นางสาวกมลพร  กริสดี      เลขที่28 ปวส.1/31      3.นางสาวปณิฎฐา  เพชรมณี  เลขที่34 ปวส.1/31  นำเสนอ อ.ธนน  ลาภธนวิรุฬห์  วิชาห้องสมุดกับการเรียนรู้สารสนเทศ</dc:title>
  <dc:creator>WINSEVEN</dc:creator>
  <cp:lastModifiedBy>Yupin</cp:lastModifiedBy>
  <cp:revision>53</cp:revision>
  <dcterms:created xsi:type="dcterms:W3CDTF">2014-10-14T12:12:07Z</dcterms:created>
  <dcterms:modified xsi:type="dcterms:W3CDTF">2016-10-28T09:14:37Z</dcterms:modified>
</cp:coreProperties>
</file>